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80" r:id="rId3"/>
    <p:sldId id="257" r:id="rId4"/>
    <p:sldId id="259" r:id="rId5"/>
    <p:sldId id="258" r:id="rId6"/>
    <p:sldId id="260" r:id="rId7"/>
    <p:sldId id="273" r:id="rId8"/>
    <p:sldId id="286" r:id="rId9"/>
    <p:sldId id="283" r:id="rId10"/>
    <p:sldId id="284" r:id="rId11"/>
    <p:sldId id="274" r:id="rId12"/>
    <p:sldId id="27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0" autoAdjust="0"/>
    <p:restoredTop sz="94517" autoAdjust="0"/>
  </p:normalViewPr>
  <p:slideViewPr>
    <p:cSldViewPr snapToGrid="0">
      <p:cViewPr>
        <p:scale>
          <a:sx n="92" d="100"/>
          <a:sy n="92" d="100"/>
        </p:scale>
        <p:origin x="-404" y="-936"/>
      </p:cViewPr>
      <p:guideLst/>
    </p:cSldViewPr>
  </p:slideViewPr>
  <p:outlineViewPr>
    <p:cViewPr>
      <p:scale>
        <a:sx n="33" d="100"/>
        <a:sy n="33" d="100"/>
      </p:scale>
      <p:origin x="0" y="-90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3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B3519A-CD61-4F66-B24D-DCA995B4001A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082A5-77D0-414E-B7A9-50312BA02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67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082A5-77D0-414E-B7A9-50312BA02D3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057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082A5-77D0-414E-B7A9-50312BA02D3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002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788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43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065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4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407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14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690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940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193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987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185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CFC49-1378-43AA-BFD1-D46858D7D6D5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470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8912" y="1122363"/>
            <a:ext cx="11064240" cy="1950021"/>
          </a:xfrm>
        </p:spPr>
        <p:txBody>
          <a:bodyPr/>
          <a:lstStyle/>
          <a:p>
            <a:r>
              <a:rPr lang="en-US" dirty="0" smtClean="0"/>
              <a:t>Establishing a Monitoring and Evaluation System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72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0540"/>
          </a:xfrm>
        </p:spPr>
        <p:txBody>
          <a:bodyPr>
            <a:normAutofit/>
          </a:bodyPr>
          <a:lstStyle/>
          <a:p>
            <a:r>
              <a:rPr lang="en-US" sz="3200" b="1" dirty="0"/>
              <a:t>Developing Indicators for Monitoring and </a:t>
            </a:r>
            <a:r>
              <a:rPr lang="en-US" sz="3200" b="1" dirty="0" smtClean="0"/>
              <a:t>Evaluation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6670"/>
            <a:ext cx="10515600" cy="500029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When </a:t>
            </a:r>
            <a:r>
              <a:rPr lang="en-US" dirty="0"/>
              <a:t>developing indicators, the norm is to use SMART criteria to guide performance indicator conceptualization.  SMART is an acronym with the following meaning:</a:t>
            </a:r>
          </a:p>
          <a:p>
            <a:pPr lvl="0"/>
            <a:r>
              <a:rPr lang="en-US" b="1" dirty="0"/>
              <a:t>S</a:t>
            </a:r>
            <a:r>
              <a:rPr lang="en-US" dirty="0"/>
              <a:t>pecific – What does the project intend to change?</a:t>
            </a:r>
          </a:p>
          <a:p>
            <a:pPr lvl="0"/>
            <a:r>
              <a:rPr lang="en-US" b="1" dirty="0"/>
              <a:t>M</a:t>
            </a:r>
            <a:r>
              <a:rPr lang="en-US" dirty="0"/>
              <a:t>easureable – Can the indicator be assessed objectively and independently?</a:t>
            </a:r>
          </a:p>
          <a:p>
            <a:pPr lvl="0"/>
            <a:r>
              <a:rPr lang="en-US" b="1" dirty="0"/>
              <a:t>A</a:t>
            </a:r>
            <a:r>
              <a:rPr lang="en-US" dirty="0"/>
              <a:t>chievable – Is it possible for the objective to accomplish the indicator?</a:t>
            </a:r>
          </a:p>
          <a:p>
            <a:pPr lvl="0"/>
            <a:r>
              <a:rPr lang="en-US" b="1" dirty="0"/>
              <a:t>R</a:t>
            </a:r>
            <a:r>
              <a:rPr lang="en-US" dirty="0"/>
              <a:t>elevant – Is the indicator applicable to the context and the project as well as practical or cost-effective to use?</a:t>
            </a:r>
          </a:p>
          <a:p>
            <a:pPr lvl="0"/>
            <a:r>
              <a:rPr lang="en-US" b="1" dirty="0"/>
              <a:t>T</a:t>
            </a:r>
            <a:r>
              <a:rPr lang="en-US" dirty="0"/>
              <a:t>ime-bound – By when will the indicator be achieved?  Can the indicator be achieved when it is required?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77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0171"/>
          </a:xfrm>
        </p:spPr>
        <p:txBody>
          <a:bodyPr/>
          <a:lstStyle/>
          <a:p>
            <a:r>
              <a:rPr lang="en-US" dirty="0" smtClean="0"/>
              <a:t>Key Documents Required for M&amp;E System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5880"/>
            <a:ext cx="10515600" cy="4851083"/>
          </a:xfrm>
        </p:spPr>
        <p:txBody>
          <a:bodyPr/>
          <a:lstStyle/>
          <a:p>
            <a:r>
              <a:rPr lang="en-US" dirty="0" smtClean="0"/>
              <a:t>The following are key for each project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Needs Assessment/ situational analysis report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The project implementation manual;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Final results framework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Project monitoring and evaluation plan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Monthly/Quarterly/Weekly performance progress reports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40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332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Standard Criteria for Assessing the Quality of Your M&amp;E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3624"/>
            <a:ext cx="10515600" cy="4956048"/>
          </a:xfrm>
        </p:spPr>
        <p:txBody>
          <a:bodyPr>
            <a:normAutofit/>
          </a:bodyPr>
          <a:lstStyle/>
          <a:p>
            <a:r>
              <a:rPr lang="en-US" dirty="0" smtClean="0"/>
              <a:t>Utility </a:t>
            </a:r>
          </a:p>
          <a:p>
            <a:pPr lvl="1"/>
            <a:r>
              <a:rPr lang="en-US" dirty="0" smtClean="0"/>
              <a:t>The M&amp;E system will serve the practical information needs of intended users; </a:t>
            </a:r>
          </a:p>
          <a:p>
            <a:r>
              <a:rPr lang="en-US" dirty="0" smtClean="0"/>
              <a:t>Feasibility </a:t>
            </a:r>
          </a:p>
          <a:p>
            <a:pPr lvl="1"/>
            <a:r>
              <a:rPr lang="en-US" dirty="0" smtClean="0"/>
              <a:t>The methods, sequences, timing and processing procedures proposed are realistic, prudent and cost effective; </a:t>
            </a:r>
          </a:p>
          <a:p>
            <a:r>
              <a:rPr lang="en-US" dirty="0" smtClean="0"/>
              <a:t>Propriety </a:t>
            </a:r>
          </a:p>
          <a:p>
            <a:pPr lvl="1"/>
            <a:r>
              <a:rPr lang="en-US" dirty="0" smtClean="0"/>
              <a:t>The M&amp;E activities will be conducted legally, ethically and with due regard for the welfare of those affected by its results; </a:t>
            </a:r>
          </a:p>
          <a:p>
            <a:r>
              <a:rPr lang="en-US" dirty="0" smtClean="0"/>
              <a:t>Accuracy </a:t>
            </a:r>
          </a:p>
          <a:p>
            <a:pPr lvl="1"/>
            <a:r>
              <a:rPr lang="en-US" dirty="0" smtClean="0"/>
              <a:t>The M&amp;E outputs will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85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dirty="0" smtClean="0"/>
              <a:t>Monitoring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 smtClean="0"/>
              <a:t>Is the systematic collection and analysis of information as a project progresses.</a:t>
            </a:r>
            <a:endParaRPr lang="en-US" sz="2800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dirty="0" smtClean="0"/>
              <a:t>Evaluation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 smtClean="0"/>
              <a:t>Is the comparison of actual project impacts against the agreed plan.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7488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136526"/>
            <a:ext cx="11146536" cy="566208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US" altLang="en-US" dirty="0" smtClean="0"/>
              <a:t>What is a M &amp; E system?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632" y="897468"/>
            <a:ext cx="11219688" cy="5279496"/>
          </a:xfrm>
        </p:spPr>
        <p:txBody>
          <a:bodyPr>
            <a:normAutofit/>
          </a:bodyPr>
          <a:lstStyle/>
          <a:p>
            <a:pPr lvl="1"/>
            <a:r>
              <a:rPr lang="en-US" sz="2800" dirty="0" smtClean="0"/>
              <a:t>A system of collecting and </a:t>
            </a:r>
            <a:r>
              <a:rPr lang="en-US" sz="2800" dirty="0" err="1" smtClean="0"/>
              <a:t>utilising</a:t>
            </a:r>
            <a:r>
              <a:rPr lang="en-US" sz="2800" dirty="0" smtClean="0"/>
              <a:t> information regarding the progress of the project or program.</a:t>
            </a:r>
          </a:p>
          <a:p>
            <a:pPr lvl="1"/>
            <a:r>
              <a:rPr lang="en-US" sz="2800" dirty="0" smtClean="0"/>
              <a:t>Also a means of collecting and communicating information on project progress. </a:t>
            </a:r>
          </a:p>
          <a:p>
            <a:pPr lvl="1">
              <a:spcBef>
                <a:spcPts val="1200"/>
              </a:spcBef>
            </a:pPr>
            <a:r>
              <a:rPr lang="en-US" altLang="en-US" sz="2800" dirty="0" smtClean="0"/>
              <a:t>It is a systematic monitoring and evaluation plan.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altLang="en-US" dirty="0" smtClean="0"/>
              <a:t>The main purpose of M &amp; E system is to: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altLang="en-US" dirty="0" smtClean="0"/>
              <a:t>Facilitate learning within  </a:t>
            </a:r>
            <a:r>
              <a:rPr lang="en-US" altLang="en-US" dirty="0"/>
              <a:t>the </a:t>
            </a:r>
            <a:r>
              <a:rPr lang="en-US" altLang="en-US" dirty="0" smtClean="0"/>
              <a:t>project.</a:t>
            </a:r>
            <a:endParaRPr lang="en-US" altLang="en-US" dirty="0"/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altLang="en-US" dirty="0" smtClean="0"/>
              <a:t>Informed decision making within  the project.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altLang="en-US" dirty="0"/>
              <a:t>G</a:t>
            </a:r>
            <a:r>
              <a:rPr lang="en-US" altLang="en-US" dirty="0" smtClean="0"/>
              <a:t>enerating relevant timely information and making this available for project stakeholders (accountability).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38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104" y="0"/>
            <a:ext cx="10515600" cy="55774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Objective of M &amp; 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776" y="795867"/>
            <a:ext cx="11192256" cy="5632365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The main objective for developing the M&amp;E system is to facilitate learning and to inform decision making within the </a:t>
            </a:r>
            <a:r>
              <a:rPr lang="en-US" dirty="0" err="1" smtClean="0"/>
              <a:t>organisations</a:t>
            </a:r>
            <a:r>
              <a:rPr lang="en-US" dirty="0" smtClean="0"/>
              <a:t>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The system is also aimed at generating relevant &amp; timely information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The information should be made available for project stakeholders.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Improving project management and ensuring optimum use of funds and other resources. </a:t>
            </a:r>
          </a:p>
          <a:p>
            <a:r>
              <a:rPr lang="en-US" dirty="0" smtClean="0"/>
              <a:t>Facilitate learning so as to improve the relevance and outcome of the </a:t>
            </a:r>
            <a:r>
              <a:rPr lang="en-US" dirty="0" err="1" smtClean="0"/>
              <a:t>programme</a:t>
            </a:r>
            <a:r>
              <a:rPr lang="en-US" dirty="0" smtClean="0"/>
              <a:t>. </a:t>
            </a:r>
          </a:p>
          <a:p>
            <a:pPr>
              <a:spcBef>
                <a:spcPts val="1200"/>
              </a:spcBef>
              <a:spcAft>
                <a:spcPts val="1800"/>
              </a:spcAft>
            </a:pPr>
            <a:r>
              <a:rPr lang="en-US" dirty="0"/>
              <a:t>Strengthening the capacity of the </a:t>
            </a:r>
            <a:r>
              <a:rPr lang="en-US" dirty="0" err="1"/>
              <a:t>organisation</a:t>
            </a:r>
            <a:r>
              <a:rPr lang="en-US" dirty="0"/>
              <a:t> and the community to monitor and evaluate their activities. </a:t>
            </a:r>
          </a:p>
          <a:p>
            <a:pPr>
              <a:spcBef>
                <a:spcPts val="1200"/>
              </a:spcBef>
              <a:spcAft>
                <a:spcPts val="1800"/>
              </a:spcAft>
            </a:pPr>
            <a:r>
              <a:rPr lang="en-US" dirty="0"/>
              <a:t>Meeting funders requirements to ensure resources are used effectively, efficiently and for agreed </a:t>
            </a:r>
            <a:r>
              <a:rPr lang="en-US" dirty="0" smtClean="0"/>
              <a:t>objective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4357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7733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Purpose/Relevance of M &amp; 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0534"/>
            <a:ext cx="10896600" cy="5296430"/>
          </a:xfrm>
        </p:spPr>
        <p:txBody>
          <a:bodyPr>
            <a:normAutofit lnSpcReduction="10000"/>
          </a:bodyPr>
          <a:lstStyle/>
          <a:p>
            <a:pPr marL="365760" indent="-256032">
              <a:spcBef>
                <a:spcPts val="1200"/>
              </a:spcBef>
              <a:buFont typeface="Wingdings 3"/>
              <a:buChar char=""/>
              <a:defRPr/>
            </a:pPr>
            <a:r>
              <a:rPr lang="en-US" dirty="0"/>
              <a:t>The M &amp; E system will serve to:</a:t>
            </a:r>
            <a:endParaRPr lang="en-US" dirty="0" smtClean="0">
              <a:latin typeface="Garamond" pitchFamily="18" charset="0"/>
            </a:endParaRPr>
          </a:p>
          <a:p>
            <a:pPr marL="566928" indent="-457200">
              <a:spcBef>
                <a:spcPts val="1200"/>
              </a:spcBef>
              <a:defRPr/>
            </a:pPr>
            <a:r>
              <a:rPr lang="en-US" dirty="0" smtClean="0">
                <a:latin typeface="Garamond" pitchFamily="18" charset="0"/>
              </a:rPr>
              <a:t>Improve </a:t>
            </a:r>
            <a:r>
              <a:rPr lang="en-US" dirty="0">
                <a:latin typeface="Garamond" pitchFamily="18" charset="0"/>
              </a:rPr>
              <a:t>the effectiveness &amp; implementation of the project components by signaling when impact is less than anticipated and identifying possible problems.</a:t>
            </a:r>
          </a:p>
          <a:p>
            <a:pPr marL="566928" indent="-457200">
              <a:spcBef>
                <a:spcPts val="1200"/>
              </a:spcBef>
              <a:defRPr/>
            </a:pPr>
            <a:r>
              <a:rPr lang="en-US" dirty="0">
                <a:latin typeface="Garamond" pitchFamily="18" charset="0"/>
              </a:rPr>
              <a:t>Strengthen the organization's ability to report results and justify resource requests to the donors.</a:t>
            </a:r>
          </a:p>
          <a:p>
            <a:pPr marL="566928" indent="-457200">
              <a:spcBef>
                <a:spcPts val="1200"/>
              </a:spcBef>
              <a:defRPr/>
            </a:pPr>
            <a:r>
              <a:rPr lang="en-US" dirty="0">
                <a:latin typeface="Garamond" pitchFamily="18" charset="0"/>
              </a:rPr>
              <a:t>Identify lessons learned and best practices. </a:t>
            </a:r>
          </a:p>
          <a:p>
            <a:pPr marL="566928" indent="-457200">
              <a:spcBef>
                <a:spcPts val="1200"/>
              </a:spcBef>
              <a:defRPr/>
            </a:pPr>
            <a:r>
              <a:rPr lang="en-US" dirty="0">
                <a:latin typeface="Garamond" pitchFamily="18" charset="0"/>
              </a:rPr>
              <a:t>Ensure that all organizations' project funds are used effectively within the agreed </a:t>
            </a:r>
            <a:r>
              <a:rPr lang="en-US" dirty="0" smtClean="0">
                <a:latin typeface="Garamond" pitchFamily="18" charset="0"/>
              </a:rPr>
              <a:t>frame </a:t>
            </a:r>
            <a:r>
              <a:rPr lang="en-US" dirty="0">
                <a:latin typeface="Garamond" pitchFamily="18" charset="0"/>
              </a:rPr>
              <a:t>and budget.</a:t>
            </a:r>
          </a:p>
          <a:p>
            <a:pPr marL="566928" indent="-457200">
              <a:spcBef>
                <a:spcPts val="1200"/>
              </a:spcBef>
              <a:defRPr/>
            </a:pPr>
            <a:r>
              <a:rPr lang="en-US" dirty="0">
                <a:latin typeface="Garamond" pitchFamily="18" charset="0"/>
              </a:rPr>
              <a:t>Ensure continuous learning and quality control for the organization’s </a:t>
            </a:r>
            <a:r>
              <a:rPr lang="en-US" dirty="0" err="1">
                <a:latin typeface="Garamond" pitchFamily="18" charset="0"/>
              </a:rPr>
              <a:t>programme</a:t>
            </a:r>
            <a:r>
              <a:rPr lang="en-US" dirty="0">
                <a:latin typeface="Garamond" pitchFamily="18" charset="0"/>
              </a:rPr>
              <a:t>.</a:t>
            </a:r>
          </a:p>
          <a:p>
            <a:pPr marL="566928" indent="-457200">
              <a:spcBef>
                <a:spcPts val="1200"/>
              </a:spcBef>
              <a:defRPr/>
            </a:pPr>
            <a:r>
              <a:rPr lang="en-US" dirty="0">
                <a:latin typeface="Garamond" pitchFamily="18" charset="0"/>
              </a:rPr>
              <a:t>Support the broader </a:t>
            </a:r>
            <a:r>
              <a:rPr lang="en-US" dirty="0" err="1">
                <a:latin typeface="Garamond" pitchFamily="18" charset="0"/>
              </a:rPr>
              <a:t>programme</a:t>
            </a:r>
            <a:r>
              <a:rPr lang="en-US" dirty="0">
                <a:latin typeface="Garamond" pitchFamily="18" charset="0"/>
              </a:rPr>
              <a:t> management requirement.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65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1169"/>
            <a:ext cx="10515600" cy="721698"/>
          </a:xfrm>
        </p:spPr>
        <p:txBody>
          <a:bodyPr/>
          <a:lstStyle/>
          <a:p>
            <a:r>
              <a:rPr lang="en-US" dirty="0" smtClean="0"/>
              <a:t>Process of Designing M &amp; 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067" y="1075267"/>
            <a:ext cx="10862733" cy="510169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the aim/purpose of the M&amp;E System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Baseline information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the relevant information </a:t>
            </a:r>
          </a:p>
          <a:p>
            <a:pPr lvl="1"/>
            <a:r>
              <a:rPr lang="en-US" dirty="0" smtClean="0"/>
              <a:t>Examine and refer to the project goal, objectives, activities and performance indicators. </a:t>
            </a:r>
          </a:p>
          <a:p>
            <a:pPr lvl="1"/>
            <a:r>
              <a:rPr lang="en-US" dirty="0" smtClean="0"/>
              <a:t>Identify what project components and issues that are to be monitored and evaluated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Relevance; efficiency; effectiveness; outcomes; impact; replicability; sustainability.= Evaluation questions?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Design the M&amp;E tools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Collect and analyze data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Present and use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66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2739"/>
          </a:xfrm>
        </p:spPr>
        <p:txBody>
          <a:bodyPr/>
          <a:lstStyle/>
          <a:p>
            <a:r>
              <a:rPr lang="en-US" dirty="0" smtClean="0"/>
              <a:t>Monitoring and Evaluation Plan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417320"/>
            <a:ext cx="10826363" cy="5184648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M&amp; E is critical for keeping track of activities and resources. </a:t>
            </a:r>
          </a:p>
          <a:p>
            <a:r>
              <a:rPr lang="en-US" sz="3200" dirty="0" smtClean="0"/>
              <a:t>M &amp; E plan describes M&amp;E objectives, strategies, methodologies, work plan, its activities in detail and the technical tools to be used </a:t>
            </a:r>
          </a:p>
          <a:p>
            <a:r>
              <a:rPr lang="en-US" sz="3200" dirty="0" smtClean="0"/>
              <a:t>Key components/elements include:</a:t>
            </a:r>
          </a:p>
          <a:p>
            <a:pPr lvl="1"/>
            <a:r>
              <a:rPr lang="en-US" dirty="0" smtClean="0"/>
              <a:t>Key questions for monitoring </a:t>
            </a:r>
          </a:p>
          <a:p>
            <a:pPr lvl="1"/>
            <a:r>
              <a:rPr lang="en-US" dirty="0" smtClean="0"/>
              <a:t>Indicators </a:t>
            </a:r>
          </a:p>
          <a:p>
            <a:pPr lvl="1"/>
            <a:r>
              <a:rPr lang="en-US" dirty="0" smtClean="0"/>
              <a:t>Baseline data </a:t>
            </a:r>
          </a:p>
          <a:p>
            <a:pPr lvl="1"/>
            <a:r>
              <a:rPr lang="en-US" dirty="0" smtClean="0"/>
              <a:t>Frequency of data collection </a:t>
            </a:r>
          </a:p>
          <a:p>
            <a:pPr lvl="1"/>
            <a:r>
              <a:rPr lang="en-US" dirty="0" smtClean="0"/>
              <a:t>How information will be collected </a:t>
            </a:r>
          </a:p>
          <a:p>
            <a:pPr lvl="1"/>
            <a:r>
              <a:rPr lang="en-US" dirty="0" smtClean="0"/>
              <a:t>Who is involved </a:t>
            </a:r>
          </a:p>
          <a:p>
            <a:pPr lvl="1"/>
            <a:r>
              <a:rPr lang="en-US" dirty="0" smtClean="0"/>
              <a:t>How the information collected will be used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71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2457"/>
          </a:xfrm>
        </p:spPr>
        <p:txBody>
          <a:bodyPr/>
          <a:lstStyle/>
          <a:p>
            <a:r>
              <a:rPr lang="en-US" dirty="0"/>
              <a:t>M &amp; E Plan answers the following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3782"/>
            <a:ext cx="10515600" cy="5013181"/>
          </a:xfrm>
        </p:spPr>
        <p:txBody>
          <a:bodyPr/>
          <a:lstStyle/>
          <a:p>
            <a:pPr marL="514350" lvl="0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What indicators are being monitored and evaluated?</a:t>
            </a:r>
          </a:p>
          <a:p>
            <a:pPr marL="514350" lvl="0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What information is needed to track the indicator?</a:t>
            </a:r>
          </a:p>
          <a:p>
            <a:pPr marL="514350" lvl="0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What are the sources of the information?</a:t>
            </a:r>
          </a:p>
          <a:p>
            <a:pPr marL="514350" lvl="0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What data collection methods are appropriate?</a:t>
            </a:r>
          </a:p>
          <a:p>
            <a:pPr marL="514350" lvl="0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Who will collect the information? </a:t>
            </a:r>
          </a:p>
          <a:p>
            <a:pPr marL="514350" lvl="0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How often will it be collected?</a:t>
            </a:r>
          </a:p>
          <a:p>
            <a:pPr marL="514350" lvl="0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Who will receive and use the results?</a:t>
            </a:r>
          </a:p>
        </p:txBody>
      </p:sp>
    </p:spTree>
    <p:extLst>
      <p:ext uri="{BB962C8B-B14F-4D97-AF65-F5344CB8AC3E}">
        <p14:creationId xmlns:p14="http://schemas.microsoft.com/office/powerpoint/2010/main" val="3537552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839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Monitoring &amp; Evaluation Plan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175271"/>
              </p:ext>
            </p:extLst>
          </p:nvPr>
        </p:nvGraphicFramePr>
        <p:xfrm>
          <a:off x="120497" y="949842"/>
          <a:ext cx="11233300" cy="36996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4100"/>
                <a:gridCol w="864100"/>
                <a:gridCol w="864100"/>
                <a:gridCol w="864100"/>
                <a:gridCol w="864100"/>
                <a:gridCol w="864100"/>
                <a:gridCol w="864100"/>
                <a:gridCol w="864100"/>
                <a:gridCol w="864100"/>
                <a:gridCol w="864100"/>
                <a:gridCol w="864100"/>
                <a:gridCol w="864100"/>
                <a:gridCol w="864100"/>
              </a:tblGrid>
              <a:tr h="793898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Project elements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OVIs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MOV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Assumptions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Indicators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Info Needed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Sources of Data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Methods of Data Collection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Who Collects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Frequency of Collection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Users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Goal (Impact)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Purpose</a:t>
                      </a:r>
                      <a:r>
                        <a:rPr lang="en-US" sz="1400" baseline="0" dirty="0" smtClean="0"/>
                        <a:t> (Outcome)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Outputs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Activities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Inputs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Risks &amp; Preconditions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168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786</Words>
  <Application>Microsoft Office PowerPoint</Application>
  <PresentationFormat>Widescreen</PresentationFormat>
  <Paragraphs>103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Garamond</vt:lpstr>
      <vt:lpstr>Times New Roman</vt:lpstr>
      <vt:lpstr>Wingdings</vt:lpstr>
      <vt:lpstr>Wingdings 3</vt:lpstr>
      <vt:lpstr>Office Theme</vt:lpstr>
      <vt:lpstr>Establishing a Monitoring and Evaluation System </vt:lpstr>
      <vt:lpstr>Key terms </vt:lpstr>
      <vt:lpstr>What is a M &amp; E system?</vt:lpstr>
      <vt:lpstr>Objective of M &amp; E System</vt:lpstr>
      <vt:lpstr>Purpose/Relevance of M &amp; E System</vt:lpstr>
      <vt:lpstr>Process of Designing M &amp; E System</vt:lpstr>
      <vt:lpstr>Monitoring and Evaluation Plan </vt:lpstr>
      <vt:lpstr>M &amp; E Plan answers the following questions</vt:lpstr>
      <vt:lpstr>Monitoring &amp; Evaluation Plan</vt:lpstr>
      <vt:lpstr>Developing Indicators for Monitoring and Evaluation</vt:lpstr>
      <vt:lpstr>Key Documents Required for M&amp;E System </vt:lpstr>
      <vt:lpstr>Standard Criteria for Assessing the Quality of Your M&amp;E System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66</cp:revision>
  <dcterms:created xsi:type="dcterms:W3CDTF">2024-09-30T10:03:00Z</dcterms:created>
  <dcterms:modified xsi:type="dcterms:W3CDTF">2026-03-04T11:01:15Z</dcterms:modified>
</cp:coreProperties>
</file>