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639" r:id="rId1"/>
    <p:sldMasterId id="2147484652" r:id="rId2"/>
  </p:sldMasterIdLst>
  <p:notesMasterIdLst>
    <p:notesMasterId r:id="rId29"/>
  </p:notesMasterIdLst>
  <p:handoutMasterIdLst>
    <p:handoutMasterId r:id="rId30"/>
  </p:handoutMasterIdLst>
  <p:sldIdLst>
    <p:sldId id="762" r:id="rId3"/>
    <p:sldId id="755" r:id="rId4"/>
    <p:sldId id="756" r:id="rId5"/>
    <p:sldId id="757" r:id="rId6"/>
    <p:sldId id="758" r:id="rId7"/>
    <p:sldId id="759" r:id="rId8"/>
    <p:sldId id="763" r:id="rId9"/>
    <p:sldId id="760" r:id="rId10"/>
    <p:sldId id="696" r:id="rId11"/>
    <p:sldId id="697" r:id="rId12"/>
    <p:sldId id="774" r:id="rId13"/>
    <p:sldId id="775" r:id="rId14"/>
    <p:sldId id="698" r:id="rId15"/>
    <p:sldId id="699" r:id="rId16"/>
    <p:sldId id="700" r:id="rId17"/>
    <p:sldId id="701" r:id="rId18"/>
    <p:sldId id="702" r:id="rId19"/>
    <p:sldId id="613" r:id="rId20"/>
    <p:sldId id="752" r:id="rId21"/>
    <p:sldId id="753" r:id="rId22"/>
    <p:sldId id="754" r:id="rId23"/>
    <p:sldId id="615" r:id="rId24"/>
    <p:sldId id="761" r:id="rId25"/>
    <p:sldId id="750" r:id="rId26"/>
    <p:sldId id="764" r:id="rId27"/>
    <p:sldId id="608"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3"/>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898989"/>
    <a:srgbClr val="EBE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65" autoAdjust="0"/>
    <p:restoredTop sz="96160" autoAdjust="0"/>
  </p:normalViewPr>
  <p:slideViewPr>
    <p:cSldViewPr>
      <p:cViewPr varScale="1">
        <p:scale>
          <a:sx n="78" d="100"/>
          <a:sy n="78" d="100"/>
        </p:scale>
        <p:origin x="101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MscIT Policy UMU</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BE29F0-83F9-4289-ACA0-34A65A5D66FB}" type="datetimeFigureOut">
              <a:rPr lang="en-US" smtClean="0"/>
              <a:pPr/>
              <a:t>3/1/2025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958D4A-0945-44DD-9AF6-33B4D2C87B3E}" type="slidenum">
              <a:rPr lang="en-US" smtClean="0"/>
              <a:pPr/>
              <a:t>‹#›</a:t>
            </a:fld>
            <a:endParaRPr lang="en-US"/>
          </a:p>
        </p:txBody>
      </p:sp>
    </p:spTree>
    <p:extLst>
      <p:ext uri="{BB962C8B-B14F-4D97-AF65-F5344CB8AC3E}">
        <p14:creationId xmlns:p14="http://schemas.microsoft.com/office/powerpoint/2010/main" val="8180260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r>
              <a:rPr lang="en-US"/>
              <a:t>MscIT Policy UMU</a:t>
            </a:r>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93F2D200-7FF2-46DA-BAA0-3CE2E6E747A7}" type="datetimeFigureOut">
              <a:rPr lang="en-US"/>
              <a:pPr>
                <a:defRPr/>
              </a:pPr>
              <a:t>3/1/2025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5A906E8-F901-49CB-BD4F-BA852E64F0C8}" type="slidenum">
              <a:rPr lang="en-US"/>
              <a:pPr>
                <a:defRPr/>
              </a:pPr>
              <a:t>‹#›</a:t>
            </a:fld>
            <a:endParaRPr lang="en-US"/>
          </a:p>
        </p:txBody>
      </p:sp>
    </p:spTree>
    <p:extLst>
      <p:ext uri="{BB962C8B-B14F-4D97-AF65-F5344CB8AC3E}">
        <p14:creationId xmlns:p14="http://schemas.microsoft.com/office/powerpoint/2010/main" val="9934908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5E526A-146E-4B7C-B8C2-703CD44A6B02}"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5953"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5954"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254774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D87F6-759C-4F42-8B61-E38A833DB9FF}"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6977"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6978"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3287010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5E4F0D-A7EC-4EF8-B43B-D676EEF96B76}"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8001"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8002"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9210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2AFBDC-8FA1-4FDF-B405-EBB51C80162F}"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902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902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170079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D773F7-64E3-4349-ACBD-B3B2BDD93171}"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0049"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0050"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275072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8B1789-D650-48D6-8A81-8FBFD86FDF80}"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2097"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2098"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68181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318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53C7A774-480A-4E55-8707-EC137BF2ECA3}" type="slidenum">
              <a:rPr lang="en-GB" sz="1000" smtClean="0">
                <a:solidFill>
                  <a:srgbClr val="000000"/>
                </a:solidFill>
              </a:rPr>
              <a:pPr/>
              <a:t>11</a:t>
            </a:fld>
            <a:endParaRPr lang="en-GB" sz="1000">
              <a:solidFill>
                <a:srgbClr val="000000"/>
              </a:solidFill>
            </a:endParaRPr>
          </a:p>
        </p:txBody>
      </p:sp>
      <p:sp>
        <p:nvSpPr>
          <p:cNvPr id="9318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318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060769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421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E34B8AAE-86EF-4924-B96E-7E0294101D47}" type="slidenum">
              <a:rPr lang="en-GB" sz="1000" smtClean="0">
                <a:solidFill>
                  <a:srgbClr val="000000"/>
                </a:solidFill>
              </a:rPr>
              <a:pPr/>
              <a:t>12</a:t>
            </a:fld>
            <a:endParaRPr lang="en-GB" sz="1000">
              <a:solidFill>
                <a:srgbClr val="000000"/>
              </a:solidFill>
            </a:endParaRPr>
          </a:p>
        </p:txBody>
      </p:sp>
      <p:sp>
        <p:nvSpPr>
          <p:cNvPr id="9421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421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91148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7553452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704138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278255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708903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7" descr="C:\Users\iNasar\Pictures\PMO Logo.jpg"/>
          <p:cNvPicPr>
            <a:picLocks noChangeAspect="1" noChangeArrowheads="1"/>
          </p:cNvPicPr>
          <p:nvPr userDrawn="1"/>
        </p:nvPicPr>
        <p:blipFill>
          <a:blip r:embed="rId2"/>
          <a:srcRect/>
          <a:stretch>
            <a:fillRect/>
          </a:stretch>
        </p:blipFill>
        <p:spPr bwMode="auto">
          <a:xfrm>
            <a:off x="142875" y="6103938"/>
            <a:ext cx="714375" cy="706437"/>
          </a:xfrm>
          <a:prstGeom prst="rect">
            <a:avLst/>
          </a:prstGeom>
          <a:noFill/>
          <a:ln w="9525">
            <a:noFill/>
            <a:miter lim="800000"/>
            <a:headEnd/>
            <a:tailEnd/>
          </a:ln>
        </p:spPr>
      </p:pic>
      <p:sp>
        <p:nvSpPr>
          <p:cNvPr id="5" name="Footer Placeholder 4"/>
          <p:cNvSpPr txBox="1">
            <a:spLocks/>
          </p:cNvSpPr>
          <p:nvPr userDrawn="1"/>
        </p:nvSpPr>
        <p:spPr>
          <a:xfrm>
            <a:off x="6786563" y="6357938"/>
            <a:ext cx="2286000" cy="365125"/>
          </a:xfrm>
          <a:prstGeom prst="rect">
            <a:avLst/>
          </a:prstGeom>
        </p:spPr>
        <p:txBody>
          <a:bodyPr anchor="ctr"/>
          <a:lstStyle/>
          <a:p>
            <a:pPr algn="ctr">
              <a:defRPr/>
            </a:pPr>
            <a:r>
              <a:rPr lang="en-US" sz="1200">
                <a:solidFill>
                  <a:srgbClr val="898989"/>
                </a:solidFill>
                <a:latin typeface="Calibri" pitchFamily="34" charset="0"/>
              </a:rPr>
              <a:t>http://www.waridtel.com</a:t>
            </a:r>
            <a:endParaRPr lang="en-GB" sz="1200">
              <a:solidFill>
                <a:srgbClr val="898989"/>
              </a:solidFill>
              <a:latin typeface="Calibri" pitchFamily="34" charset="0"/>
            </a:endParaRPr>
          </a:p>
        </p:txBody>
      </p:sp>
      <p:sp>
        <p:nvSpPr>
          <p:cNvPr id="6" name="TextBox 5"/>
          <p:cNvSpPr txBox="1"/>
          <p:nvPr userDrawn="1"/>
        </p:nvSpPr>
        <p:spPr>
          <a:xfrm>
            <a:off x="-1643063" y="2071688"/>
            <a:ext cx="1643063" cy="1785937"/>
          </a:xfrm>
          <a:prstGeom prst="rect">
            <a:avLst/>
          </a:prstGeom>
          <a:noFill/>
        </p:spPr>
        <p:txBody>
          <a:bodyPr/>
          <a:lstStyle/>
          <a:p>
            <a:pPr algn="r" fontAlgn="auto">
              <a:spcBef>
                <a:spcPts val="0"/>
              </a:spcBef>
              <a:spcAft>
                <a:spcPts val="0"/>
              </a:spcAft>
              <a:defRPr/>
            </a:pPr>
            <a:r>
              <a:rPr lang="en-US" sz="1200" dirty="0">
                <a:solidFill>
                  <a:schemeClr val="bg1"/>
                </a:solidFill>
                <a:latin typeface="+mn-lt"/>
                <a:cs typeface="+mn-cs"/>
              </a:rPr>
              <a:t>Slide Title: 40 – 47 pt</a:t>
            </a:r>
          </a:p>
          <a:p>
            <a:pPr algn="r" fontAlgn="auto">
              <a:spcBef>
                <a:spcPts val="0"/>
              </a:spcBef>
              <a:spcAft>
                <a:spcPts val="0"/>
              </a:spcAft>
              <a:defRPr/>
            </a:pPr>
            <a:r>
              <a:rPr lang="en-US" sz="1200" dirty="0">
                <a:solidFill>
                  <a:schemeClr val="bg1"/>
                </a:solidFill>
                <a:latin typeface="+mn-lt"/>
                <a:cs typeface="+mn-cs"/>
              </a:rPr>
              <a:t>Slide Sub-title: 30 – 37 pt</a:t>
            </a:r>
          </a:p>
          <a:p>
            <a:pPr algn="r" fontAlgn="auto">
              <a:spcBef>
                <a:spcPts val="0"/>
              </a:spcBef>
              <a:spcAft>
                <a:spcPts val="0"/>
              </a:spcAft>
              <a:defRPr/>
            </a:pPr>
            <a:r>
              <a:rPr lang="en-US" sz="1200" dirty="0">
                <a:solidFill>
                  <a:schemeClr val="bg1"/>
                </a:solidFill>
                <a:latin typeface="+mn-lt"/>
                <a:cs typeface="+mn-cs"/>
              </a:rPr>
              <a:t>Slide Title Color: Dark Blue</a:t>
            </a:r>
          </a:p>
          <a:p>
            <a:pPr algn="r" fontAlgn="auto">
              <a:spcBef>
                <a:spcPts val="0"/>
              </a:spcBef>
              <a:spcAft>
                <a:spcPts val="0"/>
              </a:spcAft>
              <a:defRPr/>
            </a:pPr>
            <a:r>
              <a:rPr lang="en-US" sz="1200" dirty="0">
                <a:solidFill>
                  <a:schemeClr val="bg1"/>
                </a:solidFill>
                <a:latin typeface="+mn-lt"/>
                <a:cs typeface="+mn-cs"/>
              </a:rPr>
              <a:t>Corporate Font: Cambria</a:t>
            </a:r>
          </a:p>
          <a:p>
            <a:pPr algn="r" fontAlgn="auto">
              <a:spcBef>
                <a:spcPts val="0"/>
              </a:spcBef>
              <a:spcAft>
                <a:spcPts val="0"/>
              </a:spcAft>
              <a:defRPr/>
            </a:pPr>
            <a:r>
              <a:rPr lang="en-US" sz="1200" dirty="0">
                <a:solidFill>
                  <a:schemeClr val="bg1"/>
                </a:solidFill>
                <a:latin typeface="+mn-lt"/>
                <a:cs typeface="+mn-cs"/>
              </a:rPr>
              <a:t>Font To be used by domains: Garamond</a:t>
            </a:r>
          </a:p>
        </p:txBody>
      </p:sp>
      <p:sp>
        <p:nvSpPr>
          <p:cNvPr id="7" name="Rectangle 6"/>
          <p:cNvSpPr/>
          <p:nvPr userDrawn="1"/>
        </p:nvSpPr>
        <p:spPr>
          <a:xfrm>
            <a:off x="0" y="0"/>
            <a:ext cx="857250" cy="714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cs typeface="Arial" charset="0"/>
            </a:endParaRPr>
          </a:p>
        </p:txBody>
      </p:sp>
      <p:cxnSp>
        <p:nvCxnSpPr>
          <p:cNvPr id="8" name="Straight Connector 7"/>
          <p:cNvCxnSpPr/>
          <p:nvPr userDrawn="1"/>
        </p:nvCxnSpPr>
        <p:spPr>
          <a:xfrm>
            <a:off x="0" y="60007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ctrTitle"/>
          </p:nvPr>
        </p:nvSpPr>
        <p:spPr>
          <a:xfrm>
            <a:off x="685800" y="2130425"/>
            <a:ext cx="7772400" cy="1470025"/>
          </a:xfrm>
        </p:spPr>
        <p:txBody>
          <a:bodyPr/>
          <a:lstStyle>
            <a:lvl1pPr>
              <a:defRPr cap="small" baseline="0">
                <a:solidFill>
                  <a:schemeClr val="tx2"/>
                </a:solidFill>
                <a:latin typeface="Cambria"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mbr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9" name="Footer Placeholder 4"/>
          <p:cNvSpPr>
            <a:spLocks noGrp="1"/>
          </p:cNvSpPr>
          <p:nvPr>
            <p:ph type="ftr" sz="quarter" idx="10"/>
          </p:nvPr>
        </p:nvSpPr>
        <p:spPr>
          <a:xfrm rot="16200000">
            <a:off x="7586910" y="4048760"/>
            <a:ext cx="2367281" cy="365760"/>
          </a:xfrm>
          <a:prstGeom prst="rect">
            <a:avLst/>
          </a:prstGeom>
        </p:spPr>
        <p:txBody>
          <a:bodyPr/>
          <a:lstStyle>
            <a:lvl1pPr>
              <a:defRPr/>
            </a:lvl1pPr>
          </a:lstStyle>
          <a:p>
            <a:pPr>
              <a:defRPr/>
            </a:pPr>
            <a:endParaRPr lang="en-GB"/>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7" descr="C:\Users\iNasar\Pictures\PMO Logo.jpg"/>
          <p:cNvPicPr>
            <a:picLocks noChangeAspect="1" noChangeArrowheads="1"/>
          </p:cNvPicPr>
          <p:nvPr userDrawn="1"/>
        </p:nvPicPr>
        <p:blipFill>
          <a:blip r:embed="rId2"/>
          <a:srcRect/>
          <a:stretch>
            <a:fillRect/>
          </a:stretch>
        </p:blipFill>
        <p:spPr bwMode="auto">
          <a:xfrm>
            <a:off x="142875" y="6103938"/>
            <a:ext cx="714375" cy="706437"/>
          </a:xfrm>
          <a:prstGeom prst="rect">
            <a:avLst/>
          </a:prstGeom>
          <a:noFill/>
          <a:ln w="9525">
            <a:noFill/>
            <a:miter lim="800000"/>
            <a:headEnd/>
            <a:tailEnd/>
          </a:ln>
        </p:spPr>
      </p:pic>
      <p:sp>
        <p:nvSpPr>
          <p:cNvPr id="5" name="Footer Placeholder 4"/>
          <p:cNvSpPr txBox="1">
            <a:spLocks/>
          </p:cNvSpPr>
          <p:nvPr userDrawn="1"/>
        </p:nvSpPr>
        <p:spPr>
          <a:xfrm>
            <a:off x="6786563" y="6357938"/>
            <a:ext cx="2286000" cy="365125"/>
          </a:xfrm>
          <a:prstGeom prst="rect">
            <a:avLst/>
          </a:prstGeom>
        </p:spPr>
        <p:txBody>
          <a:bodyPr anchor="ctr"/>
          <a:lstStyle/>
          <a:p>
            <a:pPr algn="ctr">
              <a:defRPr/>
            </a:pPr>
            <a:r>
              <a:rPr lang="en-US" sz="1200">
                <a:solidFill>
                  <a:srgbClr val="898989"/>
                </a:solidFill>
                <a:latin typeface="Calibri" pitchFamily="34" charset="0"/>
              </a:rPr>
              <a:t>http://www.waridtel.com</a:t>
            </a:r>
            <a:endParaRPr lang="en-GB" sz="1200">
              <a:solidFill>
                <a:srgbClr val="898989"/>
              </a:solidFill>
              <a:latin typeface="Calibri" pitchFamily="34" charset="0"/>
            </a:endParaRPr>
          </a:p>
        </p:txBody>
      </p:sp>
      <p:sp>
        <p:nvSpPr>
          <p:cNvPr id="6" name="TextBox 5"/>
          <p:cNvSpPr txBox="1"/>
          <p:nvPr userDrawn="1"/>
        </p:nvSpPr>
        <p:spPr>
          <a:xfrm>
            <a:off x="-1714500" y="2928938"/>
            <a:ext cx="1643062" cy="3929062"/>
          </a:xfrm>
          <a:prstGeom prst="rect">
            <a:avLst/>
          </a:prstGeom>
          <a:noFill/>
        </p:spPr>
        <p:txBody>
          <a:bodyPr/>
          <a:lstStyle/>
          <a:p>
            <a:pPr algn="r">
              <a:defRPr/>
            </a:pPr>
            <a:r>
              <a:rPr lang="en-US" sz="1200">
                <a:solidFill>
                  <a:schemeClr val="bg1"/>
                </a:solidFill>
                <a:latin typeface="Calibri" pitchFamily="34" charset="0"/>
              </a:rPr>
              <a:t>Slide Title: 40 – 47 pt</a:t>
            </a:r>
          </a:p>
          <a:p>
            <a:pPr algn="r">
              <a:defRPr/>
            </a:pPr>
            <a:r>
              <a:rPr lang="en-US" sz="1200">
                <a:solidFill>
                  <a:schemeClr val="bg1"/>
                </a:solidFill>
                <a:latin typeface="Calibri" pitchFamily="34" charset="0"/>
              </a:rPr>
              <a:t>Slide Title Font: Cambria</a:t>
            </a:r>
          </a:p>
          <a:p>
            <a:pPr algn="r">
              <a:defRPr/>
            </a:pPr>
            <a:r>
              <a:rPr lang="en-US" sz="1200">
                <a:solidFill>
                  <a:schemeClr val="bg1"/>
                </a:solidFill>
                <a:latin typeface="Calibri" pitchFamily="34" charset="0"/>
              </a:rPr>
              <a:t>Slide Title Font Color: Blue</a:t>
            </a:r>
          </a:p>
          <a:p>
            <a:pPr algn="r">
              <a:defRPr/>
            </a:pPr>
            <a:r>
              <a:rPr lang="en-US" sz="1200">
                <a:solidFill>
                  <a:schemeClr val="bg1"/>
                </a:solidFill>
                <a:latin typeface="Calibri" pitchFamily="34" charset="0"/>
              </a:rPr>
              <a:t>R31 G73 B135</a:t>
            </a:r>
          </a:p>
          <a:p>
            <a:pPr algn="r">
              <a:defRPr/>
            </a:pPr>
            <a:endParaRPr lang="en-US" sz="1200">
              <a:solidFill>
                <a:schemeClr val="bg1"/>
              </a:solidFill>
              <a:latin typeface="Calibri" pitchFamily="34" charset="0"/>
            </a:endParaRPr>
          </a:p>
          <a:p>
            <a:pPr algn="r">
              <a:defRPr/>
            </a:pPr>
            <a:r>
              <a:rPr lang="en-US" sz="1200">
                <a:solidFill>
                  <a:schemeClr val="bg1"/>
                </a:solidFill>
                <a:latin typeface="Calibri" pitchFamily="34" charset="0"/>
              </a:rPr>
              <a:t>Slide Sub-title: 20 – 24 pt</a:t>
            </a:r>
          </a:p>
          <a:p>
            <a:pPr algn="r">
              <a:defRPr/>
            </a:pPr>
            <a:r>
              <a:rPr lang="en-US" sz="1200">
                <a:solidFill>
                  <a:schemeClr val="bg1"/>
                </a:solidFill>
                <a:latin typeface="Calibri" pitchFamily="34" charset="0"/>
              </a:rPr>
              <a:t>Slide Sub-Title Font: Cambria</a:t>
            </a:r>
          </a:p>
          <a:p>
            <a:pPr algn="r">
              <a:defRPr/>
            </a:pPr>
            <a:r>
              <a:rPr lang="en-US" sz="1200">
                <a:solidFill>
                  <a:schemeClr val="bg1"/>
                </a:solidFill>
                <a:latin typeface="Calibri" pitchFamily="34" charset="0"/>
              </a:rPr>
              <a:t>Slide Sub-Title Color: Light Grey</a:t>
            </a:r>
          </a:p>
          <a:p>
            <a:pPr algn="r">
              <a:defRPr/>
            </a:pPr>
            <a:r>
              <a:rPr lang="en-US" sz="1200">
                <a:solidFill>
                  <a:schemeClr val="bg1"/>
                </a:solidFill>
                <a:latin typeface="Calibri" pitchFamily="34" charset="0"/>
              </a:rPr>
              <a:t>R137 G137 B137</a:t>
            </a:r>
          </a:p>
          <a:p>
            <a:pPr algn="r">
              <a:defRPr/>
            </a:pPr>
            <a:endParaRPr lang="en-US" sz="1200">
              <a:solidFill>
                <a:schemeClr val="bg1"/>
              </a:solidFill>
              <a:latin typeface="Calibri" pitchFamily="34" charset="0"/>
            </a:endParaRPr>
          </a:p>
          <a:p>
            <a:pPr algn="r">
              <a:defRPr/>
            </a:pPr>
            <a:r>
              <a:rPr lang="en-US" sz="1200">
                <a:solidFill>
                  <a:schemeClr val="bg1"/>
                </a:solidFill>
                <a:latin typeface="Calibri" pitchFamily="34" charset="0"/>
              </a:rPr>
              <a:t>Font To be used by domains: Garamond</a:t>
            </a:r>
          </a:p>
        </p:txBody>
      </p:sp>
      <p:sp>
        <p:nvSpPr>
          <p:cNvPr id="7" name="Rectangle 6"/>
          <p:cNvSpPr/>
          <p:nvPr userDrawn="1"/>
        </p:nvSpPr>
        <p:spPr>
          <a:xfrm>
            <a:off x="0" y="0"/>
            <a:ext cx="857250" cy="714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cs typeface="Arial" charset="0"/>
            </a:endParaRPr>
          </a:p>
        </p:txBody>
      </p:sp>
      <p:cxnSp>
        <p:nvCxnSpPr>
          <p:cNvPr id="8" name="Straight Connector 7"/>
          <p:cNvCxnSpPr/>
          <p:nvPr userDrawn="1"/>
        </p:nvCxnSpPr>
        <p:spPr>
          <a:xfrm>
            <a:off x="0" y="60007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10" name="Title 1"/>
          <p:cNvSpPr>
            <a:spLocks noGrp="1"/>
          </p:cNvSpPr>
          <p:nvPr>
            <p:ph type="title"/>
          </p:nvPr>
        </p:nvSpPr>
        <p:spPr>
          <a:xfrm>
            <a:off x="722313" y="4406900"/>
            <a:ext cx="7772400" cy="1362075"/>
          </a:xfrm>
        </p:spPr>
        <p:txBody>
          <a:bodyPr anchor="t"/>
          <a:lstStyle>
            <a:lvl1pPr algn="r" defTabSz="914400" rtl="0" eaLnBrk="1" latinLnBrk="0" hangingPunct="1">
              <a:spcBef>
                <a:spcPct val="0"/>
              </a:spcBef>
              <a:buNone/>
              <a:defRPr lang="en-GB" sz="4400" kern="1200" cap="small" baseline="0" dirty="0">
                <a:solidFill>
                  <a:schemeClr val="tx2"/>
                </a:solidFill>
                <a:latin typeface="Cambria" pitchFamily="18" charset="0"/>
                <a:ea typeface="+mj-ea"/>
                <a:cs typeface="+mj-cs"/>
              </a:defRPr>
            </a:lvl1pPr>
          </a:lstStyle>
          <a:p>
            <a:r>
              <a:rPr lang="en-US" dirty="0"/>
              <a:t>Click to edit Master title style</a:t>
            </a:r>
            <a:endParaRPr lang="en-GB" dirty="0"/>
          </a:p>
        </p:txBody>
      </p:sp>
      <p:sp>
        <p:nvSpPr>
          <p:cNvPr id="11" name="Text Placeholder 2"/>
          <p:cNvSpPr>
            <a:spLocks noGrp="1"/>
          </p:cNvSpPr>
          <p:nvPr>
            <p:ph type="body" idx="1"/>
          </p:nvPr>
        </p:nvSpPr>
        <p:spPr>
          <a:xfrm>
            <a:off x="722313" y="2906713"/>
            <a:ext cx="7772400" cy="1500187"/>
          </a:xfrm>
        </p:spPr>
        <p:txBody>
          <a:bodyPr anchor="b">
            <a:normAutofit/>
          </a:bodyPr>
          <a:lstStyle>
            <a:lvl1pPr marL="0" indent="0" algn="r" defTabSz="914400" rtl="0" eaLnBrk="1" latinLnBrk="0" hangingPunct="1">
              <a:spcBef>
                <a:spcPct val="20000"/>
              </a:spcBef>
              <a:buFont typeface="Arial"/>
              <a:buNone/>
              <a:defRPr lang="en-US" sz="2000" kern="1200" dirty="0" smtClean="0">
                <a:solidFill>
                  <a:schemeClr val="tx1">
                    <a:tint val="75000"/>
                  </a:schemeClr>
                </a:solidFill>
                <a:latin typeface="Cambria" pitchFamily="18" charset="0"/>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0"/>
          </p:nvPr>
        </p:nvSpPr>
        <p:spPr>
          <a:xfrm rot="16200000">
            <a:off x="7586910" y="4048760"/>
            <a:ext cx="2367281" cy="365760"/>
          </a:xfrm>
          <a:prstGeom prst="rect">
            <a:avLst/>
          </a:prstGeom>
        </p:spPr>
        <p:txBody>
          <a:bodyPr/>
          <a:lstStyle>
            <a:lvl1pPr>
              <a:defRPr/>
            </a:lvl1pPr>
          </a:lstStyle>
          <a:p>
            <a:pPr>
              <a:defRPr/>
            </a:pPr>
            <a:endParaRPr lang="en-GB"/>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cxnSp>
        <p:nvCxnSpPr>
          <p:cNvPr id="3" name="Straight Connector 2"/>
          <p:cNvCxnSpPr/>
          <p:nvPr userDrawn="1"/>
        </p:nvCxnSpPr>
        <p:spPr>
          <a:xfrm>
            <a:off x="0" y="8572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a:xfrm rot="16200000">
            <a:off x="7551351" y="1645920"/>
            <a:ext cx="2438399" cy="365760"/>
          </a:xfrm>
          <a:prstGeom prst="rect">
            <a:avLst/>
          </a:prstGeom>
        </p:spPr>
        <p:txBody>
          <a:bodyPr/>
          <a:lstStyle/>
          <a:p>
            <a:pPr>
              <a:defRPr/>
            </a:pPr>
            <a:endParaRPr lang="en-GB"/>
          </a:p>
        </p:txBody>
      </p:sp>
      <p:sp>
        <p:nvSpPr>
          <p:cNvPr id="9" name="Slide Number Placeholder 8"/>
          <p:cNvSpPr>
            <a:spLocks noGrp="1"/>
          </p:cNvSpPr>
          <p:nvPr>
            <p:ph type="sldNum" sz="quarter" idx="11"/>
          </p:nvPr>
        </p:nvSpPr>
        <p:spPr>
          <a:xfrm>
            <a:off x="8531788" y="5648960"/>
            <a:ext cx="548640" cy="396240"/>
          </a:xfrm>
          <a:prstGeom prst="bracketPair">
            <a:avLst>
              <a:gd name="adj" fmla="val 17949"/>
            </a:avLst>
          </a:prstGeom>
        </p:spPr>
        <p:txBody>
          <a:bodyPr/>
          <a:lstStyle/>
          <a:p>
            <a:pPr>
              <a:defRPr/>
            </a:pPr>
            <a:fld id="{52A0454A-4217-48B4-956A-6FF2B746E92B}" type="slidenum">
              <a:rPr lang="en-GB" smtClean="0"/>
              <a:pPr>
                <a:defRPr/>
              </a:pPr>
              <a:t>‹#›</a:t>
            </a:fld>
            <a:endParaRPr lang="en-GB"/>
          </a:p>
        </p:txBody>
      </p:sp>
      <p:sp>
        <p:nvSpPr>
          <p:cNvPr id="10" name="Footer Placeholder 9"/>
          <p:cNvSpPr>
            <a:spLocks noGrp="1"/>
          </p:cNvSpPr>
          <p:nvPr>
            <p:ph type="ftr" sz="quarter" idx="12"/>
          </p:nvPr>
        </p:nvSpPr>
        <p:spPr>
          <a:xfrm rot="16200000">
            <a:off x="7586910" y="4048760"/>
            <a:ext cx="2367281" cy="365760"/>
          </a:xfrm>
          <a:prstGeom prst="rect">
            <a:avLst/>
          </a:prstGeom>
        </p:spPr>
        <p:txBody>
          <a:bodyPr/>
          <a:lstStyle/>
          <a:p>
            <a:pPr>
              <a:defRPr/>
            </a:pPr>
            <a:endParaRPr lang="en-GB"/>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14922074"/>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0284402"/>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037452907"/>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3111649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1289921"/>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1703267"/>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59048169"/>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655336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53644002"/>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05087710"/>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9229836"/>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9638333"/>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408425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56722839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233290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292929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31570613"/>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068588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61454821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793575006"/>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912971646"/>
      </p:ext>
    </p:extLst>
  </p:cSld>
  <p:clrMap bg1="lt1" tx1="dk1" bg2="lt2" tx2="dk2" accent1="accent1" accent2="accent2" accent3="accent3" accent4="accent4" accent5="accent5" accent6="accent6" hlink="hlink" folHlink="folHlink"/>
  <p:sldLayoutIdLst>
    <p:sldLayoutId id="2147484640" r:id="rId1"/>
    <p:sldLayoutId id="2147484641" r:id="rId2"/>
    <p:sldLayoutId id="2147484642" r:id="rId3"/>
    <p:sldLayoutId id="2147484643" r:id="rId4"/>
    <p:sldLayoutId id="2147484644" r:id="rId5"/>
    <p:sldLayoutId id="2147484645" r:id="rId6"/>
    <p:sldLayoutId id="2147484646" r:id="rId7"/>
    <p:sldLayoutId id="2147484647" r:id="rId8"/>
    <p:sldLayoutId id="2147484648" r:id="rId9"/>
    <p:sldLayoutId id="2147484649" r:id="rId10"/>
    <p:sldLayoutId id="2147484650" r:id="rId11"/>
    <p:sldLayoutId id="2147484651" r:id="rId12"/>
    <p:sldLayoutId id="2147484569" r:id="rId13"/>
    <p:sldLayoutId id="2147484570" r:id="rId14"/>
    <p:sldLayoutId id="2147484574" r:id="rId15"/>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754433786"/>
      </p:ext>
    </p:extLst>
  </p:cSld>
  <p:clrMap bg1="lt1" tx1="dk1" bg2="lt2" tx2="dk2" accent1="accent1" accent2="accent2" accent3="accent3" accent4="accent4" accent5="accent5" accent6="accent6" hlink="hlink" folHlink="folHlink"/>
  <p:sldLayoutIdLst>
    <p:sldLayoutId id="2147484653" r:id="rId1"/>
    <p:sldLayoutId id="2147484654" r:id="rId2"/>
    <p:sldLayoutId id="2147484655" r:id="rId3"/>
    <p:sldLayoutId id="2147484656" r:id="rId4"/>
    <p:sldLayoutId id="2147484657" r:id="rId5"/>
    <p:sldLayoutId id="2147484658" r:id="rId6"/>
    <p:sldLayoutId id="2147484659" r:id="rId7"/>
    <p:sldLayoutId id="2147484660" r:id="rId8"/>
    <p:sldLayoutId id="2147484661" r:id="rId9"/>
    <p:sldLayoutId id="2147484662" r:id="rId10"/>
    <p:sldLayoutId id="2147484663" r:id="rId11"/>
    <p:sldLayoutId id="2147484664"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22325" y="404664"/>
            <a:ext cx="7772400" cy="1470025"/>
          </a:xfrm>
        </p:spPr>
        <p:txBody>
          <a:bodyPr/>
          <a:lstStyle/>
          <a:p>
            <a:r>
              <a:rPr lang="en-US" dirty="0"/>
              <a:t>PROJECT LIFE CYCLE</a:t>
            </a:r>
          </a:p>
        </p:txBody>
      </p:sp>
      <p:sp>
        <p:nvSpPr>
          <p:cNvPr id="5" name="Subtitle 4"/>
          <p:cNvSpPr>
            <a:spLocks noGrp="1"/>
          </p:cNvSpPr>
          <p:nvPr>
            <p:ph type="subTitle" idx="1"/>
          </p:nvPr>
        </p:nvSpPr>
        <p:spPr>
          <a:xfrm>
            <a:off x="827584" y="2708919"/>
            <a:ext cx="6400800" cy="2939405"/>
          </a:xfrm>
        </p:spPr>
        <p:txBody>
          <a:bodyPr/>
          <a:lstStyle/>
          <a:p>
            <a:r>
              <a:rPr lang="en-US" dirty="0"/>
              <a:t>To Cover</a:t>
            </a:r>
          </a:p>
          <a:p>
            <a:pPr marL="457200" indent="-457200" algn="l">
              <a:buFont typeface="Arial" panose="020B0604020202020204" pitchFamily="34" charset="0"/>
              <a:buChar char="•"/>
            </a:pPr>
            <a:r>
              <a:rPr lang="en-US" b="0" dirty="0"/>
              <a:t>Definition</a:t>
            </a:r>
          </a:p>
          <a:p>
            <a:pPr marL="457200" indent="-457200" algn="l">
              <a:buFont typeface="Arial" panose="020B0604020202020204" pitchFamily="34" charset="0"/>
              <a:buChar char="•"/>
            </a:pPr>
            <a:r>
              <a:rPr lang="en-US" b="0" dirty="0"/>
              <a:t>Project phases</a:t>
            </a:r>
          </a:p>
          <a:p>
            <a:pPr marL="457200" indent="-457200" algn="l">
              <a:buFont typeface="Arial" panose="020B0604020202020204" pitchFamily="34" charset="0"/>
              <a:buChar char="•"/>
            </a:pPr>
            <a:r>
              <a:rPr lang="en-US" b="0" dirty="0"/>
              <a:t>The importance of project phases and management reviews</a:t>
            </a:r>
          </a:p>
          <a:p>
            <a:pPr marL="457200" indent="-457200" algn="l">
              <a:buFont typeface="Arial" panose="020B0604020202020204" pitchFamily="34" charset="0"/>
              <a:buChar char="•"/>
            </a:pPr>
            <a:endParaRPr lang="en-US" b="0"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a:t>
            </a:fld>
            <a:endParaRPr lang="en-GB"/>
          </a:p>
        </p:txBody>
      </p:sp>
      <p:sp>
        <p:nvSpPr>
          <p:cNvPr id="6" name="Circular Arrow 5"/>
          <p:cNvSpPr/>
          <p:nvPr/>
        </p:nvSpPr>
        <p:spPr>
          <a:xfrm>
            <a:off x="7020272" y="2348877"/>
            <a:ext cx="1800200" cy="1656184"/>
          </a:xfrm>
          <a:prstGeom prst="circular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6">
                    <a:lumMod val="75000"/>
                  </a:schemeClr>
                </a:solidFill>
              </a:rPr>
              <a:t>Project Life Cycle</a:t>
            </a:r>
          </a:p>
          <a:p>
            <a:pPr algn="ctr"/>
            <a:r>
              <a:rPr lang="en-US" sz="1600" dirty="0">
                <a:solidFill>
                  <a:schemeClr val="accent6">
                    <a:lumMod val="75000"/>
                  </a:schemeClr>
                </a:solidFill>
              </a:rPr>
              <a:t>Overview</a:t>
            </a:r>
          </a:p>
        </p:txBody>
      </p:sp>
      <p:sp>
        <p:nvSpPr>
          <p:cNvPr id="7" name="Curved Left Arrow 6"/>
          <p:cNvSpPr/>
          <p:nvPr/>
        </p:nvSpPr>
        <p:spPr>
          <a:xfrm rot="5400000">
            <a:off x="7434320" y="2798929"/>
            <a:ext cx="864095" cy="1692190"/>
          </a:xfrm>
          <a:prstGeom prst="curved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7256245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10</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880592" y="2483604"/>
            <a:ext cx="1643074" cy="369332"/>
          </a:xfrm>
          <a:prstGeom prst="rect">
            <a:avLst/>
          </a:prstGeom>
          <a:noFill/>
        </p:spPr>
        <p:txBody>
          <a:bodyPr wrap="square" rtlCol="0">
            <a:spAutoFit/>
          </a:bodyPr>
          <a:lstStyle/>
          <a:p>
            <a:r>
              <a:rPr lang="en-US" dirty="0">
                <a:solidFill>
                  <a:schemeClr val="bg2">
                    <a:lumMod val="75000"/>
                  </a:schemeClr>
                </a:solidFill>
              </a:rPr>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75000"/>
                  </a:schemeClr>
                </a:solidFill>
              </a:rPr>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b="1" dirty="0"/>
              <a:t>Initiation</a:t>
            </a:r>
          </a:p>
        </p:txBody>
      </p:sp>
      <p:sp>
        <p:nvSpPr>
          <p:cNvPr id="13" name="TextBox 12"/>
          <p:cNvSpPr txBox="1"/>
          <p:nvPr/>
        </p:nvSpPr>
        <p:spPr>
          <a:xfrm>
            <a:off x="7643834" y="4131238"/>
            <a:ext cx="1428760" cy="369332"/>
          </a:xfrm>
          <a:prstGeom prst="rect">
            <a:avLst/>
          </a:prstGeom>
          <a:noFill/>
        </p:spPr>
        <p:txBody>
          <a:bodyPr wrap="square" rtlCol="0">
            <a:spAutoFit/>
          </a:bodyPr>
          <a:lstStyle/>
          <a:p>
            <a:r>
              <a:rPr lang="en-US" dirty="0">
                <a:solidFill>
                  <a:schemeClr val="bg2">
                    <a:lumMod val="75000"/>
                  </a:schemeClr>
                </a:solidFill>
              </a:rPr>
              <a:t>Close Out</a:t>
            </a:r>
          </a:p>
        </p:txBody>
      </p:sp>
      <p:sp>
        <p:nvSpPr>
          <p:cNvPr id="15" name="TextBox 14"/>
          <p:cNvSpPr txBox="1"/>
          <p:nvPr/>
        </p:nvSpPr>
        <p:spPr>
          <a:xfrm>
            <a:off x="4857752" y="3639925"/>
            <a:ext cx="1643074" cy="646331"/>
          </a:xfrm>
          <a:prstGeom prst="rect">
            <a:avLst/>
          </a:prstGeom>
          <a:noFill/>
          <a:ln>
            <a:solidFill>
              <a:schemeClr val="bg2">
                <a:lumMod val="60000"/>
                <a:lumOff val="40000"/>
              </a:schemeClr>
            </a:solidFill>
          </a:ln>
        </p:spPr>
        <p:txBody>
          <a:bodyPr wrap="square" rtlCol="0">
            <a:spAutoFit/>
          </a:bodyPr>
          <a:lstStyle/>
          <a:p>
            <a:pPr algn="ctr"/>
            <a:r>
              <a:rPr lang="en-US" dirty="0">
                <a:solidFill>
                  <a:schemeClr val="bg2">
                    <a:lumMod val="75000"/>
                  </a:schemeClr>
                </a:solidFill>
              </a:rPr>
              <a:t>Monitoring &amp; Control</a:t>
            </a:r>
          </a:p>
        </p:txBody>
      </p:sp>
      <p:sp>
        <p:nvSpPr>
          <p:cNvPr id="22" name="Rounded Rectangular Callout 21"/>
          <p:cNvSpPr/>
          <p:nvPr/>
        </p:nvSpPr>
        <p:spPr>
          <a:xfrm>
            <a:off x="714380" y="692696"/>
            <a:ext cx="5369788" cy="1728192"/>
          </a:xfrm>
          <a:prstGeom prst="wedgeRoundRectCallout">
            <a:avLst>
              <a:gd name="adj1" fmla="val -13383"/>
              <a:gd name="adj2" fmla="val 116923"/>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a:solidFill>
                <a:schemeClr val="tx1"/>
              </a:solidFill>
            </a:endParaRPr>
          </a:p>
          <a:p>
            <a:r>
              <a:rPr lang="en-US" sz="1500" b="1" dirty="0">
                <a:solidFill>
                  <a:schemeClr val="tx1"/>
                </a:solidFill>
              </a:rPr>
              <a:t>Involves</a:t>
            </a:r>
            <a:r>
              <a:rPr lang="en-US" sz="1500" dirty="0">
                <a:solidFill>
                  <a:schemeClr val="tx1"/>
                </a:solidFill>
              </a:rPr>
              <a:t>:</a:t>
            </a:r>
          </a:p>
          <a:p>
            <a:pPr>
              <a:buFont typeface="Arial" pitchFamily="34" charset="0"/>
              <a:buChar char="•"/>
            </a:pPr>
            <a:r>
              <a:rPr lang="en-US" sz="1500" dirty="0">
                <a:solidFill>
                  <a:schemeClr val="tx1"/>
                </a:solidFill>
              </a:rPr>
              <a:t> Definition of initial scope.</a:t>
            </a:r>
          </a:p>
          <a:p>
            <a:pPr>
              <a:buFont typeface="Arial" pitchFamily="34" charset="0"/>
              <a:buChar char="•"/>
            </a:pPr>
            <a:r>
              <a:rPr lang="en-US" sz="1500" dirty="0">
                <a:solidFill>
                  <a:schemeClr val="tx1"/>
                </a:solidFill>
              </a:rPr>
              <a:t> High level financial resources commitment.</a:t>
            </a:r>
          </a:p>
          <a:p>
            <a:pPr>
              <a:buFont typeface="Arial" pitchFamily="34" charset="0"/>
              <a:buChar char="•"/>
            </a:pPr>
            <a:r>
              <a:rPr lang="en-US" sz="1500" dirty="0">
                <a:solidFill>
                  <a:schemeClr val="tx1"/>
                </a:solidFill>
              </a:rPr>
              <a:t>  Identification of high level stakeholders (internal &amp; external)</a:t>
            </a:r>
          </a:p>
          <a:p>
            <a:pPr>
              <a:buFont typeface="Arial" pitchFamily="34" charset="0"/>
              <a:buChar char="•"/>
            </a:pPr>
            <a:r>
              <a:rPr lang="en-US" sz="1500" dirty="0">
                <a:solidFill>
                  <a:schemeClr val="tx1"/>
                </a:solidFill>
              </a:rPr>
              <a:t> Setting high level requirements (Business case analysis)</a:t>
            </a:r>
          </a:p>
          <a:p>
            <a:pPr>
              <a:buFont typeface="Arial" pitchFamily="34" charset="0"/>
              <a:buChar char="•"/>
            </a:pPr>
            <a:r>
              <a:rPr lang="en-US" sz="1500" dirty="0">
                <a:solidFill>
                  <a:schemeClr val="tx1"/>
                </a:solidFill>
              </a:rPr>
              <a:t> setting high level project duration</a:t>
            </a:r>
          </a:p>
          <a:p>
            <a:pPr>
              <a:buFont typeface="Arial" pitchFamily="34" charset="0"/>
              <a:buChar char="•"/>
            </a:pPr>
            <a:r>
              <a:rPr lang="en-US" sz="1500" dirty="0">
                <a:solidFill>
                  <a:schemeClr val="tx1"/>
                </a:solidFill>
              </a:rPr>
              <a:t> PM selection</a:t>
            </a:r>
          </a:p>
          <a:p>
            <a:pPr>
              <a:buFont typeface="Arial" pitchFamily="34" charset="0"/>
              <a:buChar char="•"/>
            </a:pPr>
            <a:endParaRPr lang="en-US" sz="1200" dirty="0">
              <a:solidFill>
                <a:schemeClr val="tx1"/>
              </a:solidFill>
            </a:endParaRPr>
          </a:p>
          <a:p>
            <a:endParaRPr lang="en-US" sz="1200" dirty="0">
              <a:solidFill>
                <a:schemeClr val="tx1"/>
              </a:solidFill>
            </a:endParaRPr>
          </a:p>
        </p:txBody>
      </p:sp>
      <p:sp>
        <p:nvSpPr>
          <p:cNvPr id="23" name="Rounded Rectangle 22"/>
          <p:cNvSpPr/>
          <p:nvPr/>
        </p:nvSpPr>
        <p:spPr>
          <a:xfrm>
            <a:off x="142844" y="4286256"/>
            <a:ext cx="1928826"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b="1" dirty="0">
                <a:solidFill>
                  <a:schemeClr val="tx1"/>
                </a:solidFill>
              </a:rPr>
              <a:t> –</a:t>
            </a:r>
            <a:r>
              <a:rPr lang="en-US" dirty="0">
                <a:solidFill>
                  <a:schemeClr val="tx1"/>
                </a:solidFill>
              </a:rPr>
              <a:t> Approved Project Charter</a:t>
            </a:r>
          </a:p>
          <a:p>
            <a:endParaRPr lang="en-US" dirty="0">
              <a:solidFill>
                <a:schemeClr val="tx1"/>
              </a:solidFill>
            </a:endParaRPr>
          </a:p>
        </p:txBody>
      </p:sp>
      <p:sp>
        <p:nvSpPr>
          <p:cNvPr id="24" name="TextBox 23"/>
          <p:cNvSpPr txBox="1"/>
          <p:nvPr/>
        </p:nvSpPr>
        <p:spPr>
          <a:xfrm>
            <a:off x="71406" y="5786680"/>
            <a:ext cx="2340354" cy="738664"/>
          </a:xfrm>
          <a:prstGeom prst="rect">
            <a:avLst/>
          </a:prstGeom>
          <a:solidFill>
            <a:schemeClr val="accent1">
              <a:lumMod val="60000"/>
              <a:lumOff val="40000"/>
            </a:schemeClr>
          </a:solidFill>
        </p:spPr>
        <p:txBody>
          <a:bodyPr wrap="square" rtlCol="0">
            <a:spAutoFit/>
          </a:bodyPr>
          <a:lstStyle/>
          <a:p>
            <a:r>
              <a:rPr lang="en-US" sz="1400" b="1" dirty="0"/>
              <a:t>Note</a:t>
            </a:r>
            <a:r>
              <a:rPr lang="en-US" sz="1400" dirty="0"/>
              <a:t>: A project team may help in writing charter, but approval is required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1271736" y="183434"/>
            <a:ext cx="6324600" cy="627031"/>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Sample Project Charter</a:t>
            </a:r>
          </a:p>
        </p:txBody>
      </p:sp>
      <p:pic>
        <p:nvPicPr>
          <p:cNvPr id="10243" name="Picture 2"/>
          <p:cNvPicPr>
            <a:picLocks noChangeAspect="1" noChangeArrowheads="1"/>
          </p:cNvPicPr>
          <p:nvPr/>
        </p:nvPicPr>
        <p:blipFill>
          <a:blip r:embed="rId3">
            <a:extLst>
              <a:ext uri="{28A0092B-C50C-407E-A947-70E740481C1C}">
                <a14:useLocalDpi xmlns:a14="http://schemas.microsoft.com/office/drawing/2010/main" val="0"/>
              </a:ext>
            </a:extLst>
          </a:blip>
          <a:srcRect t="3101"/>
          <a:stretch>
            <a:fillRect/>
          </a:stretch>
        </p:blipFill>
        <p:spPr bwMode="auto">
          <a:xfrm>
            <a:off x="381000" y="990600"/>
            <a:ext cx="8458200" cy="550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74715126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533400" y="342917"/>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Sample Project Charter... </a:t>
            </a:r>
          </a:p>
        </p:txBody>
      </p:sp>
      <p:pic>
        <p:nvPicPr>
          <p:cNvPr id="11267" name="Picture 2"/>
          <p:cNvPicPr>
            <a:picLocks noChangeAspect="1" noChangeArrowheads="1"/>
          </p:cNvPicPr>
          <p:nvPr/>
        </p:nvPicPr>
        <p:blipFill>
          <a:blip r:embed="rId3">
            <a:extLst>
              <a:ext uri="{28A0092B-C50C-407E-A947-70E740481C1C}">
                <a14:useLocalDpi xmlns:a14="http://schemas.microsoft.com/office/drawing/2010/main" val="0"/>
              </a:ext>
            </a:extLst>
          </a:blip>
          <a:srcRect t="8636"/>
          <a:stretch>
            <a:fillRect/>
          </a:stretch>
        </p:blipFill>
        <p:spPr bwMode="auto">
          <a:xfrm>
            <a:off x="261620" y="1371600"/>
            <a:ext cx="842518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0974461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13</a:t>
            </a:fld>
            <a:endParaRPr lang="en-GB"/>
          </a:p>
        </p:txBody>
      </p:sp>
      <p:sp>
        <p:nvSpPr>
          <p:cNvPr id="5" name="U-Turn Arrow 4"/>
          <p:cNvSpPr/>
          <p:nvPr/>
        </p:nvSpPr>
        <p:spPr>
          <a:xfrm>
            <a:off x="3786182" y="2500306"/>
            <a:ext cx="3714776" cy="1571636"/>
          </a:xfrm>
          <a:prstGeom prst="uturn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b="1" dirty="0"/>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75000"/>
                  </a:schemeClr>
                </a:solidFill>
              </a:rPr>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214448" cy="369332"/>
          </a:xfrm>
          <a:prstGeom prst="rect">
            <a:avLst/>
          </a:prstGeom>
          <a:noFill/>
        </p:spPr>
        <p:txBody>
          <a:bodyPr wrap="square" rtlCol="0">
            <a:spAutoFit/>
          </a:bodyPr>
          <a:lstStyle/>
          <a:p>
            <a:r>
              <a:rPr lang="en-US" dirty="0">
                <a:solidFill>
                  <a:schemeClr val="bg2">
                    <a:lumMod val="75000"/>
                  </a:schemeClr>
                </a:solidFill>
              </a:rPr>
              <a:t>Initiation</a:t>
            </a:r>
          </a:p>
        </p:txBody>
      </p:sp>
      <p:sp>
        <p:nvSpPr>
          <p:cNvPr id="13" name="TextBox 12"/>
          <p:cNvSpPr txBox="1"/>
          <p:nvPr/>
        </p:nvSpPr>
        <p:spPr>
          <a:xfrm>
            <a:off x="7643834" y="4131238"/>
            <a:ext cx="1428760" cy="369332"/>
          </a:xfrm>
          <a:prstGeom prst="rect">
            <a:avLst/>
          </a:prstGeom>
          <a:noFill/>
        </p:spPr>
        <p:txBody>
          <a:bodyPr wrap="square" rtlCol="0">
            <a:spAutoFit/>
          </a:bodyPr>
          <a:lstStyle/>
          <a:p>
            <a:r>
              <a:rPr lang="en-US" dirty="0">
                <a:solidFill>
                  <a:schemeClr val="bg2">
                    <a:lumMod val="75000"/>
                  </a:schemeClr>
                </a:solidFill>
              </a:rPr>
              <a:t>Close Out</a:t>
            </a:r>
          </a:p>
        </p:txBody>
      </p:sp>
      <p:sp>
        <p:nvSpPr>
          <p:cNvPr id="15" name="TextBox 14"/>
          <p:cNvSpPr txBox="1"/>
          <p:nvPr/>
        </p:nvSpPr>
        <p:spPr>
          <a:xfrm>
            <a:off x="4822033" y="3574757"/>
            <a:ext cx="1643074" cy="646331"/>
          </a:xfrm>
          <a:prstGeom prst="rect">
            <a:avLst/>
          </a:prstGeom>
          <a:noFill/>
          <a:ln>
            <a:solidFill>
              <a:schemeClr val="bg2">
                <a:lumMod val="60000"/>
                <a:lumOff val="40000"/>
              </a:schemeClr>
            </a:solidFill>
          </a:ln>
        </p:spPr>
        <p:txBody>
          <a:bodyPr wrap="square" rtlCol="0">
            <a:spAutoFit/>
          </a:bodyPr>
          <a:lstStyle/>
          <a:p>
            <a:pPr algn="ctr"/>
            <a:r>
              <a:rPr lang="en-US" dirty="0">
                <a:solidFill>
                  <a:schemeClr val="bg2">
                    <a:lumMod val="75000"/>
                  </a:schemeClr>
                </a:solidFill>
              </a:rPr>
              <a:t>Monitoring &amp; Control</a:t>
            </a:r>
          </a:p>
        </p:txBody>
      </p:sp>
      <p:sp>
        <p:nvSpPr>
          <p:cNvPr id="22" name="Rounded Rectangular Callout 21"/>
          <p:cNvSpPr/>
          <p:nvPr/>
        </p:nvSpPr>
        <p:spPr>
          <a:xfrm>
            <a:off x="428596" y="332656"/>
            <a:ext cx="5857916" cy="1855084"/>
          </a:xfrm>
          <a:prstGeom prst="wedgeRoundRectCallout">
            <a:avLst>
              <a:gd name="adj1" fmla="val 33606"/>
              <a:gd name="adj2" fmla="val 67181"/>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a:solidFill>
                <a:schemeClr val="tx1"/>
              </a:solidFill>
            </a:endParaRPr>
          </a:p>
          <a:p>
            <a:endParaRPr lang="en-US" sz="1200" b="1" dirty="0">
              <a:solidFill>
                <a:schemeClr val="tx1"/>
              </a:solidFill>
            </a:endParaRPr>
          </a:p>
          <a:p>
            <a:r>
              <a:rPr lang="en-US" sz="1400" b="1" dirty="0">
                <a:solidFill>
                  <a:schemeClr val="tx1"/>
                </a:solidFill>
              </a:rPr>
              <a:t>Involves</a:t>
            </a:r>
            <a:r>
              <a:rPr lang="en-US" sz="1400" dirty="0">
                <a:solidFill>
                  <a:schemeClr val="tx1"/>
                </a:solidFill>
              </a:rPr>
              <a:t>:</a:t>
            </a:r>
          </a:p>
          <a:p>
            <a:pPr>
              <a:buFont typeface="Arial" pitchFamily="34" charset="0"/>
              <a:buChar char="•"/>
            </a:pPr>
            <a:r>
              <a:rPr lang="en-US" sz="1400" dirty="0">
                <a:solidFill>
                  <a:schemeClr val="tx1"/>
                </a:solidFill>
              </a:rPr>
              <a:t> Establish total project scope,  d</a:t>
            </a:r>
            <a:r>
              <a:rPr lang="en-US" sz="1400" dirty="0">
                <a:solidFill>
                  <a:srgbClr val="000000"/>
                </a:solidFill>
              </a:rPr>
              <a:t>efining and refining the high level objectives provided  in the charter.</a:t>
            </a:r>
          </a:p>
          <a:p>
            <a:r>
              <a:rPr lang="en-US" sz="1400" b="1" dirty="0">
                <a:solidFill>
                  <a:srgbClr val="000000"/>
                </a:solidFill>
              </a:rPr>
              <a:t>Example of tasks</a:t>
            </a:r>
          </a:p>
          <a:p>
            <a:pPr>
              <a:buFont typeface="Arial" pitchFamily="34" charset="0"/>
              <a:buChar char="•"/>
            </a:pPr>
            <a:r>
              <a:rPr lang="en-US" sz="1400" dirty="0">
                <a:solidFill>
                  <a:srgbClr val="000000"/>
                </a:solidFill>
              </a:rPr>
              <a:t> Solicitation – obtaining quotations, bids or proposals as appropriate. (RFP, RFQ - Open bids or selectively)</a:t>
            </a:r>
          </a:p>
          <a:p>
            <a:pPr>
              <a:buFont typeface="Arial" pitchFamily="34" charset="0"/>
              <a:buChar char="•"/>
            </a:pPr>
            <a:r>
              <a:rPr lang="en-US" sz="1400" dirty="0">
                <a:solidFill>
                  <a:srgbClr val="000000"/>
                </a:solidFill>
              </a:rPr>
              <a:t> Vendor selection – choosing from among potential sellers/vendor</a:t>
            </a:r>
          </a:p>
          <a:p>
            <a:pPr>
              <a:buFont typeface="Arial" pitchFamily="34" charset="0"/>
              <a:buChar char="•"/>
            </a:pPr>
            <a:r>
              <a:rPr lang="en-US" sz="1400" dirty="0">
                <a:solidFill>
                  <a:srgbClr val="000000"/>
                </a:solidFill>
              </a:rPr>
              <a:t> </a:t>
            </a:r>
            <a:r>
              <a:rPr lang="en-GB" sz="1400" dirty="0">
                <a:solidFill>
                  <a:srgbClr val="000000"/>
                </a:solidFill>
              </a:rPr>
              <a:t>Contracting process</a:t>
            </a:r>
            <a:endParaRPr lang="en-US" sz="1400" dirty="0">
              <a:solidFill>
                <a:srgbClr val="000000"/>
              </a:solidFill>
            </a:endParaRPr>
          </a:p>
          <a:p>
            <a:endParaRPr lang="en-US" sz="1200" dirty="0">
              <a:solidFill>
                <a:schemeClr val="tx1"/>
              </a:solidFill>
            </a:endParaRPr>
          </a:p>
          <a:p>
            <a:endParaRPr lang="en-US" sz="1200" dirty="0">
              <a:solidFill>
                <a:schemeClr val="tx1"/>
              </a:solidFill>
            </a:endParaRPr>
          </a:p>
        </p:txBody>
      </p:sp>
      <p:sp>
        <p:nvSpPr>
          <p:cNvPr id="23" name="Rounded Rectangle 22"/>
          <p:cNvSpPr/>
          <p:nvPr/>
        </p:nvSpPr>
        <p:spPr>
          <a:xfrm>
            <a:off x="142844" y="4390926"/>
            <a:ext cx="2071702" cy="982290"/>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dirty="0">
                <a:solidFill>
                  <a:schemeClr val="tx1"/>
                </a:solidFill>
              </a:rPr>
              <a:t> – Project management plan</a:t>
            </a:r>
          </a:p>
          <a:p>
            <a:endParaRPr lang="en-US" dirty="0">
              <a:solidFill>
                <a:schemeClr val="tx1"/>
              </a:solidFill>
            </a:endParaRPr>
          </a:p>
        </p:txBody>
      </p:sp>
      <p:sp>
        <p:nvSpPr>
          <p:cNvPr id="18" name="Rounded Rectangle 17"/>
          <p:cNvSpPr/>
          <p:nvPr/>
        </p:nvSpPr>
        <p:spPr>
          <a:xfrm>
            <a:off x="7143768" y="1000108"/>
            <a:ext cx="1428760"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rgbClr val="000000"/>
                </a:solidFill>
              </a:rPr>
              <a:t> Planning is an ongoing effort throughout the PJ life.</a:t>
            </a:r>
          </a:p>
        </p:txBody>
      </p:sp>
      <p:sp>
        <p:nvSpPr>
          <p:cNvPr id="19" name="Folded Corner 18"/>
          <p:cNvSpPr/>
          <p:nvPr/>
        </p:nvSpPr>
        <p:spPr>
          <a:xfrm>
            <a:off x="142844" y="5517232"/>
            <a:ext cx="3133012" cy="1209675"/>
          </a:xfrm>
          <a:prstGeom prst="foldedCorner">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dirty="0">
                <a:solidFill>
                  <a:srgbClr val="000000"/>
                </a:solidFill>
              </a:rPr>
              <a:t>Planning is not an exact science, two different teams could generate different plans for the same Project.  However, a well thought out plan contributes greatly to Project success</a:t>
            </a:r>
            <a:endParaRPr lang="en-US" sz="1400"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Oval 16"/>
          <p:cNvSpPr/>
          <p:nvPr/>
        </p:nvSpPr>
        <p:spPr>
          <a:xfrm>
            <a:off x="500034" y="2311072"/>
            <a:ext cx="7858180" cy="4286280"/>
          </a:xfrm>
          <a:prstGeom prst="ellipse">
            <a:avLst/>
          </a:prstGeom>
          <a:no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14</a:t>
            </a:fld>
            <a:endParaRPr lang="en-GB"/>
          </a:p>
        </p:txBody>
      </p:sp>
      <p:sp>
        <p:nvSpPr>
          <p:cNvPr id="6" name="TextBox 5"/>
          <p:cNvSpPr txBox="1"/>
          <p:nvPr/>
        </p:nvSpPr>
        <p:spPr>
          <a:xfrm>
            <a:off x="357158" y="159023"/>
            <a:ext cx="7858180" cy="461665"/>
          </a:xfrm>
          <a:prstGeom prst="rect">
            <a:avLst/>
          </a:prstGeom>
          <a:noFill/>
        </p:spPr>
        <p:txBody>
          <a:bodyPr wrap="square" rtlCol="0">
            <a:spAutoFit/>
          </a:bodyPr>
          <a:lstStyle/>
          <a:p>
            <a:pPr algn="ctr"/>
            <a:r>
              <a:rPr lang="en-US" sz="2400" b="1" dirty="0"/>
              <a:t>Project Management Plan</a:t>
            </a:r>
          </a:p>
        </p:txBody>
      </p:sp>
      <p:sp>
        <p:nvSpPr>
          <p:cNvPr id="7" name="TextBox 6"/>
          <p:cNvSpPr txBox="1"/>
          <p:nvPr/>
        </p:nvSpPr>
        <p:spPr>
          <a:xfrm>
            <a:off x="0" y="785794"/>
            <a:ext cx="8929718" cy="1200329"/>
          </a:xfrm>
          <a:prstGeom prst="rect">
            <a:avLst/>
          </a:prstGeom>
          <a:noFill/>
        </p:spPr>
        <p:txBody>
          <a:bodyPr wrap="square" rtlCol="0">
            <a:spAutoFit/>
          </a:bodyPr>
          <a:lstStyle/>
          <a:p>
            <a:r>
              <a:rPr lang="en-US" dirty="0"/>
              <a:t>It is a description of how a project shall be carried out – integrating all process groups.</a:t>
            </a:r>
          </a:p>
          <a:p>
            <a:r>
              <a:rPr lang="en-US" dirty="0"/>
              <a:t> </a:t>
            </a:r>
          </a:p>
          <a:p>
            <a:r>
              <a:rPr lang="en-US" dirty="0"/>
              <a:t>It is a living document (rolling wave planning), which can be updated as more information becomes clear. </a:t>
            </a:r>
          </a:p>
        </p:txBody>
      </p:sp>
      <p:sp>
        <p:nvSpPr>
          <p:cNvPr id="9" name="7-Point Star 8"/>
          <p:cNvSpPr/>
          <p:nvPr/>
        </p:nvSpPr>
        <p:spPr>
          <a:xfrm>
            <a:off x="928662" y="2857496"/>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Scope Mgt</a:t>
            </a:r>
          </a:p>
        </p:txBody>
      </p:sp>
      <p:sp>
        <p:nvSpPr>
          <p:cNvPr id="10" name="7-Point Star 9"/>
          <p:cNvSpPr/>
          <p:nvPr/>
        </p:nvSpPr>
        <p:spPr>
          <a:xfrm>
            <a:off x="3143240" y="3581400"/>
            <a:ext cx="2571768"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procurement</a:t>
            </a:r>
          </a:p>
          <a:p>
            <a:pPr algn="ctr"/>
            <a:r>
              <a:rPr lang="en-US" dirty="0">
                <a:solidFill>
                  <a:schemeClr val="tx1"/>
                </a:solidFill>
              </a:rPr>
              <a:t> Mgt</a:t>
            </a:r>
          </a:p>
        </p:txBody>
      </p:sp>
      <p:sp>
        <p:nvSpPr>
          <p:cNvPr id="11" name="7-Point Star 10"/>
          <p:cNvSpPr/>
          <p:nvPr/>
        </p:nvSpPr>
        <p:spPr>
          <a:xfrm>
            <a:off x="4666741" y="2514302"/>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a:t>
            </a:r>
          </a:p>
          <a:p>
            <a:pPr algn="ctr"/>
            <a:r>
              <a:rPr lang="en-US" dirty="0">
                <a:solidFill>
                  <a:schemeClr val="tx1"/>
                </a:solidFill>
              </a:rPr>
              <a:t>HR Mgt</a:t>
            </a:r>
          </a:p>
        </p:txBody>
      </p:sp>
      <p:sp>
        <p:nvSpPr>
          <p:cNvPr id="12" name="7-Point Star 11"/>
          <p:cNvSpPr/>
          <p:nvPr/>
        </p:nvSpPr>
        <p:spPr>
          <a:xfrm rot="20749148">
            <a:off x="1587489" y="3942698"/>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a:t>
            </a:r>
          </a:p>
          <a:p>
            <a:pPr algn="ctr"/>
            <a:r>
              <a:rPr lang="en-US" dirty="0">
                <a:solidFill>
                  <a:schemeClr val="tx1"/>
                </a:solidFill>
              </a:rPr>
              <a:t>cost Mgt</a:t>
            </a:r>
          </a:p>
        </p:txBody>
      </p:sp>
      <p:sp>
        <p:nvSpPr>
          <p:cNvPr id="13" name="7-Point Star 12"/>
          <p:cNvSpPr/>
          <p:nvPr/>
        </p:nvSpPr>
        <p:spPr>
          <a:xfrm>
            <a:off x="2500298" y="4929198"/>
            <a:ext cx="1643074"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Quality</a:t>
            </a:r>
          </a:p>
          <a:p>
            <a:pPr algn="ctr"/>
            <a:r>
              <a:rPr lang="en-US" dirty="0">
                <a:solidFill>
                  <a:schemeClr val="tx1"/>
                </a:solidFill>
              </a:rPr>
              <a:t> Mgt</a:t>
            </a:r>
          </a:p>
        </p:txBody>
      </p:sp>
      <p:sp>
        <p:nvSpPr>
          <p:cNvPr id="14" name="7-Point Star 13"/>
          <p:cNvSpPr/>
          <p:nvPr/>
        </p:nvSpPr>
        <p:spPr>
          <a:xfrm>
            <a:off x="4143372" y="4857760"/>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a:t>
            </a:r>
          </a:p>
          <a:p>
            <a:pPr algn="ctr"/>
            <a:r>
              <a:rPr lang="en-US" dirty="0">
                <a:solidFill>
                  <a:schemeClr val="tx1"/>
                </a:solidFill>
              </a:rPr>
              <a:t>Risk Mgt</a:t>
            </a:r>
          </a:p>
        </p:txBody>
      </p:sp>
      <p:sp>
        <p:nvSpPr>
          <p:cNvPr id="15" name="7-Point Star 14"/>
          <p:cNvSpPr/>
          <p:nvPr/>
        </p:nvSpPr>
        <p:spPr>
          <a:xfrm>
            <a:off x="2571736" y="2500306"/>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Time Mgt</a:t>
            </a:r>
          </a:p>
        </p:txBody>
      </p:sp>
      <p:sp>
        <p:nvSpPr>
          <p:cNvPr id="16" name="7-Point Star 15"/>
          <p:cNvSpPr/>
          <p:nvPr/>
        </p:nvSpPr>
        <p:spPr>
          <a:xfrm rot="19104242">
            <a:off x="5168341" y="3581400"/>
            <a:ext cx="3000396"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Communication </a:t>
            </a:r>
          </a:p>
          <a:p>
            <a:pPr algn="ctr"/>
            <a:r>
              <a:rPr lang="en-US" dirty="0">
                <a:solidFill>
                  <a:schemeClr val="tx1"/>
                </a:solidFill>
              </a:rPr>
              <a:t>Mgt</a:t>
            </a:r>
          </a:p>
        </p:txBody>
      </p:sp>
      <p:sp>
        <p:nvSpPr>
          <p:cNvPr id="19" name="Oval Callout 18"/>
          <p:cNvSpPr/>
          <p:nvPr/>
        </p:nvSpPr>
        <p:spPr>
          <a:xfrm>
            <a:off x="7215206" y="1714488"/>
            <a:ext cx="1785950" cy="1143008"/>
          </a:xfrm>
          <a:prstGeom prst="wedgeEllipseCallout">
            <a:avLst>
              <a:gd name="adj1" fmla="val -25313"/>
              <a:gd name="adj2" fmla="val 82500"/>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chemeClr val="tx1"/>
                </a:solidFill>
              </a:rPr>
              <a:t>PJ mgt section for serious bid </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15</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a:solidFill>
                  <a:schemeClr val="bg2">
                    <a:lumMod val="60000"/>
                    <a:lumOff val="40000"/>
                  </a:schemeClr>
                </a:solidFill>
              </a:rPr>
              <a:t>Planning</a:t>
            </a:r>
          </a:p>
        </p:txBody>
      </p:sp>
      <p:sp>
        <p:nvSpPr>
          <p:cNvPr id="8" name="U-Turn Arrow 7"/>
          <p:cNvSpPr/>
          <p:nvPr/>
        </p:nvSpPr>
        <p:spPr>
          <a:xfrm rot="10800000">
            <a:off x="3643307" y="3929066"/>
            <a:ext cx="3714777" cy="1571636"/>
          </a:xfrm>
          <a:prstGeom prst="uturn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b="1" dirty="0"/>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a:solidFill>
                  <a:schemeClr val="bg2">
                    <a:lumMod val="60000"/>
                    <a:lumOff val="40000"/>
                  </a:schemeClr>
                </a:solidFill>
              </a:rPr>
              <a:t>Initiation</a:t>
            </a:r>
          </a:p>
        </p:txBody>
      </p:sp>
      <p:sp>
        <p:nvSpPr>
          <p:cNvPr id="13" name="TextBox 12"/>
          <p:cNvSpPr txBox="1"/>
          <p:nvPr/>
        </p:nvSpPr>
        <p:spPr>
          <a:xfrm>
            <a:off x="7643834" y="4131238"/>
            <a:ext cx="1248646" cy="369332"/>
          </a:xfrm>
          <a:prstGeom prst="rect">
            <a:avLst/>
          </a:prstGeom>
          <a:noFill/>
        </p:spPr>
        <p:txBody>
          <a:bodyPr wrap="square" rtlCol="0">
            <a:spAutoFit/>
          </a:bodyPr>
          <a:lstStyle/>
          <a:p>
            <a:r>
              <a:rPr lang="en-US" dirty="0">
                <a:solidFill>
                  <a:schemeClr val="bg2">
                    <a:lumMod val="60000"/>
                    <a:lumOff val="40000"/>
                  </a:schemeClr>
                </a:solidFill>
              </a:rPr>
              <a:t>Close Out</a:t>
            </a:r>
          </a:p>
        </p:txBody>
      </p:sp>
      <p:sp>
        <p:nvSpPr>
          <p:cNvPr id="15" name="TextBox 14"/>
          <p:cNvSpPr txBox="1"/>
          <p:nvPr/>
        </p:nvSpPr>
        <p:spPr>
          <a:xfrm>
            <a:off x="4729126" y="3645024"/>
            <a:ext cx="1643074" cy="646331"/>
          </a:xfrm>
          <a:prstGeom prst="rect">
            <a:avLst/>
          </a:prstGeom>
          <a:noFill/>
          <a:ln>
            <a:solidFill>
              <a:schemeClr val="bg2">
                <a:lumMod val="60000"/>
                <a:lumOff val="40000"/>
              </a:schemeClr>
            </a:solidFill>
          </a:ln>
        </p:spPr>
        <p:txBody>
          <a:bodyPr wrap="square" rtlCol="0">
            <a:spAutoFit/>
          </a:bodyPr>
          <a:lstStyle/>
          <a:p>
            <a:pPr algn="ctr"/>
            <a:r>
              <a:rPr lang="en-US" dirty="0">
                <a:solidFill>
                  <a:schemeClr val="bg2">
                    <a:lumMod val="60000"/>
                    <a:lumOff val="40000"/>
                  </a:schemeClr>
                </a:solidFill>
              </a:rPr>
              <a:t>Monitoring &amp; Control</a:t>
            </a:r>
          </a:p>
        </p:txBody>
      </p:sp>
      <p:sp>
        <p:nvSpPr>
          <p:cNvPr id="22" name="Rounded Rectangular Callout 21"/>
          <p:cNvSpPr/>
          <p:nvPr/>
        </p:nvSpPr>
        <p:spPr>
          <a:xfrm>
            <a:off x="395536" y="202148"/>
            <a:ext cx="8496944" cy="2083844"/>
          </a:xfrm>
          <a:prstGeom prst="wedgeRoundRectCallout">
            <a:avLst>
              <a:gd name="adj1" fmla="val 14386"/>
              <a:gd name="adj2" fmla="val 184922"/>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a:solidFill>
                <a:schemeClr val="tx1"/>
              </a:solidFill>
            </a:endParaRPr>
          </a:p>
          <a:p>
            <a:endParaRPr lang="en-US" sz="1200" b="1" dirty="0">
              <a:solidFill>
                <a:schemeClr val="tx1"/>
              </a:solidFill>
            </a:endParaRPr>
          </a:p>
          <a:p>
            <a:r>
              <a:rPr lang="en-US" sz="1400" b="1" dirty="0">
                <a:solidFill>
                  <a:schemeClr val="tx1"/>
                </a:solidFill>
              </a:rPr>
              <a:t>Involves</a:t>
            </a:r>
            <a:r>
              <a:rPr lang="en-US" sz="1400" dirty="0">
                <a:solidFill>
                  <a:schemeClr val="tx1"/>
                </a:solidFill>
              </a:rPr>
              <a:t>:</a:t>
            </a:r>
          </a:p>
          <a:p>
            <a:pPr>
              <a:buFont typeface="Arial" pitchFamily="34" charset="0"/>
              <a:buChar char="•"/>
            </a:pPr>
            <a:r>
              <a:rPr lang="en-US" sz="1400" dirty="0">
                <a:solidFill>
                  <a:schemeClr val="tx1"/>
                </a:solidFill>
              </a:rPr>
              <a:t> P</a:t>
            </a:r>
            <a:r>
              <a:rPr lang="en-US" sz="1400" b="1" dirty="0">
                <a:solidFill>
                  <a:schemeClr val="tx1"/>
                </a:solidFill>
              </a:rPr>
              <a:t>erforming</a:t>
            </a:r>
            <a:r>
              <a:rPr lang="en-US" sz="1400" dirty="0">
                <a:solidFill>
                  <a:schemeClr val="tx1"/>
                </a:solidFill>
              </a:rPr>
              <a:t>  work/activities defined in the PJ Mgt Plan to satisfy PJ specifications;  coordinating people &amp; resources. Including managing stakeholders expectations.</a:t>
            </a:r>
          </a:p>
          <a:p>
            <a:pPr>
              <a:buFont typeface="Arial" pitchFamily="34" charset="0"/>
              <a:buChar char="•"/>
            </a:pPr>
            <a:r>
              <a:rPr lang="en-US" sz="1400" dirty="0">
                <a:solidFill>
                  <a:schemeClr val="tx1"/>
                </a:solidFill>
              </a:rPr>
              <a:t> </a:t>
            </a:r>
            <a:r>
              <a:rPr lang="en-US" sz="1400" b="1" dirty="0">
                <a:solidFill>
                  <a:srgbClr val="000000"/>
                </a:solidFill>
              </a:rPr>
              <a:t>Quality assurance </a:t>
            </a:r>
            <a:r>
              <a:rPr lang="en-US" sz="1400" dirty="0">
                <a:solidFill>
                  <a:srgbClr val="000000"/>
                </a:solidFill>
              </a:rPr>
              <a:t>– evaluating PJ performance on a regular basis to provide confidence that the PJ will satisfy the required quality standards</a:t>
            </a:r>
          </a:p>
          <a:p>
            <a:pPr>
              <a:buFont typeface="Arial" pitchFamily="34" charset="0"/>
              <a:buChar char="•"/>
            </a:pPr>
            <a:r>
              <a:rPr lang="en-US" sz="1400" dirty="0">
                <a:solidFill>
                  <a:srgbClr val="000000"/>
                </a:solidFill>
              </a:rPr>
              <a:t> </a:t>
            </a:r>
            <a:r>
              <a:rPr lang="en-US" sz="1400" b="1" dirty="0">
                <a:solidFill>
                  <a:srgbClr val="000000"/>
                </a:solidFill>
              </a:rPr>
              <a:t>Team development </a:t>
            </a:r>
            <a:r>
              <a:rPr lang="en-US" sz="1400" dirty="0">
                <a:solidFill>
                  <a:srgbClr val="000000"/>
                </a:solidFill>
              </a:rPr>
              <a:t>– developing skill/competencies to enhance PJ performance</a:t>
            </a:r>
          </a:p>
          <a:p>
            <a:pPr>
              <a:buFont typeface="Arial" pitchFamily="34" charset="0"/>
              <a:buChar char="•"/>
            </a:pPr>
            <a:r>
              <a:rPr lang="en-US" sz="1400" dirty="0">
                <a:solidFill>
                  <a:srgbClr val="000000"/>
                </a:solidFill>
              </a:rPr>
              <a:t> </a:t>
            </a:r>
            <a:r>
              <a:rPr lang="en-US" sz="1400" b="1" dirty="0">
                <a:solidFill>
                  <a:srgbClr val="000000"/>
                </a:solidFill>
              </a:rPr>
              <a:t>Communication Mgt </a:t>
            </a:r>
            <a:r>
              <a:rPr lang="en-US" sz="1400" dirty="0">
                <a:solidFill>
                  <a:srgbClr val="000000"/>
                </a:solidFill>
              </a:rPr>
              <a:t>(Information distribution) – making needed information available to PJ stakeholders (accurately and timely) to guide their decisions</a:t>
            </a:r>
          </a:p>
          <a:p>
            <a:pPr>
              <a:buFont typeface="Arial" pitchFamily="34" charset="0"/>
              <a:buChar char="•"/>
            </a:pPr>
            <a:r>
              <a:rPr lang="en-US" sz="1400" dirty="0">
                <a:solidFill>
                  <a:srgbClr val="000000"/>
                </a:solidFill>
              </a:rPr>
              <a:t> </a:t>
            </a:r>
            <a:r>
              <a:rPr lang="en-GB" sz="1400" b="1" dirty="0">
                <a:solidFill>
                  <a:srgbClr val="000000"/>
                </a:solidFill>
              </a:rPr>
              <a:t>Contract management </a:t>
            </a:r>
            <a:r>
              <a:rPr lang="en-GB" sz="1400" dirty="0">
                <a:solidFill>
                  <a:srgbClr val="000000"/>
                </a:solidFill>
              </a:rPr>
              <a:t>– legal counsel is required</a:t>
            </a:r>
            <a:endParaRPr lang="en-US" sz="1400" dirty="0">
              <a:solidFill>
                <a:schemeClr val="tx1"/>
              </a:solidFill>
            </a:endParaRPr>
          </a:p>
          <a:p>
            <a:pPr>
              <a:buFont typeface="Arial" pitchFamily="34" charset="0"/>
              <a:buChar char="•"/>
            </a:pPr>
            <a:endParaRPr lang="en-US" sz="1200" dirty="0">
              <a:solidFill>
                <a:schemeClr val="tx1"/>
              </a:solidFill>
            </a:endParaRPr>
          </a:p>
          <a:p>
            <a:endParaRPr lang="en-US" sz="1200" dirty="0">
              <a:solidFill>
                <a:schemeClr val="tx1"/>
              </a:solidFill>
            </a:endParaRPr>
          </a:p>
        </p:txBody>
      </p:sp>
      <p:sp>
        <p:nvSpPr>
          <p:cNvPr id="23" name="Rounded Rectangle 22"/>
          <p:cNvSpPr/>
          <p:nvPr/>
        </p:nvSpPr>
        <p:spPr>
          <a:xfrm>
            <a:off x="124604" y="4573148"/>
            <a:ext cx="2143140" cy="209621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b="1" dirty="0">
                <a:solidFill>
                  <a:schemeClr val="tx1"/>
                </a:solidFill>
              </a:rPr>
              <a:t> </a:t>
            </a:r>
          </a:p>
          <a:p>
            <a:r>
              <a:rPr lang="en-US" dirty="0">
                <a:solidFill>
                  <a:schemeClr val="tx1"/>
                </a:solidFill>
              </a:rPr>
              <a:t>– Deliverables</a:t>
            </a:r>
          </a:p>
          <a:p>
            <a:pPr>
              <a:buFontTx/>
              <a:buChar char="-"/>
            </a:pPr>
            <a:r>
              <a:rPr lang="en-US" dirty="0">
                <a:solidFill>
                  <a:schemeClr val="tx1"/>
                </a:solidFill>
              </a:rPr>
              <a:t>Change requests</a:t>
            </a:r>
          </a:p>
          <a:p>
            <a:pPr>
              <a:buFontTx/>
              <a:buChar char="-"/>
            </a:pPr>
            <a:r>
              <a:rPr lang="en-US" dirty="0">
                <a:solidFill>
                  <a:schemeClr val="tx1"/>
                </a:solidFill>
              </a:rPr>
              <a:t> Work performance information</a:t>
            </a:r>
          </a:p>
          <a:p>
            <a:pPr>
              <a:buFontTx/>
              <a:buChar char="-"/>
            </a:pPr>
            <a:r>
              <a:rPr lang="en-US" dirty="0">
                <a:solidFill>
                  <a:schemeClr val="tx1"/>
                </a:solidFill>
              </a:rPr>
              <a:t> PJ updates </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16</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a:solidFill>
                  <a:schemeClr val="bg2">
                    <a:lumMod val="60000"/>
                    <a:lumOff val="40000"/>
                  </a:schemeClr>
                </a:solidFill>
              </a:rPr>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60000"/>
                    <a:lumOff val="40000"/>
                  </a:schemeClr>
                </a:solidFill>
              </a:rPr>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a:solidFill>
                  <a:schemeClr val="bg2">
                    <a:lumMod val="60000"/>
                    <a:lumOff val="40000"/>
                  </a:schemeClr>
                </a:solidFill>
              </a:rPr>
              <a:t>Initiation</a:t>
            </a:r>
          </a:p>
        </p:txBody>
      </p:sp>
      <p:sp>
        <p:nvSpPr>
          <p:cNvPr id="13" name="TextBox 12"/>
          <p:cNvSpPr txBox="1"/>
          <p:nvPr/>
        </p:nvSpPr>
        <p:spPr>
          <a:xfrm>
            <a:off x="7643834" y="4131238"/>
            <a:ext cx="1643074" cy="369332"/>
          </a:xfrm>
          <a:prstGeom prst="rect">
            <a:avLst/>
          </a:prstGeom>
          <a:noFill/>
        </p:spPr>
        <p:txBody>
          <a:bodyPr wrap="square" rtlCol="0">
            <a:spAutoFit/>
          </a:bodyPr>
          <a:lstStyle/>
          <a:p>
            <a:r>
              <a:rPr lang="en-US" dirty="0">
                <a:solidFill>
                  <a:schemeClr val="bg2">
                    <a:lumMod val="60000"/>
                    <a:lumOff val="40000"/>
                  </a:schemeClr>
                </a:solidFill>
              </a:rPr>
              <a:t>Close Out</a:t>
            </a:r>
          </a:p>
        </p:txBody>
      </p:sp>
      <p:sp>
        <p:nvSpPr>
          <p:cNvPr id="15" name="TextBox 14"/>
          <p:cNvSpPr txBox="1"/>
          <p:nvPr/>
        </p:nvSpPr>
        <p:spPr>
          <a:xfrm>
            <a:off x="4857752" y="3808072"/>
            <a:ext cx="1643074" cy="646331"/>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dirty="0"/>
              <a:t>Monitoring &amp; Control</a:t>
            </a:r>
          </a:p>
        </p:txBody>
      </p:sp>
      <p:sp>
        <p:nvSpPr>
          <p:cNvPr id="22" name="Rounded Rectangular Callout 21"/>
          <p:cNvSpPr/>
          <p:nvPr/>
        </p:nvSpPr>
        <p:spPr>
          <a:xfrm>
            <a:off x="142844" y="129742"/>
            <a:ext cx="8929750" cy="2169360"/>
          </a:xfrm>
          <a:prstGeom prst="wedgeRoundRectCallout">
            <a:avLst>
              <a:gd name="adj1" fmla="val 11818"/>
              <a:gd name="adj2" fmla="val 119949"/>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b="1" dirty="0">
                <a:solidFill>
                  <a:schemeClr val="tx1"/>
                </a:solidFill>
              </a:rPr>
              <a:t>       Involves</a:t>
            </a:r>
            <a:r>
              <a:rPr lang="en-US" sz="1400" dirty="0">
                <a:solidFill>
                  <a:schemeClr val="tx1"/>
                </a:solidFill>
              </a:rPr>
              <a:t>:</a:t>
            </a:r>
          </a:p>
          <a:p>
            <a:pPr>
              <a:buFont typeface="Arial" pitchFamily="34" charset="0"/>
              <a:buChar char="•"/>
            </a:pPr>
            <a:r>
              <a:rPr lang="en-US" sz="1400" dirty="0">
                <a:solidFill>
                  <a:schemeClr val="tx1"/>
                </a:solidFill>
              </a:rPr>
              <a:t> Tracking, reviewing, m</a:t>
            </a:r>
            <a:r>
              <a:rPr lang="en-US" sz="1400" dirty="0">
                <a:solidFill>
                  <a:srgbClr val="000000"/>
                </a:solidFill>
              </a:rPr>
              <a:t>onitoring and measuring progress to identify variances (baseline- schedule, cost, quality) so that corrective action can be taken accordingly in order to meet performance objectives defined in the PJ Mgt Plan</a:t>
            </a:r>
          </a:p>
          <a:p>
            <a:pPr>
              <a:buFont typeface="Arial" pitchFamily="34" charset="0"/>
              <a:buChar char="•"/>
            </a:pPr>
            <a:r>
              <a:rPr lang="en-US" sz="1400" dirty="0">
                <a:solidFill>
                  <a:srgbClr val="000000"/>
                </a:solidFill>
              </a:rPr>
              <a:t> Integrating change control – coordinating changes across the PJ</a:t>
            </a:r>
          </a:p>
          <a:p>
            <a:pPr>
              <a:buFont typeface="Arial" pitchFamily="34" charset="0"/>
              <a:buChar char="•"/>
            </a:pPr>
            <a:r>
              <a:rPr lang="en-US" sz="1400" dirty="0">
                <a:solidFill>
                  <a:srgbClr val="000000"/>
                </a:solidFill>
              </a:rPr>
              <a:t> Schedule control – controlling changes to the PJ schedule</a:t>
            </a:r>
          </a:p>
          <a:p>
            <a:pPr>
              <a:buFont typeface="Arial" pitchFamily="34" charset="0"/>
              <a:buChar char="•"/>
            </a:pPr>
            <a:r>
              <a:rPr lang="en-US" sz="1400" dirty="0">
                <a:solidFill>
                  <a:srgbClr val="000000"/>
                </a:solidFill>
              </a:rPr>
              <a:t> Cost control – controlling changes to the PJ budget</a:t>
            </a:r>
          </a:p>
          <a:p>
            <a:pPr>
              <a:buFont typeface="Arial" pitchFamily="34" charset="0"/>
              <a:buChar char="•"/>
            </a:pPr>
            <a:r>
              <a:rPr lang="en-US" sz="1400" dirty="0">
                <a:solidFill>
                  <a:srgbClr val="000000"/>
                </a:solidFill>
              </a:rPr>
              <a:t> Quality control – monitoring specific PJ results to determine if they comply with set quality standards and identifying ways to eliminate causes of unsatisfactory performance</a:t>
            </a:r>
          </a:p>
          <a:p>
            <a:pPr>
              <a:buFont typeface="Arial" pitchFamily="34" charset="0"/>
              <a:buChar char="•"/>
            </a:pPr>
            <a:r>
              <a:rPr lang="en-US" sz="1400" dirty="0">
                <a:solidFill>
                  <a:srgbClr val="000000"/>
                </a:solidFill>
              </a:rPr>
              <a:t> Status performance reporting – progress measurement and forecasting</a:t>
            </a:r>
          </a:p>
          <a:p>
            <a:pPr>
              <a:buFont typeface="Arial" pitchFamily="34" charset="0"/>
              <a:buChar char="•"/>
            </a:pPr>
            <a:r>
              <a:rPr lang="en-US" sz="1400" dirty="0">
                <a:solidFill>
                  <a:srgbClr val="000000"/>
                </a:solidFill>
              </a:rPr>
              <a:t> Risk monitoring and control – keeping track of identified risks and how to reduce/eliminate risks</a:t>
            </a:r>
            <a:endParaRPr lang="en-US" sz="1400" dirty="0">
              <a:solidFill>
                <a:schemeClr val="tx1"/>
              </a:solidFill>
            </a:endParaRPr>
          </a:p>
          <a:p>
            <a:endParaRPr lang="en-US" sz="1200" dirty="0">
              <a:solidFill>
                <a:schemeClr val="tx1"/>
              </a:solidFill>
            </a:endParaRPr>
          </a:p>
        </p:txBody>
      </p:sp>
      <p:sp>
        <p:nvSpPr>
          <p:cNvPr id="23" name="Rounded Rectangle 22"/>
          <p:cNvSpPr/>
          <p:nvPr/>
        </p:nvSpPr>
        <p:spPr>
          <a:xfrm>
            <a:off x="142844" y="4604498"/>
            <a:ext cx="1928826" cy="206486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b="1" dirty="0">
                <a:solidFill>
                  <a:schemeClr val="tx1"/>
                </a:solidFill>
              </a:rPr>
              <a:t> </a:t>
            </a:r>
          </a:p>
          <a:p>
            <a:r>
              <a:rPr lang="en-US" dirty="0">
                <a:solidFill>
                  <a:schemeClr val="tx1"/>
                </a:solidFill>
              </a:rPr>
              <a:t>– Performance reports</a:t>
            </a:r>
          </a:p>
          <a:p>
            <a:pPr>
              <a:buFontTx/>
              <a:buChar char="-"/>
            </a:pPr>
            <a:r>
              <a:rPr lang="en-US" dirty="0">
                <a:solidFill>
                  <a:schemeClr val="tx1"/>
                </a:solidFill>
              </a:rPr>
              <a:t>Change requests</a:t>
            </a:r>
          </a:p>
          <a:p>
            <a:pPr>
              <a:buFontTx/>
              <a:buChar char="-"/>
            </a:pPr>
            <a:r>
              <a:rPr lang="en-US" dirty="0">
                <a:solidFill>
                  <a:schemeClr val="tx1"/>
                </a:solidFill>
              </a:rPr>
              <a:t> PJ Mgt Plan updates </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17</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a:solidFill>
                  <a:schemeClr val="bg2">
                    <a:lumMod val="60000"/>
                    <a:lumOff val="40000"/>
                  </a:schemeClr>
                </a:solidFill>
              </a:rPr>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60000"/>
                    <a:lumOff val="40000"/>
                  </a:schemeClr>
                </a:solidFill>
              </a:rPr>
              <a:t>Execution</a:t>
            </a:r>
          </a:p>
        </p:txBody>
      </p:sp>
      <p:sp>
        <p:nvSpPr>
          <p:cNvPr id="10" name="Right Arrow 9"/>
          <p:cNvSpPr/>
          <p:nvPr/>
        </p:nvSpPr>
        <p:spPr>
          <a:xfrm>
            <a:off x="7572396" y="3571876"/>
            <a:ext cx="1500198" cy="1500198"/>
          </a:xfrm>
          <a:prstGeom prst="right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11" name="Right Arrow 10"/>
          <p:cNvSpPr/>
          <p:nvPr/>
        </p:nvSpPr>
        <p:spPr>
          <a:xfrm>
            <a:off x="2214546" y="321468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a:solidFill>
                  <a:schemeClr val="bg2">
                    <a:lumMod val="60000"/>
                    <a:lumOff val="40000"/>
                  </a:schemeClr>
                </a:solidFill>
              </a:rPr>
              <a:t>Initiation</a:t>
            </a:r>
          </a:p>
        </p:txBody>
      </p:sp>
      <p:sp>
        <p:nvSpPr>
          <p:cNvPr id="13" name="TextBox 12"/>
          <p:cNvSpPr txBox="1"/>
          <p:nvPr/>
        </p:nvSpPr>
        <p:spPr>
          <a:xfrm>
            <a:off x="7643834" y="4131238"/>
            <a:ext cx="1643074" cy="369332"/>
          </a:xfrm>
          <a:prstGeom prst="rect">
            <a:avLst/>
          </a:prstGeom>
          <a:noFill/>
        </p:spPr>
        <p:txBody>
          <a:bodyPr wrap="square" rtlCol="0">
            <a:spAutoFit/>
          </a:bodyPr>
          <a:lstStyle/>
          <a:p>
            <a:r>
              <a:rPr lang="en-US" b="1" dirty="0"/>
              <a:t>Close Out</a:t>
            </a:r>
          </a:p>
        </p:txBody>
      </p:sp>
      <p:sp>
        <p:nvSpPr>
          <p:cNvPr id="15" name="TextBox 14"/>
          <p:cNvSpPr txBox="1"/>
          <p:nvPr/>
        </p:nvSpPr>
        <p:spPr>
          <a:xfrm>
            <a:off x="4714877" y="3639925"/>
            <a:ext cx="1643074"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dirty="0">
                <a:solidFill>
                  <a:schemeClr val="bg2">
                    <a:lumMod val="60000"/>
                    <a:lumOff val="40000"/>
                  </a:schemeClr>
                </a:solidFill>
              </a:rPr>
              <a:t>Monitoring &amp; Control</a:t>
            </a:r>
          </a:p>
        </p:txBody>
      </p:sp>
      <p:sp>
        <p:nvSpPr>
          <p:cNvPr id="22" name="Rounded Rectangular Callout 21"/>
          <p:cNvSpPr/>
          <p:nvPr/>
        </p:nvSpPr>
        <p:spPr>
          <a:xfrm>
            <a:off x="1071538" y="285728"/>
            <a:ext cx="8001056" cy="1500198"/>
          </a:xfrm>
          <a:prstGeom prst="wedgeRoundRectCallout">
            <a:avLst>
              <a:gd name="adj1" fmla="val 38595"/>
              <a:gd name="adj2" fmla="val 194554"/>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b="1" dirty="0">
                <a:solidFill>
                  <a:schemeClr val="tx1"/>
                </a:solidFill>
              </a:rPr>
              <a:t>Involves</a:t>
            </a:r>
            <a:r>
              <a:rPr lang="en-US" sz="1400" dirty="0">
                <a:solidFill>
                  <a:schemeClr val="tx1"/>
                </a:solidFill>
              </a:rPr>
              <a:t>:</a:t>
            </a:r>
          </a:p>
          <a:p>
            <a:pPr>
              <a:buFont typeface="Arial" pitchFamily="34" charset="0"/>
              <a:buChar char="•"/>
            </a:pPr>
            <a:r>
              <a:rPr lang="en-US" sz="1400" dirty="0">
                <a:solidFill>
                  <a:schemeClr val="tx1"/>
                </a:solidFill>
              </a:rPr>
              <a:t> </a:t>
            </a:r>
            <a:r>
              <a:rPr lang="en-US" sz="1400" dirty="0">
                <a:solidFill>
                  <a:srgbClr val="000000"/>
                </a:solidFill>
              </a:rPr>
              <a:t>Formalizing acceptance of the PJ or phase and bringing it to an end.</a:t>
            </a:r>
          </a:p>
          <a:p>
            <a:pPr>
              <a:buFont typeface="Arial" pitchFamily="34" charset="0"/>
              <a:buChar char="•"/>
            </a:pPr>
            <a:r>
              <a:rPr lang="en-US" sz="1400" dirty="0">
                <a:solidFill>
                  <a:srgbClr val="000000"/>
                </a:solidFill>
              </a:rPr>
              <a:t> Contract close out – completion and settlement of the contract, including resolution of any open tasks/items.</a:t>
            </a:r>
          </a:p>
          <a:p>
            <a:pPr>
              <a:buFont typeface="Arial" pitchFamily="34" charset="0"/>
              <a:buChar char="•"/>
            </a:pPr>
            <a:r>
              <a:rPr lang="en-US" sz="1400" dirty="0">
                <a:solidFill>
                  <a:srgbClr val="000000"/>
                </a:solidFill>
              </a:rPr>
              <a:t> Administrative closure – documentation (As Built Doc - ABD, evaluating the PJ; and compiling lessons learned for use in planning future PJs</a:t>
            </a:r>
            <a:endParaRPr lang="en-US" sz="1400" dirty="0">
              <a:solidFill>
                <a:schemeClr val="tx1"/>
              </a:solidFill>
            </a:endParaRPr>
          </a:p>
          <a:p>
            <a:endParaRPr lang="en-US" sz="1400" dirty="0">
              <a:solidFill>
                <a:schemeClr val="tx1"/>
              </a:solidFill>
            </a:endParaRPr>
          </a:p>
        </p:txBody>
      </p:sp>
      <p:sp>
        <p:nvSpPr>
          <p:cNvPr id="23" name="Rounded Rectangle 22"/>
          <p:cNvSpPr/>
          <p:nvPr/>
        </p:nvSpPr>
        <p:spPr>
          <a:xfrm>
            <a:off x="142844" y="5229200"/>
            <a:ext cx="1928826"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dirty="0">
                <a:solidFill>
                  <a:schemeClr val="tx1"/>
                </a:solidFill>
              </a:rPr>
              <a:t> </a:t>
            </a:r>
          </a:p>
          <a:p>
            <a:r>
              <a:rPr lang="en-US" dirty="0">
                <a:solidFill>
                  <a:schemeClr val="tx1"/>
                </a:solidFill>
              </a:rPr>
              <a:t>– Final product, service or result transition</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18</a:t>
            </a:fld>
            <a:endParaRPr lang="en-GB"/>
          </a:p>
        </p:txBody>
      </p:sp>
      <p:sp>
        <p:nvSpPr>
          <p:cNvPr id="5" name="TextBox 4"/>
          <p:cNvSpPr txBox="1"/>
          <p:nvPr/>
        </p:nvSpPr>
        <p:spPr>
          <a:xfrm>
            <a:off x="285720" y="755993"/>
            <a:ext cx="8572560" cy="584775"/>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lvl1pPr algn="ctr" eaLnBrk="1" hangingPunct="1">
              <a:defRPr sz="32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Project Initiation</a:t>
            </a:r>
          </a:p>
        </p:txBody>
      </p:sp>
      <p:sp>
        <p:nvSpPr>
          <p:cNvPr id="8" name="Oval Callout 7"/>
          <p:cNvSpPr/>
          <p:nvPr/>
        </p:nvSpPr>
        <p:spPr>
          <a:xfrm>
            <a:off x="4000464" y="1640618"/>
            <a:ext cx="5143536" cy="3357586"/>
          </a:xfrm>
          <a:prstGeom prst="wedgeEllipseCallout">
            <a:avLst>
              <a:gd name="adj1" fmla="val -53078"/>
              <a:gd name="adj2" fmla="val -35970"/>
            </a:avLst>
          </a:prstGeom>
        </p:spPr>
        <p:style>
          <a:lnRef idx="2">
            <a:schemeClr val="dk1"/>
          </a:lnRef>
          <a:fillRef idx="1">
            <a:schemeClr val="lt1"/>
          </a:fillRef>
          <a:effectRef idx="0">
            <a:schemeClr val="dk1"/>
          </a:effectRef>
          <a:fontRef idx="minor">
            <a:schemeClr val="dk1"/>
          </a:fontRef>
        </p:style>
        <p:txBody>
          <a:bodyPr rtlCol="0" anchor="ctr"/>
          <a:lstStyle/>
          <a:p>
            <a:pPr>
              <a:buFont typeface="Arial" pitchFamily="34" charset="0"/>
              <a:buChar char="•"/>
            </a:pPr>
            <a:r>
              <a:rPr lang="en-US" dirty="0">
                <a:solidFill>
                  <a:schemeClr val="tx1"/>
                </a:solidFill>
              </a:rPr>
              <a:t> Innovations</a:t>
            </a:r>
          </a:p>
          <a:p>
            <a:pPr>
              <a:buFont typeface="Arial" pitchFamily="34" charset="0"/>
              <a:buChar char="•"/>
            </a:pPr>
            <a:r>
              <a:rPr lang="en-US" dirty="0">
                <a:solidFill>
                  <a:schemeClr val="tx1"/>
                </a:solidFill>
              </a:rPr>
              <a:t> Company strategy</a:t>
            </a:r>
          </a:p>
          <a:p>
            <a:pPr lvl="1">
              <a:buFont typeface="Arial" pitchFamily="34" charset="0"/>
              <a:buChar char="•"/>
            </a:pPr>
            <a:r>
              <a:rPr lang="en-US" dirty="0">
                <a:solidFill>
                  <a:schemeClr val="tx1"/>
                </a:solidFill>
              </a:rPr>
              <a:t> Market demand/share</a:t>
            </a:r>
          </a:p>
          <a:p>
            <a:pPr lvl="1">
              <a:buFont typeface="Arial" pitchFamily="34" charset="0"/>
              <a:buChar char="•"/>
            </a:pPr>
            <a:r>
              <a:rPr lang="en-US" dirty="0">
                <a:solidFill>
                  <a:schemeClr val="tx1"/>
                </a:solidFill>
              </a:rPr>
              <a:t> Service improvement</a:t>
            </a:r>
          </a:p>
          <a:p>
            <a:pPr lvl="1">
              <a:buFont typeface="Arial" pitchFamily="34" charset="0"/>
              <a:buChar char="•"/>
            </a:pPr>
            <a:r>
              <a:rPr lang="en-US" dirty="0">
                <a:solidFill>
                  <a:schemeClr val="tx1"/>
                </a:solidFill>
              </a:rPr>
              <a:t> Technological advancement</a:t>
            </a:r>
          </a:p>
          <a:p>
            <a:pPr lvl="1">
              <a:buFont typeface="Arial" pitchFamily="34" charset="0"/>
              <a:buChar char="•"/>
            </a:pPr>
            <a:r>
              <a:rPr lang="en-US" dirty="0">
                <a:solidFill>
                  <a:schemeClr val="tx1"/>
                </a:solidFill>
              </a:rPr>
              <a:t> Organizational Change initiatives</a:t>
            </a:r>
          </a:p>
          <a:p>
            <a:pPr lvl="1">
              <a:buFont typeface="Arial" pitchFamily="34" charset="0"/>
              <a:buChar char="•"/>
            </a:pPr>
            <a:r>
              <a:rPr lang="en-US" dirty="0">
                <a:solidFill>
                  <a:schemeClr val="tx1"/>
                </a:solidFill>
              </a:rPr>
              <a:t> Legal requirements</a:t>
            </a:r>
          </a:p>
          <a:p>
            <a:pPr lvl="1">
              <a:buFont typeface="Arial" pitchFamily="34" charset="0"/>
              <a:buChar char="•"/>
            </a:pPr>
            <a:r>
              <a:rPr lang="en-US" dirty="0">
                <a:solidFill>
                  <a:schemeClr val="tx1"/>
                </a:solidFill>
              </a:rPr>
              <a:t> Etc.</a:t>
            </a:r>
          </a:p>
        </p:txBody>
      </p:sp>
      <p:sp>
        <p:nvSpPr>
          <p:cNvPr id="6" name="TextBox 5"/>
          <p:cNvSpPr txBox="1"/>
          <p:nvPr/>
        </p:nvSpPr>
        <p:spPr>
          <a:xfrm>
            <a:off x="285720" y="1706032"/>
            <a:ext cx="8858280" cy="1938992"/>
          </a:xfrm>
          <a:prstGeom prst="rect">
            <a:avLst/>
          </a:prstGeom>
          <a:noFill/>
        </p:spPr>
        <p:txBody>
          <a:bodyPr wrap="square" rtlCol="0">
            <a:spAutoFit/>
          </a:bodyPr>
          <a:lstStyle/>
          <a:p>
            <a:pPr>
              <a:buFont typeface="Arial" pitchFamily="34" charset="0"/>
              <a:buChar char="•"/>
            </a:pPr>
            <a:r>
              <a:rPr lang="en-US" sz="2400" dirty="0"/>
              <a:t> How/why are projects initiated?</a:t>
            </a:r>
          </a:p>
          <a:p>
            <a:pPr>
              <a:buFont typeface="Arial" pitchFamily="34" charset="0"/>
              <a:buChar char="•"/>
            </a:pPr>
            <a:endParaRPr lang="en-US" sz="2400" dirty="0"/>
          </a:p>
          <a:p>
            <a:pPr>
              <a:buFont typeface="Arial" pitchFamily="34" charset="0"/>
              <a:buChar char="•"/>
            </a:pPr>
            <a:r>
              <a:rPr lang="en-US" sz="2400" dirty="0"/>
              <a:t>How are projects scoped?</a:t>
            </a:r>
          </a:p>
          <a:p>
            <a:endParaRPr lang="en-US" sz="2400" dirty="0"/>
          </a:p>
          <a:p>
            <a:pPr>
              <a:buFont typeface="Arial" pitchFamily="34" charset="0"/>
              <a:buChar char="•"/>
            </a:pPr>
            <a:r>
              <a:rPr lang="en-US" sz="2400" dirty="0"/>
              <a:t> How are projects approved?</a:t>
            </a:r>
          </a:p>
        </p:txBody>
      </p:sp>
      <p:sp>
        <p:nvSpPr>
          <p:cNvPr id="9" name="Oval Callout 8"/>
          <p:cNvSpPr/>
          <p:nvPr/>
        </p:nvSpPr>
        <p:spPr>
          <a:xfrm>
            <a:off x="179512" y="4074991"/>
            <a:ext cx="2643206" cy="642942"/>
          </a:xfrm>
          <a:prstGeom prst="wedgeEllipseCallout">
            <a:avLst>
              <a:gd name="adj1" fmla="val 36632"/>
              <a:gd name="adj2" fmla="val -134119"/>
            </a:avLst>
          </a:prstGeom>
        </p:spPr>
        <p:style>
          <a:lnRef idx="2">
            <a:schemeClr val="dk1"/>
          </a:lnRef>
          <a:fillRef idx="1">
            <a:schemeClr val="lt1"/>
          </a:fillRef>
          <a:effectRef idx="0">
            <a:schemeClr val="dk1"/>
          </a:effectRef>
          <a:fontRef idx="minor">
            <a:schemeClr val="dk1"/>
          </a:fontRef>
        </p:style>
        <p:txBody>
          <a:bodyPr rtlCol="0" anchor="ctr"/>
          <a:lstStyle/>
          <a:p>
            <a:r>
              <a:rPr lang="en-US" dirty="0">
                <a:solidFill>
                  <a:schemeClr val="tx1"/>
                </a:solidFill>
              </a:rPr>
              <a:t>Business case</a:t>
            </a:r>
          </a:p>
        </p:txBody>
      </p:sp>
      <p:sp>
        <p:nvSpPr>
          <p:cNvPr id="10" name="TextBox 9"/>
          <p:cNvSpPr txBox="1"/>
          <p:nvPr/>
        </p:nvSpPr>
        <p:spPr>
          <a:xfrm>
            <a:off x="395536" y="5147900"/>
            <a:ext cx="8605620" cy="461665"/>
          </a:xfrm>
          <a:prstGeom prst="rect">
            <a:avLst/>
          </a:prstGeom>
          <a:noFill/>
        </p:spPr>
        <p:txBody>
          <a:bodyPr wrap="square" rtlCol="0">
            <a:spAutoFit/>
          </a:bodyPr>
          <a:lstStyle/>
          <a:p>
            <a:r>
              <a:rPr lang="en-US" sz="2400" dirty="0"/>
              <a:t>What does a business case contain?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P spid="9" grpId="0" animBg="1"/>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6563072" cy="824136"/>
          </a:xfrm>
        </p:spPr>
        <p:txBody>
          <a:bodyPr/>
          <a:lstStyle/>
          <a:p>
            <a:r>
              <a:rPr lang="en-GB" sz="3200" dirty="0"/>
              <a:t>Purpose of a Business Case</a:t>
            </a:r>
          </a:p>
        </p:txBody>
      </p:sp>
      <p:sp>
        <p:nvSpPr>
          <p:cNvPr id="3" name="Content Placeholder 2"/>
          <p:cNvSpPr>
            <a:spLocks noGrp="1"/>
          </p:cNvSpPr>
          <p:nvPr>
            <p:ph idx="1"/>
          </p:nvPr>
        </p:nvSpPr>
        <p:spPr>
          <a:xfrm>
            <a:off x="304800" y="1700808"/>
            <a:ext cx="7924800" cy="4776192"/>
          </a:xfrm>
        </p:spPr>
        <p:txBody>
          <a:bodyPr>
            <a:normAutofit fontScale="92500" lnSpcReduction="10000"/>
          </a:bodyPr>
          <a:lstStyle/>
          <a:p>
            <a:r>
              <a:rPr lang="en-GB" b="0" dirty="0"/>
              <a:t>Its primary aim is to provide information on the </a:t>
            </a:r>
            <a:r>
              <a:rPr lang="en-GB" b="0" u="sng" dirty="0"/>
              <a:t>benefits, costs and risks </a:t>
            </a:r>
            <a:r>
              <a:rPr lang="en-GB" b="0" dirty="0"/>
              <a:t>involved with a proposal. It forms the basis for effective decision making</a:t>
            </a:r>
          </a:p>
          <a:p>
            <a:r>
              <a:rPr lang="en-GB" b="0" dirty="0"/>
              <a:t>It captures the reasoning for initiating an investment. Whenever resources are consumed, they should be in support of a specific business need. A compelling business case adequately captures both the business need and how the proposed investment meets that need.</a:t>
            </a:r>
          </a:p>
          <a:p>
            <a:r>
              <a:rPr lang="en-GB" b="0" dirty="0"/>
              <a:t>The business case provides a basis for planning and implementation. It provides the justification for the investment, so the on-going viability of the investment should be measured against the business case.</a:t>
            </a:r>
          </a:p>
        </p:txBody>
      </p:sp>
      <p:sp>
        <p:nvSpPr>
          <p:cNvPr id="5" name="Slide Number Placeholder 4"/>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7D70C607-64CB-4DA8-9FA5-80056A90ACB3}" type="slidenum">
              <a:rPr lang="en-GB" smtClean="0"/>
              <a:pPr>
                <a:defRPr/>
              </a:pPr>
              <a:t>19</a:t>
            </a:fld>
            <a:endParaRPr lang="en-GB"/>
          </a:p>
        </p:txBody>
      </p:sp>
    </p:spTree>
    <p:extLst>
      <p:ext uri="{BB962C8B-B14F-4D97-AF65-F5344CB8AC3E}">
        <p14:creationId xmlns:p14="http://schemas.microsoft.com/office/powerpoint/2010/main" val="132845212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1066800" y="533400"/>
            <a:ext cx="7761288"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Project Phases and the Project Life Cycle</a:t>
            </a:r>
          </a:p>
        </p:txBody>
      </p:sp>
      <p:sp>
        <p:nvSpPr>
          <p:cNvPr id="60418" name="Rectangle 2"/>
          <p:cNvSpPr>
            <a:spLocks noGrp="1" noChangeArrowheads="1"/>
          </p:cNvSpPr>
          <p:nvPr>
            <p:ph idx="1"/>
          </p:nvPr>
        </p:nvSpPr>
        <p:spPr>
          <a:xfrm>
            <a:off x="457200" y="1752600"/>
            <a:ext cx="8001000" cy="4344988"/>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project life cycle is a collection of project phases that defines:</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What work will be performed in each phase.</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What deliverables will be produced and when.</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Who is involved in each phase. </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How management will control and approve work produced in each phase.</a:t>
            </a:r>
          </a:p>
          <a:p>
            <a:pPr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deliverable is a product or service produced or provided as part of a project.</a:t>
            </a:r>
          </a:p>
          <a:p>
            <a:pPr>
              <a:lnSpc>
                <a:spcPct val="94000"/>
              </a:lnSpc>
              <a:spcBef>
                <a:spcPct val="0"/>
              </a:spcBef>
              <a:spcAft>
                <a:spcPts val="1150"/>
              </a:spcAft>
              <a:buFont typeface="Wingdings"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b="0" dirty="0">
              <a:solidFill>
                <a:schemeClr val="tx1"/>
              </a:solidFill>
            </a:endParaRP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40170329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08" y="476672"/>
            <a:ext cx="7620000" cy="1143000"/>
          </a:xfrm>
        </p:spPr>
        <p:txBody>
          <a:bodyPr/>
          <a:lstStyle/>
          <a:p>
            <a:r>
              <a:rPr lang="en-GB" sz="3200" dirty="0"/>
              <a:t>Business cases are evaluated to ensure:</a:t>
            </a:r>
          </a:p>
        </p:txBody>
      </p:sp>
      <p:sp>
        <p:nvSpPr>
          <p:cNvPr id="3" name="Content Placeholder 2"/>
          <p:cNvSpPr>
            <a:spLocks noGrp="1"/>
          </p:cNvSpPr>
          <p:nvPr>
            <p:ph idx="1"/>
          </p:nvPr>
        </p:nvSpPr>
        <p:spPr>
          <a:xfrm>
            <a:off x="457199" y="1744216"/>
            <a:ext cx="8137525" cy="4349080"/>
          </a:xfrm>
        </p:spPr>
        <p:txBody>
          <a:bodyPr/>
          <a:lstStyle/>
          <a:p>
            <a:pPr marL="571500" indent="-457200"/>
            <a:r>
              <a:rPr lang="en-GB" b="0" dirty="0"/>
              <a:t>The investment has value, importance and relevance</a:t>
            </a:r>
          </a:p>
          <a:p>
            <a:pPr marL="571500" indent="-457200"/>
            <a:r>
              <a:rPr lang="en-GB" b="0" dirty="0"/>
              <a:t>The implementation will be properly managed</a:t>
            </a:r>
          </a:p>
          <a:p>
            <a:pPr marL="571500" indent="-457200"/>
            <a:r>
              <a:rPr lang="en-GB" b="0" dirty="0"/>
              <a:t>The organisation has the capability to deliver the benefits</a:t>
            </a:r>
          </a:p>
          <a:p>
            <a:pPr marL="571500" indent="-457200"/>
            <a:r>
              <a:rPr lang="en-GB" b="0" dirty="0"/>
              <a:t>The organisation’s resources are working on the highest value opportunities</a:t>
            </a:r>
          </a:p>
          <a:p>
            <a:pPr marL="571500" indent="-457200"/>
            <a:r>
              <a:rPr lang="en-GB" b="0" dirty="0"/>
              <a:t>Initiatives with inter-dependencies are undertaken in the optimum sequence</a:t>
            </a:r>
          </a:p>
        </p:txBody>
      </p:sp>
      <p:sp>
        <p:nvSpPr>
          <p:cNvPr id="5" name="Slide Number Placeholder 4"/>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7D70C607-64CB-4DA8-9FA5-80056A90ACB3}" type="slidenum">
              <a:rPr lang="en-GB" smtClean="0"/>
              <a:pPr>
                <a:defRPr/>
              </a:pPr>
              <a:t>20</a:t>
            </a:fld>
            <a:endParaRPr lang="en-GB"/>
          </a:p>
        </p:txBody>
      </p:sp>
    </p:spTree>
    <p:extLst>
      <p:ext uri="{BB962C8B-B14F-4D97-AF65-F5344CB8AC3E}">
        <p14:creationId xmlns:p14="http://schemas.microsoft.com/office/powerpoint/2010/main" val="3075356299"/>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3972" name="Rectangle 5"/>
          <p:cNvSpPr>
            <a:spLocks noChangeArrowheads="1"/>
          </p:cNvSpPr>
          <p:nvPr/>
        </p:nvSpPr>
        <p:spPr bwMode="auto">
          <a:xfrm>
            <a:off x="760040" y="692696"/>
            <a:ext cx="7772400" cy="72008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a:r>
              <a:rPr lang="en-GB" sz="3200" b="1" dirty="0">
                <a:solidFill>
                  <a:srgbClr val="500093"/>
                </a:solidFill>
                <a:latin typeface="+mj-lt"/>
                <a:ea typeface="+mj-ea"/>
                <a:cs typeface="+mj-cs"/>
              </a:rPr>
              <a:t>Business Case Sample  </a:t>
            </a:r>
            <a:endParaRPr lang="en-US" sz="3200" b="1" dirty="0">
              <a:solidFill>
                <a:srgbClr val="500093"/>
              </a:solidFill>
              <a:latin typeface="+mj-lt"/>
              <a:ea typeface="+mj-ea"/>
              <a:cs typeface="+mj-cs"/>
            </a:endParaRPr>
          </a:p>
        </p:txBody>
      </p:sp>
      <p:sp>
        <p:nvSpPr>
          <p:cNvPr id="83973" name="TextBox 14"/>
          <p:cNvSpPr txBox="1">
            <a:spLocks noChangeArrowheads="1"/>
          </p:cNvSpPr>
          <p:nvPr/>
        </p:nvSpPr>
        <p:spPr bwMode="auto">
          <a:xfrm>
            <a:off x="381000" y="1692091"/>
            <a:ext cx="8079432" cy="4487382"/>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571500" indent="-457200" eaLnBrk="1" hangingPunct="1">
              <a:spcBef>
                <a:spcPct val="20000"/>
              </a:spcBef>
              <a:buClr>
                <a:srgbClr val="993300"/>
              </a:buClr>
              <a:buSzPct val="127000"/>
              <a:buFont typeface="Wingdings" pitchFamily="2" charset="2"/>
              <a:buChar char="ü"/>
              <a:defRPr sz="2800" b="0">
                <a:solidFill>
                  <a:schemeClr val="tx1"/>
                </a:solidFill>
              </a:defRPr>
            </a:lvl1pPr>
            <a:lvl2pPr marL="742950" indent="-285750" eaLnBrk="1" hangingPunct="1">
              <a:spcBef>
                <a:spcPct val="20000"/>
              </a:spcBef>
              <a:buClr>
                <a:srgbClr val="00279F"/>
              </a:buClr>
              <a:buSzPct val="127000"/>
              <a:buFont typeface="Wingdings" pitchFamily="2" charset="2"/>
              <a:buChar char="ü"/>
              <a:defRPr sz="2400">
                <a:solidFill>
                  <a:schemeClr val="tx1"/>
                </a:solidFill>
              </a:defRPr>
            </a:lvl2pPr>
            <a:lvl3pPr marL="1143000" indent="-228600" eaLnBrk="1" hangingPunct="1">
              <a:spcBef>
                <a:spcPct val="20000"/>
              </a:spcBef>
              <a:buClr>
                <a:srgbClr val="FF9900"/>
              </a:buClr>
              <a:buSzPct val="127000"/>
              <a:buFont typeface="Wingdings" pitchFamily="2" charset="2"/>
              <a:buChar char="ü"/>
              <a:defRPr sz="2000">
                <a:solidFill>
                  <a:schemeClr val="tx1"/>
                </a:solidFill>
              </a:defRPr>
            </a:lvl3pPr>
            <a:lvl4pPr marL="1600200" indent="-228600" eaLnBrk="1" hangingPunct="1">
              <a:spcBef>
                <a:spcPct val="20000"/>
              </a:spcBef>
              <a:buClr>
                <a:srgbClr val="FF9900"/>
              </a:buClr>
              <a:buSzPct val="127000"/>
              <a:buFont typeface="Wingdings" pitchFamily="2" charset="2"/>
              <a:buChar char="ü"/>
              <a:defRPr>
                <a:solidFill>
                  <a:schemeClr val="tx1"/>
                </a:solidFill>
              </a:defRPr>
            </a:lvl4pPr>
            <a:lvl5pPr marL="2057400" indent="-228600" eaLnBrk="1" hangingPunct="1">
              <a:spcBef>
                <a:spcPct val="20000"/>
              </a:spcBef>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marL="114300" indent="0">
              <a:buNone/>
            </a:pPr>
            <a:r>
              <a:rPr lang="en-US" dirty="0">
                <a:latin typeface="+mn-lt"/>
              </a:rPr>
              <a:t>By using this Business Case you can:</a:t>
            </a:r>
          </a:p>
          <a:p>
            <a:r>
              <a:rPr lang="en-US" dirty="0">
                <a:latin typeface="+mn-lt"/>
              </a:rPr>
              <a:t>Research the business problem or opportunity.</a:t>
            </a:r>
          </a:p>
          <a:p>
            <a:r>
              <a:rPr lang="en-US" dirty="0">
                <a:latin typeface="+mn-lt"/>
              </a:rPr>
              <a:t>Identify the alternative solutions available.</a:t>
            </a:r>
          </a:p>
          <a:p>
            <a:r>
              <a:rPr lang="en-US" dirty="0">
                <a:latin typeface="+mn-lt"/>
              </a:rPr>
              <a:t>Quantify the benefits and costs of each solution. </a:t>
            </a:r>
          </a:p>
          <a:p>
            <a:r>
              <a:rPr lang="en-US" dirty="0">
                <a:latin typeface="+mn-lt"/>
              </a:rPr>
              <a:t>Provide a financial solution (NPV) for the business </a:t>
            </a:r>
          </a:p>
          <a:p>
            <a:r>
              <a:rPr lang="en-US" dirty="0">
                <a:latin typeface="+mn-lt"/>
              </a:rPr>
              <a:t>Recommend a preferred solution to your sponsor.</a:t>
            </a:r>
          </a:p>
          <a:p>
            <a:r>
              <a:rPr lang="en-US" dirty="0">
                <a:latin typeface="+mn-lt"/>
              </a:rPr>
              <a:t>Identify any risks and issues with implementation.</a:t>
            </a:r>
          </a:p>
          <a:p>
            <a:r>
              <a:rPr lang="en-US" dirty="0">
                <a:latin typeface="+mn-lt"/>
              </a:rPr>
              <a:t>Present the solution for funding approval.</a:t>
            </a: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21</a:t>
            </a:fld>
            <a:endParaRPr lang="en-GB"/>
          </a:p>
        </p:txBody>
      </p:sp>
    </p:spTree>
    <p:extLst>
      <p:ext uri="{BB962C8B-B14F-4D97-AF65-F5344CB8AC3E}">
        <p14:creationId xmlns:p14="http://schemas.microsoft.com/office/powerpoint/2010/main" val="499948601"/>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22</a:t>
            </a:fld>
            <a:endParaRPr lang="en-GB"/>
          </a:p>
        </p:txBody>
      </p:sp>
      <p:sp>
        <p:nvSpPr>
          <p:cNvPr id="5" name="Text Box 4"/>
          <p:cNvSpPr txBox="1">
            <a:spLocks noChangeArrowheads="1"/>
          </p:cNvSpPr>
          <p:nvPr/>
        </p:nvSpPr>
        <p:spPr bwMode="auto">
          <a:xfrm>
            <a:off x="971600" y="899428"/>
            <a:ext cx="7416824" cy="584775"/>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a:defRPr sz="3200" b="1">
                <a:solidFill>
                  <a:srgbClr val="500093"/>
                </a:solidFill>
                <a:latin typeface="+mj-lt"/>
                <a:ea typeface="+mj-ea"/>
                <a:cs typeface="+mj-cs"/>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a:defRPr>
                <a:solidFill>
                  <a:schemeClr val="tx1"/>
                </a:solidFill>
                <a:latin typeface="Arial" charset="0"/>
                <a:cs typeface="Arial" charset="0"/>
              </a:defRPr>
            </a:lvl5pPr>
            <a:lvl6pPr>
              <a:defRPr>
                <a:solidFill>
                  <a:schemeClr val="tx1"/>
                </a:solidFill>
                <a:latin typeface="Arial" charset="0"/>
                <a:cs typeface="Arial" charset="0"/>
              </a:defRPr>
            </a:lvl6pPr>
            <a:lvl7pPr>
              <a:defRPr>
                <a:solidFill>
                  <a:schemeClr val="tx1"/>
                </a:solidFill>
                <a:latin typeface="Arial" charset="0"/>
                <a:cs typeface="Arial" charset="0"/>
              </a:defRPr>
            </a:lvl7pPr>
            <a:lvl8pPr>
              <a:defRPr>
                <a:solidFill>
                  <a:schemeClr val="tx1"/>
                </a:solidFill>
                <a:latin typeface="Arial" charset="0"/>
                <a:cs typeface="Arial" charset="0"/>
              </a:defRPr>
            </a:lvl8pPr>
            <a:lvl9pPr>
              <a:defRPr>
                <a:solidFill>
                  <a:schemeClr val="tx1"/>
                </a:solidFill>
                <a:latin typeface="Arial" charset="0"/>
                <a:cs typeface="Arial" charset="0"/>
              </a:defRPr>
            </a:lvl9pPr>
          </a:lstStyle>
          <a:p>
            <a:r>
              <a:rPr lang="en-GB" dirty="0"/>
              <a:t>Output of Project Initiation</a:t>
            </a:r>
            <a:endParaRPr lang="en-US" dirty="0"/>
          </a:p>
        </p:txBody>
      </p:sp>
      <p:sp>
        <p:nvSpPr>
          <p:cNvPr id="6" name="Text Box 6"/>
          <p:cNvSpPr txBox="1">
            <a:spLocks noChangeArrowheads="1"/>
          </p:cNvSpPr>
          <p:nvPr/>
        </p:nvSpPr>
        <p:spPr bwMode="auto">
          <a:xfrm>
            <a:off x="288032" y="1752198"/>
            <a:ext cx="8244408" cy="2717667"/>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114300" indent="0" eaLnBrk="1" hangingPunct="1">
              <a:spcBef>
                <a:spcPct val="20000"/>
              </a:spcBef>
              <a:buClr>
                <a:srgbClr val="993300"/>
              </a:buClr>
              <a:buSzPct val="127000"/>
              <a:buFont typeface="Wingdings" pitchFamily="2" charset="2"/>
              <a:buNone/>
              <a:defRPr sz="2800" b="0">
                <a:solidFill>
                  <a:schemeClr val="tx1"/>
                </a:solidFill>
                <a:cs typeface="Arial" charset="0"/>
              </a:defRPr>
            </a:lvl1pPr>
            <a:lvl2pPr marL="742950" indent="-285750" eaLnBrk="1" hangingPunct="1">
              <a:spcBef>
                <a:spcPct val="20000"/>
              </a:spcBef>
              <a:buClr>
                <a:srgbClr val="00279F"/>
              </a:buClr>
              <a:buSzPct val="127000"/>
              <a:buFont typeface="Wingdings" pitchFamily="2" charset="2"/>
              <a:buChar char="ü"/>
              <a:defRPr sz="2400">
                <a:solidFill>
                  <a:schemeClr val="tx1"/>
                </a:solidFill>
                <a:latin typeface="Arial" charset="0"/>
                <a:cs typeface="Arial" charset="0"/>
              </a:defRPr>
            </a:lvl2pPr>
            <a:lvl3pPr marL="1143000" indent="-228600" eaLnBrk="1" hangingPunct="1">
              <a:spcBef>
                <a:spcPct val="20000"/>
              </a:spcBef>
              <a:buClr>
                <a:srgbClr val="FF9900"/>
              </a:buClr>
              <a:buSzPct val="127000"/>
              <a:buFont typeface="Wingdings" pitchFamily="2" charset="2"/>
              <a:buChar char="ü"/>
              <a:defRPr sz="2000">
                <a:solidFill>
                  <a:schemeClr val="tx1"/>
                </a:solidFill>
                <a:latin typeface="Arial" charset="0"/>
                <a:cs typeface="Arial" charset="0"/>
              </a:defRPr>
            </a:lvl3pPr>
            <a:lvl4pPr marL="1600200" indent="-228600" eaLnBrk="1" hangingPunct="1">
              <a:spcBef>
                <a:spcPct val="20000"/>
              </a:spcBef>
              <a:buClr>
                <a:srgbClr val="FF9900"/>
              </a:buClr>
              <a:buSzPct val="127000"/>
              <a:buFont typeface="Wingdings" pitchFamily="2" charset="2"/>
              <a:buChar char="ü"/>
              <a:defRPr>
                <a:solidFill>
                  <a:schemeClr val="tx1"/>
                </a:solidFill>
                <a:latin typeface="Arial" charset="0"/>
                <a:cs typeface="Arial" charset="0"/>
              </a:defRPr>
            </a:lvl4pPr>
            <a:lvl5pPr marL="2057400" indent="-228600" eaLnBrk="1" hangingPunct="1">
              <a:spcBef>
                <a:spcPct val="20000"/>
              </a:spcBef>
              <a:buClr>
                <a:srgbClr val="FF9900"/>
              </a:buClr>
              <a:buSzPct val="127000"/>
              <a:buFont typeface="Wingdings" pitchFamily="2" charset="2"/>
              <a:buChar char="ü"/>
              <a:defRPr>
                <a:solidFill>
                  <a:schemeClr val="tx1"/>
                </a:solidFill>
                <a:latin typeface="Arial" charset="0"/>
                <a:cs typeface="Arial" charset="0"/>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9pPr>
          </a:lstStyle>
          <a:p>
            <a:pPr marL="571500" indent="-457200">
              <a:buFont typeface="Wingdings" panose="05000000000000000000" pitchFamily="2" charset="2"/>
              <a:buChar char="ü"/>
            </a:pPr>
            <a:r>
              <a:rPr lang="en-GB" dirty="0">
                <a:latin typeface="+mn-lt"/>
              </a:rPr>
              <a:t>Project charter – A document that formally authorizes the project &amp; its scope.  </a:t>
            </a:r>
          </a:p>
          <a:p>
            <a:pPr lvl="1"/>
            <a:r>
              <a:rPr lang="en-GB" dirty="0">
                <a:latin typeface="+mn-lt"/>
              </a:rPr>
              <a:t>Key stakeholders must sign this document.</a:t>
            </a:r>
          </a:p>
          <a:p>
            <a:pPr lvl="1"/>
            <a:r>
              <a:rPr lang="en-GB" dirty="0">
                <a:latin typeface="+mn-lt"/>
              </a:rPr>
              <a:t>Project manager identification / assigned – should always be assigned prior to the start of project plan.</a:t>
            </a:r>
          </a:p>
          <a:p>
            <a:pPr lvl="1"/>
            <a:r>
              <a:rPr lang="en-GB" dirty="0">
                <a:latin typeface="+mn-lt"/>
              </a:rPr>
              <a:t>Assumptions and supporting details</a:t>
            </a:r>
            <a:endParaRPr lang="en-US" dirty="0">
              <a:latin typeface="+mn-lt"/>
            </a:endParaRPr>
          </a:p>
        </p:txBody>
      </p:sp>
      <p:sp>
        <p:nvSpPr>
          <p:cNvPr id="7" name="TextBox 6"/>
          <p:cNvSpPr txBox="1"/>
          <p:nvPr/>
        </p:nvSpPr>
        <p:spPr>
          <a:xfrm>
            <a:off x="467544" y="4841865"/>
            <a:ext cx="8064896" cy="156966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400" dirty="0"/>
              <a:t>In your assignment groups, develop templates for the following documents and include them in your report as attachments:</a:t>
            </a:r>
          </a:p>
          <a:p>
            <a:pPr algn="ctr">
              <a:buFont typeface="Arial" pitchFamily="34" charset="0"/>
              <a:buChar char="•"/>
            </a:pPr>
            <a:r>
              <a:rPr lang="en-US" sz="2400" dirty="0"/>
              <a:t> Project charter</a:t>
            </a:r>
          </a:p>
          <a:p>
            <a:pPr algn="ctr">
              <a:buFont typeface="Arial" pitchFamily="34" charset="0"/>
              <a:buChar char="•"/>
            </a:pPr>
            <a:r>
              <a:rPr lang="en-US" sz="2400" dirty="0"/>
              <a:t> Business case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amond(in)">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457200" y="502568"/>
            <a:ext cx="8229600"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t>The Triple Constraint</a:t>
            </a:r>
          </a:p>
        </p:txBody>
      </p:sp>
      <p:sp>
        <p:nvSpPr>
          <p:cNvPr id="3" name="Content Placeholder 2"/>
          <p:cNvSpPr>
            <a:spLocks noGrp="1"/>
          </p:cNvSpPr>
          <p:nvPr>
            <p:ph sz="half" idx="2"/>
          </p:nvPr>
        </p:nvSpPr>
        <p:spPr>
          <a:xfrm>
            <a:off x="228600" y="1600200"/>
            <a:ext cx="4270248" cy="4648200"/>
          </a:xfrm>
        </p:spPr>
        <p:txBody>
          <a:bodyPr>
            <a:noAutofit/>
          </a:bodyPr>
          <a:lstStyle/>
          <a:p>
            <a:pPr lvl="0"/>
            <a:r>
              <a:rPr lang="en-GB" dirty="0"/>
              <a:t>Every project is constrained in different ways by its:</a:t>
            </a:r>
            <a:endParaRPr lang="en-US" sz="2800" dirty="0"/>
          </a:p>
          <a:p>
            <a:pPr lvl="1"/>
            <a:r>
              <a:rPr lang="en-GB" sz="2400" b="1" dirty="0"/>
              <a:t>Scope</a:t>
            </a:r>
            <a:r>
              <a:rPr lang="en-GB" sz="2400" dirty="0"/>
              <a:t> goals:  What work will be done?</a:t>
            </a:r>
            <a:endParaRPr lang="en-US" sz="2400" dirty="0"/>
          </a:p>
          <a:p>
            <a:pPr lvl="1"/>
            <a:r>
              <a:rPr lang="en-GB" sz="2400" b="1" dirty="0"/>
              <a:t>Time </a:t>
            </a:r>
            <a:r>
              <a:rPr lang="en-GB" sz="2400" dirty="0"/>
              <a:t>goals:  How long should it take to complete?</a:t>
            </a:r>
            <a:endParaRPr lang="en-US" sz="2400" dirty="0"/>
          </a:p>
          <a:p>
            <a:pPr lvl="1"/>
            <a:r>
              <a:rPr lang="en-GB" sz="2400" b="1" dirty="0"/>
              <a:t>Cost </a:t>
            </a:r>
            <a:r>
              <a:rPr lang="en-GB" sz="2400" dirty="0"/>
              <a:t>goals:  What should it cost?</a:t>
            </a:r>
            <a:endParaRPr lang="en-US" sz="2400" dirty="0"/>
          </a:p>
          <a:p>
            <a:r>
              <a:rPr lang="en-GB" dirty="0"/>
              <a:t>It is the project manager’s duty to balance these three often-competing goals.</a:t>
            </a:r>
            <a:endParaRPr lang="en-GB" dirty="0">
              <a:solidFill>
                <a:schemeClr val="tx1"/>
              </a:solidFill>
            </a:endParaRPr>
          </a:p>
          <a:p>
            <a:endParaRPr lang="en-GB" sz="2800" dirty="0"/>
          </a:p>
        </p:txBody>
      </p:sp>
      <p:pic>
        <p:nvPicPr>
          <p:cNvPr id="10" name="Picture 3"/>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4648200" y="1371600"/>
            <a:ext cx="4343399" cy="4724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Slide Number Placeholder 3"/>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9417739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424" y="692696"/>
            <a:ext cx="7620000" cy="792088"/>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500093"/>
                </a:solidFill>
                <a:latin typeface="+mj-lt"/>
                <a:ea typeface="+mj-ea"/>
                <a:cs typeface="+mj-cs"/>
              </a:rPr>
              <a:t>The Triple Constraint</a:t>
            </a: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42112" y="2060848"/>
            <a:ext cx="3900449" cy="3384376"/>
          </a:xfrm>
        </p:spPr>
      </p:pic>
      <p:sp>
        <p:nvSpPr>
          <p:cNvPr id="13" name="Content Placeholder 12"/>
          <p:cNvSpPr>
            <a:spLocks noGrp="1"/>
          </p:cNvSpPr>
          <p:nvPr>
            <p:ph sz="half" idx="2"/>
          </p:nvPr>
        </p:nvSpPr>
        <p:spPr>
          <a:xfrm>
            <a:off x="4572000" y="1772816"/>
            <a:ext cx="4032448" cy="4065632"/>
          </a:xfrm>
        </p:spPr>
        <p:txBody>
          <a:bodyPr/>
          <a:lstStyle/>
          <a:p>
            <a:pPr marL="344488" indent="-344488">
              <a:buNone/>
            </a:pPr>
            <a:r>
              <a:rPr lang="en-GB" dirty="0"/>
              <a:t>Scope, Time and Cost are very key to the project and its success is dependent on the success of these. They ultimately affect our </a:t>
            </a:r>
            <a:r>
              <a:rPr lang="en-GB" b="1" dirty="0"/>
              <a:t>Quality</a:t>
            </a:r>
          </a:p>
        </p:txBody>
      </p:sp>
      <p:sp>
        <p:nvSpPr>
          <p:cNvPr id="4" name="Slide Number Placeholder 3"/>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24</a:t>
            </a:fld>
            <a:endParaRPr lang="en-GB"/>
          </a:p>
        </p:txBody>
      </p:sp>
    </p:spTree>
    <p:extLst>
      <p:ext uri="{BB962C8B-B14F-4D97-AF65-F5344CB8AC3E}">
        <p14:creationId xmlns:p14="http://schemas.microsoft.com/office/powerpoint/2010/main" val="2747190409"/>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The Triple Constraint</a:t>
            </a:r>
            <a:endParaRPr lang="en-US" dirty="0"/>
          </a:p>
        </p:txBody>
      </p:sp>
      <p:sp>
        <p:nvSpPr>
          <p:cNvPr id="6" name="Content Placeholder 5"/>
          <p:cNvSpPr>
            <a:spLocks noGrp="1"/>
          </p:cNvSpPr>
          <p:nvPr>
            <p:ph idx="1"/>
          </p:nvPr>
        </p:nvSpPr>
        <p:spPr>
          <a:xfrm>
            <a:off x="467544" y="1600200"/>
            <a:ext cx="8447856" cy="4997152"/>
          </a:xfrm>
        </p:spPr>
        <p:txBody>
          <a:bodyPr/>
          <a:lstStyle/>
          <a:p>
            <a:r>
              <a:rPr lang="en-GB" i="1" dirty="0"/>
              <a:t>Scope</a:t>
            </a:r>
            <a:r>
              <a:rPr lang="en-GB" b="0" i="1" dirty="0"/>
              <a:t>: </a:t>
            </a:r>
            <a:r>
              <a:rPr lang="en-GB" b="0" dirty="0"/>
              <a:t>What work will be done as part of the project? What unique product, service, or result does the customer or sponsor expect from the project? How will the scope be verified?</a:t>
            </a:r>
          </a:p>
          <a:p>
            <a:r>
              <a:rPr lang="en-GB" i="1" dirty="0"/>
              <a:t>Time</a:t>
            </a:r>
            <a:r>
              <a:rPr lang="en-GB" b="0" i="1" dirty="0"/>
              <a:t>: </a:t>
            </a:r>
            <a:r>
              <a:rPr lang="en-GB" b="0" dirty="0"/>
              <a:t>How long should it take to complete the project? What is the projects schedule? How will the team track actual schedule performance? Who can approve changes to the schedule?</a:t>
            </a:r>
          </a:p>
          <a:p>
            <a:r>
              <a:rPr lang="en-GB" i="1" dirty="0"/>
              <a:t>Cost</a:t>
            </a:r>
            <a:r>
              <a:rPr lang="en-GB" b="0" i="1" dirty="0"/>
              <a:t>: </a:t>
            </a:r>
            <a:r>
              <a:rPr lang="en-GB" b="0" dirty="0"/>
              <a:t>What should it cost to complete the project? What is the project’s budget? How will costs be tracked? Who can authorize changes to the budget?</a:t>
            </a:r>
          </a:p>
        </p:txBody>
      </p:sp>
    </p:spTree>
    <p:extLst>
      <p:ext uri="{BB962C8B-B14F-4D97-AF65-F5344CB8AC3E}">
        <p14:creationId xmlns:p14="http://schemas.microsoft.com/office/powerpoint/2010/main" val="970281441"/>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dirty="0"/>
              <a:t>Practice Assignment</a:t>
            </a:r>
          </a:p>
        </p:txBody>
      </p:sp>
      <p:sp>
        <p:nvSpPr>
          <p:cNvPr id="4" name="Content Placeholder 3"/>
          <p:cNvSpPr>
            <a:spLocks noGrp="1"/>
          </p:cNvSpPr>
          <p:nvPr>
            <p:ph idx="1"/>
          </p:nvPr>
        </p:nvSpPr>
        <p:spPr>
          <a:xfrm>
            <a:off x="611560" y="1752600"/>
            <a:ext cx="8153400" cy="4343400"/>
          </a:xfrm>
        </p:spPr>
        <p:txBody>
          <a:bodyPr/>
          <a:lstStyle/>
          <a:p>
            <a:pPr marL="0" indent="0">
              <a:buNone/>
            </a:pPr>
            <a:r>
              <a:rPr lang="en-US" b="0" dirty="0"/>
              <a:t>Assume your group was selected as a consulting team to advise on building a data center. Advise on;</a:t>
            </a:r>
          </a:p>
          <a:p>
            <a:r>
              <a:rPr lang="en-US" b="0" dirty="0"/>
              <a:t>The scope of building  a complete data center (DC) within an existing new room, and a CRM system to be developed and implemented in the DC.</a:t>
            </a:r>
          </a:p>
          <a:p>
            <a:r>
              <a:rPr lang="en-US" b="0" dirty="0"/>
              <a:t>The scope of a website and a billing system to be deployed in this DC.</a:t>
            </a: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26</a:t>
            </a:fld>
            <a:endParaRPr lang="en-GB"/>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Grp="1" noChangeArrowheads="1"/>
          </p:cNvSpPr>
          <p:nvPr>
            <p:ph type="title"/>
          </p:nvPr>
        </p:nvSpPr>
        <p:spPr>
          <a:xfrm>
            <a:off x="990600" y="588962"/>
            <a:ext cx="7761288" cy="858838"/>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Project Phases and the Project Life Cycle...</a:t>
            </a:r>
          </a:p>
        </p:txBody>
      </p:sp>
      <p:sp>
        <p:nvSpPr>
          <p:cNvPr id="61442" name="Rectangle 2"/>
          <p:cNvSpPr>
            <a:spLocks noGrp="1" noChangeArrowheads="1"/>
          </p:cNvSpPr>
          <p:nvPr>
            <p:ph idx="1"/>
          </p:nvPr>
        </p:nvSpPr>
        <p:spPr>
          <a:xfrm>
            <a:off x="533400" y="1524000"/>
            <a:ext cx="8305800" cy="5029200"/>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 In the early phases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Resource needs are usually lowest.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level of uncertainty (risk) is highest.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Project stakeholders have the greatest opportunity to influence the project.</a:t>
            </a:r>
          </a:p>
          <a:p>
            <a:pPr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In the middle phases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certainty of completing a project increases.</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More resources are needed.</a:t>
            </a:r>
          </a:p>
          <a:p>
            <a:pPr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In the final phase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focus is on ensuring that project requirements were met.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sponsor approves completion of the project.</a:t>
            </a:r>
          </a:p>
          <a:p>
            <a:pPr lvl="1">
              <a:lnSpc>
                <a:spcPct val="94000"/>
              </a:lnSpc>
              <a:spcBef>
                <a:spcPts val="600"/>
              </a:spcBef>
              <a:buFont typeface="Wingdings"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dirty="0">
              <a:solidFill>
                <a:schemeClr val="tx1"/>
              </a:solidFill>
            </a:endParaRP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6968892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1143000" y="533400"/>
            <a:ext cx="7761288"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Phases of the Traditional Project Life Cycle</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pic>
        <p:nvPicPr>
          <p:cNvPr id="62466" name="Picture 2"/>
          <p:cNvPicPr>
            <a:picLocks noChangeAspect="1" noChangeArrowheads="1"/>
          </p:cNvPicPr>
          <p:nvPr/>
        </p:nvPicPr>
        <p:blipFill>
          <a:blip r:embed="rId3">
            <a:extLst>
              <a:ext uri="{28A0092B-C50C-407E-A947-70E740481C1C}">
                <a14:useLocalDpi xmlns:a14="http://schemas.microsoft.com/office/drawing/2010/main" val="0"/>
              </a:ext>
            </a:extLst>
          </a:blip>
          <a:srcRect t="11111" b="19443"/>
          <a:stretch>
            <a:fillRect/>
          </a:stretch>
        </p:blipFill>
        <p:spPr bwMode="auto">
          <a:xfrm>
            <a:off x="533400" y="1646238"/>
            <a:ext cx="8424863" cy="4449762"/>
          </a:xfrm>
          <a:prstGeom prst="rect">
            <a:avLst/>
          </a:prstGeom>
          <a:noFill/>
          <a:ln>
            <a:noFill/>
          </a:ln>
          <a:effectLst/>
          <a:extLst>
            <a:ext uri="{909E8E84-426E-40DD-AFC4-6F175D3DCCD1}">
              <a14:hiddenFill xmlns:a14="http://schemas.microsoft.com/office/drawing/2010/main">
                <a:blipFill dpi="0" rotWithShape="0">
                  <a:blip/>
                  <a:srcRect t="11111" b="19443"/>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9424339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Grp="1" noChangeArrowheads="1"/>
          </p:cNvSpPr>
          <p:nvPr>
            <p:ph type="title"/>
          </p:nvPr>
        </p:nvSpPr>
        <p:spPr>
          <a:xfrm>
            <a:off x="1187624" y="722784"/>
            <a:ext cx="7761288" cy="7620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Product Life Cycles</a:t>
            </a:r>
          </a:p>
        </p:txBody>
      </p:sp>
      <p:sp>
        <p:nvSpPr>
          <p:cNvPr id="63490" name="Rectangle 2"/>
          <p:cNvSpPr>
            <a:spLocks noGrp="1" noChangeArrowheads="1"/>
          </p:cNvSpPr>
          <p:nvPr>
            <p:ph idx="1"/>
          </p:nvPr>
        </p:nvSpPr>
        <p:spPr>
          <a:xfrm>
            <a:off x="381000" y="1676400"/>
            <a:ext cx="8305800" cy="4572000"/>
          </a:xfrm>
          <a:ln/>
        </p:spPr>
        <p:txBody>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Products also have life cycles.</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A systems development life cycle (SDLC) is a framework for describing the phases involved in developing information systems.</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Systems development projects can follow:</a:t>
            </a:r>
            <a:r>
              <a:rPr lang="en-GB" b="0" dirty="0">
                <a:solidFill>
                  <a:schemeClr val="tx1"/>
                </a:solidFill>
              </a:rPr>
              <a:t> </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Predictive life cycle: The scope of the project can be clearly articulated and the schedule and cost can be predicted.</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Adaptive Software Development (ASD) life cycle: Projects are mission driven and component based, and use time-based cycles to meet target dates.</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5246707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1115616" y="692696"/>
            <a:ext cx="7761288"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Predictive Life Cycle Models</a:t>
            </a:r>
          </a:p>
        </p:txBody>
      </p:sp>
      <p:sp>
        <p:nvSpPr>
          <p:cNvPr id="64514" name="Rectangle 2"/>
          <p:cNvSpPr>
            <a:spLocks noGrp="1" noChangeArrowheads="1"/>
          </p:cNvSpPr>
          <p:nvPr>
            <p:ph idx="1"/>
          </p:nvPr>
        </p:nvSpPr>
        <p:spPr>
          <a:xfrm>
            <a:off x="457200" y="1674812"/>
            <a:ext cx="8305800" cy="4421188"/>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Waterfall model: Has well-defined, linear stages of systems development and support.</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Spiral model: Shows that software is developed using an iterative or spiral approach rather than a linear approach.</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Incremental build model: Provides for progressive development of operational software.</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Prototyping model: Used for developing prototypes to clarify user requirements.</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Rapid Application Development (RAD) model: Used to produce systems quickly without sacrificing quality.</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46843830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solidFill>
                  <a:srgbClr val="500093"/>
                </a:solidFill>
                <a:latin typeface="+mj-lt"/>
                <a:ea typeface="+mj-ea"/>
                <a:cs typeface="+mj-cs"/>
              </a:rPr>
              <a:t>Adaptive Software Development (ASD) life cycle</a:t>
            </a:r>
            <a:endParaRPr lang="en-US" sz="3200" dirty="0">
              <a:solidFill>
                <a:srgbClr val="500093"/>
              </a:solidFill>
              <a:latin typeface="+mj-lt"/>
              <a:ea typeface="+mj-ea"/>
              <a:cs typeface="+mj-cs"/>
            </a:endParaRPr>
          </a:p>
        </p:txBody>
      </p:sp>
      <p:sp>
        <p:nvSpPr>
          <p:cNvPr id="3" name="Content Placeholder 2"/>
          <p:cNvSpPr>
            <a:spLocks noGrp="1"/>
          </p:cNvSpPr>
          <p:nvPr>
            <p:ph idx="1"/>
          </p:nvPr>
        </p:nvSpPr>
        <p:spPr/>
        <p:txBody>
          <a:bodyPr/>
          <a:lstStyle/>
          <a:p>
            <a:r>
              <a:rPr lang="en-US" b="0" dirty="0"/>
              <a:t>Evolved from RAD practices</a:t>
            </a:r>
          </a:p>
          <a:p>
            <a:r>
              <a:rPr lang="en-US" b="0" dirty="0"/>
              <a:t>Provides ability to adapt change where products are evolving with little planning.</a:t>
            </a:r>
          </a:p>
          <a:p>
            <a:r>
              <a:rPr lang="en-US" b="0" dirty="0"/>
              <a:t>Phases are;</a:t>
            </a:r>
          </a:p>
          <a:p>
            <a:pPr lvl="1"/>
            <a:r>
              <a:rPr lang="en-US" dirty="0"/>
              <a:t>Speculate</a:t>
            </a:r>
          </a:p>
          <a:p>
            <a:pPr lvl="1"/>
            <a:r>
              <a:rPr lang="en-US" dirty="0"/>
              <a:t>Collaborate</a:t>
            </a:r>
          </a:p>
          <a:p>
            <a:pPr lvl="1"/>
            <a:r>
              <a:rPr lang="en-US" dirty="0"/>
              <a:t>Learn</a:t>
            </a:r>
          </a:p>
        </p:txBody>
      </p:sp>
    </p:spTree>
    <p:extLst>
      <p:ext uri="{BB962C8B-B14F-4D97-AF65-F5344CB8AC3E}">
        <p14:creationId xmlns:p14="http://schemas.microsoft.com/office/powerpoint/2010/main" val="1907753309"/>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1219200" y="533400"/>
            <a:ext cx="7761288" cy="9144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The Importance of Project Phases and Management Reviews</a:t>
            </a:r>
          </a:p>
        </p:txBody>
      </p:sp>
      <p:sp>
        <p:nvSpPr>
          <p:cNvPr id="66562" name="Rectangle 2"/>
          <p:cNvSpPr>
            <a:spLocks noGrp="1" noChangeArrowheads="1"/>
          </p:cNvSpPr>
          <p:nvPr>
            <p:ph idx="1"/>
          </p:nvPr>
        </p:nvSpPr>
        <p:spPr>
          <a:xfrm>
            <a:off x="609600" y="1600200"/>
            <a:ext cx="7848600" cy="4497388"/>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project should successfully pass through each of the project phases in order to continue on to the next.</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Management reviews, also called phase exits or kill points, should occur after each phase to evaluate the project’s progress, likely success, and continued compatibility with organizational goals.</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91947663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1142976" y="1571612"/>
            <a:ext cx="5715040" cy="44291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9</a:t>
            </a:fld>
            <a:endParaRPr lang="en-GB"/>
          </a:p>
        </p:txBody>
      </p:sp>
      <p:sp>
        <p:nvSpPr>
          <p:cNvPr id="5" name="U-Turn Arrow 4"/>
          <p:cNvSpPr/>
          <p:nvPr/>
        </p:nvSpPr>
        <p:spPr>
          <a:xfrm>
            <a:off x="2428860" y="2143116"/>
            <a:ext cx="3714776" cy="1571636"/>
          </a:xfrm>
          <a:prstGeom prst="utur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6" name="TextBox 5"/>
          <p:cNvSpPr txBox="1"/>
          <p:nvPr/>
        </p:nvSpPr>
        <p:spPr>
          <a:xfrm>
            <a:off x="3643306" y="2130974"/>
            <a:ext cx="1643074" cy="369332"/>
          </a:xfrm>
          <a:prstGeom prst="rect">
            <a:avLst/>
          </a:prstGeom>
          <a:noFill/>
        </p:spPr>
        <p:txBody>
          <a:bodyPr wrap="square" rtlCol="0">
            <a:spAutoFit/>
          </a:bodyPr>
          <a:lstStyle/>
          <a:p>
            <a:r>
              <a:rPr lang="en-US" dirty="0"/>
              <a:t>Planning</a:t>
            </a:r>
          </a:p>
        </p:txBody>
      </p:sp>
      <p:sp>
        <p:nvSpPr>
          <p:cNvPr id="8" name="U-Turn Arrow 7"/>
          <p:cNvSpPr/>
          <p:nvPr/>
        </p:nvSpPr>
        <p:spPr>
          <a:xfrm rot="10800000">
            <a:off x="2285985" y="3571876"/>
            <a:ext cx="3714777" cy="1571636"/>
          </a:xfrm>
          <a:prstGeom prst="utur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9" name="TextBox 8"/>
          <p:cNvSpPr txBox="1"/>
          <p:nvPr/>
        </p:nvSpPr>
        <p:spPr>
          <a:xfrm>
            <a:off x="3643306" y="4774180"/>
            <a:ext cx="1643074" cy="369332"/>
          </a:xfrm>
          <a:prstGeom prst="rect">
            <a:avLst/>
          </a:prstGeom>
          <a:noFill/>
        </p:spPr>
        <p:txBody>
          <a:bodyPr wrap="square" rtlCol="0">
            <a:spAutoFit/>
          </a:bodyPr>
          <a:lstStyle/>
          <a:p>
            <a:r>
              <a:rPr lang="en-US" dirty="0"/>
              <a:t>Execution</a:t>
            </a:r>
          </a:p>
        </p:txBody>
      </p:sp>
      <p:sp>
        <p:nvSpPr>
          <p:cNvPr id="10" name="Right Arrow 9"/>
          <p:cNvSpPr/>
          <p:nvPr/>
        </p:nvSpPr>
        <p:spPr>
          <a:xfrm>
            <a:off x="6215074" y="3214686"/>
            <a:ext cx="1500198" cy="150019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ight Arrow 10"/>
          <p:cNvSpPr/>
          <p:nvPr/>
        </p:nvSpPr>
        <p:spPr>
          <a:xfrm>
            <a:off x="857224" y="2857496"/>
            <a:ext cx="1500198" cy="150019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TextBox 11"/>
          <p:cNvSpPr txBox="1"/>
          <p:nvPr/>
        </p:nvSpPr>
        <p:spPr>
          <a:xfrm>
            <a:off x="1071538" y="3416858"/>
            <a:ext cx="1643074" cy="369332"/>
          </a:xfrm>
          <a:prstGeom prst="rect">
            <a:avLst/>
          </a:prstGeom>
          <a:noFill/>
        </p:spPr>
        <p:txBody>
          <a:bodyPr wrap="square" rtlCol="0">
            <a:spAutoFit/>
          </a:bodyPr>
          <a:lstStyle/>
          <a:p>
            <a:r>
              <a:rPr lang="en-US" dirty="0"/>
              <a:t>Initiation</a:t>
            </a:r>
          </a:p>
        </p:txBody>
      </p:sp>
      <p:sp>
        <p:nvSpPr>
          <p:cNvPr id="13" name="TextBox 12"/>
          <p:cNvSpPr txBox="1"/>
          <p:nvPr/>
        </p:nvSpPr>
        <p:spPr>
          <a:xfrm>
            <a:off x="6429388" y="3774048"/>
            <a:ext cx="1643074" cy="369332"/>
          </a:xfrm>
          <a:prstGeom prst="rect">
            <a:avLst/>
          </a:prstGeom>
          <a:noFill/>
        </p:spPr>
        <p:txBody>
          <a:bodyPr wrap="square" rtlCol="0">
            <a:spAutoFit/>
          </a:bodyPr>
          <a:lstStyle/>
          <a:p>
            <a:r>
              <a:rPr lang="en-US" dirty="0"/>
              <a:t>Close Out</a:t>
            </a:r>
          </a:p>
        </p:txBody>
      </p:sp>
      <p:sp>
        <p:nvSpPr>
          <p:cNvPr id="15" name="TextBox 14"/>
          <p:cNvSpPr txBox="1"/>
          <p:nvPr/>
        </p:nvSpPr>
        <p:spPr>
          <a:xfrm>
            <a:off x="3275856" y="3450882"/>
            <a:ext cx="1643074" cy="64633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dirty="0"/>
              <a:t>Monitoring &amp; Control</a:t>
            </a:r>
          </a:p>
        </p:txBody>
      </p:sp>
      <p:sp>
        <p:nvSpPr>
          <p:cNvPr id="16" name="Rectangle 15"/>
          <p:cNvSpPr/>
          <p:nvPr/>
        </p:nvSpPr>
        <p:spPr>
          <a:xfrm>
            <a:off x="0" y="282339"/>
            <a:ext cx="9001156" cy="1015663"/>
          </a:xfrm>
          <a:prstGeom prst="rect">
            <a:avLst/>
          </a:prstGeom>
        </p:spPr>
        <p:txBody>
          <a:bodyPr wrap="square">
            <a:spAutoFit/>
          </a:bodyPr>
          <a:lstStyle/>
          <a:p>
            <a:pPr algn="ctr"/>
            <a:r>
              <a:rPr lang="en-US" sz="2000" b="1" dirty="0">
                <a:solidFill>
                  <a:srgbClr val="000000"/>
                </a:solidFill>
              </a:rPr>
              <a:t>Project life cycle is composed of five process groups, each with a number of processes involved.  Note: A process group is different from a project phase. </a:t>
            </a:r>
            <a:endParaRPr lang="en-US" sz="2000" b="1" dirty="0"/>
          </a:p>
        </p:txBody>
      </p:sp>
      <p:sp>
        <p:nvSpPr>
          <p:cNvPr id="18" name="Rounded Rectangle 17"/>
          <p:cNvSpPr/>
          <p:nvPr/>
        </p:nvSpPr>
        <p:spPr>
          <a:xfrm>
            <a:off x="0" y="5786454"/>
            <a:ext cx="2714612" cy="107157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en-US" sz="1400" dirty="0">
                <a:solidFill>
                  <a:srgbClr val="000000"/>
                </a:solidFill>
              </a:rPr>
              <a:t>Linked by the results they produce (milestone(s)), the out put of one becomes the input to another.</a:t>
            </a:r>
            <a:endParaRPr lang="en-US" sz="1400" dirty="0">
              <a:solidFill>
                <a:schemeClr val="tx1"/>
              </a:solidFill>
            </a:endParaRPr>
          </a:p>
        </p:txBody>
      </p:sp>
      <p:sp>
        <p:nvSpPr>
          <p:cNvPr id="19" name="Rounded Rectangle 18"/>
          <p:cNvSpPr/>
          <p:nvPr/>
        </p:nvSpPr>
        <p:spPr>
          <a:xfrm>
            <a:off x="5715008" y="5643578"/>
            <a:ext cx="3214710" cy="1214446"/>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spcBef>
                <a:spcPct val="50000"/>
              </a:spcBef>
            </a:pPr>
            <a:r>
              <a:rPr lang="en-US" sz="1400" dirty="0">
                <a:solidFill>
                  <a:srgbClr val="000000"/>
                </a:solidFill>
              </a:rPr>
              <a:t>Deliverable – Is a tangible verifiable work product. </a:t>
            </a:r>
            <a:r>
              <a:rPr lang="en-US" sz="1400" dirty="0" err="1">
                <a:solidFill>
                  <a:srgbClr val="000000"/>
                </a:solidFill>
              </a:rPr>
              <a:t>Eg</a:t>
            </a:r>
            <a:r>
              <a:rPr lang="en-US" sz="1400" dirty="0">
                <a:solidFill>
                  <a:srgbClr val="000000"/>
                </a:solidFill>
              </a:rPr>
              <a:t>. Feasibility study document/ business case, Scope of Work (SOW), Project plan, user requirements documents, detail design etc.</a:t>
            </a:r>
          </a:p>
        </p:txBody>
      </p:sp>
      <p:sp>
        <p:nvSpPr>
          <p:cNvPr id="20" name="Rounded Rectangle 19"/>
          <p:cNvSpPr/>
          <p:nvPr/>
        </p:nvSpPr>
        <p:spPr>
          <a:xfrm>
            <a:off x="6643702" y="1071546"/>
            <a:ext cx="2428892" cy="1928826"/>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spcBef>
                <a:spcPct val="50000"/>
              </a:spcBef>
            </a:pPr>
            <a:r>
              <a:rPr lang="en-US" sz="1400" dirty="0">
                <a:solidFill>
                  <a:srgbClr val="000000"/>
                </a:solidFill>
              </a:rPr>
              <a:t>At the end of each process group, a review is performed of the key deliverables and Project performance to date to determine if the Project should continue into the next stage or not (</a:t>
            </a:r>
            <a:r>
              <a:rPr lang="en-US" sz="1400" dirty="0">
                <a:solidFill>
                  <a:srgbClr val="008000"/>
                </a:solidFill>
              </a:rPr>
              <a:t>GO / NO GO status</a:t>
            </a:r>
            <a:r>
              <a:rPr lang="en-US" sz="1400" dirty="0">
                <a:solidFill>
                  <a:srgbClr val="000000"/>
                </a:solidFill>
              </a:rPr>
              <a: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ircle(in)">
                                      <p:cBhvr>
                                        <p:cTn id="26" dur="2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ox(in)">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circle(in)">
                                      <p:cBhvr>
                                        <p:cTn id="36" dur="20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ox(in)">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ox(in)">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ox(in)">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diamond(in)">
                                      <p:cBhvr>
                                        <p:cTn id="56" dur="20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diamond(in)">
                                      <p:cBhvr>
                                        <p:cTn id="61" dur="20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diamond(in)">
                                      <p:cBhvr>
                                        <p:cTn id="66"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5" grpId="0" animBg="1"/>
      <p:bldP spid="6" grpId="0"/>
      <p:bldP spid="8" grpId="0" animBg="1"/>
      <p:bldP spid="9" grpId="0"/>
      <p:bldP spid="10" grpId="0" animBg="1"/>
      <p:bldP spid="11" grpId="0" animBg="1"/>
      <p:bldP spid="12" grpId="0"/>
      <p:bldP spid="13" grpId="0"/>
      <p:bldP spid="15" grpId="0" animBg="1"/>
      <p:bldP spid="18" grpId="0" animBg="1"/>
      <p:bldP spid="19" grpId="0" animBg="1"/>
      <p:bldP spid="20" grpId="0" animBg="1"/>
    </p:bld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2.xml><?xml version="1.0" encoding="utf-8"?>
<a:theme xmlns:a="http://schemas.openxmlformats.org/drawingml/2006/main" name="1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19341</TotalTime>
  <Words>1847</Words>
  <Application>Microsoft Office PowerPoint</Application>
  <PresentationFormat>On-screen Show (4:3)</PresentationFormat>
  <Paragraphs>252</Paragraphs>
  <Slides>26</Slides>
  <Notes>8</Notes>
  <HiddenSlides>2</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Cambria</vt:lpstr>
      <vt:lpstr>Times New Roman</vt:lpstr>
      <vt:lpstr>Wingdings</vt:lpstr>
      <vt:lpstr>Theme1</vt:lpstr>
      <vt:lpstr>1_Theme1</vt:lpstr>
      <vt:lpstr>PROJECT LIFE CYCLE</vt:lpstr>
      <vt:lpstr>Project Phases and the Project Life Cycle</vt:lpstr>
      <vt:lpstr>Project Phases and the Project Life Cycle...</vt:lpstr>
      <vt:lpstr>Phases of the Traditional Project Life Cycle</vt:lpstr>
      <vt:lpstr>Product Life Cycles</vt:lpstr>
      <vt:lpstr>Predictive Life Cycle Models</vt:lpstr>
      <vt:lpstr>Adaptive Software Development (ASD) life cycle</vt:lpstr>
      <vt:lpstr>The Importance of Project Phases and Management Reviews</vt:lpstr>
      <vt:lpstr>PowerPoint Presentation</vt:lpstr>
      <vt:lpstr>PowerPoint Presentation</vt:lpstr>
      <vt:lpstr>Sample Project Charter</vt:lpstr>
      <vt:lpstr>Sample Project Charter... </vt:lpstr>
      <vt:lpstr>PowerPoint Presentation</vt:lpstr>
      <vt:lpstr>PowerPoint Presentation</vt:lpstr>
      <vt:lpstr>PowerPoint Presentation</vt:lpstr>
      <vt:lpstr>PowerPoint Presentation</vt:lpstr>
      <vt:lpstr>PowerPoint Presentation</vt:lpstr>
      <vt:lpstr>PowerPoint Presentation</vt:lpstr>
      <vt:lpstr>Purpose of a Business Case</vt:lpstr>
      <vt:lpstr>Business cases are evaluated to ensure:</vt:lpstr>
      <vt:lpstr>PowerPoint Presentation</vt:lpstr>
      <vt:lpstr>PowerPoint Presentation</vt:lpstr>
      <vt:lpstr>The Triple Constraint</vt:lpstr>
      <vt:lpstr>The Triple Constraint</vt:lpstr>
      <vt:lpstr>The Triple Constraint</vt:lpstr>
      <vt:lpstr>Practice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and Organization Change Management</dc:title>
  <dc:creator>Abdul Nsubuga, PMP</dc:creator>
  <cp:lastModifiedBy>Samali Mlay</cp:lastModifiedBy>
  <cp:revision>1556</cp:revision>
  <dcterms:created xsi:type="dcterms:W3CDTF">2007-12-16T08:44:47Z</dcterms:created>
  <dcterms:modified xsi:type="dcterms:W3CDTF">2025-03-01T07:55:53Z</dcterms:modified>
</cp:coreProperties>
</file>