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heme/themeOverride21.xml" ContentType="application/vnd.openxmlformats-officedocument.themeOverride+xml"/>
  <Override PartName="/ppt/notesSlides/notesSlide60.xml" ContentType="application/vnd.openxmlformats-officedocument.presentationml.notesSlide+xml"/>
  <Override PartName="/ppt/theme/themeOverride22.xml" ContentType="application/vnd.openxmlformats-officedocument.themeOverride+xml"/>
  <Override PartName="/ppt/notesSlides/notesSlide61.xml" ContentType="application/vnd.openxmlformats-officedocument.presentationml.notesSlide+xml"/>
  <Override PartName="/ppt/theme/themeOverride23.xml" ContentType="application/vnd.openxmlformats-officedocument.themeOverride+xml"/>
  <Override PartName="/ppt/notesSlides/notesSlide62.xml" ContentType="application/vnd.openxmlformats-officedocument.presentationml.notesSlide+xml"/>
  <Override PartName="/ppt/theme/themeOverride24.xml" ContentType="application/vnd.openxmlformats-officedocument.themeOverride+xml"/>
  <Override PartName="/ppt/notesSlides/notesSlide63.xml" ContentType="application/vnd.openxmlformats-officedocument.presentationml.notesSlide+xml"/>
  <Override PartName="/ppt/theme/themeOverride25.xml" ContentType="application/vnd.openxmlformats-officedocument.themeOverride+xml"/>
  <Override PartName="/ppt/notesSlides/notesSlide64.xml" ContentType="application/vnd.openxmlformats-officedocument.presentationml.notesSlide+xml"/>
  <Override PartName="/ppt/theme/themeOverride26.xml" ContentType="application/vnd.openxmlformats-officedocument.themeOverride+xml"/>
  <Override PartName="/ppt/notesSlides/notesSlide6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7.xml" ContentType="application/vnd.openxmlformats-officedocument.themeOverride+xml"/>
  <Override PartName="/ppt/notesSlides/notesSlide66.xml" ContentType="application/vnd.openxmlformats-officedocument.presentationml.notesSlide+xml"/>
  <Override PartName="/ppt/theme/themeOverride28.xml" ContentType="application/vnd.openxmlformats-officedocument.themeOverride+xml"/>
  <Override PartName="/ppt/notesSlides/notesSlide67.xml" ContentType="application/vnd.openxmlformats-officedocument.presentationml.notesSlide+xml"/>
  <Override PartName="/ppt/theme/themeOverride29.xml" ContentType="application/vnd.openxmlformats-officedocument.themeOverride+xml"/>
  <Override PartName="/ppt/notesSlides/notesSlide68.xml" ContentType="application/vnd.openxmlformats-officedocument.presentationml.notesSlide+xml"/>
  <Override PartName="/ppt/theme/themeOverride30.xml" ContentType="application/vnd.openxmlformats-officedocument.themeOverride+xml"/>
  <Override PartName="/ppt/notesSlides/notesSlide69.xml" ContentType="application/vnd.openxmlformats-officedocument.presentationml.notesSlide+xml"/>
  <Override PartName="/ppt/theme/themeOverride31.xml" ContentType="application/vnd.openxmlformats-officedocument.themeOverride+xml"/>
  <Override PartName="/ppt/notesSlides/notesSlide70.xml" ContentType="application/vnd.openxmlformats-officedocument.presentationml.notesSlide+xml"/>
  <Override PartName="/ppt/theme/themeOverride32.xml" ContentType="application/vnd.openxmlformats-officedocument.themeOverride+xml"/>
  <Override PartName="/ppt/notesSlides/notesSlide71.xml" ContentType="application/vnd.openxmlformats-officedocument.presentationml.notesSlide+xml"/>
  <Override PartName="/ppt/theme/themeOverride33.xml" ContentType="application/vnd.openxmlformats-officedocument.themeOverride+xml"/>
  <Override PartName="/ppt/notesSlides/notesSlide72.xml" ContentType="application/vnd.openxmlformats-officedocument.presentationml.notesSlide+xml"/>
  <Override PartName="/ppt/theme/themeOverride34.xml" ContentType="application/vnd.openxmlformats-officedocument.themeOverride+xml"/>
  <Override PartName="/ppt/notesSlides/notesSlide73.xml" ContentType="application/vnd.openxmlformats-officedocument.presentationml.notesSlide+xml"/>
  <Override PartName="/ppt/theme/themeOverride35.xml" ContentType="application/vnd.openxmlformats-officedocument.themeOverride+xml"/>
  <Override PartName="/ppt/notesSlides/notesSlide74.xml" ContentType="application/vnd.openxmlformats-officedocument.presentationml.notesSlide+xml"/>
  <Override PartName="/ppt/theme/themeOverride36.xml" ContentType="application/vnd.openxmlformats-officedocument.themeOverride+xml"/>
  <Override PartName="/ppt/notesSlides/notesSlide75.xml" ContentType="application/vnd.openxmlformats-officedocument.presentationml.notesSlide+xml"/>
  <Override PartName="/ppt/theme/themeOverride37.xml" ContentType="application/vnd.openxmlformats-officedocument.themeOverride+xml"/>
  <Override PartName="/ppt/notesSlides/notesSlide76.xml" ContentType="application/vnd.openxmlformats-officedocument.presentationml.notesSlide+xml"/>
  <Override PartName="/ppt/theme/themeOverride38.xml" ContentType="application/vnd.openxmlformats-officedocument.themeOverride+xml"/>
  <Override PartName="/ppt/notesSlides/notesSlide77.xml" ContentType="application/vnd.openxmlformats-officedocument.presentationml.notesSlide+xml"/>
  <Override PartName="/ppt/theme/themeOverride39.xml" ContentType="application/vnd.openxmlformats-officedocument.themeOverride+xml"/>
  <Override PartName="/ppt/notesSlides/notesSlide78.xml" ContentType="application/vnd.openxmlformats-officedocument.presentationml.notesSlide+xml"/>
  <Override PartName="/ppt/theme/themeOverride40.xml" ContentType="application/vnd.openxmlformats-officedocument.themeOverride+xml"/>
  <Override PartName="/ppt/notesSlides/notesSlide79.xml" ContentType="application/vnd.openxmlformats-officedocument.presentationml.notesSlide+xml"/>
  <Override PartName="/ppt/theme/themeOverride41.xml" ContentType="application/vnd.openxmlformats-officedocument.themeOverride+xml"/>
  <Override PartName="/ppt/notesSlides/notesSlide80.xml" ContentType="application/vnd.openxmlformats-officedocument.presentationml.notesSlide+xml"/>
  <Override PartName="/ppt/theme/themeOverride42.xml" ContentType="application/vnd.openxmlformats-officedocument.themeOverride+xml"/>
  <Override PartName="/ppt/notesSlides/notesSlide81.xml" ContentType="application/vnd.openxmlformats-officedocument.presentationml.notesSlide+xml"/>
  <Override PartName="/ppt/theme/themeOverride43.xml" ContentType="application/vnd.openxmlformats-officedocument.themeOverride+xml"/>
  <Override PartName="/ppt/notesSlides/notesSlide82.xml" ContentType="application/vnd.openxmlformats-officedocument.presentationml.notesSlide+xml"/>
  <Override PartName="/ppt/theme/themeOverride44.xml" ContentType="application/vnd.openxmlformats-officedocument.themeOverride+xml"/>
  <Override PartName="/ppt/notesSlides/notesSlide83.xml" ContentType="application/vnd.openxmlformats-officedocument.presentationml.notesSlide+xml"/>
  <Override PartName="/ppt/theme/themeOverride45.xml" ContentType="application/vnd.openxmlformats-officedocument.themeOverride+xml"/>
  <Override PartName="/ppt/notesSlides/notesSlide84.xml" ContentType="application/vnd.openxmlformats-officedocument.presentationml.notesSlide+xml"/>
  <Override PartName="/ppt/theme/themeOverride46.xml" ContentType="application/vnd.openxmlformats-officedocument.themeOverride+xml"/>
  <Override PartName="/ppt/notesSlides/notesSlide85.xml" ContentType="application/vnd.openxmlformats-officedocument.presentationml.notesSlide+xml"/>
  <Override PartName="/ppt/theme/themeOverride47.xml" ContentType="application/vnd.openxmlformats-officedocument.themeOverride+xml"/>
  <Override PartName="/ppt/notesSlides/notesSlide86.xml" ContentType="application/vnd.openxmlformats-officedocument.presentationml.notesSlide+xml"/>
  <Override PartName="/ppt/theme/themeOverride48.xml" ContentType="application/vnd.openxmlformats-officedocument.themeOverride+xml"/>
  <Override PartName="/ppt/notesSlides/notesSlide87.xml" ContentType="application/vnd.openxmlformats-officedocument.presentationml.notesSlide+xml"/>
  <Override PartName="/ppt/theme/themeOverride49.xml" ContentType="application/vnd.openxmlformats-officedocument.themeOverride+xml"/>
  <Override PartName="/ppt/notesSlides/notesSlide88.xml" ContentType="application/vnd.openxmlformats-officedocument.presentationml.notesSlide+xml"/>
  <Override PartName="/ppt/theme/themeOverride50.xml" ContentType="application/vnd.openxmlformats-officedocument.themeOverride+xml"/>
  <Override PartName="/ppt/notesSlides/notesSlide89.xml" ContentType="application/vnd.openxmlformats-officedocument.presentationml.notesSlide+xml"/>
  <Override PartName="/ppt/theme/themeOverride51.xml" ContentType="application/vnd.openxmlformats-officedocument.themeOverride+xml"/>
  <Override PartName="/ppt/notesSlides/notesSlide90.xml" ContentType="application/vnd.openxmlformats-officedocument.presentationml.notesSlide+xml"/>
  <Override PartName="/ppt/theme/themeOverride52.xml" ContentType="application/vnd.openxmlformats-officedocument.themeOverride+xml"/>
  <Override PartName="/ppt/notesSlides/notesSlide91.xml" ContentType="application/vnd.openxmlformats-officedocument.presentationml.notesSlide+xml"/>
  <Override PartName="/ppt/theme/themeOverride53.xml" ContentType="application/vnd.openxmlformats-officedocument.themeOverride+xml"/>
  <Override PartName="/ppt/notesSlides/notesSlide92.xml" ContentType="application/vnd.openxmlformats-officedocument.presentationml.notesSlide+xml"/>
  <Override PartName="/ppt/theme/themeOverride54.xml" ContentType="application/vnd.openxmlformats-officedocument.themeOverride+xml"/>
  <Override PartName="/ppt/notesSlides/notesSlide93.xml" ContentType="application/vnd.openxmlformats-officedocument.presentationml.notesSlide+xml"/>
  <Override PartName="/ppt/theme/themeOverride55.xml" ContentType="application/vnd.openxmlformats-officedocument.themeOverride+xml"/>
  <Override PartName="/ppt/notesSlides/notesSlide94.xml" ContentType="application/vnd.openxmlformats-officedocument.presentationml.notesSlide+xml"/>
  <Override PartName="/ppt/theme/themeOverride56.xml" ContentType="application/vnd.openxmlformats-officedocument.themeOverride+xml"/>
  <Override PartName="/ppt/notesSlides/notesSlide95.xml" ContentType="application/vnd.openxmlformats-officedocument.presentationml.notesSlide+xml"/>
  <Override PartName="/ppt/theme/themeOverride57.xml" ContentType="application/vnd.openxmlformats-officedocument.themeOverride+xml"/>
  <Override PartName="/ppt/notesSlides/notesSlide96.xml" ContentType="application/vnd.openxmlformats-officedocument.presentationml.notesSlide+xml"/>
  <Override PartName="/ppt/theme/themeOverride58.xml" ContentType="application/vnd.openxmlformats-officedocument.themeOverride+xml"/>
  <Override PartName="/ppt/notesSlides/notesSlide97.xml" ContentType="application/vnd.openxmlformats-officedocument.presentationml.notesSlide+xml"/>
  <Override PartName="/ppt/theme/themeOverride59.xml" ContentType="application/vnd.openxmlformats-officedocument.themeOverride+xml"/>
  <Override PartName="/ppt/notesSlides/notesSlide98.xml" ContentType="application/vnd.openxmlformats-officedocument.presentationml.notesSlide+xml"/>
  <Override PartName="/ppt/theme/themeOverride60.xml" ContentType="application/vnd.openxmlformats-officedocument.themeOverride+xml"/>
  <Override PartName="/ppt/notesSlides/notesSlide99.xml" ContentType="application/vnd.openxmlformats-officedocument.presentationml.notesSlide+xml"/>
  <Override PartName="/ppt/theme/themeOverride61.xml" ContentType="application/vnd.openxmlformats-officedocument.themeOverride+xml"/>
  <Override PartName="/ppt/notesSlides/notesSlide100.xml" ContentType="application/vnd.openxmlformats-officedocument.presentationml.notesSlide+xml"/>
  <Override PartName="/ppt/theme/themeOverride62.xml" ContentType="application/vnd.openxmlformats-officedocument.themeOverride+xml"/>
  <Override PartName="/ppt/notesSlides/notesSlide101.xml" ContentType="application/vnd.openxmlformats-officedocument.presentationml.notesSlide+xml"/>
  <Override PartName="/ppt/theme/themeOverride63.xml" ContentType="application/vnd.openxmlformats-officedocument.themeOverride+xml"/>
  <Override PartName="/ppt/notesSlides/notesSlide102.xml" ContentType="application/vnd.openxmlformats-officedocument.presentationml.notesSlide+xml"/>
  <Override PartName="/ppt/theme/themeOverride64.xml" ContentType="application/vnd.openxmlformats-officedocument.themeOverride+xml"/>
  <Override PartName="/ppt/notesSlides/notesSlide103.xml" ContentType="application/vnd.openxmlformats-officedocument.presentationml.notesSlide+xml"/>
  <Override PartName="/ppt/theme/themeOverride65.xml" ContentType="application/vnd.openxmlformats-officedocument.themeOverride+xml"/>
  <Override PartName="/ppt/notesSlides/notesSlide104.xml" ContentType="application/vnd.openxmlformats-officedocument.presentationml.notesSlide+xml"/>
  <Override PartName="/ppt/theme/themeOverride66.xml" ContentType="application/vnd.openxmlformats-officedocument.themeOverr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8"/>
  </p:notesMasterIdLst>
  <p:sldIdLst>
    <p:sldId id="739" r:id="rId2"/>
    <p:sldId id="260" r:id="rId3"/>
    <p:sldId id="622" r:id="rId4"/>
    <p:sldId id="312" r:id="rId5"/>
    <p:sldId id="268" r:id="rId6"/>
    <p:sldId id="269" r:id="rId7"/>
    <p:sldId id="271" r:id="rId8"/>
    <p:sldId id="272" r:id="rId9"/>
    <p:sldId id="729" r:id="rId10"/>
    <p:sldId id="728" r:id="rId11"/>
    <p:sldId id="274" r:id="rId12"/>
    <p:sldId id="276" r:id="rId13"/>
    <p:sldId id="277" r:id="rId14"/>
    <p:sldId id="279" r:id="rId15"/>
    <p:sldId id="283" r:id="rId16"/>
    <p:sldId id="284" r:id="rId17"/>
    <p:sldId id="286" r:id="rId18"/>
    <p:sldId id="440" r:id="rId19"/>
    <p:sldId id="330" r:id="rId20"/>
    <p:sldId id="627" r:id="rId21"/>
    <p:sldId id="331" r:id="rId22"/>
    <p:sldId id="333" r:id="rId23"/>
    <p:sldId id="332" r:id="rId24"/>
    <p:sldId id="355" r:id="rId25"/>
    <p:sldId id="334" r:id="rId26"/>
    <p:sldId id="336" r:id="rId27"/>
    <p:sldId id="335" r:id="rId28"/>
    <p:sldId id="337" r:id="rId29"/>
    <p:sldId id="352" r:id="rId30"/>
    <p:sldId id="612" r:id="rId31"/>
    <p:sldId id="356" r:id="rId32"/>
    <p:sldId id="351" r:id="rId33"/>
    <p:sldId id="353" r:id="rId34"/>
    <p:sldId id="354" r:id="rId35"/>
    <p:sldId id="338" r:id="rId36"/>
    <p:sldId id="339" r:id="rId37"/>
    <p:sldId id="611" r:id="rId38"/>
    <p:sldId id="613" r:id="rId39"/>
    <p:sldId id="614" r:id="rId40"/>
    <p:sldId id="340" r:id="rId41"/>
    <p:sldId id="341" r:id="rId42"/>
    <p:sldId id="342" r:id="rId43"/>
    <p:sldId id="343" r:id="rId44"/>
    <p:sldId id="344" r:id="rId45"/>
    <p:sldId id="345" r:id="rId46"/>
    <p:sldId id="615" r:id="rId47"/>
    <p:sldId id="616" r:id="rId48"/>
    <p:sldId id="618" r:id="rId49"/>
    <p:sldId id="619" r:id="rId50"/>
    <p:sldId id="346" r:id="rId51"/>
    <p:sldId id="360" r:id="rId52"/>
    <p:sldId id="361" r:id="rId53"/>
    <p:sldId id="617" r:id="rId54"/>
    <p:sldId id="347" r:id="rId55"/>
    <p:sldId id="357" r:id="rId56"/>
    <p:sldId id="358" r:id="rId57"/>
    <p:sldId id="348" r:id="rId58"/>
    <p:sldId id="350" r:id="rId59"/>
    <p:sldId id="349" r:id="rId60"/>
    <p:sldId id="359" r:id="rId61"/>
    <p:sldId id="363" r:id="rId62"/>
    <p:sldId id="630" r:id="rId63"/>
    <p:sldId id="364" r:id="rId64"/>
    <p:sldId id="365" r:id="rId65"/>
    <p:sldId id="366" r:id="rId66"/>
    <p:sldId id="367" r:id="rId67"/>
    <p:sldId id="368" r:id="rId68"/>
    <p:sldId id="369" r:id="rId69"/>
    <p:sldId id="372" r:id="rId70"/>
    <p:sldId id="730" r:id="rId71"/>
    <p:sldId id="731" r:id="rId72"/>
    <p:sldId id="732" r:id="rId73"/>
    <p:sldId id="733" r:id="rId74"/>
    <p:sldId id="734" r:id="rId75"/>
    <p:sldId id="480" r:id="rId76"/>
    <p:sldId id="481" r:id="rId77"/>
    <p:sldId id="482" r:id="rId78"/>
    <p:sldId id="483" r:id="rId79"/>
    <p:sldId id="484" r:id="rId80"/>
    <p:sldId id="485" r:id="rId81"/>
    <p:sldId id="499" r:id="rId82"/>
    <p:sldId id="539" r:id="rId83"/>
    <p:sldId id="540" r:id="rId84"/>
    <p:sldId id="541" r:id="rId85"/>
    <p:sldId id="542" r:id="rId86"/>
    <p:sldId id="500" r:id="rId87"/>
    <p:sldId id="501" r:id="rId88"/>
    <p:sldId id="502" r:id="rId89"/>
    <p:sldId id="509" r:id="rId90"/>
    <p:sldId id="510" r:id="rId91"/>
    <p:sldId id="511" r:id="rId92"/>
    <p:sldId id="512" r:id="rId93"/>
    <p:sldId id="513" r:id="rId94"/>
    <p:sldId id="514" r:id="rId95"/>
    <p:sldId id="516" r:id="rId96"/>
    <p:sldId id="517" r:id="rId97"/>
    <p:sldId id="518" r:id="rId98"/>
    <p:sldId id="526" r:id="rId99"/>
    <p:sldId id="527" r:id="rId100"/>
    <p:sldId id="528" r:id="rId101"/>
    <p:sldId id="529" r:id="rId102"/>
    <p:sldId id="530" r:id="rId103"/>
    <p:sldId id="532" r:id="rId104"/>
    <p:sldId id="535" r:id="rId105"/>
    <p:sldId id="533" r:id="rId106"/>
    <p:sldId id="534" r:id="rId107"/>
    <p:sldId id="531" r:id="rId108"/>
    <p:sldId id="629" r:id="rId109"/>
    <p:sldId id="536" r:id="rId110"/>
    <p:sldId id="550" r:id="rId111"/>
    <p:sldId id="551" r:id="rId112"/>
    <p:sldId id="553" r:id="rId113"/>
    <p:sldId id="552" r:id="rId114"/>
    <p:sldId id="735" r:id="rId115"/>
    <p:sldId id="736" r:id="rId116"/>
    <p:sldId id="631" r:id="rId117"/>
    <p:sldId id="632" r:id="rId118"/>
    <p:sldId id="633" r:id="rId119"/>
    <p:sldId id="634" r:id="rId120"/>
    <p:sldId id="635" r:id="rId121"/>
    <p:sldId id="636" r:id="rId122"/>
    <p:sldId id="737" r:id="rId123"/>
    <p:sldId id="637" r:id="rId124"/>
    <p:sldId id="740" r:id="rId125"/>
    <p:sldId id="741" r:id="rId126"/>
    <p:sldId id="738" r:id="rId1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3300"/>
    <a:srgbClr val="FF0066"/>
    <a:srgbClr val="0000FF"/>
    <a:srgbClr val="FF00FF"/>
    <a:srgbClr val="D68B1C"/>
    <a:srgbClr val="0033CC"/>
    <a:srgbClr val="006600"/>
    <a:srgbClr val="FF00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24147C-83C0-4451-B6AD-69D48DFC117E}" type="doc">
      <dgm:prSet loTypeId="urn:microsoft.com/office/officeart/2005/8/layout/lProcess2" loCatId="list" qsTypeId="urn:microsoft.com/office/officeart/2005/8/quickstyle/3d2#7" qsCatId="3D" csTypeId="urn:microsoft.com/office/officeart/2005/8/colors/colorful5" csCatId="colorful" phldr="1"/>
      <dgm:spPr/>
      <dgm:t>
        <a:bodyPr/>
        <a:lstStyle/>
        <a:p>
          <a:endParaRPr lang="en-IN"/>
        </a:p>
      </dgm:t>
    </dgm:pt>
    <dgm:pt modelId="{79236A84-841E-43F4-AA21-5C3D66547E61}">
      <dgm:prSet phldrT="[Text]" custT="1"/>
      <dgm:spPr/>
      <dgm:t>
        <a:bodyPr/>
        <a:lstStyle/>
        <a:p>
          <a:pPr algn="ctr"/>
          <a:r>
            <a:rPr lang="en-US" sz="3200" b="1" dirty="0">
              <a:effectLst>
                <a:outerShdw blurRad="38100" dist="38100" dir="2700000" algn="tl">
                  <a:srgbClr val="000000">
                    <a:alpha val="43137"/>
                  </a:srgbClr>
                </a:outerShdw>
              </a:effectLst>
            </a:rPr>
            <a:t>1</a:t>
          </a:r>
        </a:p>
        <a:p>
          <a:pPr algn="ctr"/>
          <a:r>
            <a:rPr lang="en-US" sz="2900" b="1"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CPU</a:t>
          </a:r>
          <a:endParaRPr lang="en-IN" sz="2900" b="1" dirty="0">
            <a:effectLst>
              <a:outerShdw blurRad="38100" dist="38100" dir="2700000" algn="tl">
                <a:srgbClr val="000000">
                  <a:alpha val="43137"/>
                </a:srgbClr>
              </a:outerShdw>
            </a:effectLst>
          </a:endParaRPr>
        </a:p>
      </dgm:t>
    </dgm:pt>
    <dgm:pt modelId="{1A6A4BF7-128B-4AAF-829B-02BEA29031A3}" type="parTrans" cxnId="{2C483564-1618-4F69-A414-CD5253B9EB2D}">
      <dgm:prSet/>
      <dgm:spPr/>
      <dgm:t>
        <a:bodyPr/>
        <a:lstStyle/>
        <a:p>
          <a:endParaRPr lang="en-IN"/>
        </a:p>
      </dgm:t>
    </dgm:pt>
    <dgm:pt modelId="{665154DB-C811-49B4-809F-7092436C5AC0}" type="sibTrans" cxnId="{2C483564-1618-4F69-A414-CD5253B9EB2D}">
      <dgm:prSet/>
      <dgm:spPr/>
      <dgm:t>
        <a:bodyPr/>
        <a:lstStyle/>
        <a:p>
          <a:endParaRPr lang="en-IN"/>
        </a:p>
      </dgm:t>
    </dgm:pt>
    <dgm:pt modelId="{7FBCA906-7773-48BB-8CB2-FB6B78561CA2}">
      <dgm:prSet phldrT="[Text]" custT="1"/>
      <dgm:spPr/>
      <dgm:t>
        <a:bodyPr/>
        <a:lstStyle/>
        <a:p>
          <a:pPr algn="ctr"/>
          <a:r>
            <a:rPr lang="en-US" sz="3200" b="1" dirty="0">
              <a:effectLst>
                <a:outerShdw blurRad="38100" dist="38100" dir="2700000" algn="tl">
                  <a:srgbClr val="000000">
                    <a:alpha val="43137"/>
                  </a:srgbClr>
                </a:outerShdw>
              </a:effectLst>
            </a:rPr>
            <a:t>3</a:t>
          </a:r>
          <a:r>
            <a:rPr lang="en-US" sz="2900" dirty="0"/>
            <a:t> </a:t>
          </a:r>
        </a:p>
        <a:p>
          <a:pPr algn="ctr"/>
          <a:r>
            <a:rPr lang="en-US" sz="3200" b="1" dirty="0">
              <a:effectLst>
                <a:outerShdw blurRad="38100" dist="38100" dir="2700000" algn="tl">
                  <a:srgbClr val="000000">
                    <a:alpha val="43137"/>
                  </a:srgbClr>
                </a:outerShdw>
              </a:effectLst>
            </a:rPr>
            <a:t>RAM</a:t>
          </a:r>
          <a:endParaRPr lang="en-IN" sz="3200" b="1" dirty="0">
            <a:effectLst>
              <a:outerShdw blurRad="38100" dist="38100" dir="2700000" algn="tl">
                <a:srgbClr val="000000">
                  <a:alpha val="43137"/>
                </a:srgbClr>
              </a:outerShdw>
            </a:effectLst>
          </a:endParaRPr>
        </a:p>
      </dgm:t>
    </dgm:pt>
    <dgm:pt modelId="{9DCA4203-D958-49B9-B118-11D617AEBC23}" type="parTrans" cxnId="{ED1AAA25-DC4F-4213-BCFD-CCD933564DAB}">
      <dgm:prSet/>
      <dgm:spPr/>
      <dgm:t>
        <a:bodyPr/>
        <a:lstStyle/>
        <a:p>
          <a:endParaRPr lang="en-IN"/>
        </a:p>
      </dgm:t>
    </dgm:pt>
    <dgm:pt modelId="{D05E8399-1314-43B7-B116-A7EF7EBE3CD9}" type="sibTrans" cxnId="{ED1AAA25-DC4F-4213-BCFD-CCD933564DAB}">
      <dgm:prSet/>
      <dgm:spPr/>
      <dgm:t>
        <a:bodyPr/>
        <a:lstStyle/>
        <a:p>
          <a:endParaRPr lang="en-IN"/>
        </a:p>
      </dgm:t>
    </dgm:pt>
    <dgm:pt modelId="{57593D28-CA03-49D8-9D90-33E06E235035}">
      <dgm:prSet phldrT="[Text]" custT="1"/>
      <dgm:spPr/>
      <dgm:t>
        <a:bodyPr/>
        <a:lstStyle/>
        <a:p>
          <a:pPr algn="ctr"/>
          <a:r>
            <a:rPr lang="en-US" sz="2400" b="1" dirty="0">
              <a:solidFill>
                <a:schemeClr val="tx1"/>
              </a:solidFill>
              <a:effectLst>
                <a:outerShdw blurRad="38100" dist="38100" dir="2700000" algn="tl">
                  <a:srgbClr val="000000">
                    <a:alpha val="43137"/>
                  </a:srgbClr>
                </a:outerShdw>
              </a:effectLst>
            </a:rPr>
            <a:t>Virtual</a:t>
          </a:r>
          <a:endParaRPr lang="en-IN" sz="2400" b="1" dirty="0">
            <a:solidFill>
              <a:schemeClr val="tx1"/>
            </a:solidFill>
            <a:effectLst>
              <a:outerShdw blurRad="38100" dist="38100" dir="2700000" algn="tl">
                <a:srgbClr val="000000">
                  <a:alpha val="43137"/>
                </a:srgbClr>
              </a:outerShdw>
            </a:effectLst>
          </a:endParaRPr>
        </a:p>
      </dgm:t>
    </dgm:pt>
    <dgm:pt modelId="{A7A45BBE-3491-49D6-B168-24DFAFC7CF08}" type="parTrans" cxnId="{7EF3B205-5CAF-4642-812F-6EB1C261797E}">
      <dgm:prSet/>
      <dgm:spPr/>
      <dgm:t>
        <a:bodyPr/>
        <a:lstStyle/>
        <a:p>
          <a:endParaRPr lang="en-IN"/>
        </a:p>
      </dgm:t>
    </dgm:pt>
    <dgm:pt modelId="{15AA996A-20DE-4C96-BA5D-E6859C61C4E0}" type="sibTrans" cxnId="{7EF3B205-5CAF-4642-812F-6EB1C261797E}">
      <dgm:prSet/>
      <dgm:spPr/>
      <dgm:t>
        <a:bodyPr/>
        <a:lstStyle/>
        <a:p>
          <a:endParaRPr lang="en-IN"/>
        </a:p>
      </dgm:t>
    </dgm:pt>
    <dgm:pt modelId="{C445D4B1-23C4-490F-9A1D-431D226AD332}">
      <dgm:prSet phldrT="[Text]" custT="1"/>
      <dgm:spPr/>
      <dgm:t>
        <a:bodyPr/>
        <a:lstStyle/>
        <a:p>
          <a:pPr algn="ctr"/>
          <a:r>
            <a:rPr lang="en-US" sz="3200" b="1" dirty="0">
              <a:effectLst>
                <a:outerShdw blurRad="38100" dist="38100" dir="2700000" algn="tl">
                  <a:srgbClr val="000000">
                    <a:alpha val="43137"/>
                  </a:srgbClr>
                </a:outerShdw>
              </a:effectLst>
            </a:rPr>
            <a:t>4</a:t>
          </a:r>
          <a:r>
            <a:rPr lang="en-US" sz="3200" dirty="0"/>
            <a:t> </a:t>
          </a:r>
        </a:p>
        <a:p>
          <a:pPr algn="ctr"/>
          <a:r>
            <a:rPr lang="en-US" sz="2400" b="1" dirty="0">
              <a:effectLst>
                <a:outerShdw blurRad="38100" dist="38100" dir="2700000" algn="tl">
                  <a:srgbClr val="000000">
                    <a:alpha val="43137"/>
                  </a:srgbClr>
                </a:outerShdw>
              </a:effectLst>
            </a:rPr>
            <a:t>Storage Devices</a:t>
          </a:r>
          <a:endParaRPr lang="en-IN" sz="2400" b="1" dirty="0">
            <a:effectLst>
              <a:outerShdw blurRad="38100" dist="38100" dir="2700000" algn="tl">
                <a:srgbClr val="000000">
                  <a:alpha val="43137"/>
                </a:srgbClr>
              </a:outerShdw>
            </a:effectLst>
          </a:endParaRPr>
        </a:p>
      </dgm:t>
    </dgm:pt>
    <dgm:pt modelId="{01F16348-AE25-4997-9C37-D17B6CE0ADF7}" type="parTrans" cxnId="{C49DF168-307C-4BF3-8754-D2ADB4E68DB5}">
      <dgm:prSet/>
      <dgm:spPr/>
      <dgm:t>
        <a:bodyPr/>
        <a:lstStyle/>
        <a:p>
          <a:endParaRPr lang="en-IN"/>
        </a:p>
      </dgm:t>
    </dgm:pt>
    <dgm:pt modelId="{600A1B91-D497-4B6E-9A95-74CE43BAE46E}" type="sibTrans" cxnId="{C49DF168-307C-4BF3-8754-D2ADB4E68DB5}">
      <dgm:prSet/>
      <dgm:spPr/>
      <dgm:t>
        <a:bodyPr/>
        <a:lstStyle/>
        <a:p>
          <a:endParaRPr lang="en-IN"/>
        </a:p>
      </dgm:t>
    </dgm:pt>
    <dgm:pt modelId="{A0568F37-7A32-4D86-AC39-2B01A80A5B1F}">
      <dgm:prSet phldrT="[Text]" custT="1"/>
      <dgm:spPr/>
      <dgm:t>
        <a:bodyPr/>
        <a:lstStyle/>
        <a:p>
          <a:pPr algn="ctr"/>
          <a:r>
            <a:rPr lang="en-US" sz="2000" b="1" dirty="0">
              <a:solidFill>
                <a:schemeClr val="tx1"/>
              </a:solidFill>
              <a:effectLst>
                <a:outerShdw blurRad="38100" dist="38100" dir="2700000" algn="tl">
                  <a:srgbClr val="000000">
                    <a:alpha val="43137"/>
                  </a:srgbClr>
                </a:outerShdw>
              </a:effectLst>
            </a:rPr>
            <a:t>ROM/BIOS</a:t>
          </a:r>
          <a:endParaRPr lang="en-IN" sz="1600" b="1" dirty="0">
            <a:solidFill>
              <a:schemeClr val="tx1"/>
            </a:solidFill>
            <a:effectLst>
              <a:outerShdw blurRad="38100" dist="38100" dir="2700000" algn="tl">
                <a:srgbClr val="000000">
                  <a:alpha val="43137"/>
                </a:srgbClr>
              </a:outerShdw>
            </a:effectLst>
          </a:endParaRPr>
        </a:p>
      </dgm:t>
    </dgm:pt>
    <dgm:pt modelId="{7534DD46-F074-43E5-971C-79A675A7A505}" type="parTrans" cxnId="{F739C96B-120F-4C18-846A-D89B56F835F5}">
      <dgm:prSet/>
      <dgm:spPr/>
      <dgm:t>
        <a:bodyPr/>
        <a:lstStyle/>
        <a:p>
          <a:endParaRPr lang="en-IN"/>
        </a:p>
      </dgm:t>
    </dgm:pt>
    <dgm:pt modelId="{CB29A6BB-40A4-4106-AA58-02E131162C94}" type="sibTrans" cxnId="{F739C96B-120F-4C18-846A-D89B56F835F5}">
      <dgm:prSet/>
      <dgm:spPr/>
      <dgm:t>
        <a:bodyPr/>
        <a:lstStyle/>
        <a:p>
          <a:endParaRPr lang="en-IN"/>
        </a:p>
      </dgm:t>
    </dgm:pt>
    <dgm:pt modelId="{93F142C6-F635-44BE-9A7A-EDE114717161}">
      <dgm:prSet phldrT="[Text]" custT="1"/>
      <dgm:spPr/>
      <dgm:t>
        <a:bodyPr/>
        <a:lstStyle/>
        <a:p>
          <a:pPr algn="ctr"/>
          <a:r>
            <a:rPr lang="en-US" sz="2000" b="1" dirty="0">
              <a:solidFill>
                <a:schemeClr val="tx1"/>
              </a:solidFill>
              <a:effectLst>
                <a:outerShdw blurRad="38100" dist="38100" dir="2700000" algn="tl">
                  <a:srgbClr val="000000">
                    <a:alpha val="43137"/>
                  </a:srgbClr>
                </a:outerShdw>
              </a:effectLst>
            </a:rPr>
            <a:t>Removable Devices</a:t>
          </a:r>
          <a:endParaRPr lang="en-IN" sz="2000" b="1" dirty="0">
            <a:solidFill>
              <a:schemeClr val="tx1"/>
            </a:solidFill>
            <a:effectLst>
              <a:outerShdw blurRad="38100" dist="38100" dir="2700000" algn="tl">
                <a:srgbClr val="000000">
                  <a:alpha val="43137"/>
                </a:srgbClr>
              </a:outerShdw>
            </a:effectLst>
          </a:endParaRPr>
        </a:p>
      </dgm:t>
    </dgm:pt>
    <dgm:pt modelId="{F558CFD7-EFF9-47A1-94D2-1C4D793EACDF}" type="parTrans" cxnId="{CC402C4C-2A45-40D5-B668-A8CB6DDFE77C}">
      <dgm:prSet/>
      <dgm:spPr/>
      <dgm:t>
        <a:bodyPr/>
        <a:lstStyle/>
        <a:p>
          <a:endParaRPr lang="en-IN"/>
        </a:p>
      </dgm:t>
    </dgm:pt>
    <dgm:pt modelId="{2B31D00E-ECB0-4EEA-B87A-58E630EDF000}" type="sibTrans" cxnId="{CC402C4C-2A45-40D5-B668-A8CB6DDFE77C}">
      <dgm:prSet/>
      <dgm:spPr/>
      <dgm:t>
        <a:bodyPr/>
        <a:lstStyle/>
        <a:p>
          <a:endParaRPr lang="en-IN"/>
        </a:p>
      </dgm:t>
    </dgm:pt>
    <dgm:pt modelId="{1065D8A2-B0AD-4286-914D-F7F99F9C341B}">
      <dgm:prSet phldrT="[Text]" custT="1"/>
      <dgm:spPr/>
      <dgm:t>
        <a:bodyPr/>
        <a:lstStyle/>
        <a:p>
          <a:pPr algn="ctr"/>
          <a:r>
            <a:rPr lang="en-US" sz="2400" b="1" dirty="0">
              <a:solidFill>
                <a:schemeClr val="tx1"/>
              </a:solidFill>
              <a:effectLst>
                <a:outerShdw blurRad="38100" dist="38100" dir="2700000" algn="tl">
                  <a:srgbClr val="000000">
                    <a:alpha val="43137"/>
                  </a:srgbClr>
                </a:outerShdw>
              </a:effectLst>
            </a:rPr>
            <a:t>Physical</a:t>
          </a:r>
          <a:endParaRPr lang="en-IN" sz="2400" b="1" dirty="0">
            <a:solidFill>
              <a:schemeClr val="tx1"/>
            </a:solidFill>
            <a:effectLst>
              <a:outerShdw blurRad="38100" dist="38100" dir="2700000" algn="tl">
                <a:srgbClr val="000000">
                  <a:alpha val="43137"/>
                </a:srgbClr>
              </a:outerShdw>
            </a:effectLst>
          </a:endParaRPr>
        </a:p>
      </dgm:t>
    </dgm:pt>
    <dgm:pt modelId="{506B583A-A91E-4F48-A290-911587350D13}" type="sibTrans" cxnId="{06F0AA1A-0300-4EF2-9AF8-34F9FBAD22F7}">
      <dgm:prSet/>
      <dgm:spPr/>
      <dgm:t>
        <a:bodyPr/>
        <a:lstStyle/>
        <a:p>
          <a:endParaRPr lang="en-IN"/>
        </a:p>
      </dgm:t>
    </dgm:pt>
    <dgm:pt modelId="{383007BF-FEFC-4355-B0E0-2B852F12D998}" type="parTrans" cxnId="{06F0AA1A-0300-4EF2-9AF8-34F9FBAD22F7}">
      <dgm:prSet/>
      <dgm:spPr/>
      <dgm:t>
        <a:bodyPr/>
        <a:lstStyle/>
        <a:p>
          <a:endParaRPr lang="en-IN"/>
        </a:p>
      </dgm:t>
    </dgm:pt>
    <dgm:pt modelId="{3820ABC4-BFFB-4424-A3AA-D77EADB603CD}">
      <dgm:prSet phldrT="[Text]" custT="1"/>
      <dgm:spPr/>
      <dgm:t>
        <a:bodyPr/>
        <a:lstStyle/>
        <a:p>
          <a:pPr algn="ctr"/>
          <a:r>
            <a:rPr lang="en-US" sz="1800" b="1" dirty="0">
              <a:solidFill>
                <a:schemeClr val="tx1"/>
              </a:solidFill>
              <a:effectLst>
                <a:outerShdw blurRad="38100" dist="38100" dir="2700000" algn="tl">
                  <a:srgbClr val="000000">
                    <a:alpha val="43137"/>
                  </a:srgbClr>
                </a:outerShdw>
              </a:effectLst>
            </a:rPr>
            <a:t>Network/Internet Storage</a:t>
          </a:r>
          <a:endParaRPr lang="en-IN" sz="1800" b="1" dirty="0">
            <a:solidFill>
              <a:schemeClr val="tx1"/>
            </a:solidFill>
            <a:effectLst>
              <a:outerShdw blurRad="38100" dist="38100" dir="2700000" algn="tl">
                <a:srgbClr val="000000">
                  <a:alpha val="43137"/>
                </a:srgbClr>
              </a:outerShdw>
            </a:effectLst>
          </a:endParaRPr>
        </a:p>
      </dgm:t>
    </dgm:pt>
    <dgm:pt modelId="{E6E194DD-8E7A-472A-8A9A-C3A6640F7E3F}" type="parTrans" cxnId="{2BC943E1-FAEF-4BF9-81E7-5E3AD0620056}">
      <dgm:prSet/>
      <dgm:spPr/>
      <dgm:t>
        <a:bodyPr/>
        <a:lstStyle/>
        <a:p>
          <a:endParaRPr lang="en-IN"/>
        </a:p>
      </dgm:t>
    </dgm:pt>
    <dgm:pt modelId="{425DF483-552A-46A1-B8DD-8A533A8D810A}" type="sibTrans" cxnId="{2BC943E1-FAEF-4BF9-81E7-5E3AD0620056}">
      <dgm:prSet/>
      <dgm:spPr/>
      <dgm:t>
        <a:bodyPr/>
        <a:lstStyle/>
        <a:p>
          <a:endParaRPr lang="en-IN"/>
        </a:p>
      </dgm:t>
    </dgm:pt>
    <dgm:pt modelId="{B69781BF-15AB-47A0-9D7B-65606FF60C46}">
      <dgm:prSet phldrT="[Text]"/>
      <dgm:spPr/>
      <dgm:t>
        <a:bodyPr/>
        <a:lstStyle/>
        <a:p>
          <a:pPr algn="ctr"/>
          <a:r>
            <a:rPr lang="en-US" b="1" dirty="0">
              <a:solidFill>
                <a:schemeClr val="tx1"/>
              </a:solidFill>
              <a:effectLst>
                <a:outerShdw blurRad="38100" dist="38100" dir="2700000" algn="tl">
                  <a:srgbClr val="000000">
                    <a:alpha val="43137"/>
                  </a:srgbClr>
                </a:outerShdw>
              </a:effectLst>
            </a:rPr>
            <a:t>Hard Drives</a:t>
          </a:r>
          <a:endParaRPr lang="en-IN" b="1" dirty="0">
            <a:solidFill>
              <a:schemeClr val="tx1"/>
            </a:solidFill>
            <a:effectLst>
              <a:outerShdw blurRad="38100" dist="38100" dir="2700000" algn="tl">
                <a:srgbClr val="000000">
                  <a:alpha val="43137"/>
                </a:srgbClr>
              </a:outerShdw>
            </a:effectLst>
          </a:endParaRPr>
        </a:p>
      </dgm:t>
    </dgm:pt>
    <dgm:pt modelId="{5C255303-B9E6-47C4-8244-D74496D60AD1}" type="parTrans" cxnId="{39268E36-CA0D-46D2-BFE1-3155513BE892}">
      <dgm:prSet/>
      <dgm:spPr/>
      <dgm:t>
        <a:bodyPr/>
        <a:lstStyle/>
        <a:p>
          <a:endParaRPr lang="en-IN"/>
        </a:p>
      </dgm:t>
    </dgm:pt>
    <dgm:pt modelId="{4EF48C63-B63C-4266-9CD3-7D886DB9D386}" type="sibTrans" cxnId="{39268E36-CA0D-46D2-BFE1-3155513BE892}">
      <dgm:prSet/>
      <dgm:spPr/>
      <dgm:t>
        <a:bodyPr/>
        <a:lstStyle/>
        <a:p>
          <a:endParaRPr lang="en-IN"/>
        </a:p>
      </dgm:t>
    </dgm:pt>
    <dgm:pt modelId="{5D84F9D6-3147-46BD-BA2B-6D03E9A2D107}">
      <dgm:prSet custT="1"/>
      <dgm:spPr/>
      <dgm:t>
        <a:bodyPr/>
        <a:lstStyle/>
        <a:p>
          <a:r>
            <a:rPr lang="en-US" sz="2800" b="1" dirty="0">
              <a:effectLst>
                <a:outerShdw blurRad="38100" dist="38100" dir="2700000" algn="tl">
                  <a:srgbClr val="000000">
                    <a:alpha val="43137"/>
                  </a:srgbClr>
                </a:outerShdw>
              </a:effectLst>
            </a:rPr>
            <a:t>2</a:t>
          </a:r>
        </a:p>
        <a:p>
          <a:r>
            <a:rPr lang="en-US" sz="3900" b="1" dirty="0">
              <a:effectLst>
                <a:outerShdw blurRad="38100" dist="38100" dir="2700000" algn="tl">
                  <a:srgbClr val="000000">
                    <a:alpha val="43137"/>
                  </a:srgbClr>
                </a:outerShdw>
              </a:effectLst>
            </a:rPr>
            <a:t>Cache</a:t>
          </a:r>
          <a:endParaRPr lang="en-IN" sz="3900" dirty="0"/>
        </a:p>
      </dgm:t>
    </dgm:pt>
    <dgm:pt modelId="{0597962E-B455-4DA7-BF8F-B902DB049334}" type="parTrans" cxnId="{78811A1D-0C37-49AA-868A-2AEB2FB10AA5}">
      <dgm:prSet/>
      <dgm:spPr/>
      <dgm:t>
        <a:bodyPr/>
        <a:lstStyle/>
        <a:p>
          <a:endParaRPr lang="en-IN"/>
        </a:p>
      </dgm:t>
    </dgm:pt>
    <dgm:pt modelId="{8B825C93-BCD9-477A-9726-953FBDD4721E}" type="sibTrans" cxnId="{78811A1D-0C37-49AA-868A-2AEB2FB10AA5}">
      <dgm:prSet/>
      <dgm:spPr/>
      <dgm:t>
        <a:bodyPr/>
        <a:lstStyle/>
        <a:p>
          <a:endParaRPr lang="en-IN"/>
        </a:p>
      </dgm:t>
    </dgm:pt>
    <dgm:pt modelId="{12915035-79D7-4A53-8E9C-14B611375607}">
      <dgm:prSet phldrT="[Text]" custT="1"/>
      <dgm:spPr/>
      <dgm:t>
        <a:bodyPr/>
        <a:lstStyle/>
        <a:p>
          <a:pPr algn="ctr"/>
          <a:r>
            <a:rPr lang="en-US" sz="2400" b="1" dirty="0">
              <a:solidFill>
                <a:schemeClr val="tx1"/>
              </a:solidFill>
              <a:effectLst>
                <a:outerShdw blurRad="38100" dist="38100" dir="2700000" algn="tl">
                  <a:srgbClr val="000000">
                    <a:alpha val="43137"/>
                  </a:srgbClr>
                </a:outerShdw>
              </a:effectLst>
            </a:rPr>
            <a:t>Registers</a:t>
          </a:r>
          <a:endParaRPr lang="en-IN" sz="2400" b="1" dirty="0">
            <a:solidFill>
              <a:schemeClr val="tx1"/>
            </a:solidFill>
            <a:effectLst>
              <a:outerShdw blurRad="38100" dist="38100" dir="2700000" algn="tl">
                <a:srgbClr val="000000">
                  <a:alpha val="43137"/>
                </a:srgbClr>
              </a:outerShdw>
            </a:effectLst>
          </a:endParaRPr>
        </a:p>
      </dgm:t>
    </dgm:pt>
    <dgm:pt modelId="{65A4204F-0872-4F24-9097-82DA9AB21183}" type="sibTrans" cxnId="{B580C6B3-18E9-4EFA-9064-DBB1393DD7BE}">
      <dgm:prSet/>
      <dgm:spPr/>
      <dgm:t>
        <a:bodyPr/>
        <a:lstStyle/>
        <a:p>
          <a:endParaRPr lang="en-IN"/>
        </a:p>
      </dgm:t>
    </dgm:pt>
    <dgm:pt modelId="{AAC2A034-520C-4D76-B7BE-0E54CA1C7EB0}" type="parTrans" cxnId="{B580C6B3-18E9-4EFA-9064-DBB1393DD7BE}">
      <dgm:prSet/>
      <dgm:spPr/>
      <dgm:t>
        <a:bodyPr/>
        <a:lstStyle/>
        <a:p>
          <a:endParaRPr lang="en-IN"/>
        </a:p>
      </dgm:t>
    </dgm:pt>
    <dgm:pt modelId="{142695A6-7CD2-4C0E-8995-CBDF5E39AE06}">
      <dgm:prSet/>
      <dgm:spPr/>
      <dgm:t>
        <a:bodyPr/>
        <a:lstStyle/>
        <a:p>
          <a:r>
            <a:rPr lang="en-US" b="1" dirty="0">
              <a:solidFill>
                <a:schemeClr val="tx1"/>
              </a:solidFill>
              <a:effectLst>
                <a:outerShdw blurRad="38100" dist="38100" dir="2700000" algn="tl">
                  <a:srgbClr val="000000">
                    <a:alpha val="43137"/>
                  </a:srgbClr>
                </a:outerShdw>
              </a:effectLst>
            </a:rPr>
            <a:t>Level 1</a:t>
          </a:r>
          <a:endParaRPr lang="en-IN" b="1" dirty="0">
            <a:solidFill>
              <a:schemeClr val="tx1"/>
            </a:solidFill>
            <a:effectLst>
              <a:outerShdw blurRad="38100" dist="38100" dir="2700000" algn="tl">
                <a:srgbClr val="000000">
                  <a:alpha val="43137"/>
                </a:srgbClr>
              </a:outerShdw>
            </a:effectLst>
          </a:endParaRPr>
        </a:p>
      </dgm:t>
    </dgm:pt>
    <dgm:pt modelId="{5EEAE138-24FD-4EE1-B5D0-C43B1F8532F5}" type="parTrans" cxnId="{EDE57285-CEE5-4C6F-B70D-6D154836E79D}">
      <dgm:prSet/>
      <dgm:spPr/>
      <dgm:t>
        <a:bodyPr/>
        <a:lstStyle/>
        <a:p>
          <a:endParaRPr lang="en-IN"/>
        </a:p>
      </dgm:t>
    </dgm:pt>
    <dgm:pt modelId="{0CE005F9-92E4-4B2F-A93C-5FD7A9BD53B4}" type="sibTrans" cxnId="{EDE57285-CEE5-4C6F-B70D-6D154836E79D}">
      <dgm:prSet/>
      <dgm:spPr/>
      <dgm:t>
        <a:bodyPr/>
        <a:lstStyle/>
        <a:p>
          <a:endParaRPr lang="en-IN"/>
        </a:p>
      </dgm:t>
    </dgm:pt>
    <dgm:pt modelId="{84720994-A2F7-41E2-BEA4-E19457C38890}">
      <dgm:prSet/>
      <dgm:spPr/>
      <dgm:t>
        <a:bodyPr/>
        <a:lstStyle/>
        <a:p>
          <a:r>
            <a:rPr lang="en-US" b="1" dirty="0">
              <a:solidFill>
                <a:schemeClr val="tx1"/>
              </a:solidFill>
              <a:effectLst>
                <a:outerShdw blurRad="38100" dist="38100" dir="2700000" algn="tl">
                  <a:srgbClr val="000000">
                    <a:alpha val="43137"/>
                  </a:srgbClr>
                </a:outerShdw>
              </a:effectLst>
            </a:rPr>
            <a:t>Level 2</a:t>
          </a:r>
          <a:endParaRPr lang="en-IN" b="1" dirty="0">
            <a:solidFill>
              <a:schemeClr val="tx1"/>
            </a:solidFill>
            <a:effectLst>
              <a:outerShdw blurRad="38100" dist="38100" dir="2700000" algn="tl">
                <a:srgbClr val="000000">
                  <a:alpha val="43137"/>
                </a:srgbClr>
              </a:outerShdw>
            </a:effectLst>
          </a:endParaRPr>
        </a:p>
      </dgm:t>
    </dgm:pt>
    <dgm:pt modelId="{6C571A2F-3FFD-44D5-AFB8-4A731A94844F}" type="parTrans" cxnId="{61DF6244-837F-4A14-8D5E-F32F4CC6DD5B}">
      <dgm:prSet/>
      <dgm:spPr/>
      <dgm:t>
        <a:bodyPr/>
        <a:lstStyle/>
        <a:p>
          <a:endParaRPr lang="en-IN"/>
        </a:p>
      </dgm:t>
    </dgm:pt>
    <dgm:pt modelId="{E86C9B68-32E6-4E8B-8A2F-B9F5C4553FE9}" type="sibTrans" cxnId="{61DF6244-837F-4A14-8D5E-F32F4CC6DD5B}">
      <dgm:prSet/>
      <dgm:spPr/>
      <dgm:t>
        <a:bodyPr/>
        <a:lstStyle/>
        <a:p>
          <a:endParaRPr lang="en-IN"/>
        </a:p>
      </dgm:t>
    </dgm:pt>
    <dgm:pt modelId="{D3913A34-D450-4EC3-9D7A-29E7B503AE09}" type="pres">
      <dgm:prSet presAssocID="{4324147C-83C0-4451-B6AD-69D48DFC117E}" presName="theList" presStyleCnt="0">
        <dgm:presLayoutVars>
          <dgm:dir/>
          <dgm:animLvl val="lvl"/>
          <dgm:resizeHandles val="exact"/>
        </dgm:presLayoutVars>
      </dgm:prSet>
      <dgm:spPr/>
    </dgm:pt>
    <dgm:pt modelId="{208728D6-8442-4067-BCA3-A0472CCA9D41}" type="pres">
      <dgm:prSet presAssocID="{79236A84-841E-43F4-AA21-5C3D66547E61}" presName="compNode" presStyleCnt="0"/>
      <dgm:spPr/>
    </dgm:pt>
    <dgm:pt modelId="{C0E90E4D-6686-4775-B55C-EEA28BD16CAA}" type="pres">
      <dgm:prSet presAssocID="{79236A84-841E-43F4-AA21-5C3D66547E61}" presName="aNode" presStyleLbl="bgShp" presStyleIdx="0" presStyleCnt="4"/>
      <dgm:spPr/>
    </dgm:pt>
    <dgm:pt modelId="{2C494DA9-1631-4430-BE8E-092B41B0D8A1}" type="pres">
      <dgm:prSet presAssocID="{79236A84-841E-43F4-AA21-5C3D66547E61}" presName="textNode" presStyleLbl="bgShp" presStyleIdx="0" presStyleCnt="4"/>
      <dgm:spPr/>
    </dgm:pt>
    <dgm:pt modelId="{211224AF-C584-4308-97C1-1BB9EFD5D480}" type="pres">
      <dgm:prSet presAssocID="{79236A84-841E-43F4-AA21-5C3D66547E61}" presName="compChildNode" presStyleCnt="0"/>
      <dgm:spPr/>
    </dgm:pt>
    <dgm:pt modelId="{D9173AF5-3C7C-41AF-B522-279BA4C53A61}" type="pres">
      <dgm:prSet presAssocID="{79236A84-841E-43F4-AA21-5C3D66547E61}" presName="theInnerList" presStyleCnt="0"/>
      <dgm:spPr/>
    </dgm:pt>
    <dgm:pt modelId="{B8C0A1C7-7601-4120-8F81-2618E79293E5}" type="pres">
      <dgm:prSet presAssocID="{12915035-79D7-4A53-8E9C-14B611375607}" presName="childNode" presStyleLbl="node1" presStyleIdx="0" presStyleCnt="9">
        <dgm:presLayoutVars>
          <dgm:bulletEnabled val="1"/>
        </dgm:presLayoutVars>
      </dgm:prSet>
      <dgm:spPr/>
    </dgm:pt>
    <dgm:pt modelId="{AC15DC92-84E9-46DF-A191-1C5F719A5F5A}" type="pres">
      <dgm:prSet presAssocID="{79236A84-841E-43F4-AA21-5C3D66547E61}" presName="aSpace" presStyleCnt="0"/>
      <dgm:spPr/>
    </dgm:pt>
    <dgm:pt modelId="{81712F3A-3343-472F-B739-1E3E764E6D5F}" type="pres">
      <dgm:prSet presAssocID="{5D84F9D6-3147-46BD-BA2B-6D03E9A2D107}" presName="compNode" presStyleCnt="0"/>
      <dgm:spPr/>
    </dgm:pt>
    <dgm:pt modelId="{2F7B02E6-7F7A-4C12-936C-D33646C23F94}" type="pres">
      <dgm:prSet presAssocID="{5D84F9D6-3147-46BD-BA2B-6D03E9A2D107}" presName="aNode" presStyleLbl="bgShp" presStyleIdx="1" presStyleCnt="4"/>
      <dgm:spPr/>
    </dgm:pt>
    <dgm:pt modelId="{E743DC6B-F296-417B-B93A-FB71DAF95D98}" type="pres">
      <dgm:prSet presAssocID="{5D84F9D6-3147-46BD-BA2B-6D03E9A2D107}" presName="textNode" presStyleLbl="bgShp" presStyleIdx="1" presStyleCnt="4"/>
      <dgm:spPr/>
    </dgm:pt>
    <dgm:pt modelId="{64CEC9A1-D1E2-45F9-9688-A6ED08860106}" type="pres">
      <dgm:prSet presAssocID="{5D84F9D6-3147-46BD-BA2B-6D03E9A2D107}" presName="compChildNode" presStyleCnt="0"/>
      <dgm:spPr/>
    </dgm:pt>
    <dgm:pt modelId="{8295BFB5-CE41-4157-A1DE-81034F045C74}" type="pres">
      <dgm:prSet presAssocID="{5D84F9D6-3147-46BD-BA2B-6D03E9A2D107}" presName="theInnerList" presStyleCnt="0"/>
      <dgm:spPr/>
    </dgm:pt>
    <dgm:pt modelId="{F0E443F9-7FAD-41C4-AAFE-B577D4634832}" type="pres">
      <dgm:prSet presAssocID="{142695A6-7CD2-4C0E-8995-CBDF5E39AE06}" presName="childNode" presStyleLbl="node1" presStyleIdx="1" presStyleCnt="9">
        <dgm:presLayoutVars>
          <dgm:bulletEnabled val="1"/>
        </dgm:presLayoutVars>
      </dgm:prSet>
      <dgm:spPr/>
    </dgm:pt>
    <dgm:pt modelId="{D8C1EF45-57C5-4E14-AB75-47FF4CC60189}" type="pres">
      <dgm:prSet presAssocID="{142695A6-7CD2-4C0E-8995-CBDF5E39AE06}" presName="aSpace2" presStyleCnt="0"/>
      <dgm:spPr/>
    </dgm:pt>
    <dgm:pt modelId="{54DBD4FC-3EF2-4FA6-B330-A186B5848C2C}" type="pres">
      <dgm:prSet presAssocID="{84720994-A2F7-41E2-BEA4-E19457C38890}" presName="childNode" presStyleLbl="node1" presStyleIdx="2" presStyleCnt="9">
        <dgm:presLayoutVars>
          <dgm:bulletEnabled val="1"/>
        </dgm:presLayoutVars>
      </dgm:prSet>
      <dgm:spPr/>
    </dgm:pt>
    <dgm:pt modelId="{803A999A-DCC2-40A0-8D39-B094921AC5C5}" type="pres">
      <dgm:prSet presAssocID="{5D84F9D6-3147-46BD-BA2B-6D03E9A2D107}" presName="aSpace" presStyleCnt="0"/>
      <dgm:spPr/>
    </dgm:pt>
    <dgm:pt modelId="{0DD34DD0-2769-4E8B-9E7B-CB6387F6301D}" type="pres">
      <dgm:prSet presAssocID="{7FBCA906-7773-48BB-8CB2-FB6B78561CA2}" presName="compNode" presStyleCnt="0"/>
      <dgm:spPr/>
    </dgm:pt>
    <dgm:pt modelId="{77B64659-01E6-4339-9554-837629CB8A63}" type="pres">
      <dgm:prSet presAssocID="{7FBCA906-7773-48BB-8CB2-FB6B78561CA2}" presName="aNode" presStyleLbl="bgShp" presStyleIdx="2" presStyleCnt="4"/>
      <dgm:spPr/>
    </dgm:pt>
    <dgm:pt modelId="{D408DC79-7080-4474-9398-4D86D206734E}" type="pres">
      <dgm:prSet presAssocID="{7FBCA906-7773-48BB-8CB2-FB6B78561CA2}" presName="textNode" presStyleLbl="bgShp" presStyleIdx="2" presStyleCnt="4"/>
      <dgm:spPr/>
    </dgm:pt>
    <dgm:pt modelId="{5BC47FF0-C400-41B5-9244-0F69F35AC585}" type="pres">
      <dgm:prSet presAssocID="{7FBCA906-7773-48BB-8CB2-FB6B78561CA2}" presName="compChildNode" presStyleCnt="0"/>
      <dgm:spPr/>
    </dgm:pt>
    <dgm:pt modelId="{0C604CFE-DE49-4CD9-9F09-656A08DFE5BF}" type="pres">
      <dgm:prSet presAssocID="{7FBCA906-7773-48BB-8CB2-FB6B78561CA2}" presName="theInnerList" presStyleCnt="0"/>
      <dgm:spPr/>
    </dgm:pt>
    <dgm:pt modelId="{EB94A9D9-DE60-4A9D-B5A3-39125509F612}" type="pres">
      <dgm:prSet presAssocID="{1065D8A2-B0AD-4286-914D-F7F99F9C341B}" presName="childNode" presStyleLbl="node1" presStyleIdx="3" presStyleCnt="9">
        <dgm:presLayoutVars>
          <dgm:bulletEnabled val="1"/>
        </dgm:presLayoutVars>
      </dgm:prSet>
      <dgm:spPr/>
    </dgm:pt>
    <dgm:pt modelId="{BC9999FE-55D2-41FC-9525-C8ED622BF8D0}" type="pres">
      <dgm:prSet presAssocID="{1065D8A2-B0AD-4286-914D-F7F99F9C341B}" presName="aSpace2" presStyleCnt="0"/>
      <dgm:spPr/>
    </dgm:pt>
    <dgm:pt modelId="{17EBD491-5DD2-4C89-A95A-4AC0428DF3F3}" type="pres">
      <dgm:prSet presAssocID="{57593D28-CA03-49D8-9D90-33E06E235035}" presName="childNode" presStyleLbl="node1" presStyleIdx="4" presStyleCnt="9">
        <dgm:presLayoutVars>
          <dgm:bulletEnabled val="1"/>
        </dgm:presLayoutVars>
      </dgm:prSet>
      <dgm:spPr/>
    </dgm:pt>
    <dgm:pt modelId="{AC5B7D14-1850-4FC9-9411-26B3CEA65454}" type="pres">
      <dgm:prSet presAssocID="{7FBCA906-7773-48BB-8CB2-FB6B78561CA2}" presName="aSpace" presStyleCnt="0"/>
      <dgm:spPr/>
    </dgm:pt>
    <dgm:pt modelId="{D62523E6-6B74-4500-A6B1-3F429CBCD17A}" type="pres">
      <dgm:prSet presAssocID="{C445D4B1-23C4-490F-9A1D-431D226AD332}" presName="compNode" presStyleCnt="0"/>
      <dgm:spPr/>
    </dgm:pt>
    <dgm:pt modelId="{99BB801F-B1AD-4766-8BC9-75CCCCC827E9}" type="pres">
      <dgm:prSet presAssocID="{C445D4B1-23C4-490F-9A1D-431D226AD332}" presName="aNode" presStyleLbl="bgShp" presStyleIdx="3" presStyleCnt="4"/>
      <dgm:spPr/>
    </dgm:pt>
    <dgm:pt modelId="{53966A94-6F7B-4C09-83DE-C932330ADE97}" type="pres">
      <dgm:prSet presAssocID="{C445D4B1-23C4-490F-9A1D-431D226AD332}" presName="textNode" presStyleLbl="bgShp" presStyleIdx="3" presStyleCnt="4"/>
      <dgm:spPr/>
    </dgm:pt>
    <dgm:pt modelId="{9379E0FD-E496-4F2E-93AE-5241E92CDBC7}" type="pres">
      <dgm:prSet presAssocID="{C445D4B1-23C4-490F-9A1D-431D226AD332}" presName="compChildNode" presStyleCnt="0"/>
      <dgm:spPr/>
    </dgm:pt>
    <dgm:pt modelId="{0E21CB0A-1725-4FDF-86B6-F1BD60B3ED1E}" type="pres">
      <dgm:prSet presAssocID="{C445D4B1-23C4-490F-9A1D-431D226AD332}" presName="theInnerList" presStyleCnt="0"/>
      <dgm:spPr/>
    </dgm:pt>
    <dgm:pt modelId="{499C695D-3A6B-4A56-AACA-21DE3151E089}" type="pres">
      <dgm:prSet presAssocID="{A0568F37-7A32-4D86-AC39-2B01A80A5B1F}" presName="childNode" presStyleLbl="node1" presStyleIdx="5" presStyleCnt="9">
        <dgm:presLayoutVars>
          <dgm:bulletEnabled val="1"/>
        </dgm:presLayoutVars>
      </dgm:prSet>
      <dgm:spPr/>
    </dgm:pt>
    <dgm:pt modelId="{3F92BCE7-17F4-48A2-A70F-67A8D010B9A5}" type="pres">
      <dgm:prSet presAssocID="{A0568F37-7A32-4D86-AC39-2B01A80A5B1F}" presName="aSpace2" presStyleCnt="0"/>
      <dgm:spPr/>
    </dgm:pt>
    <dgm:pt modelId="{F7B0CAAD-8EBA-4AB8-9024-D0546537D869}" type="pres">
      <dgm:prSet presAssocID="{93F142C6-F635-44BE-9A7A-EDE114717161}" presName="childNode" presStyleLbl="node1" presStyleIdx="6" presStyleCnt="9">
        <dgm:presLayoutVars>
          <dgm:bulletEnabled val="1"/>
        </dgm:presLayoutVars>
      </dgm:prSet>
      <dgm:spPr/>
    </dgm:pt>
    <dgm:pt modelId="{FAD30665-9877-4764-AE79-27030CD4ED8E}" type="pres">
      <dgm:prSet presAssocID="{93F142C6-F635-44BE-9A7A-EDE114717161}" presName="aSpace2" presStyleCnt="0"/>
      <dgm:spPr/>
    </dgm:pt>
    <dgm:pt modelId="{4A72BC61-3246-4846-9B0D-D9B47E3575B4}" type="pres">
      <dgm:prSet presAssocID="{3820ABC4-BFFB-4424-A3AA-D77EADB603CD}" presName="childNode" presStyleLbl="node1" presStyleIdx="7" presStyleCnt="9">
        <dgm:presLayoutVars>
          <dgm:bulletEnabled val="1"/>
        </dgm:presLayoutVars>
      </dgm:prSet>
      <dgm:spPr/>
    </dgm:pt>
    <dgm:pt modelId="{D0E8E26F-C14B-4095-B823-2DEAB6D2F740}" type="pres">
      <dgm:prSet presAssocID="{3820ABC4-BFFB-4424-A3AA-D77EADB603CD}" presName="aSpace2" presStyleCnt="0"/>
      <dgm:spPr/>
    </dgm:pt>
    <dgm:pt modelId="{1168BDDA-9A4D-46E2-84CC-A20FF34A5A39}" type="pres">
      <dgm:prSet presAssocID="{B69781BF-15AB-47A0-9D7B-65606FF60C46}" presName="childNode" presStyleLbl="node1" presStyleIdx="8" presStyleCnt="9">
        <dgm:presLayoutVars>
          <dgm:bulletEnabled val="1"/>
        </dgm:presLayoutVars>
      </dgm:prSet>
      <dgm:spPr/>
    </dgm:pt>
  </dgm:ptLst>
  <dgm:cxnLst>
    <dgm:cxn modelId="{7EF3B205-5CAF-4642-812F-6EB1C261797E}" srcId="{7FBCA906-7773-48BB-8CB2-FB6B78561CA2}" destId="{57593D28-CA03-49D8-9D90-33E06E235035}" srcOrd="1" destOrd="0" parTransId="{A7A45BBE-3491-49D6-B168-24DFAFC7CF08}" sibTransId="{15AA996A-20DE-4C96-BA5D-E6859C61C4E0}"/>
    <dgm:cxn modelId="{97BF6A0B-3CEC-4D32-B0FF-3A01351361EF}" type="presOf" srcId="{84720994-A2F7-41E2-BEA4-E19457C38890}" destId="{54DBD4FC-3EF2-4FA6-B330-A186B5848C2C}" srcOrd="0" destOrd="0" presId="urn:microsoft.com/office/officeart/2005/8/layout/lProcess2"/>
    <dgm:cxn modelId="{5184670E-66D3-44D4-BA2E-0EDE4CE0C08F}" type="presOf" srcId="{C445D4B1-23C4-490F-9A1D-431D226AD332}" destId="{53966A94-6F7B-4C09-83DE-C932330ADE97}" srcOrd="1" destOrd="0" presId="urn:microsoft.com/office/officeart/2005/8/layout/lProcess2"/>
    <dgm:cxn modelId="{E6113F18-608F-4469-AEC4-C7158F05CFEC}" type="presOf" srcId="{93F142C6-F635-44BE-9A7A-EDE114717161}" destId="{F7B0CAAD-8EBA-4AB8-9024-D0546537D869}" srcOrd="0" destOrd="0" presId="urn:microsoft.com/office/officeart/2005/8/layout/lProcess2"/>
    <dgm:cxn modelId="{06F0AA1A-0300-4EF2-9AF8-34F9FBAD22F7}" srcId="{7FBCA906-7773-48BB-8CB2-FB6B78561CA2}" destId="{1065D8A2-B0AD-4286-914D-F7F99F9C341B}" srcOrd="0" destOrd="0" parTransId="{383007BF-FEFC-4355-B0E0-2B852F12D998}" sibTransId="{506B583A-A91E-4F48-A290-911587350D13}"/>
    <dgm:cxn modelId="{78811A1D-0C37-49AA-868A-2AEB2FB10AA5}" srcId="{4324147C-83C0-4451-B6AD-69D48DFC117E}" destId="{5D84F9D6-3147-46BD-BA2B-6D03E9A2D107}" srcOrd="1" destOrd="0" parTransId="{0597962E-B455-4DA7-BF8F-B902DB049334}" sibTransId="{8B825C93-BCD9-477A-9726-953FBDD4721E}"/>
    <dgm:cxn modelId="{ED1AAA25-DC4F-4213-BCFD-CCD933564DAB}" srcId="{4324147C-83C0-4451-B6AD-69D48DFC117E}" destId="{7FBCA906-7773-48BB-8CB2-FB6B78561CA2}" srcOrd="2" destOrd="0" parTransId="{9DCA4203-D958-49B9-B118-11D617AEBC23}" sibTransId="{D05E8399-1314-43B7-B116-A7EF7EBE3CD9}"/>
    <dgm:cxn modelId="{39268E36-CA0D-46D2-BFE1-3155513BE892}" srcId="{C445D4B1-23C4-490F-9A1D-431D226AD332}" destId="{B69781BF-15AB-47A0-9D7B-65606FF60C46}" srcOrd="3" destOrd="0" parTransId="{5C255303-B9E6-47C4-8244-D74496D60AD1}" sibTransId="{4EF48C63-B63C-4266-9CD3-7D886DB9D386}"/>
    <dgm:cxn modelId="{4C076543-59CC-4B7B-ABE7-90DEAE7E8066}" type="presOf" srcId="{79236A84-841E-43F4-AA21-5C3D66547E61}" destId="{2C494DA9-1631-4430-BE8E-092B41B0D8A1}" srcOrd="1" destOrd="0" presId="urn:microsoft.com/office/officeart/2005/8/layout/lProcess2"/>
    <dgm:cxn modelId="{AD6D1244-3D4E-4C2F-8364-C2CE5E77F010}" type="presOf" srcId="{4324147C-83C0-4451-B6AD-69D48DFC117E}" destId="{D3913A34-D450-4EC3-9D7A-29E7B503AE09}" srcOrd="0" destOrd="0" presId="urn:microsoft.com/office/officeart/2005/8/layout/lProcess2"/>
    <dgm:cxn modelId="{2C483564-1618-4F69-A414-CD5253B9EB2D}" srcId="{4324147C-83C0-4451-B6AD-69D48DFC117E}" destId="{79236A84-841E-43F4-AA21-5C3D66547E61}" srcOrd="0" destOrd="0" parTransId="{1A6A4BF7-128B-4AAF-829B-02BEA29031A3}" sibTransId="{665154DB-C811-49B4-809F-7092436C5AC0}"/>
    <dgm:cxn modelId="{61DF6244-837F-4A14-8D5E-F32F4CC6DD5B}" srcId="{5D84F9D6-3147-46BD-BA2B-6D03E9A2D107}" destId="{84720994-A2F7-41E2-BEA4-E19457C38890}" srcOrd="1" destOrd="0" parTransId="{6C571A2F-3FFD-44D5-AFB8-4A731A94844F}" sibTransId="{E86C9B68-32E6-4E8B-8A2F-B9F5C4553FE9}"/>
    <dgm:cxn modelId="{C49DF168-307C-4BF3-8754-D2ADB4E68DB5}" srcId="{4324147C-83C0-4451-B6AD-69D48DFC117E}" destId="{C445D4B1-23C4-490F-9A1D-431D226AD332}" srcOrd="3" destOrd="0" parTransId="{01F16348-AE25-4997-9C37-D17B6CE0ADF7}" sibTransId="{600A1B91-D497-4B6E-9A95-74CE43BAE46E}"/>
    <dgm:cxn modelId="{339DBE69-A413-49A7-A49B-6BBBBC321A91}" type="presOf" srcId="{1065D8A2-B0AD-4286-914D-F7F99F9C341B}" destId="{EB94A9D9-DE60-4A9D-B5A3-39125509F612}" srcOrd="0" destOrd="0" presId="urn:microsoft.com/office/officeart/2005/8/layout/lProcess2"/>
    <dgm:cxn modelId="{F739C96B-120F-4C18-846A-D89B56F835F5}" srcId="{C445D4B1-23C4-490F-9A1D-431D226AD332}" destId="{A0568F37-7A32-4D86-AC39-2B01A80A5B1F}" srcOrd="0" destOrd="0" parTransId="{7534DD46-F074-43E5-971C-79A675A7A505}" sibTransId="{CB29A6BB-40A4-4106-AA58-02E131162C94}"/>
    <dgm:cxn modelId="{CC402C4C-2A45-40D5-B668-A8CB6DDFE77C}" srcId="{C445D4B1-23C4-490F-9A1D-431D226AD332}" destId="{93F142C6-F635-44BE-9A7A-EDE114717161}" srcOrd="1" destOrd="0" parTransId="{F558CFD7-EFF9-47A1-94D2-1C4D793EACDF}" sibTransId="{2B31D00E-ECB0-4EEA-B87A-58E630EDF000}"/>
    <dgm:cxn modelId="{E7FD904E-CCCB-42BA-A5AE-376DFE430956}" type="presOf" srcId="{5D84F9D6-3147-46BD-BA2B-6D03E9A2D107}" destId="{2F7B02E6-7F7A-4C12-936C-D33646C23F94}" srcOrd="0" destOrd="0" presId="urn:microsoft.com/office/officeart/2005/8/layout/lProcess2"/>
    <dgm:cxn modelId="{87BB3151-E628-4880-A25B-644972B7F10D}" type="presOf" srcId="{5D84F9D6-3147-46BD-BA2B-6D03E9A2D107}" destId="{E743DC6B-F296-417B-B93A-FB71DAF95D98}" srcOrd="1" destOrd="0" presId="urn:microsoft.com/office/officeart/2005/8/layout/lProcess2"/>
    <dgm:cxn modelId="{EE575353-E714-4D98-A6F6-69C34D33BE9B}" type="presOf" srcId="{7FBCA906-7773-48BB-8CB2-FB6B78561CA2}" destId="{D408DC79-7080-4474-9398-4D86D206734E}" srcOrd="1" destOrd="0" presId="urn:microsoft.com/office/officeart/2005/8/layout/lProcess2"/>
    <dgm:cxn modelId="{EDE57285-CEE5-4C6F-B70D-6D154836E79D}" srcId="{5D84F9D6-3147-46BD-BA2B-6D03E9A2D107}" destId="{142695A6-7CD2-4C0E-8995-CBDF5E39AE06}" srcOrd="0" destOrd="0" parTransId="{5EEAE138-24FD-4EE1-B5D0-C43B1F8532F5}" sibTransId="{0CE005F9-92E4-4B2F-A93C-5FD7A9BD53B4}"/>
    <dgm:cxn modelId="{4F0AAD8D-F8E8-482C-9C7E-4FDAF5D25AB5}" type="presOf" srcId="{3820ABC4-BFFB-4424-A3AA-D77EADB603CD}" destId="{4A72BC61-3246-4846-9B0D-D9B47E3575B4}" srcOrd="0" destOrd="0" presId="urn:microsoft.com/office/officeart/2005/8/layout/lProcess2"/>
    <dgm:cxn modelId="{B6481EAE-3F55-4BE0-835E-2CB7732BE758}" type="presOf" srcId="{79236A84-841E-43F4-AA21-5C3D66547E61}" destId="{C0E90E4D-6686-4775-B55C-EEA28BD16CAA}" srcOrd="0" destOrd="0" presId="urn:microsoft.com/office/officeart/2005/8/layout/lProcess2"/>
    <dgm:cxn modelId="{B580C6B3-18E9-4EFA-9064-DBB1393DD7BE}" srcId="{79236A84-841E-43F4-AA21-5C3D66547E61}" destId="{12915035-79D7-4A53-8E9C-14B611375607}" srcOrd="0" destOrd="0" parTransId="{AAC2A034-520C-4D76-B7BE-0E54CA1C7EB0}" sibTransId="{65A4204F-0872-4F24-9097-82DA9AB21183}"/>
    <dgm:cxn modelId="{2556E4C1-E78D-41FC-B93A-BA5CC5C93DDD}" type="presOf" srcId="{B69781BF-15AB-47A0-9D7B-65606FF60C46}" destId="{1168BDDA-9A4D-46E2-84CC-A20FF34A5A39}" srcOrd="0" destOrd="0" presId="urn:microsoft.com/office/officeart/2005/8/layout/lProcess2"/>
    <dgm:cxn modelId="{69242AC5-2362-451C-B88F-B09E542804CC}" type="presOf" srcId="{57593D28-CA03-49D8-9D90-33E06E235035}" destId="{17EBD491-5DD2-4C89-A95A-4AC0428DF3F3}" srcOrd="0" destOrd="0" presId="urn:microsoft.com/office/officeart/2005/8/layout/lProcess2"/>
    <dgm:cxn modelId="{ABFAF5C5-F3E9-4368-9567-2B0081F795D5}" type="presOf" srcId="{7FBCA906-7773-48BB-8CB2-FB6B78561CA2}" destId="{77B64659-01E6-4339-9554-837629CB8A63}" srcOrd="0" destOrd="0" presId="urn:microsoft.com/office/officeart/2005/8/layout/lProcess2"/>
    <dgm:cxn modelId="{2BC943E1-FAEF-4BF9-81E7-5E3AD0620056}" srcId="{C445D4B1-23C4-490F-9A1D-431D226AD332}" destId="{3820ABC4-BFFB-4424-A3AA-D77EADB603CD}" srcOrd="2" destOrd="0" parTransId="{E6E194DD-8E7A-472A-8A9A-C3A6640F7E3F}" sibTransId="{425DF483-552A-46A1-B8DD-8A533A8D810A}"/>
    <dgm:cxn modelId="{A9CFEEE2-F026-4D58-99A6-2BDF672E4125}" type="presOf" srcId="{142695A6-7CD2-4C0E-8995-CBDF5E39AE06}" destId="{F0E443F9-7FAD-41C4-AAFE-B577D4634832}" srcOrd="0" destOrd="0" presId="urn:microsoft.com/office/officeart/2005/8/layout/lProcess2"/>
    <dgm:cxn modelId="{941A1AE7-5F0D-4516-A943-0FEC05CAD411}" type="presOf" srcId="{A0568F37-7A32-4D86-AC39-2B01A80A5B1F}" destId="{499C695D-3A6B-4A56-AACA-21DE3151E089}" srcOrd="0" destOrd="0" presId="urn:microsoft.com/office/officeart/2005/8/layout/lProcess2"/>
    <dgm:cxn modelId="{D79FD9F2-6C03-4F33-B647-C9E16F7D6551}" type="presOf" srcId="{C445D4B1-23C4-490F-9A1D-431D226AD332}" destId="{99BB801F-B1AD-4766-8BC9-75CCCCC827E9}" srcOrd="0" destOrd="0" presId="urn:microsoft.com/office/officeart/2005/8/layout/lProcess2"/>
    <dgm:cxn modelId="{2A8CEEF8-C2B7-4B09-8E02-D939BE784D57}" type="presOf" srcId="{12915035-79D7-4A53-8E9C-14B611375607}" destId="{B8C0A1C7-7601-4120-8F81-2618E79293E5}" srcOrd="0" destOrd="0" presId="urn:microsoft.com/office/officeart/2005/8/layout/lProcess2"/>
    <dgm:cxn modelId="{54656691-6BD5-48BE-BFA5-6F9916822BDF}" type="presParOf" srcId="{D3913A34-D450-4EC3-9D7A-29E7B503AE09}" destId="{208728D6-8442-4067-BCA3-A0472CCA9D41}" srcOrd="0" destOrd="0" presId="urn:microsoft.com/office/officeart/2005/8/layout/lProcess2"/>
    <dgm:cxn modelId="{3FE96C56-76AB-4521-8461-67EBA66B434F}" type="presParOf" srcId="{208728D6-8442-4067-BCA3-A0472CCA9D41}" destId="{C0E90E4D-6686-4775-B55C-EEA28BD16CAA}" srcOrd="0" destOrd="0" presId="urn:microsoft.com/office/officeart/2005/8/layout/lProcess2"/>
    <dgm:cxn modelId="{11905FE8-DC1D-4C96-B628-38C45409ECAD}" type="presParOf" srcId="{208728D6-8442-4067-BCA3-A0472CCA9D41}" destId="{2C494DA9-1631-4430-BE8E-092B41B0D8A1}" srcOrd="1" destOrd="0" presId="urn:microsoft.com/office/officeart/2005/8/layout/lProcess2"/>
    <dgm:cxn modelId="{880EFD4B-F237-42C9-8DC4-9E6E7D3328DE}" type="presParOf" srcId="{208728D6-8442-4067-BCA3-A0472CCA9D41}" destId="{211224AF-C584-4308-97C1-1BB9EFD5D480}" srcOrd="2" destOrd="0" presId="urn:microsoft.com/office/officeart/2005/8/layout/lProcess2"/>
    <dgm:cxn modelId="{AFB861A0-E2AF-4CC0-903D-DDBFE877B73E}" type="presParOf" srcId="{211224AF-C584-4308-97C1-1BB9EFD5D480}" destId="{D9173AF5-3C7C-41AF-B522-279BA4C53A61}" srcOrd="0" destOrd="0" presId="urn:microsoft.com/office/officeart/2005/8/layout/lProcess2"/>
    <dgm:cxn modelId="{D6FAB428-83D1-4DD5-AAD8-A279BDAEF8C2}" type="presParOf" srcId="{D9173AF5-3C7C-41AF-B522-279BA4C53A61}" destId="{B8C0A1C7-7601-4120-8F81-2618E79293E5}" srcOrd="0" destOrd="0" presId="urn:microsoft.com/office/officeart/2005/8/layout/lProcess2"/>
    <dgm:cxn modelId="{FA51393C-D840-4C2E-90FF-D19D5429BA04}" type="presParOf" srcId="{D3913A34-D450-4EC3-9D7A-29E7B503AE09}" destId="{AC15DC92-84E9-46DF-A191-1C5F719A5F5A}" srcOrd="1" destOrd="0" presId="urn:microsoft.com/office/officeart/2005/8/layout/lProcess2"/>
    <dgm:cxn modelId="{20FEFEEE-D5C2-4130-824D-FFF388FD1C8D}" type="presParOf" srcId="{D3913A34-D450-4EC3-9D7A-29E7B503AE09}" destId="{81712F3A-3343-472F-B739-1E3E764E6D5F}" srcOrd="2" destOrd="0" presId="urn:microsoft.com/office/officeart/2005/8/layout/lProcess2"/>
    <dgm:cxn modelId="{DEE0E40A-5089-40F9-A070-F5695C3F6EA2}" type="presParOf" srcId="{81712F3A-3343-472F-B739-1E3E764E6D5F}" destId="{2F7B02E6-7F7A-4C12-936C-D33646C23F94}" srcOrd="0" destOrd="0" presId="urn:microsoft.com/office/officeart/2005/8/layout/lProcess2"/>
    <dgm:cxn modelId="{F6E3013A-9D64-4F92-846F-F82FA5E33D44}" type="presParOf" srcId="{81712F3A-3343-472F-B739-1E3E764E6D5F}" destId="{E743DC6B-F296-417B-B93A-FB71DAF95D98}" srcOrd="1" destOrd="0" presId="urn:microsoft.com/office/officeart/2005/8/layout/lProcess2"/>
    <dgm:cxn modelId="{AA9895AC-03D5-43BD-9B43-DF5D0C6D8E77}" type="presParOf" srcId="{81712F3A-3343-472F-B739-1E3E764E6D5F}" destId="{64CEC9A1-D1E2-45F9-9688-A6ED08860106}" srcOrd="2" destOrd="0" presId="urn:microsoft.com/office/officeart/2005/8/layout/lProcess2"/>
    <dgm:cxn modelId="{C1923B14-B095-43A6-839B-885A5131E8FF}" type="presParOf" srcId="{64CEC9A1-D1E2-45F9-9688-A6ED08860106}" destId="{8295BFB5-CE41-4157-A1DE-81034F045C74}" srcOrd="0" destOrd="0" presId="urn:microsoft.com/office/officeart/2005/8/layout/lProcess2"/>
    <dgm:cxn modelId="{BC4BFB73-6FF7-48B8-99F9-DE5E7BBC0E3E}" type="presParOf" srcId="{8295BFB5-CE41-4157-A1DE-81034F045C74}" destId="{F0E443F9-7FAD-41C4-AAFE-B577D4634832}" srcOrd="0" destOrd="0" presId="urn:microsoft.com/office/officeart/2005/8/layout/lProcess2"/>
    <dgm:cxn modelId="{35E88E36-3D32-41F7-BD99-26BFA6A42D53}" type="presParOf" srcId="{8295BFB5-CE41-4157-A1DE-81034F045C74}" destId="{D8C1EF45-57C5-4E14-AB75-47FF4CC60189}" srcOrd="1" destOrd="0" presId="urn:microsoft.com/office/officeart/2005/8/layout/lProcess2"/>
    <dgm:cxn modelId="{32031A4D-085C-4C9A-9D26-527D982F26AB}" type="presParOf" srcId="{8295BFB5-CE41-4157-A1DE-81034F045C74}" destId="{54DBD4FC-3EF2-4FA6-B330-A186B5848C2C}" srcOrd="2" destOrd="0" presId="urn:microsoft.com/office/officeart/2005/8/layout/lProcess2"/>
    <dgm:cxn modelId="{6DED64B8-5600-4F4E-84DA-C6A21015C26E}" type="presParOf" srcId="{D3913A34-D450-4EC3-9D7A-29E7B503AE09}" destId="{803A999A-DCC2-40A0-8D39-B094921AC5C5}" srcOrd="3" destOrd="0" presId="urn:microsoft.com/office/officeart/2005/8/layout/lProcess2"/>
    <dgm:cxn modelId="{6A2C3A52-E940-46A7-A57F-9E0153D61017}" type="presParOf" srcId="{D3913A34-D450-4EC3-9D7A-29E7B503AE09}" destId="{0DD34DD0-2769-4E8B-9E7B-CB6387F6301D}" srcOrd="4" destOrd="0" presId="urn:microsoft.com/office/officeart/2005/8/layout/lProcess2"/>
    <dgm:cxn modelId="{06E04737-6AE9-42DE-9F04-82545DDD158C}" type="presParOf" srcId="{0DD34DD0-2769-4E8B-9E7B-CB6387F6301D}" destId="{77B64659-01E6-4339-9554-837629CB8A63}" srcOrd="0" destOrd="0" presId="urn:microsoft.com/office/officeart/2005/8/layout/lProcess2"/>
    <dgm:cxn modelId="{96093F0F-E015-4C15-AD37-ECD9BEB907CE}" type="presParOf" srcId="{0DD34DD0-2769-4E8B-9E7B-CB6387F6301D}" destId="{D408DC79-7080-4474-9398-4D86D206734E}" srcOrd="1" destOrd="0" presId="urn:microsoft.com/office/officeart/2005/8/layout/lProcess2"/>
    <dgm:cxn modelId="{393F1C9A-89BF-47DF-B904-0F82C80912B8}" type="presParOf" srcId="{0DD34DD0-2769-4E8B-9E7B-CB6387F6301D}" destId="{5BC47FF0-C400-41B5-9244-0F69F35AC585}" srcOrd="2" destOrd="0" presId="urn:microsoft.com/office/officeart/2005/8/layout/lProcess2"/>
    <dgm:cxn modelId="{39EC2599-4A54-4175-9723-DDB179BB74C7}" type="presParOf" srcId="{5BC47FF0-C400-41B5-9244-0F69F35AC585}" destId="{0C604CFE-DE49-4CD9-9F09-656A08DFE5BF}" srcOrd="0" destOrd="0" presId="urn:microsoft.com/office/officeart/2005/8/layout/lProcess2"/>
    <dgm:cxn modelId="{32497AE7-FAE5-42E1-BFF7-883EA6E66710}" type="presParOf" srcId="{0C604CFE-DE49-4CD9-9F09-656A08DFE5BF}" destId="{EB94A9D9-DE60-4A9D-B5A3-39125509F612}" srcOrd="0" destOrd="0" presId="urn:microsoft.com/office/officeart/2005/8/layout/lProcess2"/>
    <dgm:cxn modelId="{2A2415E7-0E09-4F36-9DF5-90FEB756BD5F}" type="presParOf" srcId="{0C604CFE-DE49-4CD9-9F09-656A08DFE5BF}" destId="{BC9999FE-55D2-41FC-9525-C8ED622BF8D0}" srcOrd="1" destOrd="0" presId="urn:microsoft.com/office/officeart/2005/8/layout/lProcess2"/>
    <dgm:cxn modelId="{C89C30DA-4596-4CCD-B8FB-AB14C666D198}" type="presParOf" srcId="{0C604CFE-DE49-4CD9-9F09-656A08DFE5BF}" destId="{17EBD491-5DD2-4C89-A95A-4AC0428DF3F3}" srcOrd="2" destOrd="0" presId="urn:microsoft.com/office/officeart/2005/8/layout/lProcess2"/>
    <dgm:cxn modelId="{068BA05F-6AAA-442D-B38B-42F289A4A5A8}" type="presParOf" srcId="{D3913A34-D450-4EC3-9D7A-29E7B503AE09}" destId="{AC5B7D14-1850-4FC9-9411-26B3CEA65454}" srcOrd="5" destOrd="0" presId="urn:microsoft.com/office/officeart/2005/8/layout/lProcess2"/>
    <dgm:cxn modelId="{E911263F-4824-4E0F-A108-EF92FF3B3CC2}" type="presParOf" srcId="{D3913A34-D450-4EC3-9D7A-29E7B503AE09}" destId="{D62523E6-6B74-4500-A6B1-3F429CBCD17A}" srcOrd="6" destOrd="0" presId="urn:microsoft.com/office/officeart/2005/8/layout/lProcess2"/>
    <dgm:cxn modelId="{EB348EAF-37CA-4DDE-8885-DFEF9D0A0777}" type="presParOf" srcId="{D62523E6-6B74-4500-A6B1-3F429CBCD17A}" destId="{99BB801F-B1AD-4766-8BC9-75CCCCC827E9}" srcOrd="0" destOrd="0" presId="urn:microsoft.com/office/officeart/2005/8/layout/lProcess2"/>
    <dgm:cxn modelId="{AB476EE7-255C-4FF4-8F79-41E6BF8216D0}" type="presParOf" srcId="{D62523E6-6B74-4500-A6B1-3F429CBCD17A}" destId="{53966A94-6F7B-4C09-83DE-C932330ADE97}" srcOrd="1" destOrd="0" presId="urn:microsoft.com/office/officeart/2005/8/layout/lProcess2"/>
    <dgm:cxn modelId="{FDA19E48-5046-4282-A0F3-39A44D90B695}" type="presParOf" srcId="{D62523E6-6B74-4500-A6B1-3F429CBCD17A}" destId="{9379E0FD-E496-4F2E-93AE-5241E92CDBC7}" srcOrd="2" destOrd="0" presId="urn:microsoft.com/office/officeart/2005/8/layout/lProcess2"/>
    <dgm:cxn modelId="{0EAE6CE3-66E7-4269-9481-A56FB601AC2C}" type="presParOf" srcId="{9379E0FD-E496-4F2E-93AE-5241E92CDBC7}" destId="{0E21CB0A-1725-4FDF-86B6-F1BD60B3ED1E}" srcOrd="0" destOrd="0" presId="urn:microsoft.com/office/officeart/2005/8/layout/lProcess2"/>
    <dgm:cxn modelId="{E77A307F-0BFF-4747-B587-685B4B7DDF02}" type="presParOf" srcId="{0E21CB0A-1725-4FDF-86B6-F1BD60B3ED1E}" destId="{499C695D-3A6B-4A56-AACA-21DE3151E089}" srcOrd="0" destOrd="0" presId="urn:microsoft.com/office/officeart/2005/8/layout/lProcess2"/>
    <dgm:cxn modelId="{E274B06E-5DAD-46EB-B2B6-D03DFBAC6805}" type="presParOf" srcId="{0E21CB0A-1725-4FDF-86B6-F1BD60B3ED1E}" destId="{3F92BCE7-17F4-48A2-A70F-67A8D010B9A5}" srcOrd="1" destOrd="0" presId="urn:microsoft.com/office/officeart/2005/8/layout/lProcess2"/>
    <dgm:cxn modelId="{4A70441D-4FDC-4596-A2C3-27C391F90593}" type="presParOf" srcId="{0E21CB0A-1725-4FDF-86B6-F1BD60B3ED1E}" destId="{F7B0CAAD-8EBA-4AB8-9024-D0546537D869}" srcOrd="2" destOrd="0" presId="urn:microsoft.com/office/officeart/2005/8/layout/lProcess2"/>
    <dgm:cxn modelId="{DFED0058-8F16-4A66-AD27-E82B7CB63551}" type="presParOf" srcId="{0E21CB0A-1725-4FDF-86B6-F1BD60B3ED1E}" destId="{FAD30665-9877-4764-AE79-27030CD4ED8E}" srcOrd="3" destOrd="0" presId="urn:microsoft.com/office/officeart/2005/8/layout/lProcess2"/>
    <dgm:cxn modelId="{1E26074D-8EBC-4F7B-8D34-68A21209F41B}" type="presParOf" srcId="{0E21CB0A-1725-4FDF-86B6-F1BD60B3ED1E}" destId="{4A72BC61-3246-4846-9B0D-D9B47E3575B4}" srcOrd="4" destOrd="0" presId="urn:microsoft.com/office/officeart/2005/8/layout/lProcess2"/>
    <dgm:cxn modelId="{9F172A6B-B121-4884-9887-BB13DB39E58F}" type="presParOf" srcId="{0E21CB0A-1725-4FDF-86B6-F1BD60B3ED1E}" destId="{D0E8E26F-C14B-4095-B823-2DEAB6D2F740}" srcOrd="5" destOrd="0" presId="urn:microsoft.com/office/officeart/2005/8/layout/lProcess2"/>
    <dgm:cxn modelId="{A139A524-F168-4455-8985-9F3F369892A3}" type="presParOf" srcId="{0E21CB0A-1725-4FDF-86B6-F1BD60B3ED1E}" destId="{1168BDDA-9A4D-46E2-84CC-A20FF34A5A39}" srcOrd="6"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90E4D-6686-4775-B55C-EEA28BD16CAA}">
      <dsp:nvSpPr>
        <dsp:cNvPr id="0" name=""/>
        <dsp:cNvSpPr/>
      </dsp:nvSpPr>
      <dsp:spPr>
        <a:xfrm>
          <a:off x="1894" y="0"/>
          <a:ext cx="1859027" cy="5357850"/>
        </a:xfrm>
        <a:prstGeom prst="roundRect">
          <a:avLst>
            <a:gd name="adj" fmla="val 10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effectLst>
                <a:outerShdw blurRad="38100" dist="38100" dir="2700000" algn="tl">
                  <a:srgbClr val="000000">
                    <a:alpha val="43137"/>
                  </a:srgbClr>
                </a:outerShdw>
              </a:effectLst>
            </a:rPr>
            <a:t>1</a:t>
          </a:r>
        </a:p>
        <a:p>
          <a:pPr marL="0" lvl="0" indent="0" algn="ctr" defTabSz="1422400">
            <a:lnSpc>
              <a:spcPct val="90000"/>
            </a:lnSpc>
            <a:spcBef>
              <a:spcPct val="0"/>
            </a:spcBef>
            <a:spcAft>
              <a:spcPct val="35000"/>
            </a:spcAft>
            <a:buNone/>
          </a:pPr>
          <a:r>
            <a:rPr lang="en-US" sz="2900" b="1" kern="1200" dirty="0">
              <a:effectLst>
                <a:outerShdw blurRad="38100" dist="38100" dir="2700000" algn="tl">
                  <a:srgbClr val="000000">
                    <a:alpha val="43137"/>
                  </a:srgbClr>
                </a:outerShdw>
              </a:effectLst>
            </a:rPr>
            <a:t> </a:t>
          </a:r>
          <a:r>
            <a:rPr lang="en-US" sz="3200" b="1" kern="1200" dirty="0">
              <a:effectLst>
                <a:outerShdw blurRad="38100" dist="38100" dir="2700000" algn="tl">
                  <a:srgbClr val="000000">
                    <a:alpha val="43137"/>
                  </a:srgbClr>
                </a:outerShdw>
              </a:effectLst>
            </a:rPr>
            <a:t>CPU</a:t>
          </a:r>
          <a:endParaRPr lang="en-IN" sz="2900" b="1" kern="1200" dirty="0">
            <a:effectLst>
              <a:outerShdw blurRad="38100" dist="38100" dir="2700000" algn="tl">
                <a:srgbClr val="000000">
                  <a:alpha val="43137"/>
                </a:srgbClr>
              </a:outerShdw>
            </a:effectLst>
          </a:endParaRPr>
        </a:p>
      </dsp:txBody>
      <dsp:txXfrm>
        <a:off x="1894" y="0"/>
        <a:ext cx="1859027" cy="1607355"/>
      </dsp:txXfrm>
    </dsp:sp>
    <dsp:sp modelId="{B8C0A1C7-7601-4120-8F81-2618E79293E5}">
      <dsp:nvSpPr>
        <dsp:cNvPr id="0" name=""/>
        <dsp:cNvSpPr/>
      </dsp:nvSpPr>
      <dsp:spPr>
        <a:xfrm>
          <a:off x="187797" y="1607355"/>
          <a:ext cx="1487221" cy="348260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effectLst>
                <a:outerShdw blurRad="38100" dist="38100" dir="2700000" algn="tl">
                  <a:srgbClr val="000000">
                    <a:alpha val="43137"/>
                  </a:srgbClr>
                </a:outerShdw>
              </a:effectLst>
            </a:rPr>
            <a:t>Registers</a:t>
          </a:r>
          <a:endParaRPr lang="en-IN" sz="2400" b="1" kern="1200" dirty="0">
            <a:solidFill>
              <a:schemeClr val="tx1"/>
            </a:solidFill>
            <a:effectLst>
              <a:outerShdw blurRad="38100" dist="38100" dir="2700000" algn="tl">
                <a:srgbClr val="000000">
                  <a:alpha val="43137"/>
                </a:srgbClr>
              </a:outerShdw>
            </a:effectLst>
          </a:endParaRPr>
        </a:p>
      </dsp:txBody>
      <dsp:txXfrm>
        <a:off x="231356" y="1650914"/>
        <a:ext cx="1400103" cy="3395484"/>
      </dsp:txXfrm>
    </dsp:sp>
    <dsp:sp modelId="{2F7B02E6-7F7A-4C12-936C-D33646C23F94}">
      <dsp:nvSpPr>
        <dsp:cNvPr id="0" name=""/>
        <dsp:cNvSpPr/>
      </dsp:nvSpPr>
      <dsp:spPr>
        <a:xfrm>
          <a:off x="2000349" y="0"/>
          <a:ext cx="1859027" cy="5357850"/>
        </a:xfrm>
        <a:prstGeom prst="roundRect">
          <a:avLst>
            <a:gd name="adj" fmla="val 10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rPr>
            <a:t>2</a:t>
          </a:r>
        </a:p>
        <a:p>
          <a:pPr marL="0" lvl="0" indent="0" algn="ctr" defTabSz="1244600">
            <a:lnSpc>
              <a:spcPct val="90000"/>
            </a:lnSpc>
            <a:spcBef>
              <a:spcPct val="0"/>
            </a:spcBef>
            <a:spcAft>
              <a:spcPct val="35000"/>
            </a:spcAft>
            <a:buNone/>
          </a:pPr>
          <a:r>
            <a:rPr lang="en-US" sz="3900" b="1" kern="1200" dirty="0">
              <a:effectLst>
                <a:outerShdw blurRad="38100" dist="38100" dir="2700000" algn="tl">
                  <a:srgbClr val="000000">
                    <a:alpha val="43137"/>
                  </a:srgbClr>
                </a:outerShdw>
              </a:effectLst>
            </a:rPr>
            <a:t>Cache</a:t>
          </a:r>
          <a:endParaRPr lang="en-IN" sz="3900" kern="1200" dirty="0"/>
        </a:p>
      </dsp:txBody>
      <dsp:txXfrm>
        <a:off x="2000349" y="0"/>
        <a:ext cx="1859027" cy="1607355"/>
      </dsp:txXfrm>
    </dsp:sp>
    <dsp:sp modelId="{F0E443F9-7FAD-41C4-AAFE-B577D4634832}">
      <dsp:nvSpPr>
        <dsp:cNvPr id="0" name=""/>
        <dsp:cNvSpPr/>
      </dsp:nvSpPr>
      <dsp:spPr>
        <a:xfrm>
          <a:off x="2186251" y="1608924"/>
          <a:ext cx="1487221" cy="1615465"/>
        </a:xfrm>
        <a:prstGeom prst="roundRect">
          <a:avLst>
            <a:gd name="adj" fmla="val 10000"/>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effectLst>
                <a:outerShdw blurRad="38100" dist="38100" dir="2700000" algn="tl">
                  <a:srgbClr val="000000">
                    <a:alpha val="43137"/>
                  </a:srgbClr>
                </a:outerShdw>
              </a:effectLst>
            </a:rPr>
            <a:t>Level 1</a:t>
          </a:r>
          <a:endParaRPr lang="en-IN" sz="2300" b="1" kern="1200" dirty="0">
            <a:solidFill>
              <a:schemeClr val="tx1"/>
            </a:solidFill>
            <a:effectLst>
              <a:outerShdw blurRad="38100" dist="38100" dir="2700000" algn="tl">
                <a:srgbClr val="000000">
                  <a:alpha val="43137"/>
                </a:srgbClr>
              </a:outerShdw>
            </a:effectLst>
          </a:endParaRPr>
        </a:p>
      </dsp:txBody>
      <dsp:txXfrm>
        <a:off x="2229810" y="1652483"/>
        <a:ext cx="1400103" cy="1528347"/>
      </dsp:txXfrm>
    </dsp:sp>
    <dsp:sp modelId="{54DBD4FC-3EF2-4FA6-B330-A186B5848C2C}">
      <dsp:nvSpPr>
        <dsp:cNvPr id="0" name=""/>
        <dsp:cNvSpPr/>
      </dsp:nvSpPr>
      <dsp:spPr>
        <a:xfrm>
          <a:off x="2186251" y="3472922"/>
          <a:ext cx="1487221" cy="1615465"/>
        </a:xfrm>
        <a:prstGeom prst="roundRect">
          <a:avLst>
            <a:gd name="adj" fmla="val 10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effectLst>
                <a:outerShdw blurRad="38100" dist="38100" dir="2700000" algn="tl">
                  <a:srgbClr val="000000">
                    <a:alpha val="43137"/>
                  </a:srgbClr>
                </a:outerShdw>
              </a:effectLst>
            </a:rPr>
            <a:t>Level 2</a:t>
          </a:r>
          <a:endParaRPr lang="en-IN" sz="2300" b="1" kern="1200" dirty="0">
            <a:solidFill>
              <a:schemeClr val="tx1"/>
            </a:solidFill>
            <a:effectLst>
              <a:outerShdw blurRad="38100" dist="38100" dir="2700000" algn="tl">
                <a:srgbClr val="000000">
                  <a:alpha val="43137"/>
                </a:srgbClr>
              </a:outerShdw>
            </a:effectLst>
          </a:endParaRPr>
        </a:p>
      </dsp:txBody>
      <dsp:txXfrm>
        <a:off x="2229810" y="3516481"/>
        <a:ext cx="1400103" cy="1528347"/>
      </dsp:txXfrm>
    </dsp:sp>
    <dsp:sp modelId="{77B64659-01E6-4339-9554-837629CB8A63}">
      <dsp:nvSpPr>
        <dsp:cNvPr id="0" name=""/>
        <dsp:cNvSpPr/>
      </dsp:nvSpPr>
      <dsp:spPr>
        <a:xfrm>
          <a:off x="3998803" y="0"/>
          <a:ext cx="1859027" cy="5357850"/>
        </a:xfrm>
        <a:prstGeom prst="roundRect">
          <a:avLst>
            <a:gd name="adj" fmla="val 10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effectLst>
                <a:outerShdw blurRad="38100" dist="38100" dir="2700000" algn="tl">
                  <a:srgbClr val="000000">
                    <a:alpha val="43137"/>
                  </a:srgbClr>
                </a:outerShdw>
              </a:effectLst>
            </a:rPr>
            <a:t>3</a:t>
          </a:r>
          <a:r>
            <a:rPr lang="en-US" sz="2900" kern="1200" dirty="0"/>
            <a:t> </a:t>
          </a:r>
        </a:p>
        <a:p>
          <a:pPr marL="0" lvl="0" indent="0" algn="ctr" defTabSz="1422400">
            <a:lnSpc>
              <a:spcPct val="90000"/>
            </a:lnSpc>
            <a:spcBef>
              <a:spcPct val="0"/>
            </a:spcBef>
            <a:spcAft>
              <a:spcPct val="35000"/>
            </a:spcAft>
            <a:buNone/>
          </a:pPr>
          <a:r>
            <a:rPr lang="en-US" sz="3200" b="1" kern="1200" dirty="0">
              <a:effectLst>
                <a:outerShdw blurRad="38100" dist="38100" dir="2700000" algn="tl">
                  <a:srgbClr val="000000">
                    <a:alpha val="43137"/>
                  </a:srgbClr>
                </a:outerShdw>
              </a:effectLst>
            </a:rPr>
            <a:t>RAM</a:t>
          </a:r>
          <a:endParaRPr lang="en-IN" sz="3200" b="1" kern="1200" dirty="0">
            <a:effectLst>
              <a:outerShdw blurRad="38100" dist="38100" dir="2700000" algn="tl">
                <a:srgbClr val="000000">
                  <a:alpha val="43137"/>
                </a:srgbClr>
              </a:outerShdw>
            </a:effectLst>
          </a:endParaRPr>
        </a:p>
      </dsp:txBody>
      <dsp:txXfrm>
        <a:off x="3998803" y="0"/>
        <a:ext cx="1859027" cy="1607355"/>
      </dsp:txXfrm>
    </dsp:sp>
    <dsp:sp modelId="{EB94A9D9-DE60-4A9D-B5A3-39125509F612}">
      <dsp:nvSpPr>
        <dsp:cNvPr id="0" name=""/>
        <dsp:cNvSpPr/>
      </dsp:nvSpPr>
      <dsp:spPr>
        <a:xfrm>
          <a:off x="4184706" y="1608924"/>
          <a:ext cx="1487221" cy="1615465"/>
        </a:xfrm>
        <a:prstGeom prst="roundRect">
          <a:avLst>
            <a:gd name="adj" fmla="val 10000"/>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effectLst>
                <a:outerShdw blurRad="38100" dist="38100" dir="2700000" algn="tl">
                  <a:srgbClr val="000000">
                    <a:alpha val="43137"/>
                  </a:srgbClr>
                </a:outerShdw>
              </a:effectLst>
            </a:rPr>
            <a:t>Physical</a:t>
          </a:r>
          <a:endParaRPr lang="en-IN" sz="2400" b="1" kern="1200" dirty="0">
            <a:solidFill>
              <a:schemeClr val="tx1"/>
            </a:solidFill>
            <a:effectLst>
              <a:outerShdw blurRad="38100" dist="38100" dir="2700000" algn="tl">
                <a:srgbClr val="000000">
                  <a:alpha val="43137"/>
                </a:srgbClr>
              </a:outerShdw>
            </a:effectLst>
          </a:endParaRPr>
        </a:p>
      </dsp:txBody>
      <dsp:txXfrm>
        <a:off x="4228265" y="1652483"/>
        <a:ext cx="1400103" cy="1528347"/>
      </dsp:txXfrm>
    </dsp:sp>
    <dsp:sp modelId="{17EBD491-5DD2-4C89-A95A-4AC0428DF3F3}">
      <dsp:nvSpPr>
        <dsp:cNvPr id="0" name=""/>
        <dsp:cNvSpPr/>
      </dsp:nvSpPr>
      <dsp:spPr>
        <a:xfrm>
          <a:off x="4184706" y="3472922"/>
          <a:ext cx="1487221" cy="1615465"/>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effectLst>
                <a:outerShdw blurRad="38100" dist="38100" dir="2700000" algn="tl">
                  <a:srgbClr val="000000">
                    <a:alpha val="43137"/>
                  </a:srgbClr>
                </a:outerShdw>
              </a:effectLst>
            </a:rPr>
            <a:t>Virtual</a:t>
          </a:r>
          <a:endParaRPr lang="en-IN" sz="2400" b="1" kern="1200" dirty="0">
            <a:solidFill>
              <a:schemeClr val="tx1"/>
            </a:solidFill>
            <a:effectLst>
              <a:outerShdw blurRad="38100" dist="38100" dir="2700000" algn="tl">
                <a:srgbClr val="000000">
                  <a:alpha val="43137"/>
                </a:srgbClr>
              </a:outerShdw>
            </a:effectLst>
          </a:endParaRPr>
        </a:p>
      </dsp:txBody>
      <dsp:txXfrm>
        <a:off x="4228265" y="3516481"/>
        <a:ext cx="1400103" cy="1528347"/>
      </dsp:txXfrm>
    </dsp:sp>
    <dsp:sp modelId="{99BB801F-B1AD-4766-8BC9-75CCCCC827E9}">
      <dsp:nvSpPr>
        <dsp:cNvPr id="0" name=""/>
        <dsp:cNvSpPr/>
      </dsp:nvSpPr>
      <dsp:spPr>
        <a:xfrm>
          <a:off x="5997258" y="0"/>
          <a:ext cx="1859027" cy="5357850"/>
        </a:xfrm>
        <a:prstGeom prst="roundRect">
          <a:avLst>
            <a:gd name="adj" fmla="val 10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effectLst>
                <a:outerShdw blurRad="38100" dist="38100" dir="2700000" algn="tl">
                  <a:srgbClr val="000000">
                    <a:alpha val="43137"/>
                  </a:srgbClr>
                </a:outerShdw>
              </a:effectLst>
            </a:rPr>
            <a:t>4</a:t>
          </a:r>
          <a:r>
            <a:rPr lang="en-US" sz="3200" kern="1200" dirty="0"/>
            <a:t> </a:t>
          </a:r>
        </a:p>
        <a:p>
          <a:pPr marL="0" lvl="0" indent="0" algn="ctr" defTabSz="14224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Storage Devices</a:t>
          </a:r>
          <a:endParaRPr lang="en-IN" sz="2400" b="1" kern="1200" dirty="0">
            <a:effectLst>
              <a:outerShdw blurRad="38100" dist="38100" dir="2700000" algn="tl">
                <a:srgbClr val="000000">
                  <a:alpha val="43137"/>
                </a:srgbClr>
              </a:outerShdw>
            </a:effectLst>
          </a:endParaRPr>
        </a:p>
      </dsp:txBody>
      <dsp:txXfrm>
        <a:off x="5997258" y="0"/>
        <a:ext cx="1859027" cy="1607355"/>
      </dsp:txXfrm>
    </dsp:sp>
    <dsp:sp modelId="{499C695D-3A6B-4A56-AACA-21DE3151E089}">
      <dsp:nvSpPr>
        <dsp:cNvPr id="0" name=""/>
        <dsp:cNvSpPr/>
      </dsp:nvSpPr>
      <dsp:spPr>
        <a:xfrm>
          <a:off x="6183160" y="1607485"/>
          <a:ext cx="1487221" cy="780524"/>
        </a:xfrm>
        <a:prstGeom prst="roundRect">
          <a:avLst>
            <a:gd name="adj" fmla="val 10000"/>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effectLst>
                <a:outerShdw blurRad="38100" dist="38100" dir="2700000" algn="tl">
                  <a:srgbClr val="000000">
                    <a:alpha val="43137"/>
                  </a:srgbClr>
                </a:outerShdw>
              </a:effectLst>
            </a:rPr>
            <a:t>ROM/BIOS</a:t>
          </a:r>
          <a:endParaRPr lang="en-IN" sz="1600" b="1" kern="1200" dirty="0">
            <a:solidFill>
              <a:schemeClr val="tx1"/>
            </a:solidFill>
            <a:effectLst>
              <a:outerShdw blurRad="38100" dist="38100" dir="2700000" algn="tl">
                <a:srgbClr val="000000">
                  <a:alpha val="43137"/>
                </a:srgbClr>
              </a:outerShdw>
            </a:effectLst>
          </a:endParaRPr>
        </a:p>
      </dsp:txBody>
      <dsp:txXfrm>
        <a:off x="6206021" y="1630346"/>
        <a:ext cx="1441499" cy="734802"/>
      </dsp:txXfrm>
    </dsp:sp>
    <dsp:sp modelId="{F7B0CAAD-8EBA-4AB8-9024-D0546537D869}">
      <dsp:nvSpPr>
        <dsp:cNvPr id="0" name=""/>
        <dsp:cNvSpPr/>
      </dsp:nvSpPr>
      <dsp:spPr>
        <a:xfrm>
          <a:off x="6183160" y="2508091"/>
          <a:ext cx="1487221" cy="780524"/>
        </a:xfrm>
        <a:prstGeom prst="roundRect">
          <a:avLst>
            <a:gd name="adj" fmla="val 10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effectLst>
                <a:outerShdw blurRad="38100" dist="38100" dir="2700000" algn="tl">
                  <a:srgbClr val="000000">
                    <a:alpha val="43137"/>
                  </a:srgbClr>
                </a:outerShdw>
              </a:effectLst>
            </a:rPr>
            <a:t>Removable Devices</a:t>
          </a:r>
          <a:endParaRPr lang="en-IN" sz="2000" b="1" kern="1200" dirty="0">
            <a:solidFill>
              <a:schemeClr val="tx1"/>
            </a:solidFill>
            <a:effectLst>
              <a:outerShdw blurRad="38100" dist="38100" dir="2700000" algn="tl">
                <a:srgbClr val="000000">
                  <a:alpha val="43137"/>
                </a:srgbClr>
              </a:outerShdw>
            </a:effectLst>
          </a:endParaRPr>
        </a:p>
      </dsp:txBody>
      <dsp:txXfrm>
        <a:off x="6206021" y="2530952"/>
        <a:ext cx="1441499" cy="734802"/>
      </dsp:txXfrm>
    </dsp:sp>
    <dsp:sp modelId="{4A72BC61-3246-4846-9B0D-D9B47E3575B4}">
      <dsp:nvSpPr>
        <dsp:cNvPr id="0" name=""/>
        <dsp:cNvSpPr/>
      </dsp:nvSpPr>
      <dsp:spPr>
        <a:xfrm>
          <a:off x="6183160" y="3408696"/>
          <a:ext cx="1487221" cy="780524"/>
        </a:xfrm>
        <a:prstGeom prst="roundRect">
          <a:avLst>
            <a:gd name="adj" fmla="val 10000"/>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effectLst>
                <a:outerShdw blurRad="38100" dist="38100" dir="2700000" algn="tl">
                  <a:srgbClr val="000000">
                    <a:alpha val="43137"/>
                  </a:srgbClr>
                </a:outerShdw>
              </a:effectLst>
            </a:rPr>
            <a:t>Network/Internet Storage</a:t>
          </a:r>
          <a:endParaRPr lang="en-IN" sz="1800" b="1" kern="1200" dirty="0">
            <a:solidFill>
              <a:schemeClr val="tx1"/>
            </a:solidFill>
            <a:effectLst>
              <a:outerShdw blurRad="38100" dist="38100" dir="2700000" algn="tl">
                <a:srgbClr val="000000">
                  <a:alpha val="43137"/>
                </a:srgbClr>
              </a:outerShdw>
            </a:effectLst>
          </a:endParaRPr>
        </a:p>
      </dsp:txBody>
      <dsp:txXfrm>
        <a:off x="6206021" y="3431557"/>
        <a:ext cx="1441499" cy="734802"/>
      </dsp:txXfrm>
    </dsp:sp>
    <dsp:sp modelId="{1168BDDA-9A4D-46E2-84CC-A20FF34A5A39}">
      <dsp:nvSpPr>
        <dsp:cNvPr id="0" name=""/>
        <dsp:cNvSpPr/>
      </dsp:nvSpPr>
      <dsp:spPr>
        <a:xfrm>
          <a:off x="6183160" y="4309302"/>
          <a:ext cx="1487221" cy="780524"/>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effectLst>
                <a:outerShdw blurRad="38100" dist="38100" dir="2700000" algn="tl">
                  <a:srgbClr val="000000">
                    <a:alpha val="43137"/>
                  </a:srgbClr>
                </a:outerShdw>
              </a:effectLst>
            </a:rPr>
            <a:t>Hard Drives</a:t>
          </a:r>
          <a:endParaRPr lang="en-IN" sz="2300" b="1" kern="1200" dirty="0">
            <a:solidFill>
              <a:schemeClr val="tx1"/>
            </a:solidFill>
            <a:effectLst>
              <a:outerShdw blurRad="38100" dist="38100" dir="2700000" algn="tl">
                <a:srgbClr val="000000">
                  <a:alpha val="43137"/>
                </a:srgbClr>
              </a:outerShdw>
            </a:effectLst>
          </a:endParaRPr>
        </a:p>
      </dsp:txBody>
      <dsp:txXfrm>
        <a:off x="6206021" y="4332163"/>
        <a:ext cx="1441499" cy="73480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54763-DEE3-4C80-8709-AD268736AE5C}" type="datetimeFigureOut">
              <a:rPr lang="en-US" smtClean="0"/>
              <a:pPr/>
              <a:t>11/10/2022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8E3DC-0B46-48CA-85FC-1799844C0218}" type="slidenum">
              <a:rPr lang="en-IN" smtClean="0"/>
              <a:pPr/>
              <a:t>‹#›</a:t>
            </a:fld>
            <a:endParaRPr lang="en-IN"/>
          </a:p>
        </p:txBody>
      </p:sp>
    </p:spTree>
    <p:extLst>
      <p:ext uri="{BB962C8B-B14F-4D97-AF65-F5344CB8AC3E}">
        <p14:creationId xmlns:p14="http://schemas.microsoft.com/office/powerpoint/2010/main" val="1785626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7FD8E3DC-0B46-48CA-85FC-1799844C0218}" type="slidenum">
              <a:rPr lang="en-IN" smtClean="0"/>
              <a:pPr/>
              <a:t>1</a:t>
            </a:fld>
            <a:endParaRPr lang="en-IN"/>
          </a:p>
        </p:txBody>
      </p:sp>
    </p:spTree>
    <p:extLst>
      <p:ext uri="{BB962C8B-B14F-4D97-AF65-F5344CB8AC3E}">
        <p14:creationId xmlns:p14="http://schemas.microsoft.com/office/powerpoint/2010/main" val="1254708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26</a:t>
            </a:fld>
            <a:endParaRPr lang="en-IN"/>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121</a:t>
            </a:fld>
            <a:endParaRPr lang="en-IN"/>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122</a:t>
            </a:fld>
            <a:endParaRPr lang="en-IN"/>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123</a:t>
            </a:fld>
            <a:endParaRPr lang="en-IN"/>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124</a:t>
            </a:fld>
            <a:endParaRPr lang="en-IN"/>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125</a:t>
            </a:fld>
            <a:endParaRPr lang="en-IN"/>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126</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27</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28</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29</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30</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31</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32</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33</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34</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35</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18</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36</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37</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38</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39</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40</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41</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42</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43</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44</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45</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19</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46</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47</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48</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49</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50</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51</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52</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53</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54</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55</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20</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56</a:t>
            </a:fld>
            <a:endParaRPr lang="en-I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57</a:t>
            </a:fld>
            <a:endParaRPr lang="en-I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58</a:t>
            </a:fld>
            <a:endParaRPr lang="en-I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59</a:t>
            </a:fld>
            <a:endParaRPr lang="en-I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60</a:t>
            </a:fld>
            <a:endParaRPr lang="en-I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61</a:t>
            </a:fld>
            <a:endParaRPr lang="en-I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62</a:t>
            </a:fld>
            <a:endParaRPr lang="en-I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63</a:t>
            </a:fld>
            <a:endParaRPr lang="en-I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64</a:t>
            </a:fld>
            <a:endParaRPr lang="en-I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65</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21</a:t>
            </a:fld>
            <a:endParaRPr lang="en-IN"/>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66</a:t>
            </a:fld>
            <a:endParaRPr lang="en-I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67</a:t>
            </a:fld>
            <a:endParaRPr lang="en-I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68</a:t>
            </a:fld>
            <a:endParaRPr lang="en-I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69</a:t>
            </a:fld>
            <a:endParaRPr lang="en-I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75</a:t>
            </a:fld>
            <a:endParaRPr lang="en-IN"/>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76</a:t>
            </a:fld>
            <a:endParaRPr lang="en-IN"/>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77</a:t>
            </a:fld>
            <a:endParaRPr lang="en-IN"/>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78</a:t>
            </a:fld>
            <a:endParaRPr lang="en-I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79</a:t>
            </a:fld>
            <a:endParaRPr lang="en-IN"/>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80</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22</a:t>
            </a:fld>
            <a:endParaRPr lang="en-IN"/>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81</a:t>
            </a:fld>
            <a:endParaRPr lang="en-IN"/>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82</a:t>
            </a:fld>
            <a:endParaRPr lang="en-IN"/>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83</a:t>
            </a:fld>
            <a:endParaRPr lang="en-IN"/>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84</a:t>
            </a:fld>
            <a:endParaRPr lang="en-IN"/>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85</a:t>
            </a:fld>
            <a:endParaRPr lang="en-IN"/>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86</a:t>
            </a:fld>
            <a:endParaRPr lang="en-IN"/>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87</a:t>
            </a:fld>
            <a:endParaRPr lang="en-IN"/>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88</a:t>
            </a:fld>
            <a:endParaRPr lang="en-IN"/>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89</a:t>
            </a:fld>
            <a:endParaRPr lang="en-IN"/>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90</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23</a:t>
            </a:fld>
            <a:endParaRPr lang="en-IN"/>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91</a:t>
            </a:fld>
            <a:endParaRPr lang="en-IN"/>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92</a:t>
            </a:fld>
            <a:endParaRPr lang="en-IN"/>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93</a:t>
            </a:fld>
            <a:endParaRPr lang="en-IN"/>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94</a:t>
            </a:fld>
            <a:endParaRPr lang="en-IN"/>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95</a:t>
            </a:fld>
            <a:endParaRPr lang="en-IN"/>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96</a:t>
            </a:fld>
            <a:endParaRPr lang="en-IN"/>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97</a:t>
            </a:fld>
            <a:endParaRPr lang="en-IN"/>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98</a:t>
            </a:fld>
            <a:endParaRPr lang="en-IN"/>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99</a:t>
            </a:fld>
            <a:endParaRPr lang="en-IN"/>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100</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24</a:t>
            </a:fld>
            <a:endParaRPr lang="en-IN"/>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101</a:t>
            </a:fld>
            <a:endParaRPr lang="en-IN"/>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102</a:t>
            </a:fld>
            <a:endParaRPr lang="en-IN"/>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103</a:t>
            </a:fld>
            <a:endParaRPr lang="en-IN"/>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104</a:t>
            </a:fld>
            <a:endParaRPr lang="en-IN"/>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105</a:t>
            </a:fld>
            <a:endParaRPr lang="en-IN"/>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106</a:t>
            </a:fld>
            <a:endParaRPr lang="en-IN"/>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107</a:t>
            </a:fld>
            <a:endParaRPr lang="en-IN"/>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108</a:t>
            </a:fld>
            <a:endParaRPr lang="en-IN"/>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109</a:t>
            </a:fld>
            <a:endParaRPr lang="en-IN"/>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110</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25</a:t>
            </a:fld>
            <a:endParaRPr lang="en-IN"/>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111</a:t>
            </a:fld>
            <a:endParaRPr lang="en-IN"/>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112</a:t>
            </a:fld>
            <a:endParaRPr lang="en-IN"/>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113</a:t>
            </a:fld>
            <a:endParaRPr lang="en-IN"/>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114</a:t>
            </a:fld>
            <a:endParaRPr lang="en-IN"/>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115</a:t>
            </a:fld>
            <a:endParaRPr lang="en-IN"/>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116</a:t>
            </a:fld>
            <a:endParaRPr lang="en-IN"/>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117</a:t>
            </a:fld>
            <a:endParaRPr lang="en-IN"/>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118</a:t>
            </a:fld>
            <a:endParaRPr lang="en-IN"/>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119</a:t>
            </a:fld>
            <a:endParaRPr lang="en-IN"/>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6260" y="5414165"/>
            <a:ext cx="7772400" cy="859205"/>
          </a:xfrm>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96260" y="4345230"/>
            <a:ext cx="6400800" cy="1140865"/>
          </a:xfrm>
        </p:spPr>
        <p:txBody>
          <a:bodyPr>
            <a:normAutofit/>
          </a:bodyPr>
          <a:lstStyle>
            <a:lvl1pPr marL="0" indent="0" algn="l">
              <a:buNone/>
              <a:defRPr sz="2800">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2195"/>
            <a:ext cx="8229600" cy="1143000"/>
          </a:xfrm>
        </p:spPr>
        <p:txBody>
          <a:bodyPr>
            <a:normAutofit/>
          </a:bodyPr>
          <a:lstStyle>
            <a:lvl1pPr algn="l">
              <a:defRPr sz="3600">
                <a:solidFill>
                  <a:srgbClr val="FF0000"/>
                </a:solidFill>
              </a:defRPr>
            </a:lvl1pPr>
          </a:lstStyle>
          <a:p>
            <a:r>
              <a:rPr lang="en-US" dirty="0"/>
              <a:t>Click to edit Master title style</a:t>
            </a:r>
          </a:p>
        </p:txBody>
      </p:sp>
      <p:sp>
        <p:nvSpPr>
          <p:cNvPr id="3" name="Content Placeholder 2"/>
          <p:cNvSpPr>
            <a:spLocks noGrp="1"/>
          </p:cNvSpPr>
          <p:nvPr>
            <p:ph idx="1"/>
          </p:nvPr>
        </p:nvSpPr>
        <p:spPr>
          <a:xfrm>
            <a:off x="457200" y="1443835"/>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5" y="274637"/>
            <a:ext cx="7016195" cy="1143000"/>
          </a:xfrm>
        </p:spPr>
        <p:txBody>
          <a:bodyPr>
            <a:normAutofit/>
          </a:bodyPr>
          <a:lstStyle>
            <a:lvl1pPr algn="l">
              <a:defRPr sz="3600">
                <a:solidFill>
                  <a:srgbClr val="FF0000"/>
                </a:solidFill>
              </a:defRPr>
            </a:lvl1pPr>
          </a:lstStyle>
          <a:p>
            <a:r>
              <a:rPr lang="en-US" dirty="0"/>
              <a:t>Click to edit Master title style</a:t>
            </a:r>
          </a:p>
        </p:txBody>
      </p:sp>
      <p:sp>
        <p:nvSpPr>
          <p:cNvPr id="3" name="Content Placeholder 2"/>
          <p:cNvSpPr>
            <a:spLocks noGrp="1"/>
          </p:cNvSpPr>
          <p:nvPr>
            <p:ph idx="1"/>
          </p:nvPr>
        </p:nvSpPr>
        <p:spPr>
          <a:xfrm>
            <a:off x="1831545" y="1443835"/>
            <a:ext cx="7016195"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22195"/>
            <a:ext cx="8229600" cy="1143000"/>
          </a:xfrm>
        </p:spPr>
        <p:txBody>
          <a:bodyPr>
            <a:normAutofit/>
          </a:bodyPr>
          <a:lstStyle>
            <a:lvl1pPr algn="l">
              <a:defRPr sz="3600">
                <a:solidFill>
                  <a:srgbClr val="FF0000"/>
                </a:solidFill>
              </a:defRPr>
            </a:lvl1pPr>
          </a:lstStyle>
          <a:p>
            <a:r>
              <a:rPr lang="en-US" dirty="0"/>
              <a:t>Click to edit Master title style</a:t>
            </a:r>
          </a:p>
        </p:txBody>
      </p:sp>
      <p:sp>
        <p:nvSpPr>
          <p:cNvPr id="3" name="Text Placeholder 2"/>
          <p:cNvSpPr>
            <a:spLocks noGrp="1"/>
          </p:cNvSpPr>
          <p:nvPr>
            <p:ph type="body" idx="1"/>
          </p:nvPr>
        </p:nvSpPr>
        <p:spPr>
          <a:xfrm>
            <a:off x="448965" y="1882907"/>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512770"/>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1882907"/>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512770"/>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11/10/2022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7.xml"/><Relationship Id="rId5" Type="http://schemas.openxmlformats.org/officeDocument/2006/relationships/image" Target="../media/image8.png"/><Relationship Id="rId4" Type="http://schemas.openxmlformats.org/officeDocument/2006/relationships/image" Target="../media/image3.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3.xml"/><Relationship Id="rId1" Type="http://schemas.openxmlformats.org/officeDocument/2006/relationships/themeOverride" Target="../theme/themeOverride40.xml"/><Relationship Id="rId5" Type="http://schemas.openxmlformats.org/officeDocument/2006/relationships/image" Target="../media/image32.png"/><Relationship Id="rId4" Type="http://schemas.openxmlformats.org/officeDocument/2006/relationships/image" Target="../media/image2.jpe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3.xml"/><Relationship Id="rId1" Type="http://schemas.openxmlformats.org/officeDocument/2006/relationships/themeOverride" Target="../theme/themeOverride41.xml"/><Relationship Id="rId5" Type="http://schemas.openxmlformats.org/officeDocument/2006/relationships/image" Target="../media/image32.png"/><Relationship Id="rId4" Type="http://schemas.openxmlformats.org/officeDocument/2006/relationships/image" Target="../media/image2.jpe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3.xml"/><Relationship Id="rId1" Type="http://schemas.openxmlformats.org/officeDocument/2006/relationships/themeOverride" Target="../theme/themeOverride42.xml"/><Relationship Id="rId5" Type="http://schemas.openxmlformats.org/officeDocument/2006/relationships/image" Target="../media/image32.png"/><Relationship Id="rId4" Type="http://schemas.openxmlformats.org/officeDocument/2006/relationships/image" Target="../media/image2.jpe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3.xml"/><Relationship Id="rId1" Type="http://schemas.openxmlformats.org/officeDocument/2006/relationships/themeOverride" Target="../theme/themeOverride43.xml"/><Relationship Id="rId5" Type="http://schemas.openxmlformats.org/officeDocument/2006/relationships/image" Target="../media/image32.png"/><Relationship Id="rId4" Type="http://schemas.openxmlformats.org/officeDocument/2006/relationships/image" Target="../media/image2.jpe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3.xml"/><Relationship Id="rId1" Type="http://schemas.openxmlformats.org/officeDocument/2006/relationships/themeOverride" Target="../theme/themeOverride44.xml"/><Relationship Id="rId5" Type="http://schemas.openxmlformats.org/officeDocument/2006/relationships/image" Target="../media/image32.png"/><Relationship Id="rId4" Type="http://schemas.openxmlformats.org/officeDocument/2006/relationships/image" Target="../media/image2.jpe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3.xml"/><Relationship Id="rId1" Type="http://schemas.openxmlformats.org/officeDocument/2006/relationships/themeOverride" Target="../theme/themeOverride45.xml"/><Relationship Id="rId5" Type="http://schemas.openxmlformats.org/officeDocument/2006/relationships/image" Target="../media/image32.png"/><Relationship Id="rId4" Type="http://schemas.openxmlformats.org/officeDocument/2006/relationships/image" Target="../media/image2.jpe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3.xml"/><Relationship Id="rId1" Type="http://schemas.openxmlformats.org/officeDocument/2006/relationships/themeOverride" Target="../theme/themeOverride46.xml"/><Relationship Id="rId5" Type="http://schemas.openxmlformats.org/officeDocument/2006/relationships/image" Target="../media/image32.png"/><Relationship Id="rId4" Type="http://schemas.openxmlformats.org/officeDocument/2006/relationships/image" Target="../media/image2.jpe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3.xml"/><Relationship Id="rId1" Type="http://schemas.openxmlformats.org/officeDocument/2006/relationships/themeOverride" Target="../theme/themeOverride47.xml"/><Relationship Id="rId5" Type="http://schemas.openxmlformats.org/officeDocument/2006/relationships/image" Target="../media/image34.png"/><Relationship Id="rId4" Type="http://schemas.openxmlformats.org/officeDocument/2006/relationships/image" Target="../media/image2.jpe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3.xml"/><Relationship Id="rId1" Type="http://schemas.openxmlformats.org/officeDocument/2006/relationships/themeOverride" Target="../theme/themeOverride48.xml"/><Relationship Id="rId5" Type="http://schemas.openxmlformats.org/officeDocument/2006/relationships/image" Target="../media/image34.png"/><Relationship Id="rId4" Type="http://schemas.openxmlformats.org/officeDocument/2006/relationships/image" Target="../media/image2.jpe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3.xml"/><Relationship Id="rId1" Type="http://schemas.openxmlformats.org/officeDocument/2006/relationships/themeOverride" Target="../theme/themeOverride49.xml"/><Relationship Id="rId5" Type="http://schemas.openxmlformats.org/officeDocument/2006/relationships/image" Target="../media/image35.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8.xml"/><Relationship Id="rId4" Type="http://schemas.openxmlformats.org/officeDocument/2006/relationships/image" Target="../media/image9.jpe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3.xml"/><Relationship Id="rId1" Type="http://schemas.openxmlformats.org/officeDocument/2006/relationships/themeOverride" Target="../theme/themeOverride50.xml"/><Relationship Id="rId5" Type="http://schemas.openxmlformats.org/officeDocument/2006/relationships/image" Target="../media/image36.png"/><Relationship Id="rId4" Type="http://schemas.openxmlformats.org/officeDocument/2006/relationships/image" Target="../media/image2.jpe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3.xml"/><Relationship Id="rId1" Type="http://schemas.openxmlformats.org/officeDocument/2006/relationships/themeOverride" Target="../theme/themeOverride51.xml"/><Relationship Id="rId4" Type="http://schemas.openxmlformats.org/officeDocument/2006/relationships/image" Target="../media/image2.jpe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3.xml"/><Relationship Id="rId1" Type="http://schemas.openxmlformats.org/officeDocument/2006/relationships/themeOverride" Target="../theme/themeOverride52.xml"/><Relationship Id="rId5" Type="http://schemas.openxmlformats.org/officeDocument/2006/relationships/image" Target="../media/image37.png"/><Relationship Id="rId4" Type="http://schemas.openxmlformats.org/officeDocument/2006/relationships/image" Target="../media/image2.jpe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3.xml"/><Relationship Id="rId1" Type="http://schemas.openxmlformats.org/officeDocument/2006/relationships/themeOverride" Target="../theme/themeOverride53.xml"/><Relationship Id="rId5" Type="http://schemas.openxmlformats.org/officeDocument/2006/relationships/image" Target="../media/image36.png"/><Relationship Id="rId4" Type="http://schemas.openxmlformats.org/officeDocument/2006/relationships/image" Target="../media/image2.jpe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3.xml"/><Relationship Id="rId1" Type="http://schemas.openxmlformats.org/officeDocument/2006/relationships/themeOverride" Target="../theme/themeOverride54.xml"/><Relationship Id="rId4" Type="http://schemas.openxmlformats.org/officeDocument/2006/relationships/image" Target="../media/image2.jpe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3.xml"/><Relationship Id="rId1" Type="http://schemas.openxmlformats.org/officeDocument/2006/relationships/themeOverride" Target="../theme/themeOverride55.xml"/><Relationship Id="rId4" Type="http://schemas.openxmlformats.org/officeDocument/2006/relationships/image" Target="../media/image2.jpe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3.xml"/><Relationship Id="rId1" Type="http://schemas.openxmlformats.org/officeDocument/2006/relationships/themeOverride" Target="../theme/themeOverride56.xml"/><Relationship Id="rId4" Type="http://schemas.openxmlformats.org/officeDocument/2006/relationships/image" Target="../media/image2.jpe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3.xml"/><Relationship Id="rId1" Type="http://schemas.openxmlformats.org/officeDocument/2006/relationships/themeOverride" Target="../theme/themeOverride57.xml"/><Relationship Id="rId4" Type="http://schemas.openxmlformats.org/officeDocument/2006/relationships/image" Target="../media/image2.jpe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3.xml"/><Relationship Id="rId1" Type="http://schemas.openxmlformats.org/officeDocument/2006/relationships/themeOverride" Target="../theme/themeOverride58.xml"/><Relationship Id="rId4" Type="http://schemas.openxmlformats.org/officeDocument/2006/relationships/image" Target="../media/image2.jpe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3.xml"/><Relationship Id="rId1" Type="http://schemas.openxmlformats.org/officeDocument/2006/relationships/themeOverride" Target="../theme/themeOverride59.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9.xml"/><Relationship Id="rId4" Type="http://schemas.openxmlformats.org/officeDocument/2006/relationships/image" Target="../media/image10.pn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3.xml"/><Relationship Id="rId1" Type="http://schemas.openxmlformats.org/officeDocument/2006/relationships/themeOverride" Target="../theme/themeOverride60.xml"/><Relationship Id="rId4" Type="http://schemas.openxmlformats.org/officeDocument/2006/relationships/image" Target="../media/image2.jpe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3.xml"/><Relationship Id="rId1" Type="http://schemas.openxmlformats.org/officeDocument/2006/relationships/themeOverride" Target="../theme/themeOverride61.xml"/><Relationship Id="rId4" Type="http://schemas.openxmlformats.org/officeDocument/2006/relationships/image" Target="../media/image2.jpeg"/></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3.xml"/><Relationship Id="rId1" Type="http://schemas.openxmlformats.org/officeDocument/2006/relationships/themeOverride" Target="../theme/themeOverride62.xml"/><Relationship Id="rId4" Type="http://schemas.openxmlformats.org/officeDocument/2006/relationships/image" Target="../media/image2.jpeg"/></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3.xml"/><Relationship Id="rId1" Type="http://schemas.openxmlformats.org/officeDocument/2006/relationships/themeOverride" Target="../theme/themeOverride63.xml"/><Relationship Id="rId4" Type="http://schemas.openxmlformats.org/officeDocument/2006/relationships/image" Target="../media/image2.jpeg"/></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3.xml"/><Relationship Id="rId1" Type="http://schemas.openxmlformats.org/officeDocument/2006/relationships/themeOverride" Target="../theme/themeOverride64.xml"/><Relationship Id="rId4" Type="http://schemas.openxmlformats.org/officeDocument/2006/relationships/image" Target="../media/image2.jpeg"/></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3.xml"/><Relationship Id="rId1" Type="http://schemas.openxmlformats.org/officeDocument/2006/relationships/themeOverride" Target="../theme/themeOverride65.xml"/><Relationship Id="rId4" Type="http://schemas.openxmlformats.org/officeDocument/2006/relationships/image" Target="../media/image2.jpe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3.xml"/><Relationship Id="rId1" Type="http://schemas.openxmlformats.org/officeDocument/2006/relationships/themeOverride" Target="../theme/themeOverride66.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0.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2.xml"/><Relationship Id="rId5" Type="http://schemas.openxmlformats.org/officeDocument/2006/relationships/image" Target="../media/image13.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15.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3.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4.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6.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7.xml"/><Relationship Id="rId4" Type="http://schemas.openxmlformats.org/officeDocument/2006/relationships/image" Target="../media/image25.png"/></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8.xml"/><Relationship Id="rId4" Type="http://schemas.openxmlformats.org/officeDocument/2006/relationships/image" Target="../media/image26.jpeg"/></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9.xml"/><Relationship Id="rId4" Type="http://schemas.openxmlformats.org/officeDocument/2006/relationships/image" Target="../media/image27.jpeg"/></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20.xml"/><Relationship Id="rId4" Type="http://schemas.openxmlformats.org/officeDocument/2006/relationships/image" Target="../media/image28.png"/></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5.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themeOverride" Target="../theme/themeOverride21.xml"/><Relationship Id="rId4" Type="http://schemas.openxmlformats.org/officeDocument/2006/relationships/image" Target="../media/image2.jpe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xml"/><Relationship Id="rId1" Type="http://schemas.openxmlformats.org/officeDocument/2006/relationships/themeOverride" Target="../theme/themeOverride22.xml"/><Relationship Id="rId4" Type="http://schemas.openxmlformats.org/officeDocument/2006/relationships/image" Target="../media/image2.jpe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3.xml"/><Relationship Id="rId1" Type="http://schemas.openxmlformats.org/officeDocument/2006/relationships/themeOverride" Target="../theme/themeOverride23.xml"/><Relationship Id="rId4" Type="http://schemas.openxmlformats.org/officeDocument/2006/relationships/image" Target="../media/image2.jpe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xml"/><Relationship Id="rId1" Type="http://schemas.openxmlformats.org/officeDocument/2006/relationships/themeOverride" Target="../theme/themeOverride24.xml"/><Relationship Id="rId5" Type="http://schemas.openxmlformats.org/officeDocument/2006/relationships/image" Target="../media/image29.png"/><Relationship Id="rId4" Type="http://schemas.openxmlformats.org/officeDocument/2006/relationships/image" Target="../media/image2.jpe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xml"/><Relationship Id="rId1" Type="http://schemas.openxmlformats.org/officeDocument/2006/relationships/themeOverride" Target="../theme/themeOverride25.xml"/><Relationship Id="rId5" Type="http://schemas.openxmlformats.org/officeDocument/2006/relationships/image" Target="../media/image30.png"/><Relationship Id="rId4" Type="http://schemas.openxmlformats.org/officeDocument/2006/relationships/image" Target="../media/image2.jpeg"/></Relationships>
</file>

<file path=ppt/slides/_rels/slide8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65.xml"/><Relationship Id="rId7" Type="http://schemas.openxmlformats.org/officeDocument/2006/relationships/diagramQuickStyle" Target="../diagrams/quickStyle1.xml"/><Relationship Id="rId2" Type="http://schemas.openxmlformats.org/officeDocument/2006/relationships/slideLayout" Target="../slideLayouts/slideLayout3.xml"/><Relationship Id="rId1" Type="http://schemas.openxmlformats.org/officeDocument/2006/relationships/themeOverride" Target="../theme/themeOverride2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 Id="rId9" Type="http://schemas.microsoft.com/office/2007/relationships/diagramDrawing" Target="../diagrams/drawing1.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3.xml"/><Relationship Id="rId1" Type="http://schemas.openxmlformats.org/officeDocument/2006/relationships/themeOverride" Target="../theme/themeOverride27.xml"/><Relationship Id="rId4" Type="http://schemas.openxmlformats.org/officeDocument/2006/relationships/image" Target="../media/image2.jpe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3.xml"/><Relationship Id="rId1" Type="http://schemas.openxmlformats.org/officeDocument/2006/relationships/themeOverride" Target="../theme/themeOverride28.xml"/><Relationship Id="rId5" Type="http://schemas.openxmlformats.org/officeDocument/2006/relationships/image" Target="../media/image31.png"/><Relationship Id="rId4" Type="http://schemas.openxmlformats.org/officeDocument/2006/relationships/image" Target="../media/image2.jpe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3.xml"/><Relationship Id="rId1" Type="http://schemas.openxmlformats.org/officeDocument/2006/relationships/themeOverride" Target="../theme/themeOverride29.xml"/><Relationship Id="rId5" Type="http://schemas.openxmlformats.org/officeDocument/2006/relationships/image" Target="../media/image31.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3.xml"/><Relationship Id="rId1" Type="http://schemas.openxmlformats.org/officeDocument/2006/relationships/themeOverride" Target="../theme/themeOverride30.xml"/><Relationship Id="rId5" Type="http://schemas.openxmlformats.org/officeDocument/2006/relationships/image" Target="../media/image32.png"/><Relationship Id="rId4" Type="http://schemas.openxmlformats.org/officeDocument/2006/relationships/image" Target="../media/image2.jpe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3.xml"/><Relationship Id="rId1" Type="http://schemas.openxmlformats.org/officeDocument/2006/relationships/themeOverride" Target="../theme/themeOverride31.xml"/><Relationship Id="rId5" Type="http://schemas.openxmlformats.org/officeDocument/2006/relationships/image" Target="../media/image32.png"/><Relationship Id="rId4" Type="http://schemas.openxmlformats.org/officeDocument/2006/relationships/image" Target="../media/image2.jpe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3.xml"/><Relationship Id="rId1" Type="http://schemas.openxmlformats.org/officeDocument/2006/relationships/themeOverride" Target="../theme/themeOverride32.xml"/><Relationship Id="rId5" Type="http://schemas.openxmlformats.org/officeDocument/2006/relationships/image" Target="../media/image32.png"/><Relationship Id="rId4" Type="http://schemas.openxmlformats.org/officeDocument/2006/relationships/image" Target="../media/image2.jpe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3.xml"/><Relationship Id="rId1" Type="http://schemas.openxmlformats.org/officeDocument/2006/relationships/themeOverride" Target="../theme/themeOverride33.xml"/><Relationship Id="rId5" Type="http://schemas.openxmlformats.org/officeDocument/2006/relationships/image" Target="../media/image32.png"/><Relationship Id="rId4" Type="http://schemas.openxmlformats.org/officeDocument/2006/relationships/image" Target="../media/image2.jpe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3.xml"/><Relationship Id="rId1" Type="http://schemas.openxmlformats.org/officeDocument/2006/relationships/themeOverride" Target="../theme/themeOverride34.xml"/><Relationship Id="rId5" Type="http://schemas.openxmlformats.org/officeDocument/2006/relationships/image" Target="../media/image32.png"/><Relationship Id="rId4" Type="http://schemas.openxmlformats.org/officeDocument/2006/relationships/image" Target="../media/image2.jpe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3.xml"/><Relationship Id="rId1" Type="http://schemas.openxmlformats.org/officeDocument/2006/relationships/themeOverride" Target="../theme/themeOverride35.xml"/><Relationship Id="rId5" Type="http://schemas.openxmlformats.org/officeDocument/2006/relationships/image" Target="../media/image32.png"/><Relationship Id="rId4" Type="http://schemas.openxmlformats.org/officeDocument/2006/relationships/image" Target="../media/image2.jpe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3.xml"/><Relationship Id="rId1" Type="http://schemas.openxmlformats.org/officeDocument/2006/relationships/themeOverride" Target="../theme/themeOverride36.xml"/><Relationship Id="rId5" Type="http://schemas.openxmlformats.org/officeDocument/2006/relationships/image" Target="../media/image32.png"/><Relationship Id="rId4" Type="http://schemas.openxmlformats.org/officeDocument/2006/relationships/image" Target="../media/image2.jpe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3.xml"/><Relationship Id="rId1" Type="http://schemas.openxmlformats.org/officeDocument/2006/relationships/themeOverride" Target="../theme/themeOverride37.xml"/><Relationship Id="rId5" Type="http://schemas.openxmlformats.org/officeDocument/2006/relationships/image" Target="../media/image33.png"/><Relationship Id="rId4" Type="http://schemas.openxmlformats.org/officeDocument/2006/relationships/image" Target="../media/image2.jpe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3.xml"/><Relationship Id="rId1" Type="http://schemas.openxmlformats.org/officeDocument/2006/relationships/themeOverride" Target="../theme/themeOverride38.xml"/><Relationship Id="rId5" Type="http://schemas.openxmlformats.org/officeDocument/2006/relationships/image" Target="../media/image32.png"/><Relationship Id="rId4" Type="http://schemas.openxmlformats.org/officeDocument/2006/relationships/image" Target="../media/image2.jpe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3.xml"/><Relationship Id="rId1" Type="http://schemas.openxmlformats.org/officeDocument/2006/relationships/themeOverride" Target="../theme/themeOverride39.xml"/><Relationship Id="rId5" Type="http://schemas.openxmlformats.org/officeDocument/2006/relationships/image" Target="../media/image32.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475656" y="1916832"/>
            <a:ext cx="6858048" cy="1214446"/>
          </a:xfrm>
        </p:spPr>
        <p:style>
          <a:lnRef idx="0">
            <a:schemeClr val="accent2"/>
          </a:lnRef>
          <a:fillRef idx="3">
            <a:schemeClr val="accent2"/>
          </a:fillRef>
          <a:effectRef idx="3">
            <a:schemeClr val="accent2"/>
          </a:effectRef>
          <a:fontRef idx="minor">
            <a:schemeClr val="lt1"/>
          </a:fontRef>
        </p:style>
        <p:txBody>
          <a:bodyPr>
            <a:noAutofit/>
          </a:bodyPr>
          <a:lstStyle/>
          <a:p>
            <a:pPr algn="ctr"/>
            <a:r>
              <a:rPr lang="en-US" sz="4000" b="1" u="sng" dirty="0">
                <a:solidFill>
                  <a:srgbClr val="FFFF00"/>
                </a:solidFill>
                <a:effectLst>
                  <a:outerShdw blurRad="38100" dist="38100" dir="2700000" algn="tl">
                    <a:srgbClr val="000000">
                      <a:alpha val="43137"/>
                    </a:srgbClr>
                  </a:outerShdw>
                </a:effectLst>
              </a:rPr>
              <a:t>IT Essentials</a:t>
            </a:r>
          </a:p>
        </p:txBody>
      </p:sp>
      <p:sp>
        <p:nvSpPr>
          <p:cNvPr id="9" name="Title 1">
            <a:extLst>
              <a:ext uri="{FF2B5EF4-FFF2-40B4-BE49-F238E27FC236}">
                <a16:creationId xmlns:a16="http://schemas.microsoft.com/office/drawing/2014/main" id="{E2D27F42-D0AD-4E33-94AF-650D50F02137}"/>
              </a:ext>
            </a:extLst>
          </p:cNvPr>
          <p:cNvSpPr txBox="1">
            <a:spLocks/>
          </p:cNvSpPr>
          <p:nvPr/>
        </p:nvSpPr>
        <p:spPr>
          <a:xfrm>
            <a:off x="1475656" y="3645024"/>
            <a:ext cx="6858048" cy="1646494"/>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3600" kern="1200">
                <a:solidFill>
                  <a:srgbClr val="FF0000"/>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u="sng" dirty="0">
                <a:solidFill>
                  <a:srgbClr val="FFFF00"/>
                </a:solidFill>
                <a:effectLst>
                  <a:outerShdw blurRad="38100" dist="38100" dir="2700000" algn="tl">
                    <a:srgbClr val="000000">
                      <a:alpha val="43137"/>
                    </a:srgbClr>
                  </a:outerShdw>
                </a:effectLst>
              </a:rPr>
              <a:t>COMPUTER FUNDAMENTALS</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solidFill>
                  <a:srgbClr val="FFFF66"/>
                </a:solidFill>
                <a:effectLst>
                  <a:outerShdw blurRad="38100" dist="38100" dir="2700000" algn="tl">
                    <a:srgbClr val="000000">
                      <a:alpha val="43137"/>
                    </a:srgbClr>
                  </a:outerShdw>
                </a:effectLst>
              </a:rPr>
              <a:t>Functional components of a Computer</a:t>
            </a:r>
            <a:endParaRPr lang="en-US"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428860" y="1928802"/>
            <a:ext cx="6429420" cy="4275740"/>
          </a:xfrm>
        </p:spPr>
        <p:txBody>
          <a:bodyP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spcBef>
                <a:spcPct val="50000"/>
              </a:spcBef>
              <a:buFont typeface="Wingdings" pitchFamily="2" charset="2"/>
              <a:buChar char="ü"/>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rPr>
              <a:t>Input Unit</a:t>
            </a:r>
          </a:p>
          <a:p>
            <a:pPr algn="just">
              <a:spcBef>
                <a:spcPct val="50000"/>
              </a:spcBef>
              <a:buNone/>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just">
              <a:spcBef>
                <a:spcPct val="50000"/>
              </a:spcBef>
              <a:buFont typeface="Wingdings" pitchFamily="2" charset="2"/>
              <a:buChar char="ü"/>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rPr>
              <a:t>CPU </a:t>
            </a:r>
          </a:p>
          <a:p>
            <a:pPr algn="just">
              <a:spcBef>
                <a:spcPct val="50000"/>
              </a:spcBef>
              <a:buFont typeface="Wingdings" pitchFamily="2" charset="2"/>
              <a:buChar char="ü"/>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endParaRPr>
          </a:p>
          <a:p>
            <a:pPr algn="just">
              <a:spcBef>
                <a:spcPct val="50000"/>
              </a:spcBef>
              <a:buFont typeface="Wingdings" pitchFamily="2" charset="2"/>
              <a:buChar char="ü"/>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rPr>
              <a:t>Output Unit</a:t>
            </a:r>
          </a:p>
          <a:p>
            <a:pPr algn="just">
              <a:spcBef>
                <a:spcPct val="50000"/>
              </a:spcBef>
              <a:buFont typeface="Wingdings" pitchFamily="2" charset="2"/>
              <a:buChar char="ü"/>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endParaRPr>
          </a:p>
          <a:p>
            <a:pPr algn="just">
              <a:spcBef>
                <a:spcPct val="50000"/>
              </a:spcBef>
              <a:buFont typeface="Wingdings" pitchFamily="2" charset="2"/>
              <a:buChar char="ü"/>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rPr>
              <a:t>Memory</a:t>
            </a:r>
          </a:p>
        </p:txBody>
      </p:sp>
      <p:pic>
        <p:nvPicPr>
          <p:cNvPr id="4099" name="Picture 3" descr="C:\Users\Prakruti\Desktop\Computer-PC-No-Background-PNG-Picture.png"/>
          <p:cNvPicPr>
            <a:picLocks noChangeAspect="1" noChangeArrowheads="1"/>
          </p:cNvPicPr>
          <p:nvPr/>
        </p:nvPicPr>
        <p:blipFill>
          <a:blip r:embed="rId4" cstate="print"/>
          <a:srcRect/>
          <a:stretch>
            <a:fillRect/>
          </a:stretch>
        </p:blipFill>
        <p:spPr bwMode="auto">
          <a:xfrm>
            <a:off x="4000496" y="2357430"/>
            <a:ext cx="4848225" cy="3457575"/>
          </a:xfrm>
          <a:prstGeom prst="rect">
            <a:avLst/>
          </a:prstGeom>
          <a:noFill/>
        </p:spPr>
      </p:pic>
      <p:pic>
        <p:nvPicPr>
          <p:cNvPr id="4100" name="Picture 4" descr="C:\Users\Prakruti\Desktop\cartoon-computer-and-desktop-png-23.png"/>
          <p:cNvPicPr>
            <a:picLocks noChangeAspect="1" noChangeArrowheads="1"/>
          </p:cNvPicPr>
          <p:nvPr/>
        </p:nvPicPr>
        <p:blipFill>
          <a:blip r:embed="rId5" cstate="print"/>
          <a:srcRect/>
          <a:stretch>
            <a:fillRect/>
          </a:stretch>
        </p:blipFill>
        <p:spPr bwMode="auto">
          <a:xfrm>
            <a:off x="214282" y="4357694"/>
            <a:ext cx="2419626" cy="1924040"/>
          </a:xfrm>
          <a:prstGeom prst="rect">
            <a:avLst/>
          </a:prstGeom>
          <a:noFill/>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643050"/>
            <a:ext cx="6643734" cy="5016758"/>
          </a:xfrm>
          <a:prstGeom prst="rect">
            <a:avLst/>
          </a:prstGeom>
        </p:spPr>
        <p:txBody>
          <a:bodyPr wrap="square">
            <a:spAutoFit/>
          </a:bodyPr>
          <a:lstStyle/>
          <a:p>
            <a:pPr algn="just"/>
            <a:r>
              <a:rPr lang="en-IN" sz="3200" b="1" dirty="0">
                <a:solidFill>
                  <a:srgbClr val="FFFF00"/>
                </a:solidFill>
                <a:effectLst>
                  <a:outerShdw blurRad="38100" dist="38100" dir="2700000" algn="tl">
                    <a:srgbClr val="000000">
                      <a:alpha val="43137"/>
                    </a:srgbClr>
                  </a:outerShdw>
                </a:effectLst>
              </a:rPr>
              <a:t>(ii) EPROM : </a:t>
            </a:r>
            <a:r>
              <a:rPr lang="en-IN" sz="3200" b="1" dirty="0">
                <a:solidFill>
                  <a:schemeClr val="bg1"/>
                </a:solidFill>
                <a:effectLst>
                  <a:outerShdw blurRad="38100" dist="38100" dir="2700000" algn="tl">
                    <a:srgbClr val="000000">
                      <a:alpha val="43137"/>
                    </a:srgbClr>
                  </a:outerShdw>
                </a:effectLst>
              </a:rPr>
              <a:t>An EPROM is an erasable PROM. The stored data in EPROM’s can be erased by exposing it to UV light for about 20 min. It’s not easy to erase it because the EPROM IC has to be removed from the computer and exposed to UV light. The entire data is erased and not selected portions by the user. EPROM’s are cheap and reliable.</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Types of ROM </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643050"/>
            <a:ext cx="6643734" cy="4031873"/>
          </a:xfrm>
          <a:prstGeom prst="rect">
            <a:avLst/>
          </a:prstGeom>
        </p:spPr>
        <p:txBody>
          <a:bodyPr wrap="square">
            <a:spAutoFit/>
          </a:bodyPr>
          <a:lstStyle/>
          <a:p>
            <a:pPr algn="just"/>
            <a:r>
              <a:rPr lang="en-IN" sz="3200" b="1" dirty="0">
                <a:solidFill>
                  <a:srgbClr val="FFFF00"/>
                </a:solidFill>
                <a:effectLst>
                  <a:outerShdw blurRad="38100" dist="38100" dir="2700000" algn="tl">
                    <a:srgbClr val="000000">
                      <a:alpha val="43137"/>
                    </a:srgbClr>
                  </a:outerShdw>
                </a:effectLst>
              </a:rPr>
              <a:t>(iii) EEPROM (Electrically Erasable PROM) :</a:t>
            </a:r>
            <a:r>
              <a:rPr lang="en-IN" sz="3200" b="1" dirty="0">
                <a:solidFill>
                  <a:schemeClr val="bg1"/>
                </a:solidFill>
                <a:effectLst>
                  <a:outerShdw blurRad="38100" dist="38100" dir="2700000" algn="tl">
                    <a:srgbClr val="000000">
                      <a:alpha val="43137"/>
                    </a:srgbClr>
                  </a:outerShdw>
                </a:effectLst>
              </a:rPr>
              <a:t> The chip can be erased &amp; reprogrammed on the board easily byte by byte. It can be erased with in a few milliseconds. There is a limit on the number of times the EEPROM’s can be reprogrammed, i.e.; usually around 10,000 times.</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Types of ROM </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643050"/>
            <a:ext cx="6643734" cy="4031873"/>
          </a:xfrm>
          <a:prstGeom prst="rect">
            <a:avLst/>
          </a:prstGeom>
        </p:spPr>
        <p:txBody>
          <a:bodyPr wrap="square">
            <a:spAutoFit/>
          </a:bodyPr>
          <a:lstStyle/>
          <a:p>
            <a:pPr algn="just"/>
            <a:r>
              <a:rPr lang="en-IN" sz="3200" b="1" dirty="0">
                <a:solidFill>
                  <a:schemeClr val="bg1"/>
                </a:solidFill>
                <a:effectLst>
                  <a:outerShdw blurRad="38100" dist="38100" dir="2700000" algn="tl">
                    <a:srgbClr val="000000">
                      <a:alpha val="43137"/>
                    </a:srgbClr>
                  </a:outerShdw>
                </a:effectLst>
              </a:rPr>
              <a:t> Its an electrically erasable &amp; programmable permanent type memory. It uses one transistor memory all resulting in high packing density, low power consumption, lower cost &amp; higher reliability. Its used in all power, digital cameras, MP3 players etc.</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Flash Memory</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643050"/>
            <a:ext cx="6643734" cy="5016758"/>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 Cache memory is a special high speed memory made up of high speed static RAMs.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It is used to hold frequently accessed data and instructions.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We know that the processing speed of CPU is much more than the main memory access time of the computer. </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Cache Memory</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643050"/>
            <a:ext cx="6643734" cy="4524315"/>
          </a:xfrm>
          <a:prstGeom prst="rect">
            <a:avLst/>
          </a:prstGeom>
        </p:spPr>
        <p:txBody>
          <a:bodyPr wrap="square">
            <a:spAutoFit/>
          </a:bodyPr>
          <a:lstStyle/>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This means the CPU has to wait for a substantial amount of time.</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Alternatively we have the cache memory which is a small, expensive but fast memory that is placed between the CPU and the main memory. </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Cache Memory</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643050"/>
            <a:ext cx="6643734" cy="4524315"/>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Whenever some data is required, the CPU first looks into cache.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If data is found, we call it a cache hit and the information is transferred to the CPU.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In case of a miss, the main memory is accessed. </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Cache Memory</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643050"/>
            <a:ext cx="6643734" cy="1077218"/>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There are two types of cache memory:</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Cache Memory</a:t>
            </a:r>
          </a:p>
        </p:txBody>
      </p:sp>
      <p:sp>
        <p:nvSpPr>
          <p:cNvPr id="6" name="Rectangle 5"/>
          <p:cNvSpPr/>
          <p:nvPr/>
        </p:nvSpPr>
        <p:spPr>
          <a:xfrm>
            <a:off x="2286000" y="2828836"/>
            <a:ext cx="6572280" cy="3046988"/>
          </a:xfrm>
          <a:prstGeom prst="rect">
            <a:avLst/>
          </a:prstGeom>
        </p:spPr>
        <p:txBody>
          <a:bodyPr wrap="square">
            <a:spAutoFit/>
          </a:bodyPr>
          <a:lstStyle/>
          <a:p>
            <a:pPr algn="just"/>
            <a:r>
              <a:rPr lang="en-IN" sz="3200" b="1" dirty="0">
                <a:solidFill>
                  <a:srgbClr val="FFFF00"/>
                </a:solidFill>
                <a:effectLst>
                  <a:outerShdw blurRad="38100" dist="38100" dir="2700000" algn="tl">
                    <a:srgbClr val="000000">
                      <a:alpha val="43137"/>
                    </a:srgbClr>
                  </a:outerShdw>
                </a:effectLst>
              </a:rPr>
              <a:t>L1 cache: </a:t>
            </a:r>
            <a:r>
              <a:rPr lang="en-IN" sz="3200" b="1" dirty="0">
                <a:solidFill>
                  <a:schemeClr val="bg1"/>
                </a:solidFill>
                <a:effectLst>
                  <a:outerShdw blurRad="38100" dist="38100" dir="2700000" algn="tl">
                    <a:srgbClr val="000000">
                      <a:alpha val="43137"/>
                    </a:srgbClr>
                  </a:outerShdw>
                </a:effectLst>
              </a:rPr>
              <a:t>It is small and is built inside the CPU. It is fast as compared to L2 cache</a:t>
            </a:r>
          </a:p>
          <a:p>
            <a:pPr algn="just"/>
            <a:endParaRPr lang="en-IN" sz="3200" b="1" dirty="0">
              <a:solidFill>
                <a:schemeClr val="bg1"/>
              </a:solidFill>
              <a:effectLst>
                <a:outerShdw blurRad="38100" dist="38100" dir="2700000" algn="tl">
                  <a:srgbClr val="000000">
                    <a:alpha val="43137"/>
                  </a:srgbClr>
                </a:outerShdw>
              </a:effectLst>
            </a:endParaRPr>
          </a:p>
          <a:p>
            <a:pPr algn="just"/>
            <a:r>
              <a:rPr lang="en-IN" sz="3200" b="1" dirty="0">
                <a:solidFill>
                  <a:srgbClr val="FFFF00"/>
                </a:solidFill>
                <a:effectLst>
                  <a:outerShdw blurRad="38100" dist="38100" dir="2700000" algn="tl">
                    <a:srgbClr val="000000">
                      <a:alpha val="43137"/>
                    </a:srgbClr>
                  </a:outerShdw>
                </a:effectLst>
              </a:rPr>
              <a:t>L2 cache: </a:t>
            </a:r>
            <a:r>
              <a:rPr lang="en-IN" sz="3200" b="1" dirty="0">
                <a:solidFill>
                  <a:schemeClr val="bg1"/>
                </a:solidFill>
                <a:effectLst>
                  <a:outerShdw blurRad="38100" dist="38100" dir="2700000" algn="tl">
                    <a:srgbClr val="000000">
                      <a:alpha val="43137"/>
                    </a:srgbClr>
                  </a:outerShdw>
                </a:effectLst>
              </a:rPr>
              <a:t>It is large but slower and is mounted on the motherboard</a:t>
            </a:r>
            <a:endParaRPr lang="en-IN"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6148" name="Picture 4" descr="C:\Users\Prakruti\Desktop\video_what-is-usb-3.0.png"/>
          <p:cNvPicPr>
            <a:picLocks noChangeAspect="1" noChangeArrowheads="1"/>
          </p:cNvPicPr>
          <p:nvPr/>
        </p:nvPicPr>
        <p:blipFill>
          <a:blip r:embed="rId5" cstate="print"/>
          <a:srcRect/>
          <a:stretch>
            <a:fillRect/>
          </a:stretch>
        </p:blipFill>
        <p:spPr bwMode="auto">
          <a:xfrm rot="19835522">
            <a:off x="371418" y="4259755"/>
            <a:ext cx="2305050" cy="1790700"/>
          </a:xfrm>
          <a:prstGeom prst="rect">
            <a:avLst/>
          </a:prstGeom>
          <a:noFill/>
        </p:spPr>
      </p:pic>
      <p:sp>
        <p:nvSpPr>
          <p:cNvPr id="11" name="Rectangle 10"/>
          <p:cNvSpPr/>
          <p:nvPr/>
        </p:nvSpPr>
        <p:spPr>
          <a:xfrm>
            <a:off x="2411760" y="2924944"/>
            <a:ext cx="576064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IN" sz="3600" b="1" dirty="0">
                <a:solidFill>
                  <a:srgbClr val="FFFF00"/>
                </a:solidFill>
                <a:effectLst>
                  <a:outerShdw blurRad="38100" dist="38100" dir="2700000" algn="tl">
                    <a:srgbClr val="000000">
                      <a:alpha val="43137"/>
                    </a:srgbClr>
                  </a:outerShdw>
                </a:effectLst>
              </a:rPr>
              <a:t>Secondary Memory</a:t>
            </a:r>
            <a:endParaRPr lang="en-IN"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6148" name="Picture 4" descr="C:\Users\Prakruti\Desktop\video_what-is-usb-3.0.png"/>
          <p:cNvPicPr>
            <a:picLocks noChangeAspect="1" noChangeArrowheads="1"/>
          </p:cNvPicPr>
          <p:nvPr/>
        </p:nvPicPr>
        <p:blipFill>
          <a:blip r:embed="rId5" cstate="print"/>
          <a:srcRect/>
          <a:stretch>
            <a:fillRect/>
          </a:stretch>
        </p:blipFill>
        <p:spPr bwMode="auto">
          <a:xfrm rot="19835522">
            <a:off x="371418" y="4259755"/>
            <a:ext cx="2305050" cy="1790700"/>
          </a:xfrm>
          <a:prstGeom prst="rect">
            <a:avLst/>
          </a:prstGeom>
          <a:noFill/>
        </p:spPr>
      </p:pic>
      <p:sp>
        <p:nvSpPr>
          <p:cNvPr id="11" name="Rectangle 10"/>
          <p:cNvSpPr/>
          <p:nvPr/>
        </p:nvSpPr>
        <p:spPr>
          <a:xfrm>
            <a:off x="3143240" y="285728"/>
            <a:ext cx="3931141" cy="646331"/>
          </a:xfrm>
          <a:prstGeom prst="rect">
            <a:avLst/>
          </a:prstGeom>
        </p:spPr>
        <p:txBody>
          <a:bodyPr wrap="none">
            <a:spAutoFit/>
          </a:bodyPr>
          <a:lstStyle/>
          <a:p>
            <a:r>
              <a:rPr lang="en-IN" sz="3600" b="1" dirty="0">
                <a:solidFill>
                  <a:srgbClr val="FFFF00"/>
                </a:solidFill>
                <a:effectLst>
                  <a:outerShdw blurRad="38100" dist="38100" dir="2700000" algn="tl">
                    <a:srgbClr val="000000">
                      <a:alpha val="43137"/>
                    </a:srgbClr>
                  </a:outerShdw>
                </a:effectLst>
              </a:rPr>
              <a:t>Secondary Memory</a:t>
            </a:r>
            <a:endParaRPr lang="en-IN" sz="3600" dirty="0">
              <a:solidFill>
                <a:srgbClr val="FFFF00"/>
              </a:solidFill>
              <a:effectLst>
                <a:outerShdw blurRad="38100" dist="38100" dir="2700000" algn="tl">
                  <a:srgbClr val="000000">
                    <a:alpha val="43137"/>
                  </a:srgbClr>
                </a:outerShdw>
              </a:effectLst>
            </a:endParaRPr>
          </a:p>
        </p:txBody>
      </p:sp>
      <p:sp>
        <p:nvSpPr>
          <p:cNvPr id="12" name="Rectangle 11"/>
          <p:cNvSpPr/>
          <p:nvPr/>
        </p:nvSpPr>
        <p:spPr>
          <a:xfrm>
            <a:off x="1928794" y="1643050"/>
            <a:ext cx="6858048" cy="4524315"/>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 major limitation of primary memory is that it has limited storage capacity and is volatile. </a:t>
            </a:r>
          </a:p>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To overcome this limitation we have secondary memory storage devices. This type of memory is also called external memory.  For example Floppy disk, hard disk, USB drives, CD/DVDs</a:t>
            </a:r>
          </a:p>
        </p:txBody>
      </p:sp>
    </p:spTree>
    <p:extLst>
      <p:ext uri="{BB962C8B-B14F-4D97-AF65-F5344CB8AC3E}">
        <p14:creationId xmlns:p14="http://schemas.microsoft.com/office/powerpoint/2010/main" val="296327110"/>
      </p:ext>
    </p:extLst>
  </p:cSld>
  <p:clrMapOvr>
    <a:overrideClrMapping bg1="lt1" tx1="dk1" bg2="lt2" tx2="dk2" accent1="accent1" accent2="accent2" accent3="accent3" accent4="accent4" accent5="accent5" accent6="accent6" hlink="hlink" folHlink="folHlink"/>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463874" name="Picture 2"/>
          <p:cNvPicPr>
            <a:picLocks noChangeAspect="1" noChangeArrowheads="1"/>
          </p:cNvPicPr>
          <p:nvPr/>
        </p:nvPicPr>
        <p:blipFill>
          <a:blip r:embed="rId5" cstate="print"/>
          <a:srcRect l="27539" t="21875" r="25000" b="14062"/>
          <a:stretch>
            <a:fillRect/>
          </a:stretch>
        </p:blipFill>
        <p:spPr bwMode="auto">
          <a:xfrm>
            <a:off x="2357422" y="642918"/>
            <a:ext cx="5500726" cy="556866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31545" y="274637"/>
            <a:ext cx="5097909" cy="1143000"/>
          </a:xfrm>
        </p:spPr>
        <p:txBody>
          <a:bodyPr>
            <a:normAutofit/>
          </a:bodyPr>
          <a:lstStyle/>
          <a:p>
            <a:pPr algn="l"/>
            <a:r>
              <a:rPr lang="en-US" sz="4400" b="1" dirty="0">
                <a:solidFill>
                  <a:srgbClr val="FFFF00"/>
                </a:solidFill>
                <a:effectLst>
                  <a:outerShdw blurRad="38100" dist="38100" dir="2700000" algn="tl">
                    <a:srgbClr val="000000">
                      <a:alpha val="43137"/>
                    </a:srgbClr>
                  </a:outerShdw>
                </a:effectLst>
              </a:rPr>
              <a:t>Input Unit</a:t>
            </a:r>
          </a:p>
        </p:txBody>
      </p:sp>
      <p:sp>
        <p:nvSpPr>
          <p:cNvPr id="5" name="Content Placeholder 4"/>
          <p:cNvSpPr>
            <a:spLocks noGrp="1"/>
          </p:cNvSpPr>
          <p:nvPr>
            <p:ph idx="1"/>
          </p:nvPr>
        </p:nvSpPr>
        <p:spPr>
          <a:xfrm>
            <a:off x="1831545" y="1443834"/>
            <a:ext cx="7016195" cy="4771247"/>
          </a:xfrm>
        </p:spPr>
        <p:txBody>
          <a:bodyPr>
            <a:noAutofit/>
          </a:bodyPr>
          <a:lstStyle/>
          <a:p>
            <a:pPr algn="just">
              <a:buFont typeface="Wingdings" pitchFamily="2" charset="2"/>
              <a:buChar char="ü"/>
            </a:pPr>
            <a:r>
              <a:rPr lang="en-IN" sz="3200" b="1" dirty="0">
                <a:cs typeface="Arial" charset="0"/>
              </a:rPr>
              <a:t>The input unit consists of input devices that are attached to the computer. </a:t>
            </a:r>
          </a:p>
          <a:p>
            <a:pPr algn="just">
              <a:buFont typeface="Wingdings" pitchFamily="2" charset="2"/>
              <a:buChar char="ü"/>
            </a:pPr>
            <a:r>
              <a:rPr lang="en-IN" sz="3200" b="1" dirty="0">
                <a:cs typeface="Arial" charset="0"/>
              </a:rPr>
              <a:t>These devices take input and convert it into binary language that the computer understands. </a:t>
            </a:r>
          </a:p>
          <a:p>
            <a:pPr algn="just">
              <a:buFont typeface="Wingdings" pitchFamily="2" charset="2"/>
              <a:buChar char="ü"/>
            </a:pPr>
            <a:r>
              <a:rPr lang="en-IN" sz="3200" b="1" dirty="0">
                <a:cs typeface="Arial" charset="0"/>
              </a:rPr>
              <a:t>Some of the common input devices are keyboard, mouse, joystick, scanner etc. </a:t>
            </a:r>
          </a:p>
        </p:txBody>
      </p:sp>
      <p:pic>
        <p:nvPicPr>
          <p:cNvPr id="2050" name="Picture 2" descr="C:\Users\Prakruti\Desktop\Інформатика-як-базова-наука-в-сучасному-суспільстві.jpg"/>
          <p:cNvPicPr>
            <a:picLocks noChangeAspect="1" noChangeArrowheads="1"/>
          </p:cNvPicPr>
          <p:nvPr/>
        </p:nvPicPr>
        <p:blipFill>
          <a:blip r:embed="rId4" cstate="print"/>
          <a:srcRect/>
          <a:stretch>
            <a:fillRect/>
          </a:stretch>
        </p:blipFill>
        <p:spPr bwMode="auto">
          <a:xfrm>
            <a:off x="214282" y="5143512"/>
            <a:ext cx="1905013" cy="1428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15362" name="Picture 2" descr="C:\Users\Prakruti\Desktop\blu-ray-cloner-01.png"/>
          <p:cNvPicPr>
            <a:picLocks noChangeAspect="1" noChangeArrowheads="1"/>
          </p:cNvPicPr>
          <p:nvPr/>
        </p:nvPicPr>
        <p:blipFill>
          <a:blip r:embed="rId5" cstate="print"/>
          <a:srcRect/>
          <a:stretch>
            <a:fillRect/>
          </a:stretch>
        </p:blipFill>
        <p:spPr bwMode="auto">
          <a:xfrm rot="19978185">
            <a:off x="316752" y="2065678"/>
            <a:ext cx="7000810" cy="3076670"/>
          </a:xfrm>
          <a:prstGeom prst="rect">
            <a:avLst/>
          </a:prstGeom>
          <a:noFill/>
        </p:spPr>
      </p:pic>
      <p:sp>
        <p:nvSpPr>
          <p:cNvPr id="11" name="Rectangle 10"/>
          <p:cNvSpPr/>
          <p:nvPr/>
        </p:nvSpPr>
        <p:spPr>
          <a:xfrm>
            <a:off x="1571604" y="357166"/>
            <a:ext cx="7358114" cy="707886"/>
          </a:xfrm>
          <a:prstGeom prst="rect">
            <a:avLst/>
          </a:prstGeom>
        </p:spPr>
        <p:txBody>
          <a:bodyPr wrap="square">
            <a:spAutoFit/>
          </a:bodyPr>
          <a:lstStyle/>
          <a:p>
            <a:pPr algn="ctr"/>
            <a:r>
              <a:rPr lang="en-IN" sz="4000" b="1" dirty="0">
                <a:solidFill>
                  <a:srgbClr val="FFFF00"/>
                </a:solidFill>
                <a:effectLst>
                  <a:outerShdw blurRad="38100" dist="38100" dir="2700000" algn="tl">
                    <a:srgbClr val="000000">
                      <a:alpha val="43137"/>
                    </a:srgbClr>
                  </a:outerShdw>
                </a:effectLst>
              </a:rPr>
              <a:t>Hard disk</a:t>
            </a:r>
            <a:endParaRPr lang="en-IN" sz="40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857356" y="1571612"/>
            <a:ext cx="6929486" cy="4031873"/>
          </a:xfrm>
          <a:prstGeom prst="rect">
            <a:avLst/>
          </a:prstGeom>
        </p:spPr>
        <p:txBody>
          <a:bodyPr wrap="square">
            <a:spAutoFit/>
          </a:bodyPr>
          <a:lstStyle/>
          <a:p>
            <a:pPr algn="just"/>
            <a:r>
              <a:rPr lang="en-IN" sz="3200" b="1" dirty="0">
                <a:solidFill>
                  <a:schemeClr val="bg1"/>
                </a:solidFill>
                <a:effectLst>
                  <a:outerShdw blurRad="38100" dist="38100" dir="2700000" algn="tl">
                    <a:srgbClr val="000000">
                      <a:alpha val="43137"/>
                    </a:srgbClr>
                  </a:outerShdw>
                </a:effectLst>
              </a:rPr>
              <a:t>A hard disk consists of one or more circular disks called platters which are mounted on a common spindle. Each surface of a platter is coated with a magnetic material. Both surfaces of each disk are capable of storing data except the top and bottom disk where only the inner surface is used. </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357290" y="285728"/>
            <a:ext cx="7358114" cy="707886"/>
          </a:xfrm>
          <a:prstGeom prst="rect">
            <a:avLst/>
          </a:prstGeom>
        </p:spPr>
        <p:txBody>
          <a:bodyPr wrap="square">
            <a:spAutoFit/>
          </a:bodyPr>
          <a:lstStyle/>
          <a:p>
            <a:pPr algn="ctr"/>
            <a:r>
              <a:rPr lang="en-IN" sz="4000" b="1" dirty="0">
                <a:solidFill>
                  <a:srgbClr val="FFFF00"/>
                </a:solidFill>
                <a:effectLst>
                  <a:outerShdw blurRad="38100" dist="38100" dir="2700000" algn="tl">
                    <a:srgbClr val="000000">
                      <a:alpha val="43137"/>
                    </a:srgbClr>
                  </a:outerShdw>
                </a:effectLst>
              </a:rPr>
              <a:t>Hard disk</a:t>
            </a:r>
            <a:endParaRPr lang="en-IN" sz="40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857356" y="1582341"/>
            <a:ext cx="6929486" cy="3539430"/>
          </a:xfrm>
          <a:prstGeom prst="rect">
            <a:avLst/>
          </a:prstGeom>
        </p:spPr>
        <p:txBody>
          <a:bodyPr wrap="square">
            <a:spAutoFit/>
          </a:bodyPr>
          <a:lstStyle/>
          <a:p>
            <a:pPr algn="just"/>
            <a:r>
              <a:rPr lang="en-IN" sz="3200" b="1" dirty="0">
                <a:solidFill>
                  <a:schemeClr val="bg1"/>
                </a:solidFill>
                <a:effectLst>
                  <a:outerShdw blurRad="38100" dist="38100" dir="2700000" algn="tl">
                    <a:srgbClr val="000000">
                      <a:alpha val="43137"/>
                    </a:srgbClr>
                  </a:outerShdw>
                </a:effectLst>
              </a:rPr>
              <a:t>The information is recorded on the surface of the rotating disk by magnetic read/write heads. These heads are joined to a common arm known as access arm. This arm moves over the surface of the rotating disk as shown in the figure (next slide)</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357290" y="285728"/>
            <a:ext cx="7358114" cy="707886"/>
          </a:xfrm>
          <a:prstGeom prst="rect">
            <a:avLst/>
          </a:prstGeom>
        </p:spPr>
        <p:txBody>
          <a:bodyPr wrap="square">
            <a:spAutoFit/>
          </a:bodyPr>
          <a:lstStyle/>
          <a:p>
            <a:pPr algn="ctr"/>
            <a:r>
              <a:rPr lang="en-IN" sz="4000" b="1" dirty="0">
                <a:solidFill>
                  <a:srgbClr val="FFFF00"/>
                </a:solidFill>
                <a:effectLst>
                  <a:outerShdw blurRad="38100" dist="38100" dir="2700000" algn="tl">
                    <a:srgbClr val="000000">
                      <a:alpha val="43137"/>
                    </a:srgbClr>
                  </a:outerShdw>
                </a:effectLst>
              </a:rPr>
              <a:t>Rotating Arm of Hard disk</a:t>
            </a:r>
            <a:endParaRPr lang="en-IN" sz="4000" dirty="0">
              <a:solidFill>
                <a:srgbClr val="FFFF00"/>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5" cstate="print"/>
          <a:srcRect l="26367" t="14844" r="24034" b="18750"/>
          <a:stretch>
            <a:fillRect/>
          </a:stretch>
        </p:blipFill>
        <p:spPr bwMode="auto">
          <a:xfrm>
            <a:off x="2285984" y="1071546"/>
            <a:ext cx="5500726" cy="5523558"/>
          </a:xfrm>
          <a:prstGeom prst="rect">
            <a:avLst/>
          </a:prstGeom>
          <a:ln>
            <a:noFill/>
          </a:ln>
          <a:effectLst>
            <a:softEdge rad="112500"/>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2" descr="C:\Users\Prakruti\Desktop\blu-ray-cloner-01.png"/>
          <p:cNvPicPr>
            <a:picLocks noChangeAspect="1" noChangeArrowheads="1"/>
          </p:cNvPicPr>
          <p:nvPr/>
        </p:nvPicPr>
        <p:blipFill>
          <a:blip r:embed="rId5" cstate="print"/>
          <a:srcRect/>
          <a:stretch>
            <a:fillRect/>
          </a:stretch>
        </p:blipFill>
        <p:spPr bwMode="auto">
          <a:xfrm rot="19978185">
            <a:off x="316752" y="2065678"/>
            <a:ext cx="7000810" cy="3076670"/>
          </a:xfrm>
          <a:prstGeom prst="rect">
            <a:avLst/>
          </a:prstGeom>
          <a:noFill/>
        </p:spPr>
      </p:pic>
      <p:sp>
        <p:nvSpPr>
          <p:cNvPr id="11" name="Rectangle 10"/>
          <p:cNvSpPr/>
          <p:nvPr/>
        </p:nvSpPr>
        <p:spPr>
          <a:xfrm>
            <a:off x="1357290" y="285728"/>
            <a:ext cx="7358114" cy="707886"/>
          </a:xfrm>
          <a:prstGeom prst="rect">
            <a:avLst/>
          </a:prstGeom>
        </p:spPr>
        <p:txBody>
          <a:bodyPr wrap="square">
            <a:spAutoFit/>
          </a:bodyPr>
          <a:lstStyle/>
          <a:p>
            <a:pPr algn="ctr"/>
            <a:r>
              <a:rPr lang="en-IN" sz="4000" b="1" dirty="0">
                <a:solidFill>
                  <a:srgbClr val="FFFF00"/>
                </a:solidFill>
                <a:effectLst>
                  <a:outerShdw blurRad="38100" dist="38100" dir="2700000" algn="tl">
                    <a:srgbClr val="000000">
                      <a:alpha val="43137"/>
                    </a:srgbClr>
                  </a:outerShdw>
                </a:effectLst>
              </a:rPr>
              <a:t>Hard disk</a:t>
            </a:r>
            <a:endParaRPr lang="en-IN" sz="40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857356" y="1214422"/>
            <a:ext cx="6929486" cy="5509200"/>
          </a:xfrm>
          <a:prstGeom prst="rect">
            <a:avLst/>
          </a:prstGeom>
        </p:spPr>
        <p:txBody>
          <a:bodyPr wrap="square">
            <a:spAutoFit/>
          </a:bodyPr>
          <a:lstStyle/>
          <a:p>
            <a:pPr algn="just"/>
            <a:r>
              <a:rPr lang="en-IN" sz="3200" b="1" dirty="0">
                <a:solidFill>
                  <a:schemeClr val="bg1"/>
                </a:solidFill>
                <a:effectLst>
                  <a:outerShdw blurRad="38100" dist="38100" dir="2700000" algn="tl">
                    <a:srgbClr val="000000">
                      <a:alpha val="43137"/>
                    </a:srgbClr>
                  </a:outerShdw>
                </a:effectLst>
              </a:rPr>
              <a:t>Information is recorded on each of these disks in the form of concentric circles called tracks which are further divided into sectors. Hard drives however, are not very portable and are primarily used internally in a computer system. But external hard disks are also available as a substitute for portable storage. Today the hard disks have the storage capacity of several gigabytes to terabytes.</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500166" y="3357562"/>
            <a:ext cx="7358114" cy="70788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IN" sz="4000" b="1" dirty="0">
                <a:solidFill>
                  <a:srgbClr val="FFFF00"/>
                </a:solidFill>
                <a:effectLst>
                  <a:outerShdw blurRad="38100" dist="38100" dir="2700000" algn="tl">
                    <a:srgbClr val="000000">
                      <a:alpha val="43137"/>
                    </a:srgbClr>
                  </a:outerShdw>
                </a:effectLst>
              </a:rPr>
              <a:t>OPTICAL DISKS</a:t>
            </a:r>
            <a:endParaRPr lang="en-IN" sz="4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428728" y="357166"/>
            <a:ext cx="7358114" cy="70788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IN" sz="4000" b="1" dirty="0">
                <a:solidFill>
                  <a:srgbClr val="FFFF00"/>
                </a:solidFill>
                <a:effectLst>
                  <a:outerShdw blurRad="38100" dist="38100" dir="2700000" algn="tl">
                    <a:srgbClr val="000000">
                      <a:alpha val="43137"/>
                    </a:srgbClr>
                  </a:outerShdw>
                </a:effectLst>
              </a:rPr>
              <a:t>OPTICAL DISKS</a:t>
            </a:r>
            <a:endParaRPr lang="en-IN" sz="4000"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1214414" y="1443841"/>
            <a:ext cx="7572428" cy="5324535"/>
          </a:xfrm>
          <a:prstGeom prst="rect">
            <a:avLst/>
          </a:prstGeom>
        </p:spPr>
        <p:txBody>
          <a:bodyPr wrap="square">
            <a:spAutoFit/>
          </a:bodyPr>
          <a:lstStyle/>
          <a:p>
            <a:pPr algn="just"/>
            <a:r>
              <a:rPr lang="en-IN" sz="2800" b="1" dirty="0">
                <a:solidFill>
                  <a:schemeClr val="bg1"/>
                </a:solidFill>
                <a:effectLst>
                  <a:outerShdw blurRad="38100" dist="38100" dir="2700000" algn="tl">
                    <a:srgbClr val="000000">
                      <a:alpha val="43137"/>
                    </a:srgbClr>
                  </a:outerShdw>
                </a:effectLst>
              </a:rPr>
              <a:t>	</a:t>
            </a:r>
            <a:r>
              <a:rPr lang="en-IN" sz="2600" b="1" dirty="0">
                <a:solidFill>
                  <a:schemeClr val="bg1"/>
                </a:solidFill>
                <a:effectLst>
                  <a:outerShdw blurRad="38100" dist="38100" dir="2700000" algn="tl">
                    <a:srgbClr val="000000">
                      <a:alpha val="43137"/>
                    </a:srgbClr>
                  </a:outerShdw>
                </a:effectLst>
              </a:rPr>
              <a:t>An optical disk is primarily used as a portable and secondary storage device. It can store more data than the previous generation of magnetic storage media, and has a relatively longer lifespan. Compact disks (CD), digital versatile/video disks (DVD) and </a:t>
            </a:r>
            <a:r>
              <a:rPr lang="en-IN" sz="2600" b="1" dirty="0" err="1">
                <a:solidFill>
                  <a:schemeClr val="bg1"/>
                </a:solidFill>
                <a:effectLst>
                  <a:outerShdw blurRad="38100" dist="38100" dir="2700000" algn="tl">
                    <a:srgbClr val="000000">
                      <a:alpha val="43137"/>
                    </a:srgbClr>
                  </a:outerShdw>
                </a:effectLst>
              </a:rPr>
              <a:t>Blu</a:t>
            </a:r>
            <a:r>
              <a:rPr lang="en-IN" sz="2600" b="1" dirty="0">
                <a:solidFill>
                  <a:schemeClr val="bg1"/>
                </a:solidFill>
                <a:effectLst>
                  <a:outerShdw blurRad="38100" dist="38100" dir="2700000" algn="tl">
                    <a:srgbClr val="000000">
                      <a:alpha val="43137"/>
                    </a:srgbClr>
                  </a:outerShdw>
                </a:effectLst>
              </a:rPr>
              <a:t>-ray disks are currently the most commonly used forms of optical disks. These disks are generally used to:</a:t>
            </a:r>
          </a:p>
          <a:p>
            <a:pPr>
              <a:buFont typeface="Wingdings" pitchFamily="2" charset="2"/>
              <a:buChar char="ü"/>
            </a:pPr>
            <a:r>
              <a:rPr lang="en-IN" sz="2600" b="1" dirty="0">
                <a:solidFill>
                  <a:srgbClr val="FFFF00"/>
                </a:solidFill>
                <a:effectLst>
                  <a:outerShdw blurRad="38100" dist="38100" dir="2700000" algn="tl">
                    <a:srgbClr val="000000">
                      <a:alpha val="43137"/>
                    </a:srgbClr>
                  </a:outerShdw>
                </a:effectLst>
              </a:rPr>
              <a:t>Distribute software to customers.</a:t>
            </a:r>
          </a:p>
          <a:p>
            <a:pPr>
              <a:buFont typeface="Wingdings" pitchFamily="2" charset="2"/>
              <a:buChar char="ü"/>
            </a:pPr>
            <a:r>
              <a:rPr lang="en-IN" sz="2600" b="1" dirty="0">
                <a:solidFill>
                  <a:srgbClr val="FFFF00"/>
                </a:solidFill>
                <a:effectLst>
                  <a:outerShdw blurRad="38100" dist="38100" dir="2700000" algn="tl">
                    <a:srgbClr val="000000">
                      <a:alpha val="43137"/>
                    </a:srgbClr>
                  </a:outerShdw>
                </a:effectLst>
              </a:rPr>
              <a:t>Store large amounts of data such as music, images and videos.</a:t>
            </a:r>
          </a:p>
          <a:p>
            <a:pPr>
              <a:buFont typeface="Wingdings" pitchFamily="2" charset="2"/>
              <a:buChar char="ü"/>
            </a:pPr>
            <a:r>
              <a:rPr lang="en-IN" sz="2600" b="1" dirty="0">
                <a:solidFill>
                  <a:srgbClr val="FFFF00"/>
                </a:solidFill>
                <a:effectLst>
                  <a:outerShdw blurRad="38100" dist="38100" dir="2700000" algn="tl">
                    <a:srgbClr val="000000">
                      <a:alpha val="43137"/>
                    </a:srgbClr>
                  </a:outerShdw>
                </a:effectLst>
              </a:rPr>
              <a:t>Transfer data to different computers or devices.</a:t>
            </a:r>
          </a:p>
          <a:p>
            <a:pPr>
              <a:buFont typeface="Wingdings" pitchFamily="2" charset="2"/>
              <a:buChar char="ü"/>
            </a:pPr>
            <a:r>
              <a:rPr lang="en-IN" sz="2600" b="1" dirty="0">
                <a:solidFill>
                  <a:srgbClr val="FFFF00"/>
                </a:solidFill>
                <a:effectLst>
                  <a:outerShdw blurRad="38100" dist="38100" dir="2700000" algn="tl">
                    <a:srgbClr val="000000">
                      <a:alpha val="43137"/>
                    </a:srgbClr>
                  </a:outerShdw>
                </a:effectLst>
              </a:rPr>
              <a:t>Back up data from a local machine.</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928794" y="3357562"/>
            <a:ext cx="6143668" cy="58477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IN" sz="3200" b="1" dirty="0">
                <a:solidFill>
                  <a:srgbClr val="FFFF00"/>
                </a:solidFill>
                <a:effectLst>
                  <a:outerShdw blurRad="38100" dist="38100" dir="2700000" algn="tl">
                    <a:srgbClr val="000000">
                      <a:alpha val="43137"/>
                    </a:srgbClr>
                  </a:outerShdw>
                </a:effectLst>
              </a:rPr>
              <a:t>Batteries</a:t>
            </a:r>
            <a:endParaRPr lang="en-IN"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357290" y="428604"/>
            <a:ext cx="7358114" cy="58477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IN" sz="3200" b="1" dirty="0">
                <a:solidFill>
                  <a:srgbClr val="FFFF00"/>
                </a:solidFill>
                <a:effectLst>
                  <a:outerShdw blurRad="38100" dist="38100" dir="2700000" algn="tl">
                    <a:srgbClr val="000000">
                      <a:alpha val="43137"/>
                    </a:srgbClr>
                  </a:outerShdw>
                </a:effectLst>
              </a:rPr>
              <a:t>Batteries</a:t>
            </a:r>
            <a:endParaRPr lang="en-IN" sz="3200"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1142976" y="2714620"/>
            <a:ext cx="7429552" cy="3108543"/>
          </a:xfrm>
          <a:prstGeom prst="rect">
            <a:avLst/>
          </a:prstGeom>
        </p:spPr>
        <p:txBody>
          <a:bodyPr wrap="square">
            <a:spAutoFit/>
          </a:bodyPr>
          <a:lstStyle/>
          <a:p>
            <a:pPr algn="just"/>
            <a:r>
              <a:rPr lang="en-IN" sz="2800" b="1" dirty="0">
                <a:solidFill>
                  <a:schemeClr val="bg1"/>
                </a:solidFill>
                <a:effectLst>
                  <a:outerShdw blurRad="38100" dist="38100" dir="2700000" algn="tl">
                    <a:srgbClr val="000000">
                      <a:alpha val="43137"/>
                    </a:srgbClr>
                  </a:outerShdw>
                </a:effectLst>
              </a:rPr>
              <a:t>A battery is a device consisting of one or more electrochemical cells with external connections provided to power electrical devices such as flashlights, smartphones, and electric cars. When a battery is supplying electric power, its positive terminal is the cathode and its negative terminal is the anode.</a:t>
            </a:r>
            <a:r>
              <a:rPr lang="en-IN" sz="2800" b="1" baseline="30000" dirty="0">
                <a:solidFill>
                  <a:schemeClr val="bg1"/>
                </a:solidFill>
                <a:effectLst>
                  <a:outerShdw blurRad="38100" dist="38100" dir="2700000" algn="tl">
                    <a:srgbClr val="000000">
                      <a:alpha val="43137"/>
                    </a:srgbClr>
                  </a:outerShdw>
                </a:effectLst>
              </a:rPr>
              <a:t> </a:t>
            </a:r>
            <a:endParaRPr lang="en-IN" sz="28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1142976" y="1928802"/>
            <a:ext cx="7429552" cy="523220"/>
          </a:xfrm>
          <a:prstGeom prst="rect">
            <a:avLst/>
          </a:prstGeom>
        </p:spPr>
        <p:txBody>
          <a:bodyPr wrap="square">
            <a:spAutoFit/>
          </a:bodyPr>
          <a:lstStyle/>
          <a:p>
            <a:pPr algn="just"/>
            <a:r>
              <a:rPr lang="en-IN" sz="2800"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What is battery?</a:t>
            </a:r>
          </a:p>
        </p:txBody>
      </p:sp>
      <p:sp>
        <p:nvSpPr>
          <p:cNvPr id="5" name="Rectangle 4"/>
          <p:cNvSpPr/>
          <p:nvPr/>
        </p:nvSpPr>
        <p:spPr>
          <a:xfrm>
            <a:off x="5203241" y="2071678"/>
            <a:ext cx="3185296" cy="523220"/>
          </a:xfrm>
          <a:prstGeom prst="rect">
            <a:avLst/>
          </a:prstGeom>
        </p:spPr>
        <p:txBody>
          <a:bodyPr wrap="none">
            <a:spAutoFit/>
          </a:bodyPr>
          <a:lstStyle/>
          <a:p>
            <a:pPr algn="just"/>
            <a:r>
              <a:rPr lang="en-IN" sz="2800" b="1" dirty="0">
                <a:solidFill>
                  <a:srgbClr val="FFFF00"/>
                </a:solidFill>
                <a:effectLst>
                  <a:outerShdw blurRad="38100" dist="38100" dir="2700000" algn="tl">
                    <a:srgbClr val="000000">
                      <a:alpha val="43137"/>
                    </a:srgbClr>
                  </a:outerShdw>
                </a:effectLst>
              </a:rPr>
              <a:t>Courtesy: Wikipedia</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500166" y="3000372"/>
            <a:ext cx="7358114" cy="58477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IN" sz="3200" b="1" dirty="0">
                <a:solidFill>
                  <a:srgbClr val="FFFF00"/>
                </a:solidFill>
                <a:effectLst>
                  <a:outerShdw blurRad="38100" dist="38100" dir="2700000" algn="tl">
                    <a:srgbClr val="000000">
                      <a:alpha val="43137"/>
                    </a:srgbClr>
                  </a:outerShdw>
                </a:effectLst>
              </a:rPr>
              <a:t>Computer Batteries</a:t>
            </a:r>
            <a:endParaRPr lang="en-IN"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428728" y="357166"/>
            <a:ext cx="7358114" cy="58477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IN" sz="3200" b="1" dirty="0">
                <a:solidFill>
                  <a:srgbClr val="FFFF00"/>
                </a:solidFill>
                <a:effectLst>
                  <a:outerShdw blurRad="38100" dist="38100" dir="2700000" algn="tl">
                    <a:srgbClr val="000000">
                      <a:alpha val="43137"/>
                    </a:srgbClr>
                  </a:outerShdw>
                </a:effectLst>
              </a:rPr>
              <a:t>Computer Batteries</a:t>
            </a:r>
            <a:endParaRPr lang="en-IN" sz="3200"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1571604" y="1571612"/>
            <a:ext cx="7000924" cy="954107"/>
          </a:xfrm>
          <a:prstGeom prst="rect">
            <a:avLst/>
          </a:prstGeom>
        </p:spPr>
        <p:txBody>
          <a:bodyPr wrap="square">
            <a:spAutoFit/>
          </a:bodyPr>
          <a:lstStyle/>
          <a:p>
            <a:r>
              <a:rPr lang="en-IN" sz="2800" b="1" i="1" dirty="0">
                <a:solidFill>
                  <a:srgbClr val="FFFF00"/>
                </a:solidFill>
                <a:effectLst>
                  <a:outerShdw blurRad="38100" dist="38100" dir="2700000" algn="tl">
                    <a:srgbClr val="000000">
                      <a:alpha val="43137"/>
                    </a:srgbClr>
                  </a:outerShdw>
                </a:effectLst>
              </a:rPr>
              <a:t>There are three computer batteries types used with computers</a:t>
            </a:r>
          </a:p>
        </p:txBody>
      </p:sp>
      <p:sp>
        <p:nvSpPr>
          <p:cNvPr id="8" name="Rectangle 7"/>
          <p:cNvSpPr/>
          <p:nvPr/>
        </p:nvSpPr>
        <p:spPr>
          <a:xfrm>
            <a:off x="1643042" y="2857496"/>
            <a:ext cx="5000660" cy="78581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en-IN" sz="2800" b="1" dirty="0">
                <a:effectLst>
                  <a:outerShdw blurRad="38100" dist="38100" dir="2700000" algn="tl">
                    <a:srgbClr val="000000">
                      <a:alpha val="43137"/>
                    </a:srgbClr>
                  </a:outerShdw>
                </a:effectLst>
              </a:rPr>
              <a:t>1. Backup Battery (CMOS)</a:t>
            </a:r>
          </a:p>
        </p:txBody>
      </p:sp>
      <p:sp>
        <p:nvSpPr>
          <p:cNvPr id="9" name="Rectangle 8"/>
          <p:cNvSpPr/>
          <p:nvPr/>
        </p:nvSpPr>
        <p:spPr>
          <a:xfrm>
            <a:off x="1643042" y="4000504"/>
            <a:ext cx="5000660" cy="7858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IN" sz="2800" b="1" dirty="0">
                <a:effectLst>
                  <a:outerShdw blurRad="38100" dist="38100" dir="2700000" algn="tl">
                    <a:srgbClr val="000000">
                      <a:alpha val="43137"/>
                    </a:srgbClr>
                  </a:outerShdw>
                </a:effectLst>
              </a:rPr>
              <a:t>2. Bridge Battery</a:t>
            </a:r>
            <a:endParaRPr lang="en-IN" sz="2800" dirty="0">
              <a:effectLst>
                <a:outerShdw blurRad="38100" dist="38100" dir="2700000" algn="tl">
                  <a:srgbClr val="000000">
                    <a:alpha val="43137"/>
                  </a:srgbClr>
                </a:outerShdw>
              </a:effectLst>
            </a:endParaRPr>
          </a:p>
        </p:txBody>
      </p:sp>
      <p:sp>
        <p:nvSpPr>
          <p:cNvPr id="10" name="Rectangle 9"/>
          <p:cNvSpPr/>
          <p:nvPr/>
        </p:nvSpPr>
        <p:spPr>
          <a:xfrm>
            <a:off x="1643042" y="5214950"/>
            <a:ext cx="5000660" cy="78581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n-IN" sz="2800" b="1" dirty="0">
                <a:effectLst>
                  <a:outerShdw blurRad="38100" dist="38100" dir="2700000" algn="tl">
                    <a:srgbClr val="000000">
                      <a:alpha val="43137"/>
                    </a:srgbClr>
                  </a:outerShdw>
                </a:effectLst>
              </a:rPr>
              <a:t>3. Main Battery</a:t>
            </a:r>
            <a:endParaRPr lang="en-IN"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400" b="1" dirty="0">
                <a:solidFill>
                  <a:srgbClr val="FFFF00"/>
                </a:solidFill>
                <a:effectLst>
                  <a:outerShdw blurRad="38100" dist="38100" dir="2700000" algn="tl">
                    <a:srgbClr val="000000">
                      <a:alpha val="43137"/>
                    </a:srgbClr>
                  </a:outerShdw>
                </a:effectLst>
              </a:rPr>
              <a:t>Input Unit</a:t>
            </a:r>
          </a:p>
        </p:txBody>
      </p:sp>
      <p:pic>
        <p:nvPicPr>
          <p:cNvPr id="6147" name="Picture 3" descr="C:\Users\Sainik\Desktop\examples of Input Devices of Computer.png"/>
          <p:cNvPicPr>
            <a:picLocks noChangeAspect="1" noChangeArrowheads="1"/>
          </p:cNvPicPr>
          <p:nvPr/>
        </p:nvPicPr>
        <p:blipFill>
          <a:blip r:embed="rId4" cstate="print"/>
          <a:srcRect/>
          <a:stretch>
            <a:fillRect/>
          </a:stretch>
        </p:blipFill>
        <p:spPr bwMode="auto">
          <a:xfrm>
            <a:off x="2000232" y="1500174"/>
            <a:ext cx="6858047" cy="45005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500166" y="1997839"/>
            <a:ext cx="7143800" cy="4401205"/>
          </a:xfrm>
          <a:prstGeom prst="rect">
            <a:avLst/>
          </a:prstGeom>
        </p:spPr>
        <p:txBody>
          <a:bodyPr wrap="square">
            <a:spAutoFit/>
          </a:bodyPr>
          <a:lstStyle/>
          <a:p>
            <a:pPr algn="just"/>
            <a:r>
              <a:rPr lang="en-IN" sz="2800" b="1" dirty="0">
                <a:solidFill>
                  <a:schemeClr val="bg1"/>
                </a:solidFill>
                <a:effectLst>
                  <a:outerShdw blurRad="38100" dist="38100" dir="2700000" algn="tl">
                    <a:srgbClr val="000000">
                      <a:alpha val="43137"/>
                    </a:srgbClr>
                  </a:outerShdw>
                </a:effectLst>
              </a:rPr>
              <a:t>	The </a:t>
            </a:r>
            <a:r>
              <a:rPr lang="en-IN" sz="2800" b="1" i="1" dirty="0">
                <a:solidFill>
                  <a:schemeClr val="bg1"/>
                </a:solidFill>
                <a:effectLst>
                  <a:outerShdw blurRad="38100" dist="38100" dir="2700000" algn="tl">
                    <a:srgbClr val="000000">
                      <a:alpha val="43137"/>
                    </a:srgbClr>
                  </a:outerShdw>
                </a:effectLst>
              </a:rPr>
              <a:t>Complementary Metal-Oxide Semiconductor</a:t>
            </a:r>
            <a:r>
              <a:rPr lang="en-IN" sz="2800" b="1" dirty="0">
                <a:solidFill>
                  <a:schemeClr val="bg1"/>
                </a:solidFill>
                <a:effectLst>
                  <a:outerShdw blurRad="38100" dist="38100" dir="2700000" algn="tl">
                    <a:srgbClr val="000000">
                      <a:alpha val="43137"/>
                    </a:srgbClr>
                  </a:outerShdw>
                </a:effectLst>
              </a:rPr>
              <a:t> chip usually abbreviated as CMOS chip is powered by the CMOS battery. The CMOS battery, unlike the other battery types is present in each and every computer. They are small in size (coin-sized) and generally the lifetime of the motherboard (say 10 years). The actual function of this CMOS battery is to power the CMOS chip which stores the clock settings and hardware settings.</a:t>
            </a:r>
          </a:p>
        </p:txBody>
      </p:sp>
      <p:sp>
        <p:nvSpPr>
          <p:cNvPr id="5" name="Rectangle 4"/>
          <p:cNvSpPr/>
          <p:nvPr/>
        </p:nvSpPr>
        <p:spPr>
          <a:xfrm>
            <a:off x="1785918" y="428604"/>
            <a:ext cx="6500858" cy="78581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IN" sz="2800" b="1" dirty="0">
                <a:effectLst>
                  <a:outerShdw blurRad="38100" dist="38100" dir="2700000" algn="tl">
                    <a:srgbClr val="000000">
                      <a:alpha val="43137"/>
                    </a:srgbClr>
                  </a:outerShdw>
                </a:effectLst>
              </a:rPr>
              <a:t>1. Backup Battery (CMOS)</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357290" y="1857364"/>
            <a:ext cx="7500990" cy="3970318"/>
          </a:xfrm>
          <a:prstGeom prst="rect">
            <a:avLst/>
          </a:prstGeom>
        </p:spPr>
        <p:txBody>
          <a:bodyPr wrap="square">
            <a:spAutoFit/>
          </a:bodyPr>
          <a:lstStyle/>
          <a:p>
            <a:pPr algn="just"/>
            <a:r>
              <a:rPr lang="en-IN" sz="2800" b="1" dirty="0">
                <a:solidFill>
                  <a:schemeClr val="bg1"/>
                </a:solidFill>
                <a:effectLst>
                  <a:outerShdw blurRad="38100" dist="38100" dir="2700000" algn="tl">
                    <a:srgbClr val="000000">
                      <a:alpha val="43137"/>
                    </a:srgbClr>
                  </a:outerShdw>
                </a:effectLst>
              </a:rPr>
              <a:t>	The Bridge battery is not part of every computer. It is only limited to the laptops and that too not in all of them. So as the name suggests, it is an auxiliary power source which keeps laptop alive when the main battery is replaced. It is not as big or powerful as main battery but can take care of the power requirements in that short span of time. Most people know it by the name, backup battery.</a:t>
            </a:r>
          </a:p>
        </p:txBody>
      </p:sp>
      <p:sp>
        <p:nvSpPr>
          <p:cNvPr id="4" name="Rectangle 3"/>
          <p:cNvSpPr/>
          <p:nvPr/>
        </p:nvSpPr>
        <p:spPr>
          <a:xfrm>
            <a:off x="1714480" y="357166"/>
            <a:ext cx="6572296" cy="7858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800" b="1" dirty="0">
                <a:effectLst>
                  <a:outerShdw blurRad="38100" dist="38100" dir="2700000" algn="tl">
                    <a:srgbClr val="000000">
                      <a:alpha val="43137"/>
                    </a:srgbClr>
                  </a:outerShdw>
                </a:effectLst>
              </a:rPr>
              <a:t>2.</a:t>
            </a:r>
            <a:r>
              <a:rPr lang="en-IN" sz="2800" b="1" dirty="0"/>
              <a:t> </a:t>
            </a:r>
            <a:r>
              <a:rPr lang="en-IN" sz="2800" b="1" dirty="0">
                <a:effectLst>
                  <a:outerShdw blurRad="38100" dist="38100" dir="2700000" algn="tl">
                    <a:srgbClr val="000000">
                      <a:alpha val="43137"/>
                    </a:srgbClr>
                  </a:outerShdw>
                </a:effectLst>
              </a:rPr>
              <a:t>Bridge Battery</a:t>
            </a:r>
            <a:endParaRPr lang="en-IN"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214414" y="1285860"/>
            <a:ext cx="7715304" cy="2585323"/>
          </a:xfrm>
          <a:prstGeom prst="rect">
            <a:avLst/>
          </a:prstGeom>
        </p:spPr>
        <p:txBody>
          <a:bodyPr wrap="square">
            <a:spAutoFit/>
          </a:bodyPr>
          <a:lstStyle/>
          <a:p>
            <a:pPr algn="just" fontAlgn="base"/>
            <a:r>
              <a:rPr lang="en-IN" sz="2700" b="1" dirty="0">
                <a:solidFill>
                  <a:schemeClr val="bg1"/>
                </a:solidFill>
                <a:effectLst>
                  <a:outerShdw blurRad="38100" dist="38100" dir="2700000" algn="tl">
                    <a:srgbClr val="000000">
                      <a:alpha val="43137"/>
                    </a:srgbClr>
                  </a:outerShdw>
                </a:effectLst>
              </a:rPr>
              <a:t>	The Main battery is the ultimate alternative source that makes laptops portable. It has the capacity to store charge and supply it to the components whenever required. These are made of several distinct battery technologies and here are a few popular technologies among the lot:</a:t>
            </a:r>
          </a:p>
        </p:txBody>
      </p:sp>
      <p:sp>
        <p:nvSpPr>
          <p:cNvPr id="9" name="Rectangle 8"/>
          <p:cNvSpPr/>
          <p:nvPr/>
        </p:nvSpPr>
        <p:spPr>
          <a:xfrm>
            <a:off x="1643042" y="4572008"/>
            <a:ext cx="407196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fontAlgn="base"/>
            <a:r>
              <a:rPr lang="en-IN" sz="2800" b="1" dirty="0">
                <a:solidFill>
                  <a:schemeClr val="bg1"/>
                </a:solidFill>
                <a:effectLst>
                  <a:outerShdw blurRad="38100" dist="38100" dir="2700000" algn="tl">
                    <a:srgbClr val="000000">
                      <a:alpha val="43137"/>
                    </a:srgbClr>
                  </a:outerShdw>
                </a:effectLst>
              </a:rPr>
              <a:t>1. Nickel Cadmium (</a:t>
            </a:r>
            <a:r>
              <a:rPr lang="en-IN" sz="2800" b="1" dirty="0" err="1">
                <a:solidFill>
                  <a:schemeClr val="bg1"/>
                </a:solidFill>
                <a:effectLst>
                  <a:outerShdw blurRad="38100" dist="38100" dir="2700000" algn="tl">
                    <a:srgbClr val="000000">
                      <a:alpha val="43137"/>
                    </a:srgbClr>
                  </a:outerShdw>
                </a:effectLst>
              </a:rPr>
              <a:t>NiCd</a:t>
            </a:r>
            <a:r>
              <a:rPr lang="en-IN" sz="2800" b="1" dirty="0">
                <a:solidFill>
                  <a:schemeClr val="bg1"/>
                </a:solidFill>
                <a:effectLst>
                  <a:outerShdw blurRad="38100" dist="38100" dir="2700000" algn="tl">
                    <a:srgbClr val="000000">
                      <a:alpha val="43137"/>
                    </a:srgbClr>
                  </a:outerShdw>
                </a:effectLst>
              </a:rPr>
              <a:t>)</a:t>
            </a:r>
          </a:p>
        </p:txBody>
      </p:sp>
      <p:sp>
        <p:nvSpPr>
          <p:cNvPr id="11" name="Rectangle 10"/>
          <p:cNvSpPr/>
          <p:nvPr/>
        </p:nvSpPr>
        <p:spPr>
          <a:xfrm>
            <a:off x="1643042" y="5500702"/>
            <a:ext cx="4071966" cy="52322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fontAlgn="base"/>
            <a:r>
              <a:rPr lang="en-IN" sz="2800" b="1" dirty="0">
                <a:solidFill>
                  <a:schemeClr val="bg1"/>
                </a:solidFill>
                <a:effectLst>
                  <a:outerShdw blurRad="38100" dist="38100" dir="2700000" algn="tl">
                    <a:srgbClr val="000000">
                      <a:alpha val="43137"/>
                    </a:srgbClr>
                  </a:outerShdw>
                </a:effectLst>
              </a:rPr>
              <a:t>2. Lithium Ion (Li-ion)</a:t>
            </a:r>
          </a:p>
        </p:txBody>
      </p:sp>
      <p:sp>
        <p:nvSpPr>
          <p:cNvPr id="14" name="Rectangle 13"/>
          <p:cNvSpPr/>
          <p:nvPr/>
        </p:nvSpPr>
        <p:spPr>
          <a:xfrm>
            <a:off x="1643042" y="285728"/>
            <a:ext cx="6786610" cy="78581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800" b="1" dirty="0">
                <a:effectLst>
                  <a:outerShdw blurRad="38100" dist="38100" dir="2700000" algn="tl">
                    <a:srgbClr val="000000">
                      <a:alpha val="43137"/>
                    </a:srgbClr>
                  </a:outerShdw>
                </a:effectLst>
              </a:rPr>
              <a:t>3. Main Battery</a:t>
            </a:r>
            <a:endParaRPr lang="en-IN"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714480" y="1857364"/>
            <a:ext cx="6000792"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fontAlgn="base"/>
            <a:r>
              <a:rPr lang="en-IN" sz="2800" b="1" dirty="0">
                <a:solidFill>
                  <a:schemeClr val="bg1"/>
                </a:solidFill>
                <a:effectLst>
                  <a:outerShdw blurRad="38100" dist="38100" dir="2700000" algn="tl">
                    <a:srgbClr val="000000">
                      <a:alpha val="43137"/>
                    </a:srgbClr>
                  </a:outerShdw>
                </a:effectLst>
              </a:rPr>
              <a:t>3. Nickel Metal Hydride (</a:t>
            </a:r>
            <a:r>
              <a:rPr lang="en-IN" sz="2800" b="1" dirty="0" err="1">
                <a:solidFill>
                  <a:schemeClr val="bg1"/>
                </a:solidFill>
                <a:effectLst>
                  <a:outerShdw blurRad="38100" dist="38100" dir="2700000" algn="tl">
                    <a:srgbClr val="000000">
                      <a:alpha val="43137"/>
                    </a:srgbClr>
                  </a:outerShdw>
                </a:effectLst>
              </a:rPr>
              <a:t>NiMH</a:t>
            </a:r>
            <a:r>
              <a:rPr lang="en-IN" sz="2800" b="1" dirty="0">
                <a:solidFill>
                  <a:schemeClr val="bg1"/>
                </a:solidFill>
                <a:effectLst>
                  <a:outerShdw blurRad="38100" dist="38100" dir="2700000" algn="tl">
                    <a:srgbClr val="000000">
                      <a:alpha val="43137"/>
                    </a:srgbClr>
                  </a:outerShdw>
                </a:effectLst>
              </a:rPr>
              <a:t>)</a:t>
            </a:r>
          </a:p>
        </p:txBody>
      </p:sp>
      <p:sp>
        <p:nvSpPr>
          <p:cNvPr id="12" name="Rectangle 11"/>
          <p:cNvSpPr/>
          <p:nvPr/>
        </p:nvSpPr>
        <p:spPr>
          <a:xfrm>
            <a:off x="1714480" y="2857496"/>
            <a:ext cx="6012223" cy="523220"/>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fontAlgn="base"/>
            <a:r>
              <a:rPr lang="en-IN" sz="2800" b="1" dirty="0">
                <a:solidFill>
                  <a:schemeClr val="bg1"/>
                </a:solidFill>
                <a:effectLst>
                  <a:outerShdw blurRad="38100" dist="38100" dir="2700000" algn="tl">
                    <a:srgbClr val="000000">
                      <a:alpha val="43137"/>
                    </a:srgbClr>
                  </a:outerShdw>
                </a:effectLst>
              </a:rPr>
              <a:t>4. Lithium Ion Polymer (Li-ion polymer)</a:t>
            </a:r>
          </a:p>
        </p:txBody>
      </p:sp>
      <p:sp>
        <p:nvSpPr>
          <p:cNvPr id="13" name="Rectangle 12"/>
          <p:cNvSpPr/>
          <p:nvPr/>
        </p:nvSpPr>
        <p:spPr>
          <a:xfrm>
            <a:off x="1428696" y="3857628"/>
            <a:ext cx="7429584" cy="892552"/>
          </a:xfrm>
          <a:prstGeom prst="rect">
            <a:avLst/>
          </a:prstGeom>
        </p:spPr>
        <p:txBody>
          <a:bodyPr wrap="square">
            <a:spAutoFit/>
          </a:bodyPr>
          <a:lstStyle/>
          <a:p>
            <a:pPr algn="just"/>
            <a:r>
              <a:rPr lang="en-IN" sz="2600" b="1" dirty="0">
                <a:solidFill>
                  <a:schemeClr val="bg1"/>
                </a:solidFill>
                <a:effectLst>
                  <a:outerShdw blurRad="38100" dist="38100" dir="2700000" algn="tl">
                    <a:srgbClr val="000000">
                      <a:alpha val="43137"/>
                    </a:srgbClr>
                  </a:outerShdw>
                </a:effectLst>
              </a:rPr>
              <a:t>	Most of the present laptops are equipped with Lithium ion and Lithium Polymer batteries. </a:t>
            </a:r>
          </a:p>
        </p:txBody>
      </p:sp>
      <p:sp>
        <p:nvSpPr>
          <p:cNvPr id="14" name="Rectangle 13"/>
          <p:cNvSpPr/>
          <p:nvPr/>
        </p:nvSpPr>
        <p:spPr>
          <a:xfrm>
            <a:off x="1643042" y="285728"/>
            <a:ext cx="6786610" cy="78581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800" b="1" dirty="0">
                <a:effectLst>
                  <a:outerShdw blurRad="38100" dist="38100" dir="2700000" algn="tl">
                    <a:srgbClr val="000000">
                      <a:alpha val="43137"/>
                    </a:srgbClr>
                  </a:outerShdw>
                </a:effectLst>
              </a:rPr>
              <a:t>3. Main Battery</a:t>
            </a:r>
            <a:endParaRPr lang="en-IN"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2214546" y="3000372"/>
            <a:ext cx="5572164" cy="58477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IN" sz="3200" b="1" dirty="0">
                <a:solidFill>
                  <a:srgbClr val="FFFF00"/>
                </a:solidFill>
                <a:effectLst>
                  <a:outerShdw blurRad="38100" dist="38100" dir="2700000" algn="tl">
                    <a:srgbClr val="000000">
                      <a:alpha val="43137"/>
                    </a:srgbClr>
                  </a:outerShdw>
                </a:effectLst>
              </a:rPr>
              <a:t>CLASS TEST</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1500166" y="428604"/>
            <a:ext cx="7429584" cy="58477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IN" sz="3200" b="1" dirty="0">
                <a:solidFill>
                  <a:srgbClr val="FFFF00"/>
                </a:solidFill>
                <a:effectLst>
                  <a:outerShdw blurRad="38100" dist="38100" dir="2700000" algn="tl">
                    <a:srgbClr val="000000">
                      <a:alpha val="43137"/>
                    </a:srgbClr>
                  </a:outerShdw>
                </a:effectLst>
              </a:rPr>
              <a:t>CLASS TEST</a:t>
            </a:r>
          </a:p>
        </p:txBody>
      </p:sp>
      <p:sp>
        <p:nvSpPr>
          <p:cNvPr id="3" name="Rectangle 2"/>
          <p:cNvSpPr/>
          <p:nvPr/>
        </p:nvSpPr>
        <p:spPr>
          <a:xfrm>
            <a:off x="1285852" y="1285860"/>
            <a:ext cx="7429552" cy="523220"/>
          </a:xfrm>
          <a:prstGeom prst="rect">
            <a:avLst/>
          </a:prstGeom>
        </p:spPr>
        <p:txBody>
          <a:bodyPr wrap="square">
            <a:spAutoFit/>
          </a:bodyPr>
          <a:lstStyle/>
          <a:p>
            <a:r>
              <a:rPr lang="en-IN" sz="2800" b="1" dirty="0">
                <a:solidFill>
                  <a:srgbClr val="FFFF00"/>
                </a:solidFill>
                <a:effectLst>
                  <a:outerShdw blurRad="38100" dist="38100" dir="2700000" algn="tl">
                    <a:srgbClr val="000000">
                      <a:alpha val="43137"/>
                    </a:srgbClr>
                  </a:outerShdw>
                </a:effectLst>
              </a:rPr>
              <a:t>Time: 40 Min                                      Max Marks: 20</a:t>
            </a:r>
          </a:p>
        </p:txBody>
      </p:sp>
      <p:sp>
        <p:nvSpPr>
          <p:cNvPr id="4" name="Rectangle 3"/>
          <p:cNvSpPr/>
          <p:nvPr/>
        </p:nvSpPr>
        <p:spPr>
          <a:xfrm>
            <a:off x="1357290" y="2571744"/>
            <a:ext cx="7500990" cy="2062103"/>
          </a:xfrm>
          <a:prstGeom prst="rect">
            <a:avLst/>
          </a:prstGeom>
        </p:spPr>
        <p:txBody>
          <a:bodyPr wrap="square">
            <a:spAutoFit/>
          </a:bodyPr>
          <a:lstStyle/>
          <a:p>
            <a:pPr marL="514350" indent="-514350" algn="just">
              <a:buAutoNum type="arabicPeriod"/>
            </a:pPr>
            <a:r>
              <a:rPr lang="en-IN" sz="3200" b="1" dirty="0">
                <a:solidFill>
                  <a:schemeClr val="bg1"/>
                </a:solidFill>
                <a:effectLst>
                  <a:outerShdw blurRad="38100" dist="38100" dir="2700000" algn="tl">
                    <a:srgbClr val="000000">
                      <a:alpha val="43137"/>
                    </a:srgbClr>
                  </a:outerShdw>
                </a:effectLst>
              </a:rPr>
              <a:t>Write a types of </a:t>
            </a:r>
            <a:r>
              <a:rPr lang="en-IN" sz="3200" b="1" dirty="0" err="1">
                <a:solidFill>
                  <a:schemeClr val="bg1"/>
                </a:solidFill>
                <a:effectLst>
                  <a:outerShdw blurRad="38100" dist="38100" dir="2700000" algn="tl">
                    <a:srgbClr val="000000">
                      <a:alpha val="43137"/>
                    </a:srgbClr>
                  </a:outerShdw>
                </a:effectLst>
              </a:rPr>
              <a:t>softwares</a:t>
            </a:r>
            <a:r>
              <a:rPr lang="en-IN" sz="3200" b="1" dirty="0">
                <a:solidFill>
                  <a:schemeClr val="bg1"/>
                </a:solidFill>
                <a:effectLst>
                  <a:outerShdw blurRad="38100" dist="38100" dir="2700000" algn="tl">
                    <a:srgbClr val="000000">
                      <a:alpha val="43137"/>
                    </a:srgbClr>
                  </a:outerShdw>
                </a:effectLst>
              </a:rPr>
              <a:t>		05</a:t>
            </a:r>
          </a:p>
          <a:p>
            <a:pPr marL="514350" indent="-514350" algn="just">
              <a:buAutoNum type="arabicPeriod"/>
            </a:pPr>
            <a:r>
              <a:rPr lang="en-IN" sz="3200" b="1" dirty="0">
                <a:solidFill>
                  <a:schemeClr val="bg1"/>
                </a:solidFill>
                <a:effectLst>
                  <a:outerShdw blurRad="38100" dist="38100" dir="2700000" algn="tl">
                    <a:srgbClr val="000000">
                      <a:alpha val="43137"/>
                    </a:srgbClr>
                  </a:outerShdw>
                </a:effectLst>
              </a:rPr>
              <a:t>Write a note on battery			05</a:t>
            </a:r>
          </a:p>
          <a:p>
            <a:pPr marL="514350" indent="-514350">
              <a:buAutoNum type="arabicPeriod"/>
            </a:pPr>
            <a:r>
              <a:rPr lang="en-IN" sz="3200" b="1" dirty="0">
                <a:solidFill>
                  <a:schemeClr val="bg1"/>
                </a:solidFill>
                <a:effectLst>
                  <a:outerShdw blurRad="38100" dist="38100" dir="2700000" algn="tl">
                    <a:srgbClr val="000000">
                      <a:alpha val="43137"/>
                    </a:srgbClr>
                  </a:outerShdw>
                </a:effectLst>
              </a:rPr>
              <a:t>Write a note on Hard disk                  05</a:t>
            </a:r>
          </a:p>
          <a:p>
            <a:pPr marL="514350" indent="-514350" algn="just"/>
            <a:r>
              <a:rPr lang="en-IN" sz="3200" b="1" dirty="0">
                <a:solidFill>
                  <a:schemeClr val="bg1"/>
                </a:solidFill>
                <a:effectLst>
                  <a:outerShdw blurRad="38100" dist="38100" dir="2700000" algn="tl">
                    <a:srgbClr val="000000">
                      <a:alpha val="43137"/>
                    </a:srgbClr>
                  </a:outerShdw>
                </a:effectLst>
              </a:rPr>
              <a:t>4. Explain the types of memories          05</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1357290" y="2928934"/>
            <a:ext cx="7429584" cy="923330"/>
          </a:xfrm>
          <a:prstGeom prst="rect">
            <a:avLst/>
          </a:prstGeom>
        </p:spPr>
        <p:txBody>
          <a:bodyPr wrap="square">
            <a:spAutoFit/>
          </a:bodyPr>
          <a:lstStyle/>
          <a:p>
            <a:pPr algn="ctr"/>
            <a:r>
              <a:rPr lang="en-IN" sz="5400" b="1" dirty="0">
                <a:solidFill>
                  <a:srgbClr val="FFFF00"/>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b="1" dirty="0">
                <a:solidFill>
                  <a:srgbClr val="FFFF00"/>
                </a:solidFill>
                <a:effectLst>
                  <a:outerShdw blurRad="38100" dist="38100" dir="2700000" algn="tl">
                    <a:srgbClr val="000000">
                      <a:alpha val="43137"/>
                    </a:srgbClr>
                  </a:outerShdw>
                </a:effectLst>
              </a:rPr>
              <a:t>Central Processing Unit(CPU)</a:t>
            </a:r>
          </a:p>
        </p:txBody>
      </p:sp>
      <p:sp>
        <p:nvSpPr>
          <p:cNvPr id="5" name="Content Placeholder 4"/>
          <p:cNvSpPr>
            <a:spLocks noGrp="1"/>
          </p:cNvSpPr>
          <p:nvPr>
            <p:ph idx="1"/>
          </p:nvPr>
        </p:nvSpPr>
        <p:spPr>
          <a:xfrm>
            <a:off x="1831545" y="1544098"/>
            <a:ext cx="7016195" cy="4813860"/>
          </a:xfrm>
        </p:spPr>
        <p:txBody>
          <a:bodyPr>
            <a:noAutofit/>
          </a:bodyPr>
          <a:lstStyle/>
          <a:p>
            <a:pPr algn="just">
              <a:buFont typeface="Wingdings" pitchFamily="2" charset="2"/>
              <a:buChar char="ü"/>
            </a:pPr>
            <a:r>
              <a:rPr lang="en-IN" sz="3200" b="1" dirty="0">
                <a:cs typeface="Arial" charset="0"/>
              </a:rPr>
              <a:t>Once  the  information is  entered  into the  computer  by  the  input device,  the  processor processes it.</a:t>
            </a:r>
          </a:p>
          <a:p>
            <a:pPr algn="just">
              <a:buFont typeface="Wingdings" pitchFamily="2" charset="2"/>
              <a:buChar char="ü"/>
            </a:pPr>
            <a:r>
              <a:rPr lang="en-IN" sz="3200" b="1" dirty="0">
                <a:cs typeface="Arial" charset="0"/>
              </a:rPr>
              <a:t>The CPU is called the brain of the computer because it is the control centre of  the  computer.</a:t>
            </a:r>
          </a:p>
          <a:p>
            <a:pPr algn="just">
              <a:buFont typeface="Wingdings" pitchFamily="2" charset="2"/>
              <a:buChar char="ü"/>
            </a:pPr>
            <a:r>
              <a:rPr lang="en-IN" sz="3200" b="1" dirty="0">
                <a:cs typeface="Arial" charset="0"/>
              </a:rPr>
              <a:t> As  the  CPU  is  located  on  a  small  chip,  it  is  also  called  the Microprocessor.</a:t>
            </a:r>
          </a:p>
        </p:txBody>
      </p:sp>
      <p:pic>
        <p:nvPicPr>
          <p:cNvPr id="7171" name="Picture 3" descr="C:\Users\Sainik\Desktop\pics\U2\CPU-Processor-PNG-File.png"/>
          <p:cNvPicPr>
            <a:picLocks noChangeAspect="1" noChangeArrowheads="1"/>
          </p:cNvPicPr>
          <p:nvPr/>
        </p:nvPicPr>
        <p:blipFill>
          <a:blip r:embed="rId4" cstate="print"/>
          <a:srcRect/>
          <a:stretch>
            <a:fillRect/>
          </a:stretch>
        </p:blipFill>
        <p:spPr bwMode="auto">
          <a:xfrm>
            <a:off x="428596" y="142852"/>
            <a:ext cx="1407929" cy="1285908"/>
          </a:xfrm>
          <a:prstGeom prst="rect">
            <a:avLst/>
          </a:prstGeom>
          <a:noFill/>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b="1" dirty="0">
                <a:solidFill>
                  <a:srgbClr val="FFFF00"/>
                </a:solidFill>
                <a:effectLst>
                  <a:outerShdw blurRad="38100" dist="38100" dir="2700000" algn="tl">
                    <a:srgbClr val="000000">
                      <a:alpha val="43137"/>
                    </a:srgbClr>
                  </a:outerShdw>
                </a:effectLst>
              </a:rPr>
              <a:t>Central Processing Unit(CPU)</a:t>
            </a:r>
          </a:p>
        </p:txBody>
      </p:sp>
      <p:sp>
        <p:nvSpPr>
          <p:cNvPr id="5" name="Content Placeholder 4"/>
          <p:cNvSpPr>
            <a:spLocks noGrp="1"/>
          </p:cNvSpPr>
          <p:nvPr>
            <p:ph idx="1"/>
          </p:nvPr>
        </p:nvSpPr>
        <p:spPr>
          <a:xfrm>
            <a:off x="1831545" y="1544098"/>
            <a:ext cx="7016195" cy="4956736"/>
          </a:xfrm>
        </p:spPr>
        <p:txBody>
          <a:bodyPr>
            <a:noAutofit/>
          </a:bodyPr>
          <a:lstStyle/>
          <a:p>
            <a:pPr algn="just"/>
            <a:r>
              <a:rPr lang="en-IN" sz="3200" b="1" dirty="0">
                <a:cs typeface="Arial" charset="0"/>
              </a:rPr>
              <a:t>The  CPU  has  three  main  components which are responsible for different functions  – </a:t>
            </a:r>
          </a:p>
          <a:p>
            <a:pPr algn="just"/>
            <a:r>
              <a:rPr lang="en-IN"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t>Arithmetic Logic Unit (ALU), </a:t>
            </a:r>
          </a:p>
          <a:p>
            <a:pPr algn="just">
              <a:buNone/>
            </a:pPr>
            <a:endParaRPr lang="en-IN" sz="3200" b="1" dirty="0">
              <a:cs typeface="Arial" charset="0"/>
            </a:endParaRPr>
          </a:p>
          <a:p>
            <a:pPr algn="just"/>
            <a:r>
              <a:rPr lang="en-IN"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t>Control Unit (CU) &amp;</a:t>
            </a:r>
          </a:p>
          <a:p>
            <a:pPr algn="just">
              <a:buNone/>
            </a:pPr>
            <a:endParaRPr lang="en-IN" sz="3200" b="1" dirty="0">
              <a:cs typeface="Arial" charset="0"/>
            </a:endParaRPr>
          </a:p>
          <a:p>
            <a:pPr algn="just"/>
            <a:r>
              <a:rPr lang="en-IN"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t>Memory registers.</a:t>
            </a:r>
          </a:p>
        </p:txBody>
      </p:sp>
      <p:pic>
        <p:nvPicPr>
          <p:cNvPr id="8" name="Picture 3" descr="C:\Users\Sainik\Desktop\pics\U2\CPU-Processor-PNG-File.png"/>
          <p:cNvPicPr>
            <a:picLocks noChangeAspect="1" noChangeArrowheads="1"/>
          </p:cNvPicPr>
          <p:nvPr/>
        </p:nvPicPr>
        <p:blipFill>
          <a:blip r:embed="rId4" cstate="print"/>
          <a:srcRect/>
          <a:stretch>
            <a:fillRect/>
          </a:stretch>
        </p:blipFill>
        <p:spPr bwMode="auto">
          <a:xfrm>
            <a:off x="428596" y="142852"/>
            <a:ext cx="1407929" cy="1285908"/>
          </a:xfrm>
          <a:prstGeom prst="rect">
            <a:avLst/>
          </a:prstGeom>
          <a:noFill/>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N" sz="4400" b="1" dirty="0">
                <a:solidFill>
                  <a:srgbClr val="FFFF00"/>
                </a:solidFill>
                <a:effectLst>
                  <a:outerShdw blurRad="38100" dist="38100" dir="2700000" algn="tl">
                    <a:srgbClr val="000000">
                      <a:alpha val="43137"/>
                    </a:srgbClr>
                  </a:outerShdw>
                </a:effectLst>
                <a:latin typeface="+mn-lt"/>
                <a:cs typeface="Arial" charset="0"/>
              </a:rPr>
              <a:t>Arithmetic Logic Unit (ALU)</a:t>
            </a:r>
            <a:endParaRPr lang="en-US" sz="4400" b="1" dirty="0">
              <a:solidFill>
                <a:srgbClr val="FFFF00"/>
              </a:solidFill>
              <a:effectLst>
                <a:outerShdw blurRad="38100" dist="38100" dir="2700000" algn="tl">
                  <a:srgbClr val="000000">
                    <a:alpha val="43137"/>
                  </a:srgbClr>
                </a:outerShdw>
              </a:effectLst>
              <a:latin typeface="+mn-lt"/>
            </a:endParaRPr>
          </a:p>
        </p:txBody>
      </p:sp>
      <p:sp>
        <p:nvSpPr>
          <p:cNvPr id="5" name="Content Placeholder 4"/>
          <p:cNvSpPr>
            <a:spLocks noGrp="1"/>
          </p:cNvSpPr>
          <p:nvPr>
            <p:ph idx="1"/>
          </p:nvPr>
        </p:nvSpPr>
        <p:spPr>
          <a:xfrm>
            <a:off x="1831545" y="1544098"/>
            <a:ext cx="7016195" cy="4956736"/>
          </a:xfrm>
        </p:spPr>
        <p:txBody>
          <a:bodyPr>
            <a:noAutofit/>
          </a:bodyPr>
          <a:lstStyle/>
          <a:p>
            <a:pPr algn="just">
              <a:buFont typeface="Wingdings" pitchFamily="2" charset="2"/>
              <a:buChar char="ü"/>
            </a:pPr>
            <a:r>
              <a:rPr lang="en-IN" sz="3200" b="1" dirty="0">
                <a:effectLst>
                  <a:outerShdw blurRad="38100" dist="38100" dir="2700000" algn="tl">
                    <a:srgbClr val="000000">
                      <a:alpha val="43137"/>
                    </a:srgbClr>
                  </a:outerShdw>
                </a:effectLst>
                <a:cs typeface="Arial" charset="0"/>
              </a:rPr>
              <a:t>The  ALU,  as  its  name  suggests  performs mathematical  calculations  and  takes  logical decisions.  Arithmetic  calculations  include  addition,  subtraction,  multiplication  and division. </a:t>
            </a:r>
          </a:p>
          <a:p>
            <a:pPr algn="just">
              <a:buFont typeface="Wingdings" pitchFamily="2" charset="2"/>
              <a:buChar char="ü"/>
            </a:pPr>
            <a:r>
              <a:rPr lang="en-IN" sz="3200" b="1" dirty="0">
                <a:effectLst>
                  <a:outerShdw blurRad="38100" dist="38100" dir="2700000" algn="tl">
                    <a:srgbClr val="000000">
                      <a:alpha val="43137"/>
                    </a:srgbClr>
                  </a:outerShdw>
                </a:effectLst>
                <a:cs typeface="Arial" charset="0"/>
              </a:rPr>
              <a:t>Logical  decisions  involve  comparison  of  two  data  items  to  see  which  one  is larger or smaller or equal.</a:t>
            </a:r>
          </a:p>
        </p:txBody>
      </p:sp>
      <p:pic>
        <p:nvPicPr>
          <p:cNvPr id="7170" name="Picture 2" descr="C:\Users\Sainik\Desktop\pics\U2\alu_logo_original.png"/>
          <p:cNvPicPr>
            <a:picLocks noChangeAspect="1" noChangeArrowheads="1"/>
          </p:cNvPicPr>
          <p:nvPr/>
        </p:nvPicPr>
        <p:blipFill>
          <a:blip r:embed="rId4" cstate="print"/>
          <a:srcRect/>
          <a:stretch>
            <a:fillRect/>
          </a:stretch>
        </p:blipFill>
        <p:spPr bwMode="auto">
          <a:xfrm>
            <a:off x="142844" y="428604"/>
            <a:ext cx="1643042" cy="704665"/>
          </a:xfrm>
          <a:prstGeom prst="rect">
            <a:avLst/>
          </a:prstGeom>
          <a:noFill/>
        </p:spPr>
      </p:pic>
      <p:pic>
        <p:nvPicPr>
          <p:cNvPr id="7171" name="Picture 3" descr="C:\Users\Sainik\Desktop\pics\U2\maxresdefault.jpg"/>
          <p:cNvPicPr>
            <a:picLocks noChangeAspect="1" noChangeArrowheads="1"/>
          </p:cNvPicPr>
          <p:nvPr/>
        </p:nvPicPr>
        <p:blipFill>
          <a:blip r:embed="rId5" cstate="print"/>
          <a:srcRect/>
          <a:stretch>
            <a:fillRect/>
          </a:stretch>
        </p:blipFill>
        <p:spPr bwMode="auto">
          <a:xfrm rot="16200000">
            <a:off x="-296321" y="4511110"/>
            <a:ext cx="2735721" cy="1571636"/>
          </a:xfrm>
          <a:prstGeom prst="rect">
            <a:avLst/>
          </a:prstGeom>
          <a:ln>
            <a:noFill/>
          </a:ln>
          <a:effectLst>
            <a:softEdge rad="112500"/>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N" sz="4400" b="1" dirty="0">
                <a:solidFill>
                  <a:srgbClr val="FFFF00"/>
                </a:solidFill>
                <a:effectLst>
                  <a:outerShdw blurRad="38100" dist="38100" dir="2700000" algn="tl">
                    <a:srgbClr val="000000">
                      <a:alpha val="43137"/>
                    </a:srgbClr>
                  </a:outerShdw>
                </a:effectLst>
                <a:latin typeface="+mn-lt"/>
                <a:cs typeface="Arial" charset="0"/>
              </a:rPr>
              <a:t>Control Unit (CU)</a:t>
            </a:r>
            <a:endParaRPr lang="en-US" sz="4400" b="1" dirty="0">
              <a:solidFill>
                <a:srgbClr val="FFFF00"/>
              </a:solidFill>
              <a:effectLst>
                <a:outerShdw blurRad="38100" dist="38100" dir="2700000" algn="tl">
                  <a:srgbClr val="000000">
                    <a:alpha val="43137"/>
                  </a:srgbClr>
                </a:outerShdw>
              </a:effectLst>
              <a:latin typeface="+mn-lt"/>
            </a:endParaRPr>
          </a:p>
        </p:txBody>
      </p:sp>
      <p:sp>
        <p:nvSpPr>
          <p:cNvPr id="5" name="Content Placeholder 4"/>
          <p:cNvSpPr>
            <a:spLocks noGrp="1"/>
          </p:cNvSpPr>
          <p:nvPr>
            <p:ph idx="1"/>
          </p:nvPr>
        </p:nvSpPr>
        <p:spPr>
          <a:xfrm>
            <a:off x="1831545" y="1544098"/>
            <a:ext cx="7016195" cy="4456670"/>
          </a:xfrm>
        </p:spPr>
        <p:txBody>
          <a:bodyPr>
            <a:noAutofit/>
          </a:bodyPr>
          <a:lstStyle/>
          <a:p>
            <a:pPr algn="just">
              <a:buFont typeface="Wingdings" pitchFamily="2" charset="2"/>
              <a:buChar char="ü"/>
            </a:pPr>
            <a:r>
              <a:rPr lang="en-IN" sz="3200" b="1" dirty="0">
                <a:effectLst>
                  <a:outerShdw blurRad="38100" dist="38100" dir="2700000" algn="tl">
                    <a:srgbClr val="000000">
                      <a:alpha val="43137"/>
                    </a:srgbClr>
                  </a:outerShdw>
                </a:effectLst>
                <a:cs typeface="Arial" charset="0"/>
              </a:rPr>
              <a:t>The  Control  unit  coordinates  and  controls  the  data  flow  in  and  out  of  CPU  and  also controls all the operations of ALU, memory registers and also input/output units. </a:t>
            </a:r>
          </a:p>
          <a:p>
            <a:pPr algn="just">
              <a:buFont typeface="Wingdings" pitchFamily="2" charset="2"/>
              <a:buChar char="ü"/>
            </a:pPr>
            <a:r>
              <a:rPr lang="en-IN" sz="3200" b="1" dirty="0">
                <a:effectLst>
                  <a:outerShdw blurRad="38100" dist="38100" dir="2700000" algn="tl">
                    <a:srgbClr val="000000">
                      <a:alpha val="43137"/>
                    </a:srgbClr>
                  </a:outerShdw>
                </a:effectLst>
                <a:cs typeface="Arial" charset="0"/>
              </a:rPr>
              <a:t>It is also responsible for carrying out all the instructions stored in the program. </a:t>
            </a:r>
          </a:p>
        </p:txBody>
      </p:sp>
      <p:sp>
        <p:nvSpPr>
          <p:cNvPr id="6" name="Rectangle 5"/>
          <p:cNvSpPr/>
          <p:nvPr/>
        </p:nvSpPr>
        <p:spPr>
          <a:xfrm>
            <a:off x="285720" y="285728"/>
            <a:ext cx="1582902" cy="1200329"/>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IN" sz="7200" b="1" dirty="0">
                <a:ln/>
                <a:solidFill>
                  <a:schemeClr val="accent3"/>
                </a:solidFill>
                <a:latin typeface="Arial" charset="0"/>
                <a:cs typeface="Arial" charset="0"/>
              </a:rPr>
              <a:t>CU</a:t>
            </a:r>
            <a:endParaRPr lang="en-IN" sz="7200" b="1" dirty="0">
              <a:ln/>
              <a:solidFill>
                <a:schemeClr val="accent3"/>
              </a:solidFill>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N" sz="4400" b="1" dirty="0">
                <a:solidFill>
                  <a:srgbClr val="FFFF00"/>
                </a:solidFill>
                <a:effectLst>
                  <a:outerShdw blurRad="38100" dist="38100" dir="2700000" algn="tl">
                    <a:srgbClr val="000000">
                      <a:alpha val="43137"/>
                    </a:srgbClr>
                  </a:outerShdw>
                </a:effectLst>
                <a:latin typeface="+mn-lt"/>
                <a:cs typeface="Arial" charset="0"/>
              </a:rPr>
              <a:t>Memory Registers</a:t>
            </a:r>
            <a:endParaRPr lang="en-US" sz="4400" b="1" dirty="0">
              <a:solidFill>
                <a:srgbClr val="FFFF00"/>
              </a:solidFill>
              <a:effectLst>
                <a:outerShdw blurRad="38100" dist="38100" dir="2700000" algn="tl">
                  <a:srgbClr val="000000">
                    <a:alpha val="43137"/>
                  </a:srgbClr>
                </a:outerShdw>
              </a:effectLst>
              <a:latin typeface="+mn-lt"/>
            </a:endParaRPr>
          </a:p>
        </p:txBody>
      </p:sp>
      <p:sp>
        <p:nvSpPr>
          <p:cNvPr id="5" name="Content Placeholder 4"/>
          <p:cNvSpPr>
            <a:spLocks noGrp="1"/>
          </p:cNvSpPr>
          <p:nvPr>
            <p:ph idx="1"/>
          </p:nvPr>
        </p:nvSpPr>
        <p:spPr>
          <a:xfrm>
            <a:off x="1831545" y="1544098"/>
            <a:ext cx="7016195" cy="3813728"/>
          </a:xfrm>
        </p:spPr>
        <p:txBody>
          <a:bodyPr>
            <a:noAutofit/>
          </a:bodyPr>
          <a:lstStyle/>
          <a:p>
            <a:pPr algn="just">
              <a:buFont typeface="Wingdings" pitchFamily="2" charset="2"/>
              <a:buChar char="ü"/>
            </a:pPr>
            <a:r>
              <a:rPr lang="en-IN" sz="3200" b="1" dirty="0">
                <a:effectLst>
                  <a:outerShdw blurRad="38100" dist="38100" dir="2700000" algn="tl">
                    <a:srgbClr val="000000">
                      <a:alpha val="43137"/>
                    </a:srgbClr>
                  </a:outerShdw>
                </a:effectLst>
                <a:cs typeface="Arial" charset="0"/>
              </a:rPr>
              <a:t>A register is a temporary unit of memory in the CPU.</a:t>
            </a:r>
          </a:p>
          <a:p>
            <a:pPr algn="just">
              <a:buNone/>
            </a:pPr>
            <a:r>
              <a:rPr lang="en-IN" sz="3200" b="1" dirty="0">
                <a:effectLst>
                  <a:outerShdw blurRad="38100" dist="38100" dir="2700000" algn="tl">
                    <a:srgbClr val="000000">
                      <a:alpha val="43137"/>
                    </a:srgbClr>
                  </a:outerShdw>
                </a:effectLst>
                <a:cs typeface="Arial" charset="0"/>
              </a:rPr>
              <a:t> </a:t>
            </a:r>
          </a:p>
          <a:p>
            <a:pPr algn="just">
              <a:buFont typeface="Wingdings" pitchFamily="2" charset="2"/>
              <a:buChar char="ü"/>
            </a:pPr>
            <a:r>
              <a:rPr lang="en-IN" sz="3200" b="1" dirty="0">
                <a:effectLst>
                  <a:outerShdw blurRad="38100" dist="38100" dir="2700000" algn="tl">
                    <a:srgbClr val="000000">
                      <a:alpha val="43137"/>
                    </a:srgbClr>
                  </a:outerShdw>
                </a:effectLst>
                <a:cs typeface="Arial" charset="0"/>
              </a:rPr>
              <a:t>These receive data/information and then this data/information is held in them as per the requirement.</a:t>
            </a:r>
          </a:p>
        </p:txBody>
      </p:sp>
      <p:sp>
        <p:nvSpPr>
          <p:cNvPr id="7" name="Rectangle 6"/>
          <p:cNvSpPr/>
          <p:nvPr/>
        </p:nvSpPr>
        <p:spPr>
          <a:xfrm>
            <a:off x="214282" y="357166"/>
            <a:ext cx="1620957" cy="1200329"/>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en-IN"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cs typeface="Arial" charset="0"/>
              </a:rPr>
              <a:t>MR</a:t>
            </a:r>
            <a:endParaRPr lang="en-IN"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Output Unit</a:t>
            </a:r>
          </a:p>
        </p:txBody>
      </p:sp>
      <p:sp>
        <p:nvSpPr>
          <p:cNvPr id="4" name="Rectangle 3"/>
          <p:cNvSpPr/>
          <p:nvPr/>
        </p:nvSpPr>
        <p:spPr>
          <a:xfrm>
            <a:off x="1928794" y="1571612"/>
            <a:ext cx="6858048" cy="5016758"/>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 output unit consists of output devices that are attached with the computer.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It converts the binary data coming from CPU to human understandable from. The</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common output devices are monitor, printer, plotter etc.</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475656" y="2780928"/>
            <a:ext cx="7016195" cy="720080"/>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en-IN" sz="4000" b="1" dirty="0">
                <a:solidFill>
                  <a:srgbClr val="FFFF00"/>
                </a:solidFill>
                <a:effectLst>
                  <a:outerShdw blurRad="38100" dist="38100" dir="2700000" algn="tl">
                    <a:srgbClr val="000000">
                      <a:alpha val="43137"/>
                    </a:srgbClr>
                  </a:outerShdw>
                </a:effectLst>
              </a:rPr>
              <a:t>Classification of Computers</a:t>
            </a:r>
            <a:endParaRPr lang="en-IN" sz="4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l"/>
            <a:r>
              <a:rPr lang="en-US" b="1" dirty="0">
                <a:solidFill>
                  <a:srgbClr val="FFFF00"/>
                </a:solidFill>
                <a:effectLst>
                  <a:outerShdw blurRad="38100" dist="38100" dir="2700000" algn="tl">
                    <a:srgbClr val="000000">
                      <a:alpha val="43137"/>
                    </a:srgbClr>
                  </a:outerShdw>
                </a:effectLst>
              </a:rPr>
              <a:t>What you are going to study in this Unit II?</a:t>
            </a:r>
          </a:p>
        </p:txBody>
      </p:sp>
      <p:sp>
        <p:nvSpPr>
          <p:cNvPr id="9" name="Content Placeholder 2"/>
          <p:cNvSpPr>
            <a:spLocks noGrp="1"/>
          </p:cNvSpPr>
          <p:nvPr>
            <p:ph idx="1"/>
          </p:nvPr>
        </p:nvSpPr>
        <p:spPr>
          <a:xfrm>
            <a:off x="642910" y="1643050"/>
            <a:ext cx="8043890" cy="5000660"/>
          </a:xfrm>
        </p:spPr>
        <p:txBody>
          <a:bodyPr>
            <a:noAutofit/>
          </a:bodyPr>
          <a:lstStyle/>
          <a:p>
            <a:pPr>
              <a:buNone/>
            </a:pPr>
            <a:endParaRPr lang="en-US" dirty="0"/>
          </a:p>
          <a:p>
            <a:pPr marL="514350" indent="-514350" algn="just">
              <a:buFont typeface="Wingdings" pitchFamily="2" charset="2"/>
              <a:buChar char="ü"/>
            </a:pPr>
            <a:r>
              <a:rPr lang="en-IN" b="1" dirty="0"/>
              <a:t> Basic computer organisation: description of a computer system and mobile</a:t>
            </a:r>
          </a:p>
          <a:p>
            <a:pPr marL="514350" indent="-514350" algn="just">
              <a:buFont typeface="Wingdings" pitchFamily="2" charset="2"/>
              <a:buChar char="ü"/>
            </a:pPr>
            <a:r>
              <a:rPr lang="en-IN" b="1" dirty="0"/>
              <a:t>system, CPU, memory, hard disk, I/O, battery.</a:t>
            </a:r>
          </a:p>
          <a:p>
            <a:pPr marL="514350" indent="-514350" algn="just">
              <a:buFont typeface="Wingdings" pitchFamily="2" charset="2"/>
              <a:buChar char="ü"/>
            </a:pPr>
            <a:r>
              <a:rPr lang="en-IN" b="1" dirty="0"/>
              <a:t>Types of software: application, System, utility.</a:t>
            </a:r>
          </a:p>
          <a:p>
            <a:pPr marL="514350" indent="-514350" algn="just">
              <a:buFont typeface="Wingdings" pitchFamily="2" charset="2"/>
              <a:buChar char="ü"/>
            </a:pPr>
            <a:r>
              <a:rPr lang="en-IN" b="1" dirty="0"/>
              <a:t>Memory Units: bit, byte, MB, GB, TB, and PB.</a:t>
            </a:r>
          </a:p>
          <a:p>
            <a:pPr marL="514350" indent="-514350" algn="just">
              <a:buFont typeface="Wingdings" pitchFamily="2" charset="2"/>
              <a:buChar char="ü"/>
            </a:pPr>
            <a:r>
              <a:rPr lang="en-IN" b="1" dirty="0"/>
              <a:t>Boolean logic: OR, AND, NAND, NOR, XOR, NOT, truth tables, De Morgan’s laws</a:t>
            </a:r>
          </a:p>
          <a:p>
            <a:pPr marL="514350" indent="-514350" algn="just">
              <a:buFont typeface="Wingdings" pitchFamily="2" charset="2"/>
              <a:buChar char="ü"/>
            </a:pPr>
            <a:r>
              <a:rPr lang="en-IN" b="1" dirty="0"/>
              <a:t>Information representation: numbers in base 2, 8, 16, binary addition</a:t>
            </a:r>
            <a:endParaRPr lang="en-US" dirty="0"/>
          </a:p>
        </p:txBody>
      </p:sp>
    </p:spTree>
    <p:extLst>
      <p:ext uri="{BB962C8B-B14F-4D97-AF65-F5344CB8AC3E}">
        <p14:creationId xmlns:p14="http://schemas.microsoft.com/office/powerpoint/2010/main" val="1101633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Classification of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4524315"/>
          </a:xfrm>
          <a:prstGeom prst="rect">
            <a:avLst/>
          </a:prstGeom>
        </p:spPr>
        <p:txBody>
          <a:bodyPr wrap="square">
            <a:spAutoFit/>
          </a:bodyPr>
          <a:lstStyle/>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 computers can be classified based on the technology being used as: </a:t>
            </a:r>
          </a:p>
          <a:p>
            <a:endParaRPr lang="en-IN" sz="3200" b="1" dirty="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a:solidFill>
                  <a:srgbClr val="FFFF00"/>
                </a:solidFill>
                <a:effectLst>
                  <a:outerShdw blurRad="38100" dist="38100" dir="2700000" algn="tl">
                    <a:srgbClr val="000000">
                      <a:alpha val="43137"/>
                    </a:srgbClr>
                  </a:outerShdw>
                </a:effectLst>
              </a:rPr>
              <a:t>Digital Computers</a:t>
            </a:r>
          </a:p>
          <a:p>
            <a:endParaRPr lang="en-IN" sz="3200" b="1" dirty="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 </a:t>
            </a:r>
            <a:r>
              <a:rPr lang="en-IN" sz="3200" b="1" dirty="0">
                <a:solidFill>
                  <a:srgbClr val="92D050"/>
                </a:solidFill>
                <a:effectLst>
                  <a:outerShdw blurRad="38100" dist="38100" dir="2700000" algn="tl">
                    <a:srgbClr val="000000">
                      <a:alpha val="43137"/>
                    </a:srgbClr>
                  </a:outerShdw>
                </a:effectLst>
              </a:rPr>
              <a:t>Analog Computers &amp; </a:t>
            </a:r>
          </a:p>
          <a:p>
            <a:endParaRPr lang="en-IN" sz="3200" b="1" dirty="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a:solidFill>
                  <a:srgbClr val="FFC000"/>
                </a:solidFill>
                <a:effectLst>
                  <a:outerShdw blurRad="38100" dist="38100" dir="2700000" algn="tl">
                    <a:srgbClr val="000000">
                      <a:alpha val="43137"/>
                    </a:srgbClr>
                  </a:outerShdw>
                </a:effectLst>
              </a:rPr>
              <a:t>Hybrid Computers</a:t>
            </a:r>
          </a:p>
        </p:txBody>
      </p:sp>
    </p:spTree>
    <p:extLst>
      <p:ext uri="{BB962C8B-B14F-4D97-AF65-F5344CB8AC3E}">
        <p14:creationId xmlns:p14="http://schemas.microsoft.com/office/powerpoint/2010/main" val="3828823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Digital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4524315"/>
          </a:xfrm>
          <a:prstGeom prst="rect">
            <a:avLst/>
          </a:prstGeom>
        </p:spPr>
        <p:txBody>
          <a:bodyPr wrap="square">
            <a:spAutoFit/>
          </a:bodyPr>
          <a:lstStyle/>
          <a:p>
            <a:pPr algn="just">
              <a:buFont typeface="Wingdings" pitchFamily="2" charset="2"/>
              <a:buChar char="ü"/>
            </a:pPr>
            <a:endParaRPr lang="en-IN" sz="3200" b="1" dirty="0">
              <a:solidFill>
                <a:srgbClr val="FFC000"/>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These computers are capable of processing information in discrete form.</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In digital technology data which can be in the form of letters, symbols or numbers is represented in binary form i.e. 0s and 1s. </a:t>
            </a:r>
          </a:p>
        </p:txBody>
      </p:sp>
    </p:spTree>
    <p:extLst>
      <p:ext uri="{BB962C8B-B14F-4D97-AF65-F5344CB8AC3E}">
        <p14:creationId xmlns:p14="http://schemas.microsoft.com/office/powerpoint/2010/main" val="1101633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Digital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4031873"/>
          </a:xfrm>
          <a:prstGeom prst="rect">
            <a:avLst/>
          </a:prstGeom>
        </p:spPr>
        <p:txBody>
          <a:bodyPr wrap="square">
            <a:spAutoFit/>
          </a:bodyPr>
          <a:lstStyle/>
          <a:p>
            <a:pPr algn="just">
              <a:buFont typeface="Wingdings" pitchFamily="2" charset="2"/>
              <a:buChar char="ü"/>
            </a:pPr>
            <a:endParaRPr lang="en-IN" sz="3200" b="1" dirty="0">
              <a:solidFill>
                <a:srgbClr val="FFC000"/>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Binary digits are easily expressed in a digital computer by the presence (1) or absence (0) of current or voltage. </a:t>
            </a:r>
          </a:p>
          <a:p>
            <a:pPr algn="just">
              <a:buFont typeface="Wingdings" pitchFamily="2" charset="2"/>
              <a:buChar char="ü"/>
            </a:pPr>
            <a:endParaRPr lang="en-US"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It computes by counting and adding operations. </a:t>
            </a:r>
          </a:p>
          <a:p>
            <a:pPr algn="just"/>
            <a:endParaRPr lang="en-IN" sz="32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Digital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3539430"/>
          </a:xfrm>
          <a:prstGeom prst="rect">
            <a:avLst/>
          </a:prstGeom>
        </p:spPr>
        <p:txBody>
          <a:bodyPr wrap="square">
            <a:spAutoFit/>
          </a:bodyPr>
          <a:lstStyle/>
          <a:p>
            <a:pPr algn="just">
              <a:buFont typeface="Wingdings" pitchFamily="2" charset="2"/>
              <a:buChar char="ü"/>
            </a:pPr>
            <a:endParaRPr lang="en-IN" sz="3200" b="1" dirty="0">
              <a:solidFill>
                <a:srgbClr val="FFC000"/>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 digital computers are used in industrial, business and scientific applications.</a:t>
            </a:r>
          </a:p>
          <a:p>
            <a:pPr algn="just"/>
            <a:r>
              <a:rPr lang="en-IN" sz="3200" b="1" dirty="0">
                <a:solidFill>
                  <a:schemeClr val="bg1"/>
                </a:solidFill>
                <a:effectLst>
                  <a:outerShdw blurRad="38100" dist="38100" dir="2700000" algn="tl">
                    <a:srgbClr val="000000">
                      <a:alpha val="43137"/>
                    </a:srgbClr>
                  </a:outerShdw>
                </a:effectLst>
              </a:rPr>
              <a:t> </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They are quite suitable for large volume data processing.</a:t>
            </a:r>
          </a:p>
        </p:txBody>
      </p:sp>
    </p:spTree>
    <p:extLst>
      <p:ext uri="{BB962C8B-B14F-4D97-AF65-F5344CB8AC3E}">
        <p14:creationId xmlns:p14="http://schemas.microsoft.com/office/powerpoint/2010/main" val="1101633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Digital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5016758"/>
          </a:xfrm>
          <a:prstGeom prst="rect">
            <a:avLst/>
          </a:prstGeom>
        </p:spPr>
        <p:txBody>
          <a:bodyPr wrap="square">
            <a:spAutoFit/>
          </a:bodyPr>
          <a:lstStyle/>
          <a:p>
            <a:pPr algn="just">
              <a:buFont typeface="Wingdings" pitchFamily="2" charset="2"/>
              <a:buChar char="ü"/>
            </a:pPr>
            <a:endParaRPr lang="en-IN" sz="3200" b="1" dirty="0">
              <a:solidFill>
                <a:schemeClr val="bg1"/>
              </a:solidFill>
            </a:endParaRPr>
          </a:p>
          <a:p>
            <a:r>
              <a:rPr lang="en-IN" sz="3200" b="1" dirty="0">
                <a:solidFill>
                  <a:srgbClr val="66FF33"/>
                </a:solidFill>
              </a:rPr>
              <a:t>EXAMPLES: </a:t>
            </a:r>
          </a:p>
          <a:p>
            <a:endParaRPr lang="en-IN" sz="3200" b="1" dirty="0">
              <a:solidFill>
                <a:schemeClr val="bg1"/>
              </a:solidFill>
            </a:endParaRPr>
          </a:p>
          <a:p>
            <a:pPr>
              <a:buFont typeface="Wingdings" pitchFamily="2" charset="2"/>
              <a:buChar char="ü"/>
            </a:pPr>
            <a:r>
              <a:rPr lang="en-IN" sz="3200" b="1" dirty="0">
                <a:solidFill>
                  <a:schemeClr val="bg1"/>
                </a:solidFill>
              </a:rPr>
              <a:t>IBM PC, HP, LENOVO, DELL, ...etc</a:t>
            </a:r>
          </a:p>
          <a:p>
            <a:endParaRPr lang="en-IN" sz="3200" b="1" dirty="0">
              <a:solidFill>
                <a:schemeClr val="bg1"/>
              </a:solidFill>
            </a:endParaRPr>
          </a:p>
          <a:p>
            <a:pPr>
              <a:buFont typeface="Wingdings" pitchFamily="2" charset="2"/>
              <a:buChar char="ü"/>
            </a:pPr>
            <a:r>
              <a:rPr lang="en-IN" sz="3200" b="1" dirty="0">
                <a:solidFill>
                  <a:schemeClr val="bg1"/>
                </a:solidFill>
              </a:rPr>
              <a:t>Apple Macintosh</a:t>
            </a:r>
          </a:p>
          <a:p>
            <a:endParaRPr lang="en-IN" sz="3200" b="1" dirty="0">
              <a:solidFill>
                <a:schemeClr val="bg1"/>
              </a:solidFill>
            </a:endParaRPr>
          </a:p>
          <a:p>
            <a:pPr>
              <a:buFont typeface="Wingdings" pitchFamily="2" charset="2"/>
              <a:buChar char="ü"/>
            </a:pPr>
            <a:r>
              <a:rPr lang="en-IN" sz="3200" b="1" dirty="0">
                <a:solidFill>
                  <a:schemeClr val="bg1"/>
                </a:solidFill>
              </a:rPr>
              <a:t>Calculators</a:t>
            </a:r>
          </a:p>
          <a:p>
            <a:endParaRPr lang="en-IN" sz="3200" b="1" dirty="0">
              <a:solidFill>
                <a:schemeClr val="bg1"/>
              </a:solidFill>
            </a:endParaRPr>
          </a:p>
          <a:p>
            <a:pPr>
              <a:buFont typeface="Wingdings" pitchFamily="2" charset="2"/>
              <a:buChar char="ü"/>
            </a:pPr>
            <a:r>
              <a:rPr lang="en-IN" sz="3200" b="1" dirty="0">
                <a:solidFill>
                  <a:schemeClr val="bg1"/>
                </a:solidFill>
              </a:rPr>
              <a:t>Digital watches etc</a:t>
            </a:r>
          </a:p>
        </p:txBody>
      </p:sp>
    </p:spTree>
    <p:extLst>
      <p:ext uri="{BB962C8B-B14F-4D97-AF65-F5344CB8AC3E}">
        <p14:creationId xmlns:p14="http://schemas.microsoft.com/office/powerpoint/2010/main" val="1101633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Analog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5016758"/>
          </a:xfrm>
          <a:prstGeom prst="rect">
            <a:avLst/>
          </a:prstGeom>
        </p:spPr>
        <p:txBody>
          <a:bodyPr wrap="square">
            <a:spAutoFit/>
          </a:bodyPr>
          <a:lstStyle/>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An Analog computer works on continuously changeable aspects of physical phenomenon such as fluid pressure, mechanical motion and electrical quantities.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These computers measure changes in continuous physical quantities say current and voltage. </a:t>
            </a:r>
          </a:p>
        </p:txBody>
      </p:sp>
    </p:spTree>
    <p:extLst>
      <p:ext uri="{BB962C8B-B14F-4D97-AF65-F5344CB8AC3E}">
        <p14:creationId xmlns:p14="http://schemas.microsoft.com/office/powerpoint/2010/main" val="1101633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Analog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4031873"/>
          </a:xfrm>
          <a:prstGeom prst="rect">
            <a:avLst/>
          </a:prstGeom>
        </p:spPr>
        <p:txBody>
          <a:bodyPr wrap="square">
            <a:spAutoFit/>
          </a:bodyPr>
          <a:lstStyle/>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These computers are used to process data generated by ongoing physical processes. </a:t>
            </a:r>
          </a:p>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A thermometer is an example of an analog computer since it measures the change in mercury level continuously. </a:t>
            </a:r>
          </a:p>
        </p:txBody>
      </p:sp>
    </p:spTree>
    <p:extLst>
      <p:ext uri="{BB962C8B-B14F-4D97-AF65-F5344CB8AC3E}">
        <p14:creationId xmlns:p14="http://schemas.microsoft.com/office/powerpoint/2010/main" val="1101633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Analog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3539430"/>
          </a:xfrm>
          <a:prstGeom prst="rect">
            <a:avLst/>
          </a:prstGeom>
        </p:spPr>
        <p:txBody>
          <a:bodyPr wrap="square">
            <a:spAutoFit/>
          </a:bodyPr>
          <a:lstStyle/>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Although the accuracy of an analog computer is less as compared to digital computers, yet it is used to process data generated by changing physical quantities especially when the response to change is fast. </a:t>
            </a:r>
          </a:p>
        </p:txBody>
      </p:sp>
    </p:spTree>
    <p:extLst>
      <p:ext uri="{BB962C8B-B14F-4D97-AF65-F5344CB8AC3E}">
        <p14:creationId xmlns:p14="http://schemas.microsoft.com/office/powerpoint/2010/main" val="1101633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Analog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5016758"/>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Most present day Analog computers are well suited to simulating systems. A simulator helps to conduct experiments repeatedly in real time environment.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Some of the common examples are simulations in aircrafts, nuclear power plants, hydraulic and electronic networks.</a:t>
            </a:r>
          </a:p>
        </p:txBody>
      </p:sp>
    </p:spTree>
    <p:extLst>
      <p:ext uri="{BB962C8B-B14F-4D97-AF65-F5344CB8AC3E}">
        <p14:creationId xmlns:p14="http://schemas.microsoft.com/office/powerpoint/2010/main" val="1101633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Analog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4524315"/>
          </a:xfrm>
          <a:prstGeom prst="rect">
            <a:avLst/>
          </a:prstGeom>
        </p:spPr>
        <p:txBody>
          <a:bodyPr wrap="square">
            <a:spAutoFit/>
          </a:bodyPr>
          <a:lstStyle/>
          <a:p>
            <a:r>
              <a:rPr lang="en-IN" sz="3200" b="1" dirty="0">
                <a:solidFill>
                  <a:srgbClr val="92D050"/>
                </a:solidFill>
                <a:effectLst>
                  <a:outerShdw blurRad="38100" dist="38100" dir="2700000" algn="tl">
                    <a:srgbClr val="000000">
                      <a:alpha val="43137"/>
                    </a:srgbClr>
                  </a:outerShdw>
                </a:effectLst>
              </a:rPr>
              <a:t>Examples</a:t>
            </a:r>
          </a:p>
          <a:p>
            <a:endParaRPr lang="en-IN" sz="3200" b="1" dirty="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 Thermometer.</a:t>
            </a:r>
          </a:p>
          <a:p>
            <a:endParaRPr lang="en-IN" sz="3200" b="1" dirty="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Analog clock.</a:t>
            </a:r>
          </a:p>
          <a:p>
            <a:endParaRPr lang="en-IN" sz="3200" b="1" dirty="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 Speedometer.</a:t>
            </a:r>
          </a:p>
          <a:p>
            <a:endParaRPr lang="en-IN" sz="3200" b="1" dirty="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 Tire pressure gauge.</a:t>
            </a:r>
          </a:p>
        </p:txBody>
      </p:sp>
    </p:spTree>
    <p:extLst>
      <p:ext uri="{BB962C8B-B14F-4D97-AF65-F5344CB8AC3E}">
        <p14:creationId xmlns:p14="http://schemas.microsoft.com/office/powerpoint/2010/main" val="1101633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l"/>
            <a:r>
              <a:rPr lang="en-US" b="1" dirty="0">
                <a:solidFill>
                  <a:srgbClr val="FFFF00"/>
                </a:solidFill>
                <a:effectLst>
                  <a:outerShdw blurRad="38100" dist="38100" dir="2700000" algn="tl">
                    <a:srgbClr val="000000">
                      <a:alpha val="43137"/>
                    </a:srgbClr>
                  </a:outerShdw>
                </a:effectLst>
              </a:rPr>
              <a:t>What you are going to study in this Unit II?</a:t>
            </a:r>
          </a:p>
        </p:txBody>
      </p:sp>
      <p:sp>
        <p:nvSpPr>
          <p:cNvPr id="9" name="Content Placeholder 2"/>
          <p:cNvSpPr>
            <a:spLocks noGrp="1"/>
          </p:cNvSpPr>
          <p:nvPr>
            <p:ph idx="1"/>
          </p:nvPr>
        </p:nvSpPr>
        <p:spPr>
          <a:xfrm>
            <a:off x="642910" y="1357298"/>
            <a:ext cx="8043890" cy="4929222"/>
          </a:xfrm>
        </p:spPr>
        <p:txBody>
          <a:bodyPr>
            <a:noAutofit/>
          </a:bodyPr>
          <a:lstStyle/>
          <a:p>
            <a:pPr marL="514350" indent="-514350" algn="just">
              <a:buFont typeface="Wingdings" pitchFamily="2" charset="2"/>
              <a:buChar char="ü"/>
            </a:pPr>
            <a:r>
              <a:rPr lang="en-IN" b="1" dirty="0"/>
              <a:t>Strings: ASCII, UTF8, UTF32, ISCII (Indian script code), Unicode</a:t>
            </a:r>
          </a:p>
          <a:p>
            <a:pPr marL="514350" indent="-514350" algn="just">
              <a:buFont typeface="Wingdings" pitchFamily="2" charset="2"/>
              <a:buChar char="ü"/>
            </a:pPr>
            <a:r>
              <a:rPr lang="en-IN" b="1" dirty="0"/>
              <a:t>Basic concepts of Flowchart</a:t>
            </a:r>
          </a:p>
          <a:p>
            <a:pPr marL="514350" indent="-514350" algn="just">
              <a:buFont typeface="Wingdings" pitchFamily="2" charset="2"/>
              <a:buChar char="ü"/>
            </a:pPr>
            <a:r>
              <a:rPr lang="en-IN" b="1" dirty="0"/>
              <a:t>Concept of Compiler &amp; Interpreter</a:t>
            </a:r>
          </a:p>
          <a:p>
            <a:pPr marL="514350" indent="-514350" algn="just">
              <a:buFont typeface="Wingdings" pitchFamily="2" charset="2"/>
              <a:buChar char="ü"/>
            </a:pPr>
            <a:r>
              <a:rPr lang="en-IN" b="1" dirty="0"/>
              <a:t>Running a program: Notion of an operating system, how an operating system</a:t>
            </a:r>
          </a:p>
          <a:p>
            <a:pPr marL="514350" indent="-514350" algn="just">
              <a:buFont typeface="Wingdings" pitchFamily="2" charset="2"/>
              <a:buChar char="ü"/>
            </a:pPr>
            <a:r>
              <a:rPr lang="en-IN" b="1" dirty="0"/>
              <a:t>runs a program, idea of loading, operating system as a resource manager.</a:t>
            </a:r>
          </a:p>
          <a:p>
            <a:pPr marL="514350" indent="-514350" algn="just">
              <a:buFont typeface="Wingdings" pitchFamily="2" charset="2"/>
              <a:buChar char="ü"/>
            </a:pPr>
            <a:r>
              <a:rPr lang="en-IN" b="1" dirty="0"/>
              <a:t>Concept of cloud computing, cloud (public/private), introduction to parallel computing</a:t>
            </a:r>
            <a:endParaRPr lang="en-US" dirty="0"/>
          </a:p>
        </p:txBody>
      </p:sp>
    </p:spTree>
    <p:extLst>
      <p:ext uri="{BB962C8B-B14F-4D97-AF65-F5344CB8AC3E}">
        <p14:creationId xmlns:p14="http://schemas.microsoft.com/office/powerpoint/2010/main" val="1101633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Analog Computers</a:t>
            </a:r>
            <a:endParaRPr lang="en-IN" sz="4400" b="1" dirty="0">
              <a:solidFill>
                <a:srgbClr val="FFFF00"/>
              </a:solidFill>
              <a:effectLst>
                <a:outerShdw blurRad="38100" dist="38100" dir="2700000" algn="tl">
                  <a:srgbClr val="000000">
                    <a:alpha val="43137"/>
                  </a:srgbClr>
                </a:outerShdw>
              </a:effectLst>
            </a:endParaRPr>
          </a:p>
        </p:txBody>
      </p:sp>
      <p:pic>
        <p:nvPicPr>
          <p:cNvPr id="13314" name="Picture 2" descr="C:\Users\Sainik\Desktop\analog-computers-digital-computers-hybrid-computers-3-638.jpg"/>
          <p:cNvPicPr>
            <a:picLocks noChangeAspect="1" noChangeArrowheads="1"/>
          </p:cNvPicPr>
          <p:nvPr/>
        </p:nvPicPr>
        <p:blipFill>
          <a:blip r:embed="rId4" cstate="print"/>
          <a:srcRect l="15282" t="31315" r="16535" b="9185"/>
          <a:stretch>
            <a:fillRect/>
          </a:stretch>
        </p:blipFill>
        <p:spPr bwMode="auto">
          <a:xfrm>
            <a:off x="2214546" y="1857364"/>
            <a:ext cx="5997032" cy="39290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Analog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4524315"/>
          </a:xfrm>
          <a:prstGeom prst="rect">
            <a:avLst/>
          </a:prstGeom>
        </p:spPr>
        <p:txBody>
          <a:bodyPr wrap="square">
            <a:spAutoFit/>
          </a:bodyPr>
          <a:lstStyle/>
          <a:p>
            <a:pPr algn="just">
              <a:buFont typeface="Wingdings" pitchFamily="2" charset="2"/>
              <a:buChar char="ü"/>
            </a:pPr>
            <a:r>
              <a:rPr lang="en-IN" sz="3200" b="1" dirty="0">
                <a:solidFill>
                  <a:schemeClr val="bg1"/>
                </a:solidFill>
              </a:rPr>
              <a:t> Boeing B-29 Superfortress Central Fire Control System</a:t>
            </a:r>
          </a:p>
          <a:p>
            <a:pPr algn="just">
              <a:buFont typeface="Wingdings" pitchFamily="2" charset="2"/>
              <a:buChar char="ü"/>
            </a:pPr>
            <a:r>
              <a:rPr lang="en-IN" sz="3200" b="1" dirty="0">
                <a:solidFill>
                  <a:schemeClr val="bg1"/>
                </a:solidFill>
              </a:rPr>
              <a:t>Deltar</a:t>
            </a:r>
          </a:p>
          <a:p>
            <a:pPr algn="just">
              <a:buFont typeface="Wingdings" pitchFamily="2" charset="2"/>
              <a:buChar char="ü"/>
            </a:pPr>
            <a:r>
              <a:rPr lang="en-IN" sz="3200" b="1" dirty="0" err="1">
                <a:solidFill>
                  <a:schemeClr val="bg1"/>
                </a:solidFill>
              </a:rPr>
              <a:t>Kerrison</a:t>
            </a:r>
            <a:r>
              <a:rPr lang="en-IN" sz="3200" b="1" dirty="0">
                <a:solidFill>
                  <a:schemeClr val="bg1"/>
                </a:solidFill>
              </a:rPr>
              <a:t> Predictor</a:t>
            </a:r>
          </a:p>
          <a:p>
            <a:pPr algn="just">
              <a:buFont typeface="Wingdings" pitchFamily="2" charset="2"/>
              <a:buChar char="ü"/>
            </a:pPr>
            <a:r>
              <a:rPr lang="en-IN" sz="3200" b="1" dirty="0">
                <a:solidFill>
                  <a:schemeClr val="bg1"/>
                </a:solidFill>
              </a:rPr>
              <a:t>Leonardo Torres y </a:t>
            </a:r>
            <a:r>
              <a:rPr lang="en-IN" sz="3200" b="1" dirty="0" err="1">
                <a:solidFill>
                  <a:schemeClr val="bg1"/>
                </a:solidFill>
              </a:rPr>
              <a:t>Quevedo's</a:t>
            </a:r>
            <a:r>
              <a:rPr lang="en-IN" sz="3200" b="1" dirty="0">
                <a:solidFill>
                  <a:schemeClr val="bg1"/>
                </a:solidFill>
              </a:rPr>
              <a:t> Analogue Calculating Machines based on "</a:t>
            </a:r>
            <a:r>
              <a:rPr lang="en-IN" sz="3200" b="1" dirty="0" err="1">
                <a:solidFill>
                  <a:schemeClr val="bg1"/>
                </a:solidFill>
              </a:rPr>
              <a:t>fusee</a:t>
            </a:r>
            <a:r>
              <a:rPr lang="en-IN" sz="3200" b="1" dirty="0">
                <a:solidFill>
                  <a:schemeClr val="bg1"/>
                </a:solidFill>
              </a:rPr>
              <a:t> sans fin"</a:t>
            </a:r>
          </a:p>
          <a:p>
            <a:pPr algn="just">
              <a:buFont typeface="Wingdings" pitchFamily="2" charset="2"/>
              <a:buChar char="ü"/>
            </a:pPr>
            <a:r>
              <a:rPr lang="en-IN" sz="3200" b="1" dirty="0">
                <a:solidFill>
                  <a:schemeClr val="bg1"/>
                </a:solidFill>
              </a:rPr>
              <a:t>Librascope, aircraft weight and balance computer</a:t>
            </a:r>
          </a:p>
        </p:txBody>
      </p:sp>
    </p:spTree>
    <p:extLst>
      <p:ext uri="{BB962C8B-B14F-4D97-AF65-F5344CB8AC3E}">
        <p14:creationId xmlns:p14="http://schemas.microsoft.com/office/powerpoint/2010/main" val="1101633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Analog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4031873"/>
          </a:xfrm>
          <a:prstGeom prst="rect">
            <a:avLst/>
          </a:prstGeom>
        </p:spPr>
        <p:txBody>
          <a:bodyPr wrap="square">
            <a:spAutoFit/>
          </a:bodyPr>
          <a:lstStyle/>
          <a:p>
            <a:r>
              <a:rPr lang="en-IN" sz="3200" b="1" dirty="0">
                <a:solidFill>
                  <a:srgbClr val="92D050"/>
                </a:solidFill>
                <a:effectLst>
                  <a:outerShdw blurRad="38100" dist="38100" dir="2700000" algn="tl">
                    <a:srgbClr val="000000">
                      <a:alpha val="43137"/>
                    </a:srgbClr>
                  </a:outerShdw>
                </a:effectLst>
              </a:rPr>
              <a:t>ADVANTAGES:</a:t>
            </a:r>
          </a:p>
          <a:p>
            <a:br>
              <a:rPr lang="en-IN" sz="3200" b="1" dirty="0">
                <a:solidFill>
                  <a:schemeClr val="bg1"/>
                </a:solidFill>
                <a:effectLst>
                  <a:outerShdw blurRad="38100" dist="38100" dir="2700000" algn="tl">
                    <a:srgbClr val="000000">
                      <a:alpha val="43137"/>
                    </a:srgbClr>
                  </a:outerShdw>
                </a:effectLst>
              </a:rPr>
            </a:br>
            <a:r>
              <a:rPr lang="en-IN" sz="3200" b="1" dirty="0">
                <a:solidFill>
                  <a:schemeClr val="bg1"/>
                </a:solidFill>
                <a:effectLst>
                  <a:outerShdw blurRad="38100" dist="38100" dir="2700000" algn="tl">
                    <a:srgbClr val="000000">
                      <a:alpha val="43137"/>
                    </a:srgbClr>
                  </a:outerShdw>
                </a:effectLst>
              </a:rPr>
              <a:t>Analog computer has come to refer to</a:t>
            </a:r>
          </a:p>
          <a:p>
            <a:r>
              <a:rPr lang="en-IN" sz="3200" b="1" dirty="0">
                <a:solidFill>
                  <a:schemeClr val="bg1"/>
                </a:solidFill>
                <a:effectLst>
                  <a:outerShdw blurRad="38100" dist="38100" dir="2700000" algn="tl">
                    <a:srgbClr val="000000">
                      <a:alpha val="43137"/>
                    </a:srgbClr>
                  </a:outerShdw>
                </a:effectLst>
              </a:rPr>
              <a:t>devices and media that represent:</a:t>
            </a:r>
          </a:p>
          <a:p>
            <a:endParaRPr lang="en-IN" sz="3200" b="1" dirty="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Store images</a:t>
            </a:r>
          </a:p>
          <a:p>
            <a:endParaRPr lang="en-IN" sz="3200" b="1" dirty="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Sound, motion pictures, etc.</a:t>
            </a:r>
          </a:p>
        </p:txBody>
      </p:sp>
    </p:spTree>
    <p:extLst>
      <p:ext uri="{BB962C8B-B14F-4D97-AF65-F5344CB8AC3E}">
        <p14:creationId xmlns:p14="http://schemas.microsoft.com/office/powerpoint/2010/main" val="1101633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Analog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5016758"/>
          </a:xfrm>
          <a:prstGeom prst="rect">
            <a:avLst/>
          </a:prstGeom>
        </p:spPr>
        <p:txBody>
          <a:bodyPr wrap="square">
            <a:spAutoFit/>
          </a:bodyPr>
          <a:lstStyle/>
          <a:p>
            <a:r>
              <a:rPr lang="en-IN" sz="3200" b="1" dirty="0">
                <a:solidFill>
                  <a:srgbClr val="92D050"/>
                </a:solidFill>
                <a:effectLst>
                  <a:outerShdw blurRad="38100" dist="38100" dir="2700000" algn="tl">
                    <a:srgbClr val="000000">
                      <a:alpha val="43137"/>
                    </a:srgbClr>
                  </a:outerShdw>
                </a:effectLst>
              </a:rPr>
              <a:t>DISADVANTAGES:</a:t>
            </a:r>
          </a:p>
          <a:p>
            <a:endParaRPr lang="en-IN" sz="3200" b="1" dirty="0">
              <a:solidFill>
                <a:srgbClr val="92D050"/>
              </a:solidFill>
              <a:effectLst>
                <a:outerShdw blurRad="38100" dist="38100" dir="2700000" algn="tl">
                  <a:srgbClr val="000000">
                    <a:alpha val="43137"/>
                  </a:srgbClr>
                </a:outerShdw>
              </a:effectLst>
            </a:endParaRP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 Analog computers can have a very wide range of complexity.</a:t>
            </a:r>
          </a:p>
          <a:p>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Slide rules and monographs are the simplest, while naval gun fire control computers and large hybrid digital/</a:t>
            </a:r>
            <a:r>
              <a:rPr lang="en-IN" sz="3200" b="1" dirty="0" err="1">
                <a:solidFill>
                  <a:schemeClr val="bg1"/>
                </a:solidFill>
                <a:effectLst>
                  <a:outerShdw blurRad="38100" dist="38100" dir="2700000" algn="tl">
                    <a:srgbClr val="000000">
                      <a:alpha val="43137"/>
                    </a:srgbClr>
                  </a:outerShdw>
                </a:effectLst>
              </a:rPr>
              <a:t>analog</a:t>
            </a:r>
            <a:r>
              <a:rPr lang="en-IN" sz="3200" b="1" dirty="0">
                <a:solidFill>
                  <a:schemeClr val="bg1"/>
                </a:solidFill>
                <a:effectLst>
                  <a:outerShdw blurRad="38100" dist="38100" dir="2700000" algn="tl">
                    <a:srgbClr val="000000">
                      <a:alpha val="43137"/>
                    </a:srgbClr>
                  </a:outerShdw>
                </a:effectLst>
              </a:rPr>
              <a:t> computers were among the most complicated.</a:t>
            </a:r>
          </a:p>
        </p:txBody>
      </p:sp>
    </p:spTree>
    <p:extLst>
      <p:ext uri="{BB962C8B-B14F-4D97-AF65-F5344CB8AC3E}">
        <p14:creationId xmlns:p14="http://schemas.microsoft.com/office/powerpoint/2010/main" val="1101633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Analog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2554545"/>
          </a:xfrm>
          <a:prstGeom prst="rect">
            <a:avLst/>
          </a:prstGeom>
        </p:spPr>
        <p:txBody>
          <a:bodyPr wrap="square">
            <a:spAutoFit/>
          </a:bodyPr>
          <a:lstStyle/>
          <a:p>
            <a:r>
              <a:rPr lang="en-IN" sz="3200" b="1" dirty="0">
                <a:solidFill>
                  <a:srgbClr val="92D050"/>
                </a:solidFill>
                <a:effectLst>
                  <a:outerShdw blurRad="38100" dist="38100" dir="2700000" algn="tl">
                    <a:srgbClr val="000000">
                      <a:alpha val="43137"/>
                    </a:srgbClr>
                  </a:outerShdw>
                </a:effectLst>
              </a:rPr>
              <a:t>DISADVANTAGES:</a:t>
            </a:r>
          </a:p>
          <a:p>
            <a:endParaRPr lang="en-IN" sz="3200" b="1" dirty="0">
              <a:solidFill>
                <a:srgbClr val="92D050"/>
              </a:solidFill>
              <a:effectLst>
                <a:outerShdw blurRad="38100" dist="38100" dir="2700000" algn="tl">
                  <a:srgbClr val="000000">
                    <a:alpha val="43137"/>
                  </a:srgbClr>
                </a:outerShdw>
              </a:effectLst>
            </a:endParaRP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Very complicated for containing output for the users some time.</a:t>
            </a:r>
          </a:p>
        </p:txBody>
      </p:sp>
    </p:spTree>
    <p:extLst>
      <p:ext uri="{BB962C8B-B14F-4D97-AF65-F5344CB8AC3E}">
        <p14:creationId xmlns:p14="http://schemas.microsoft.com/office/powerpoint/2010/main" val="1101633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Hybrid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5016758"/>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These use both analog and digital technology.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It has the speed of analog computer and the accuracy of a digital computer.</a:t>
            </a:r>
          </a:p>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 It may accept digital or analog signals but an extensive conversion of data from digital to analog and analog to digital has to be done. </a:t>
            </a:r>
          </a:p>
        </p:txBody>
      </p:sp>
    </p:spTree>
    <p:extLst>
      <p:ext uri="{BB962C8B-B14F-4D97-AF65-F5344CB8AC3E}">
        <p14:creationId xmlns:p14="http://schemas.microsoft.com/office/powerpoint/2010/main" val="1101633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rPr>
              <a:t>Hybrid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4524315"/>
          </a:xfrm>
          <a:prstGeom prst="rect">
            <a:avLst/>
          </a:prstGeom>
        </p:spPr>
        <p:txBody>
          <a:bodyPr wrap="square">
            <a:spAutoFit/>
          </a:bodyPr>
          <a:lstStyle/>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Generally the analog components provide efficient processing of differential equations while the digital part deals with logical operations of the system.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Hence benefits of both analog and digital computing are readily available.</a:t>
            </a:r>
          </a:p>
        </p:txBody>
      </p:sp>
    </p:spTree>
    <p:extLst>
      <p:ext uri="{BB962C8B-B14F-4D97-AF65-F5344CB8AC3E}">
        <p14:creationId xmlns:p14="http://schemas.microsoft.com/office/powerpoint/2010/main" val="1101633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Hybrid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4031873"/>
          </a:xfrm>
          <a:prstGeom prst="rect">
            <a:avLst/>
          </a:prstGeom>
        </p:spPr>
        <p:txBody>
          <a:bodyPr wrap="square">
            <a:spAutoFit/>
          </a:bodyPr>
          <a:lstStyle/>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 Hybrid Computers are used as a cost effective means for complex simulations.</a:t>
            </a:r>
          </a:p>
          <a:p>
            <a:pPr algn="just">
              <a:buFont typeface="Wingdings" pitchFamily="2" charset="2"/>
              <a:buChar char="ü"/>
            </a:pPr>
            <a:r>
              <a:rPr lang="en-IN" sz="3200" b="1" dirty="0">
                <a:solidFill>
                  <a:srgbClr val="FFFF00"/>
                </a:solidFill>
                <a:effectLst>
                  <a:outerShdw blurRad="38100" dist="38100" dir="2700000" algn="tl">
                    <a:srgbClr val="000000">
                      <a:alpha val="43137"/>
                    </a:srgbClr>
                  </a:outerShdw>
                </a:effectLst>
              </a:rPr>
              <a:t>Examples: </a:t>
            </a:r>
            <a:r>
              <a:rPr lang="en-IN" sz="3200" b="1" dirty="0">
                <a:solidFill>
                  <a:schemeClr val="bg1"/>
                </a:solidFill>
                <a:effectLst>
                  <a:outerShdw blurRad="38100" dist="38100" dir="2700000" algn="tl">
                    <a:srgbClr val="000000">
                      <a:alpha val="43137"/>
                    </a:srgbClr>
                  </a:outerShdw>
                </a:effectLst>
              </a:rPr>
              <a:t>Computer used in hospitals to measure the heartbeat of the patient. Devices used in petrol pump.</a:t>
            </a:r>
          </a:p>
        </p:txBody>
      </p:sp>
    </p:spTree>
    <p:extLst>
      <p:ext uri="{BB962C8B-B14F-4D97-AF65-F5344CB8AC3E}">
        <p14:creationId xmlns:p14="http://schemas.microsoft.com/office/powerpoint/2010/main" val="1101633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Hybrid Computers</a:t>
            </a:r>
            <a:endParaRPr lang="en-IN" sz="4400" b="1" dirty="0">
              <a:solidFill>
                <a:srgbClr val="FFFF00"/>
              </a:solidFill>
              <a:effectLst>
                <a:outerShdw blurRad="38100" dist="38100" dir="2700000" algn="tl">
                  <a:srgbClr val="000000">
                    <a:alpha val="43137"/>
                  </a:srgbClr>
                </a:outerShdw>
              </a:effectLst>
            </a:endParaRPr>
          </a:p>
        </p:txBody>
      </p:sp>
      <p:sp>
        <p:nvSpPr>
          <p:cNvPr id="5" name="Rectangle 4"/>
          <p:cNvSpPr/>
          <p:nvPr/>
        </p:nvSpPr>
        <p:spPr>
          <a:xfrm>
            <a:off x="1785918" y="2000240"/>
            <a:ext cx="7072362" cy="4524315"/>
          </a:xfrm>
          <a:prstGeom prst="rect">
            <a:avLst/>
          </a:prstGeom>
        </p:spPr>
        <p:txBody>
          <a:bodyPr wrap="square">
            <a:spAutoFit/>
          </a:bodyPr>
          <a:lstStyle/>
          <a:p>
            <a:pPr algn="just"/>
            <a:r>
              <a:rPr lang="en-IN" sz="3200" b="1" dirty="0">
                <a:solidFill>
                  <a:schemeClr val="bg1"/>
                </a:solidFill>
                <a:effectLst>
                  <a:outerShdw blurRad="38100" dist="38100" dir="2700000" algn="tl">
                    <a:srgbClr val="000000">
                      <a:alpha val="43137"/>
                    </a:srgbClr>
                  </a:outerShdw>
                </a:effectLst>
              </a:rPr>
              <a:t>A hybrid computer exhibits features of both analog computers and digital computers. It applies the real-time speed of the analog computer and the accuracy of the digital computer to the solution of problems that are beyond the capabilities of either. An example was the HYDAC 2400, a hybrid computer released by EAI in 1963.</a:t>
            </a:r>
          </a:p>
        </p:txBody>
      </p:sp>
    </p:spTree>
    <p:extLst>
      <p:ext uri="{BB962C8B-B14F-4D97-AF65-F5344CB8AC3E}">
        <p14:creationId xmlns:p14="http://schemas.microsoft.com/office/powerpoint/2010/main" val="1101633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Hybrid Computers</a:t>
            </a:r>
            <a:endParaRPr lang="en-IN" sz="4400" b="1" dirty="0">
              <a:solidFill>
                <a:srgbClr val="FFFF00"/>
              </a:solidFill>
              <a:effectLst>
                <a:outerShdw blurRad="38100" dist="38100" dir="2700000" algn="tl">
                  <a:srgbClr val="000000">
                    <a:alpha val="43137"/>
                  </a:srgbClr>
                </a:outerShdw>
              </a:effectLst>
            </a:endParaRPr>
          </a:p>
        </p:txBody>
      </p:sp>
      <p:pic>
        <p:nvPicPr>
          <p:cNvPr id="14338" name="Picture 2" descr="C:\Users\Sainik\Desktop\main-qimg-e2da303a6dd64abd05d104cd4234c379.png"/>
          <p:cNvPicPr>
            <a:picLocks noChangeAspect="1" noChangeArrowheads="1"/>
          </p:cNvPicPr>
          <p:nvPr/>
        </p:nvPicPr>
        <p:blipFill>
          <a:blip r:embed="rId4" cstate="print"/>
          <a:srcRect/>
          <a:stretch>
            <a:fillRect/>
          </a:stretch>
        </p:blipFill>
        <p:spPr bwMode="auto">
          <a:xfrm>
            <a:off x="2000232" y="1428736"/>
            <a:ext cx="6403402" cy="4000528"/>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285852" y="5643578"/>
            <a:ext cx="7429552" cy="830997"/>
          </a:xfrm>
          <a:prstGeom prst="rect">
            <a:avLst/>
          </a:prstGeom>
        </p:spPr>
        <p:txBody>
          <a:bodyPr wrap="square">
            <a:spAutoFit/>
          </a:bodyPr>
          <a:lstStyle/>
          <a:p>
            <a:pPr algn="ctr"/>
            <a:r>
              <a:rPr lang="en-IN" sz="2400" b="1" dirty="0">
                <a:solidFill>
                  <a:schemeClr val="bg1"/>
                </a:solidFill>
                <a:effectLst>
                  <a:outerShdw blurRad="38100" dist="38100" dir="2700000" algn="tl">
                    <a:srgbClr val="000000">
                      <a:alpha val="43137"/>
                    </a:srgbClr>
                  </a:outerShdw>
                </a:effectLst>
              </a:rPr>
              <a:t>An example was the HYDAC 2400, a hybrid computer released by EAI in 1963.</a:t>
            </a:r>
          </a:p>
        </p:txBody>
      </p:sp>
    </p:spTree>
    <p:extLst>
      <p:ext uri="{BB962C8B-B14F-4D97-AF65-F5344CB8AC3E}">
        <p14:creationId xmlns:p14="http://schemas.microsoft.com/office/powerpoint/2010/main" val="110163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929454" y="6215082"/>
            <a:ext cx="1766189" cy="400110"/>
          </a:xfrm>
          <a:prstGeom prst="rect">
            <a:avLst/>
          </a:prstGeom>
          <a:noFill/>
          <a:ln w="9525">
            <a:noFill/>
            <a:miter lim="800000"/>
            <a:headEnd/>
            <a:tailEnd/>
          </a:ln>
        </p:spPr>
        <p:txBody>
          <a:bodyPr wrap="none">
            <a:spAutoFit/>
          </a:bodyPr>
          <a:lstStyle/>
          <a:p>
            <a:r>
              <a:rPr lang="en-IN" sz="2000" b="1" dirty="0">
                <a:solidFill>
                  <a:srgbClr val="FFFF00"/>
                </a:solidFill>
                <a:effectLst>
                  <a:outerShdw blurRad="38100" dist="38100" dir="2700000" algn="tl">
                    <a:srgbClr val="000000">
                      <a:alpha val="43137"/>
                    </a:srgbClr>
                  </a:outerShdw>
                </a:effectLst>
              </a:rPr>
              <a:t>Courtesy  CBSE</a:t>
            </a:r>
          </a:p>
        </p:txBody>
      </p:sp>
      <p:sp>
        <p:nvSpPr>
          <p:cNvPr id="20" name="Title 1"/>
          <p:cNvSpPr txBox="1">
            <a:spLocks/>
          </p:cNvSpPr>
          <p:nvPr/>
        </p:nvSpPr>
        <p:spPr>
          <a:xfrm>
            <a:off x="1214414" y="214290"/>
            <a:ext cx="2643206" cy="1000132"/>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4800" b="1" i="0" u="none" strike="noStrike" kern="1200" cap="all" normalizeH="0" baseline="0" noProof="0" dirty="0">
                <a:ln w="0"/>
                <a:solidFill>
                  <a:sysClr val="windowText" lastClr="000000"/>
                </a:solidFill>
                <a:effectLst>
                  <a:reflection blurRad="12700" stA="50000" endPos="50000" dist="5000" dir="5400000" sy="-100000" rotWithShape="0"/>
                </a:effectLst>
                <a:uLnTx/>
                <a:uFillTx/>
                <a:latin typeface="+mj-lt"/>
                <a:ea typeface="+mj-ea"/>
                <a:cs typeface="+mj-cs"/>
              </a:rPr>
              <a:t>Unit I</a:t>
            </a:r>
            <a:endParaRPr kumimoji="0" lang="en-US" sz="4800" b="1" i="0" u="none" strike="noStrike" kern="1200" cap="all" normalizeH="0" baseline="0" noProof="0" dirty="0">
              <a:ln w="0"/>
              <a:solidFill>
                <a:sysClr val="windowText" lastClr="000000"/>
              </a:solidFill>
              <a:effectLst>
                <a:reflection blurRad="12700" stA="50000" endPos="50000" dist="5000" dir="5400000" sy="-100000" rotWithShape="0"/>
              </a:effectLst>
              <a:uLnTx/>
              <a:uFillTx/>
              <a:latin typeface="+mj-lt"/>
              <a:ea typeface="+mj-ea"/>
              <a:cs typeface="+mj-cs"/>
            </a:endParaRPr>
          </a:p>
        </p:txBody>
      </p:sp>
      <p:sp>
        <p:nvSpPr>
          <p:cNvPr id="21" name="Subtitle 2"/>
          <p:cNvSpPr txBox="1">
            <a:spLocks/>
          </p:cNvSpPr>
          <p:nvPr/>
        </p:nvSpPr>
        <p:spPr>
          <a:xfrm>
            <a:off x="500034" y="1214422"/>
            <a:ext cx="6215106" cy="71438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n-lt"/>
                <a:ea typeface="+mn-ea"/>
                <a:cs typeface="+mn-cs"/>
              </a:rPr>
              <a:t>Computer Fundamentals</a:t>
            </a:r>
          </a:p>
        </p:txBody>
      </p:sp>
      <p:sp>
        <p:nvSpPr>
          <p:cNvPr id="22" name="Rectangle 21"/>
          <p:cNvSpPr/>
          <p:nvPr/>
        </p:nvSpPr>
        <p:spPr>
          <a:xfrm>
            <a:off x="214282" y="2252955"/>
            <a:ext cx="6572296" cy="461665"/>
          </a:xfrm>
          <a:prstGeom prst="rect">
            <a:avLst/>
          </a:prstGeom>
        </p:spPr>
        <p:txBody>
          <a:bodyPr wrap="square">
            <a:spAutoFit/>
          </a:bodyPr>
          <a:lstStyle/>
          <a:p>
            <a:r>
              <a:rPr lang="en-IN" sz="2400" b="1" i="1" dirty="0">
                <a:solidFill>
                  <a:srgbClr val="FFFF00"/>
                </a:solidFill>
                <a:effectLst>
                  <a:outerShdw blurRad="38100" dist="38100" dir="2700000" algn="tl">
                    <a:srgbClr val="000000">
                      <a:alpha val="43137"/>
                    </a:srgbClr>
                  </a:outerShdw>
                </a:effectLst>
              </a:rPr>
              <a:t>After studying this session students will be able to:</a:t>
            </a:r>
            <a:endParaRPr lang="en-IN" sz="2400" dirty="0">
              <a:solidFill>
                <a:srgbClr val="FFFF00"/>
              </a:solidFill>
              <a:effectLst>
                <a:outerShdw blurRad="38100" dist="38100" dir="2700000" algn="tl">
                  <a:srgbClr val="000000">
                    <a:alpha val="43137"/>
                  </a:srgbClr>
                </a:outerShdw>
              </a:effectLst>
            </a:endParaRPr>
          </a:p>
        </p:txBody>
      </p:sp>
      <p:sp>
        <p:nvSpPr>
          <p:cNvPr id="23" name="Rectangle 22"/>
          <p:cNvSpPr/>
          <p:nvPr/>
        </p:nvSpPr>
        <p:spPr>
          <a:xfrm>
            <a:off x="214282" y="2941638"/>
            <a:ext cx="8358246" cy="3416320"/>
          </a:xfrm>
          <a:prstGeom prst="rect">
            <a:avLst/>
          </a:prstGeom>
        </p:spPr>
        <p:txBody>
          <a:bodyPr wrap="square">
            <a:spAutoFit/>
          </a:bodyPr>
          <a:lstStyle/>
          <a:p>
            <a:pPr>
              <a:buFont typeface="Wingdings" pitchFamily="2" charset="2"/>
              <a:buChar char="ü"/>
            </a:pPr>
            <a:r>
              <a:rPr lang="en-IN" sz="2400" b="1" i="1" dirty="0">
                <a:solidFill>
                  <a:srgbClr val="FFFF00"/>
                </a:solidFill>
                <a:effectLst>
                  <a:outerShdw blurRad="38100" dist="38100" dir="2700000" algn="tl">
                    <a:srgbClr val="000000">
                      <a:alpha val="43137"/>
                    </a:srgbClr>
                  </a:outerShdw>
                </a:effectLst>
              </a:rPr>
              <a:t>Learn about various generations of computer</a:t>
            </a:r>
          </a:p>
          <a:p>
            <a:endParaRPr lang="en-IN" sz="2400" b="1" i="1" dirty="0">
              <a:solidFill>
                <a:srgbClr val="FFFF00"/>
              </a:solidFill>
              <a:effectLst>
                <a:outerShdw blurRad="38100" dist="38100" dir="2700000" algn="tl">
                  <a:srgbClr val="000000">
                    <a:alpha val="43137"/>
                  </a:srgbClr>
                </a:outerShdw>
              </a:effectLst>
            </a:endParaRPr>
          </a:p>
          <a:p>
            <a:pPr>
              <a:buFont typeface="Wingdings" pitchFamily="2" charset="2"/>
              <a:buChar char="ü"/>
            </a:pPr>
            <a:r>
              <a:rPr lang="en-IN" sz="2400" b="1" i="1" dirty="0">
                <a:solidFill>
                  <a:srgbClr val="FFFF00"/>
                </a:solidFill>
                <a:effectLst>
                  <a:outerShdw blurRad="38100" dist="38100" dir="2700000" algn="tl">
                    <a:srgbClr val="000000">
                      <a:alpha val="43137"/>
                    </a:srgbClr>
                  </a:outerShdw>
                </a:effectLst>
              </a:rPr>
              <a:t>Understand the basic operation of a computer</a:t>
            </a:r>
          </a:p>
          <a:p>
            <a:endParaRPr lang="en-IN" sz="2400" b="1" i="1" dirty="0">
              <a:solidFill>
                <a:srgbClr val="FFFF00"/>
              </a:solidFill>
              <a:effectLst>
                <a:outerShdw blurRad="38100" dist="38100" dir="2700000" algn="tl">
                  <a:srgbClr val="000000">
                    <a:alpha val="43137"/>
                  </a:srgbClr>
                </a:outerShdw>
              </a:effectLst>
            </a:endParaRPr>
          </a:p>
          <a:p>
            <a:pPr>
              <a:buFont typeface="Wingdings" pitchFamily="2" charset="2"/>
              <a:buChar char="ü"/>
            </a:pPr>
            <a:r>
              <a:rPr lang="en-IN" sz="2400" b="1" i="1" dirty="0">
                <a:solidFill>
                  <a:srgbClr val="FFFF00"/>
                </a:solidFill>
                <a:effectLst>
                  <a:outerShdw blurRad="38100" dist="38100" dir="2700000" algn="tl">
                    <a:srgbClr val="000000">
                      <a:alpha val="43137"/>
                    </a:srgbClr>
                  </a:outerShdw>
                </a:effectLst>
              </a:rPr>
              <a:t>Study the functional components and their interconnections</a:t>
            </a:r>
          </a:p>
          <a:p>
            <a:endParaRPr lang="en-IN" sz="2400" b="1" i="1" dirty="0">
              <a:solidFill>
                <a:srgbClr val="FFFF00"/>
              </a:solidFill>
              <a:effectLst>
                <a:outerShdw blurRad="38100" dist="38100" dir="2700000" algn="tl">
                  <a:srgbClr val="000000">
                    <a:alpha val="43137"/>
                  </a:srgbClr>
                </a:outerShdw>
              </a:effectLst>
            </a:endParaRPr>
          </a:p>
          <a:p>
            <a:pPr>
              <a:buFont typeface="Wingdings" pitchFamily="2" charset="2"/>
              <a:buChar char="ü"/>
            </a:pPr>
            <a:r>
              <a:rPr lang="en-IN" sz="2400" b="1" i="1" dirty="0">
                <a:solidFill>
                  <a:srgbClr val="FFFF00"/>
                </a:solidFill>
                <a:effectLst>
                  <a:outerShdw blurRad="38100" dist="38100" dir="2700000" algn="tl">
                    <a:srgbClr val="000000">
                      <a:alpha val="43137"/>
                    </a:srgbClr>
                  </a:outerShdw>
                </a:effectLst>
              </a:rPr>
              <a:t>Understand the concept of booting</a:t>
            </a:r>
          </a:p>
          <a:p>
            <a:endParaRPr lang="en-IN" sz="2400" b="1" i="1" dirty="0">
              <a:solidFill>
                <a:srgbClr val="FFFF00"/>
              </a:solidFill>
              <a:effectLst>
                <a:outerShdw blurRad="38100" dist="38100" dir="2700000" algn="tl">
                  <a:srgbClr val="000000">
                    <a:alpha val="43137"/>
                  </a:srgbClr>
                </a:outerShdw>
              </a:effectLst>
            </a:endParaRPr>
          </a:p>
          <a:p>
            <a:pPr>
              <a:buFont typeface="Wingdings" pitchFamily="2" charset="2"/>
              <a:buChar char="ü"/>
            </a:pPr>
            <a:r>
              <a:rPr lang="en-IN" sz="2400" b="1" i="1" dirty="0">
                <a:solidFill>
                  <a:srgbClr val="FFFF00"/>
                </a:solidFill>
                <a:effectLst>
                  <a:outerShdw blurRad="38100" dist="38100" dir="2700000" algn="tl">
                    <a:srgbClr val="000000">
                      <a:alpha val="43137"/>
                    </a:srgbClr>
                  </a:outerShdw>
                </a:effectLst>
              </a:rPr>
              <a:t>Learn about classification of computers</a:t>
            </a:r>
            <a:endParaRPr lang="en-IN" sz="2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920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Hybrid Computers</a:t>
            </a:r>
            <a:endParaRPr lang="en-IN" sz="4400" b="1" dirty="0">
              <a:solidFill>
                <a:srgbClr val="FFFF00"/>
              </a:solidFill>
              <a:effectLst>
                <a:outerShdw blurRad="38100" dist="38100" dir="2700000" algn="tl">
                  <a:srgbClr val="000000">
                    <a:alpha val="43137"/>
                  </a:srgbClr>
                </a:outerShdw>
              </a:effectLst>
            </a:endParaRPr>
          </a:p>
        </p:txBody>
      </p:sp>
      <p:pic>
        <p:nvPicPr>
          <p:cNvPr id="12290" name="Picture 2" descr="C:\Users\Sainik\Desktop\analog-computers-digital-computers-hybrid-computers-11-638.jpg"/>
          <p:cNvPicPr>
            <a:picLocks noChangeAspect="1" noChangeArrowheads="1"/>
          </p:cNvPicPr>
          <p:nvPr/>
        </p:nvPicPr>
        <p:blipFill>
          <a:blip r:embed="rId4" cstate="print"/>
          <a:srcRect/>
          <a:stretch>
            <a:fillRect/>
          </a:stretch>
        </p:blipFill>
        <p:spPr bwMode="auto">
          <a:xfrm>
            <a:off x="2214546" y="1428736"/>
            <a:ext cx="6076950" cy="4562475"/>
          </a:xfrm>
          <a:prstGeom prst="rect">
            <a:avLst/>
          </a:prstGeom>
          <a:noFill/>
        </p:spPr>
      </p:pic>
    </p:spTree>
    <p:extLst>
      <p:ext uri="{BB962C8B-B14F-4D97-AF65-F5344CB8AC3E}">
        <p14:creationId xmlns:p14="http://schemas.microsoft.com/office/powerpoint/2010/main" val="1101633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fontScale="90000"/>
          </a:bodyPr>
          <a:lstStyle/>
          <a:p>
            <a:pPr algn="ctr"/>
            <a:r>
              <a:rPr lang="en-IN" sz="4000" b="1" dirty="0">
                <a:solidFill>
                  <a:srgbClr val="FFFF00"/>
                </a:solidFill>
                <a:effectLst>
                  <a:outerShdw blurRad="38100" dist="38100" dir="2700000" algn="tl">
                    <a:srgbClr val="000000">
                      <a:alpha val="43137"/>
                    </a:srgbClr>
                  </a:outerShdw>
                </a:effectLst>
              </a:rPr>
              <a:t>Classification of Digital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2554545"/>
          </a:xfrm>
          <a:prstGeom prst="rect">
            <a:avLst/>
          </a:prstGeom>
        </p:spPr>
        <p:txBody>
          <a:bodyPr wrap="square">
            <a:spAutoFit/>
          </a:bodyPr>
          <a:lstStyle/>
          <a:p>
            <a:pPr algn="just"/>
            <a:endParaRPr lang="en-US" sz="3200" b="1" dirty="0">
              <a:solidFill>
                <a:schemeClr val="bg1"/>
              </a:solidFill>
              <a:effectLst>
                <a:outerShdw blurRad="38100" dist="38100" dir="2700000" algn="tl">
                  <a:srgbClr val="000000">
                    <a:alpha val="43137"/>
                  </a:srgbClr>
                </a:outerShdw>
              </a:effectLst>
            </a:endParaRP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 The digital computers are classified according to their computing capabilities. </a:t>
            </a:r>
          </a:p>
        </p:txBody>
      </p:sp>
    </p:spTree>
    <p:extLst>
      <p:ext uri="{BB962C8B-B14F-4D97-AF65-F5344CB8AC3E}">
        <p14:creationId xmlns:p14="http://schemas.microsoft.com/office/powerpoint/2010/main" val="1101633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fontScale="90000"/>
          </a:bodyPr>
          <a:lstStyle/>
          <a:p>
            <a:pPr algn="ctr"/>
            <a:r>
              <a:rPr lang="en-IN" sz="4000" b="1" dirty="0">
                <a:solidFill>
                  <a:srgbClr val="FFFF00"/>
                </a:solidFill>
                <a:effectLst>
                  <a:outerShdw blurRad="38100" dist="38100" dir="2700000" algn="tl">
                    <a:srgbClr val="000000">
                      <a:alpha val="43137"/>
                    </a:srgbClr>
                  </a:outerShdw>
                </a:effectLst>
              </a:rPr>
              <a:t>Classification of Digital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5016758"/>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 The various types of digital computers are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rgbClr val="66FF33"/>
                </a:solidFill>
                <a:effectLst>
                  <a:outerShdw blurRad="38100" dist="38100" dir="2700000" algn="tl">
                    <a:srgbClr val="000000">
                      <a:alpha val="43137"/>
                    </a:srgbClr>
                  </a:outerShdw>
                </a:effectLst>
              </a:rPr>
              <a:t>Micro Computers</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rgbClr val="FFFF00"/>
                </a:solidFill>
                <a:effectLst>
                  <a:outerShdw blurRad="38100" dist="38100" dir="2700000" algn="tl">
                    <a:srgbClr val="000000">
                      <a:alpha val="43137"/>
                    </a:srgbClr>
                  </a:outerShdw>
                </a:effectLst>
              </a:rPr>
              <a:t>Mini Computers</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rgbClr val="00B0F0"/>
                </a:solidFill>
                <a:effectLst>
                  <a:outerShdw blurRad="38100" dist="38100" dir="2700000" algn="tl">
                    <a:srgbClr val="000000">
                      <a:alpha val="43137"/>
                    </a:srgbClr>
                  </a:outerShdw>
                </a:effectLst>
              </a:rPr>
              <a:t>Main Frames</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rgbClr val="FF00FF"/>
                </a:solidFill>
                <a:effectLst>
                  <a:outerShdw blurRad="38100" dist="38100" dir="2700000" algn="tl">
                    <a:srgbClr val="000000">
                      <a:alpha val="43137"/>
                    </a:srgbClr>
                  </a:outerShdw>
                </a:effectLst>
              </a:rPr>
              <a:t>Super Computers</a:t>
            </a:r>
          </a:p>
        </p:txBody>
      </p:sp>
    </p:spTree>
    <p:extLst>
      <p:ext uri="{BB962C8B-B14F-4D97-AF65-F5344CB8AC3E}">
        <p14:creationId xmlns:p14="http://schemas.microsoft.com/office/powerpoint/2010/main" val="1101633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Micro Computers</a:t>
            </a:r>
            <a:endParaRPr lang="en-IN" sz="4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000232" y="1443841"/>
            <a:ext cx="6786610" cy="3046988"/>
          </a:xfrm>
          <a:prstGeom prst="rect">
            <a:avLst/>
          </a:prstGeom>
        </p:spPr>
        <p:txBody>
          <a:bodyPr wrap="square">
            <a:spAutoFit/>
          </a:bodyPr>
          <a:lstStyle/>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These are also known as Personal Computers. These type of digital computer uses a microprocessor (a CPU on a single chip) and include both desktops and laptops. </a:t>
            </a:r>
          </a:p>
        </p:txBody>
      </p:sp>
    </p:spTree>
    <p:extLst>
      <p:ext uri="{BB962C8B-B14F-4D97-AF65-F5344CB8AC3E}">
        <p14:creationId xmlns:p14="http://schemas.microsoft.com/office/powerpoint/2010/main" val="1101633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Micro Computers</a:t>
            </a:r>
            <a:endParaRPr lang="en-IN" sz="4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000232" y="1443841"/>
            <a:ext cx="6786610" cy="3539430"/>
          </a:xfrm>
          <a:prstGeom prst="rect">
            <a:avLst/>
          </a:prstGeom>
        </p:spPr>
        <p:txBody>
          <a:bodyPr wrap="square">
            <a:spAutoFit/>
          </a:bodyPr>
          <a:lstStyle/>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These computers can work on small volume of data, are very versatile and can handle variety of applications. These computers are being used as work stations, CAD, multimedia and advertising applications. </a:t>
            </a:r>
          </a:p>
        </p:txBody>
      </p:sp>
    </p:spTree>
    <p:extLst>
      <p:ext uri="{BB962C8B-B14F-4D97-AF65-F5344CB8AC3E}">
        <p14:creationId xmlns:p14="http://schemas.microsoft.com/office/powerpoint/2010/main" val="1101633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Micro Computers</a:t>
            </a:r>
            <a:endParaRPr lang="en-IN" sz="4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000232" y="1443841"/>
            <a:ext cx="6786610" cy="3046988"/>
          </a:xfrm>
          <a:prstGeom prst="rect">
            <a:avLst/>
          </a:prstGeom>
        </p:spPr>
        <p:txBody>
          <a:bodyPr wrap="square">
            <a:spAutoFit/>
          </a:bodyPr>
          <a:lstStyle/>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Small portable computers such as PDAs (Personal Digital Assistants) and tablets with wireless computing technology are increasingly becoming popular.</a:t>
            </a:r>
          </a:p>
        </p:txBody>
      </p:sp>
    </p:spTree>
    <p:extLst>
      <p:ext uri="{BB962C8B-B14F-4D97-AF65-F5344CB8AC3E}">
        <p14:creationId xmlns:p14="http://schemas.microsoft.com/office/powerpoint/2010/main" val="1101633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Micro Computers</a:t>
            </a:r>
            <a:endParaRPr lang="en-IN" sz="4400" b="1" dirty="0">
              <a:solidFill>
                <a:srgbClr val="FFFF00"/>
              </a:solidFill>
              <a:effectLst>
                <a:outerShdw blurRad="38100" dist="38100" dir="2700000" algn="tl">
                  <a:srgbClr val="000000">
                    <a:alpha val="43137"/>
                  </a:srgbClr>
                </a:outerShdw>
              </a:effectLst>
            </a:endParaRPr>
          </a:p>
        </p:txBody>
      </p:sp>
      <p:pic>
        <p:nvPicPr>
          <p:cNvPr id="2050" name="Picture 2" descr="C:\Users\Sainik\Desktop\computer-types2.jpg"/>
          <p:cNvPicPr>
            <a:picLocks noChangeAspect="1" noChangeArrowheads="1"/>
          </p:cNvPicPr>
          <p:nvPr/>
        </p:nvPicPr>
        <p:blipFill>
          <a:blip r:embed="rId4" cstate="print"/>
          <a:srcRect/>
          <a:stretch>
            <a:fillRect/>
          </a:stretch>
        </p:blipFill>
        <p:spPr bwMode="auto">
          <a:xfrm>
            <a:off x="2428860" y="2071678"/>
            <a:ext cx="5715000" cy="32194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Micro Computers</a:t>
            </a:r>
            <a:endParaRPr lang="en-IN" sz="4400" b="1" dirty="0">
              <a:solidFill>
                <a:srgbClr val="FFFF00"/>
              </a:solidFill>
              <a:effectLst>
                <a:outerShdw blurRad="38100" dist="38100" dir="2700000" algn="tl">
                  <a:srgbClr val="000000">
                    <a:alpha val="43137"/>
                  </a:srgbClr>
                </a:outerShdw>
              </a:effectLst>
            </a:endParaRPr>
          </a:p>
        </p:txBody>
      </p:sp>
      <p:pic>
        <p:nvPicPr>
          <p:cNvPr id="3074" name="Picture 2" descr="C:\Users\Sainik\Desktop\types of micro computer.jpg"/>
          <p:cNvPicPr>
            <a:picLocks noChangeAspect="1" noChangeArrowheads="1"/>
          </p:cNvPicPr>
          <p:nvPr/>
        </p:nvPicPr>
        <p:blipFill>
          <a:blip r:embed="rId4" cstate="print"/>
          <a:srcRect/>
          <a:stretch>
            <a:fillRect/>
          </a:stretch>
        </p:blipFill>
        <p:spPr bwMode="auto">
          <a:xfrm>
            <a:off x="2357422" y="2000240"/>
            <a:ext cx="5572164" cy="39707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Micro Computers</a:t>
            </a:r>
            <a:endParaRPr lang="en-IN" sz="4400" b="1" dirty="0">
              <a:solidFill>
                <a:srgbClr val="FFFF00"/>
              </a:solidFill>
              <a:effectLst>
                <a:outerShdw blurRad="38100" dist="38100" dir="2700000" algn="tl">
                  <a:srgbClr val="000000">
                    <a:alpha val="43137"/>
                  </a:srgbClr>
                </a:outerShdw>
              </a:effectLst>
            </a:endParaRPr>
          </a:p>
        </p:txBody>
      </p:sp>
      <p:pic>
        <p:nvPicPr>
          <p:cNvPr id="4098" name="Picture 2" descr="C:\Users\Sainik\Desktop\images (3).jpg"/>
          <p:cNvPicPr>
            <a:picLocks noChangeAspect="1" noChangeArrowheads="1"/>
          </p:cNvPicPr>
          <p:nvPr/>
        </p:nvPicPr>
        <p:blipFill>
          <a:blip r:embed="rId4" cstate="print"/>
          <a:srcRect/>
          <a:stretch>
            <a:fillRect/>
          </a:stretch>
        </p:blipFill>
        <p:spPr bwMode="auto">
          <a:xfrm>
            <a:off x="4119558" y="2728909"/>
            <a:ext cx="1924050" cy="2381250"/>
          </a:xfrm>
          <a:prstGeom prst="rect">
            <a:avLst/>
          </a:prstGeom>
          <a:noFill/>
        </p:spPr>
      </p:pic>
      <p:pic>
        <p:nvPicPr>
          <p:cNvPr id="4099" name="Picture 3" descr="C:\Users\Sainik\Desktop\images.jpg"/>
          <p:cNvPicPr>
            <a:picLocks noChangeAspect="1" noChangeArrowheads="1"/>
          </p:cNvPicPr>
          <p:nvPr/>
        </p:nvPicPr>
        <p:blipFill>
          <a:blip r:embed="rId5" cstate="print"/>
          <a:srcRect/>
          <a:stretch>
            <a:fillRect/>
          </a:stretch>
        </p:blipFill>
        <p:spPr bwMode="auto">
          <a:xfrm>
            <a:off x="3800471" y="3028947"/>
            <a:ext cx="2562225" cy="1781175"/>
          </a:xfrm>
          <a:prstGeom prst="rect">
            <a:avLst/>
          </a:prstGeom>
          <a:noFill/>
        </p:spPr>
      </p:pic>
      <p:pic>
        <p:nvPicPr>
          <p:cNvPr id="4100" name="Picture 4" descr="C:\Users\Sainik\Desktop\TRS-80-Micro-Computer-System-1024x885.jpg"/>
          <p:cNvPicPr>
            <a:picLocks noChangeAspect="1" noChangeArrowheads="1"/>
          </p:cNvPicPr>
          <p:nvPr/>
        </p:nvPicPr>
        <p:blipFill>
          <a:blip r:embed="rId6" cstate="print"/>
          <a:srcRect/>
          <a:stretch>
            <a:fillRect/>
          </a:stretch>
        </p:blipFill>
        <p:spPr bwMode="auto">
          <a:xfrm>
            <a:off x="2143108" y="1357298"/>
            <a:ext cx="5786074" cy="50006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Micro Computers</a:t>
            </a:r>
            <a:endParaRPr lang="en-IN" sz="4400" b="1" dirty="0">
              <a:solidFill>
                <a:srgbClr val="FFFF00"/>
              </a:solidFill>
              <a:effectLst>
                <a:outerShdw blurRad="38100" dist="38100" dir="2700000" algn="tl">
                  <a:srgbClr val="000000">
                    <a:alpha val="43137"/>
                  </a:srgbClr>
                </a:outerShdw>
              </a:effectLst>
            </a:endParaRPr>
          </a:p>
        </p:txBody>
      </p:sp>
      <p:pic>
        <p:nvPicPr>
          <p:cNvPr id="4098" name="Picture 2" descr="C:\Users\Sainik\Desktop\images (3).jpg"/>
          <p:cNvPicPr>
            <a:picLocks noChangeAspect="1" noChangeArrowheads="1"/>
          </p:cNvPicPr>
          <p:nvPr/>
        </p:nvPicPr>
        <p:blipFill>
          <a:blip r:embed="rId4" cstate="print"/>
          <a:srcRect/>
          <a:stretch>
            <a:fillRect/>
          </a:stretch>
        </p:blipFill>
        <p:spPr bwMode="auto">
          <a:xfrm>
            <a:off x="6072198" y="1714488"/>
            <a:ext cx="1924050" cy="2381250"/>
          </a:xfrm>
          <a:prstGeom prst="rect">
            <a:avLst/>
          </a:prstGeom>
          <a:ln>
            <a:noFill/>
          </a:ln>
          <a:effectLst>
            <a:outerShdw blurRad="292100" dist="139700" dir="2700000" algn="tl" rotWithShape="0">
              <a:srgbClr val="333333">
                <a:alpha val="65000"/>
              </a:srgbClr>
            </a:outerShdw>
          </a:effectLst>
        </p:spPr>
      </p:pic>
      <p:pic>
        <p:nvPicPr>
          <p:cNvPr id="4099" name="Picture 3" descr="C:\Users\Sainik\Desktop\images.jpg"/>
          <p:cNvPicPr>
            <a:picLocks noChangeAspect="1" noChangeArrowheads="1"/>
          </p:cNvPicPr>
          <p:nvPr/>
        </p:nvPicPr>
        <p:blipFill>
          <a:blip r:embed="rId5" cstate="print"/>
          <a:srcRect/>
          <a:stretch>
            <a:fillRect/>
          </a:stretch>
        </p:blipFill>
        <p:spPr bwMode="auto">
          <a:xfrm>
            <a:off x="2214546" y="1785926"/>
            <a:ext cx="2562225" cy="1781175"/>
          </a:xfrm>
          <a:prstGeom prst="rect">
            <a:avLst/>
          </a:prstGeom>
          <a:ln>
            <a:noFill/>
          </a:ln>
          <a:effectLst>
            <a:outerShdw blurRad="292100" dist="139700" dir="2700000" algn="tl" rotWithShape="0">
              <a:srgbClr val="333333">
                <a:alpha val="65000"/>
              </a:srgbClr>
            </a:outerShdw>
          </a:effectLst>
        </p:spPr>
      </p:pic>
      <p:pic>
        <p:nvPicPr>
          <p:cNvPr id="4101" name="Picture 5" descr="C:\Users\Sainik\Desktop\images (2).jpg"/>
          <p:cNvPicPr>
            <a:picLocks noChangeAspect="1" noChangeArrowheads="1"/>
          </p:cNvPicPr>
          <p:nvPr/>
        </p:nvPicPr>
        <p:blipFill>
          <a:blip r:embed="rId6" cstate="print"/>
          <a:srcRect/>
          <a:stretch>
            <a:fillRect/>
          </a:stretch>
        </p:blipFill>
        <p:spPr bwMode="auto">
          <a:xfrm>
            <a:off x="2285984" y="4214818"/>
            <a:ext cx="2305050" cy="1981200"/>
          </a:xfrm>
          <a:prstGeom prst="rect">
            <a:avLst/>
          </a:prstGeom>
          <a:ln>
            <a:noFill/>
          </a:ln>
          <a:effectLst>
            <a:outerShdw blurRad="292100" dist="139700" dir="2700000" algn="tl" rotWithShape="0">
              <a:srgbClr val="333333">
                <a:alpha val="65000"/>
              </a:srgbClr>
            </a:outerShdw>
          </a:effectLst>
        </p:spPr>
      </p:pic>
      <p:pic>
        <p:nvPicPr>
          <p:cNvPr id="5122" name="Picture 2" descr="C:\Users\Sainik\Desktop\images (1).jpg"/>
          <p:cNvPicPr>
            <a:picLocks noChangeAspect="1" noChangeArrowheads="1"/>
          </p:cNvPicPr>
          <p:nvPr/>
        </p:nvPicPr>
        <p:blipFill>
          <a:blip r:embed="rId7" cstate="print"/>
          <a:srcRect/>
          <a:stretch>
            <a:fillRect/>
          </a:stretch>
        </p:blipFill>
        <p:spPr bwMode="auto">
          <a:xfrm>
            <a:off x="5929322" y="4286256"/>
            <a:ext cx="2133600" cy="2143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Picture 2" descr="C:\Users\Prakruti\Desktop\Computer-PC-No-Background-PNG-Picture.png"/>
          <p:cNvPicPr>
            <a:picLocks noChangeAspect="1" noChangeArrowheads="1"/>
          </p:cNvPicPr>
          <p:nvPr/>
        </p:nvPicPr>
        <p:blipFill>
          <a:blip r:embed="rId4" cstate="print"/>
          <a:srcRect/>
          <a:stretch>
            <a:fillRect/>
          </a:stretch>
        </p:blipFill>
        <p:spPr bwMode="auto">
          <a:xfrm>
            <a:off x="214282" y="2071678"/>
            <a:ext cx="6424640" cy="4581816"/>
          </a:xfrm>
          <a:prstGeom prst="rect">
            <a:avLst/>
          </a:prstGeom>
          <a:noFill/>
        </p:spPr>
      </p:pic>
      <p:sp>
        <p:nvSpPr>
          <p:cNvPr id="4" name="Title 3"/>
          <p:cNvSpPr>
            <a:spLocks noGrp="1"/>
          </p:cNvSpPr>
          <p:nvPr>
            <p:ph type="title"/>
          </p:nvPr>
        </p:nvSpPr>
        <p:spPr/>
        <p:txBody>
          <a:bodyPr/>
          <a:lstStyle/>
          <a:p>
            <a:pPr algn="l"/>
            <a:r>
              <a:rPr lang="en-US" b="1" dirty="0">
                <a:solidFill>
                  <a:srgbClr val="FFFF00"/>
                </a:solidFill>
                <a:effectLst>
                  <a:outerShdw blurRad="38100" dist="38100" dir="2700000" algn="tl">
                    <a:srgbClr val="000000">
                      <a:alpha val="43137"/>
                    </a:srgbClr>
                  </a:outerShdw>
                </a:effectLst>
              </a:rPr>
              <a:t>What is Computer?</a:t>
            </a:r>
          </a:p>
        </p:txBody>
      </p:sp>
      <p:sp>
        <p:nvSpPr>
          <p:cNvPr id="5" name="Content Placeholder 4"/>
          <p:cNvSpPr>
            <a:spLocks noGrp="1"/>
          </p:cNvSpPr>
          <p:nvPr>
            <p:ph idx="1"/>
          </p:nvPr>
        </p:nvSpPr>
        <p:spPr/>
        <p:txBody>
          <a:bodyPr>
            <a:normAutofit lnSpcReduction="10000"/>
          </a:bodyPr>
          <a:lstStyle/>
          <a:p>
            <a:pPr marL="514350" indent="-514350" algn="just">
              <a:buFont typeface="Wingdings" pitchFamily="2" charset="2"/>
              <a:buChar char="ü"/>
            </a:pPr>
            <a:r>
              <a:rPr lang="en-IN" b="1" dirty="0"/>
              <a:t>A computer is a device that can be instructed to carry out sequences of arithmetic or logical operations automatically. Modern computers have the ability to follow generalized sets of operations, called </a:t>
            </a:r>
            <a:r>
              <a:rPr lang="en-IN" b="1" i="1" dirty="0"/>
              <a:t>programs. </a:t>
            </a:r>
            <a:r>
              <a:rPr lang="en-IN" b="1" dirty="0"/>
              <a:t>These programs enable computers to perform an extremely  wide range of tasks.</a:t>
            </a:r>
          </a:p>
          <a:p>
            <a:pPr algn="just"/>
            <a:endParaRPr lang="en-IN" b="1" dirty="0"/>
          </a:p>
          <a:p>
            <a:pPr algn="just">
              <a:buFont typeface="Wingdings" pitchFamily="2" charset="2"/>
              <a:buChar char="§"/>
            </a:pPr>
            <a:r>
              <a:rPr lang="en-IN" b="1" dirty="0"/>
              <a:t>Source Wikipedia</a:t>
            </a:r>
            <a:endParaRPr lang="en-US" b="1" dirty="0"/>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Mini Computers</a:t>
            </a:r>
            <a:endParaRPr lang="en-IN" sz="4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000232" y="1443841"/>
            <a:ext cx="6786610" cy="4524315"/>
          </a:xfrm>
          <a:prstGeom prst="rect">
            <a:avLst/>
          </a:prstGeom>
        </p:spPr>
        <p:txBody>
          <a:bodyPr wrap="square">
            <a:spAutoFit/>
          </a:bodyPr>
          <a:lstStyle/>
          <a:p>
            <a:pPr algn="just">
              <a:buFont typeface="Wingdings" pitchFamily="2" charset="2"/>
              <a:buChar char="ü"/>
            </a:pPr>
            <a:r>
              <a:rPr lang="en-IN" sz="3200" b="1" dirty="0">
                <a:solidFill>
                  <a:schemeClr val="bg1"/>
                </a:solidFill>
              </a:rPr>
              <a:t>These computers can support multiple users working simultaneously on the same machine. </a:t>
            </a:r>
          </a:p>
          <a:p>
            <a:pPr algn="just"/>
            <a:endParaRPr lang="en-IN" sz="3200" b="1" dirty="0">
              <a:solidFill>
                <a:schemeClr val="bg1"/>
              </a:solidFill>
            </a:endParaRPr>
          </a:p>
          <a:p>
            <a:pPr algn="just">
              <a:buFont typeface="Wingdings" pitchFamily="2" charset="2"/>
              <a:buChar char="ü"/>
            </a:pPr>
            <a:r>
              <a:rPr lang="en-IN" sz="3200" b="1" dirty="0">
                <a:solidFill>
                  <a:schemeClr val="bg1"/>
                </a:solidFill>
              </a:rPr>
              <a:t>These are mainly used in an organization where computers installed in various departments are interconnected. These computers are useful for small business organizations.</a:t>
            </a:r>
          </a:p>
        </p:txBody>
      </p:sp>
    </p:spTree>
    <p:extLst>
      <p:ext uri="{BB962C8B-B14F-4D97-AF65-F5344CB8AC3E}">
        <p14:creationId xmlns:p14="http://schemas.microsoft.com/office/powerpoint/2010/main" val="11016338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Mini Computers</a:t>
            </a:r>
            <a:endParaRPr lang="en-IN" sz="4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1714480" y="1443841"/>
            <a:ext cx="7072362" cy="4031873"/>
          </a:xfrm>
          <a:prstGeom prst="rect">
            <a:avLst/>
          </a:prstGeom>
        </p:spPr>
        <p:txBody>
          <a:bodyPr wrap="square">
            <a:spAutoFit/>
          </a:bodyPr>
          <a:lstStyle/>
          <a:p>
            <a:r>
              <a:rPr lang="en-IN" sz="3200" b="1" dirty="0">
                <a:solidFill>
                  <a:srgbClr val="FFC000"/>
                </a:solidFill>
                <a:effectLst>
                  <a:outerShdw blurRad="38100" dist="38100" dir="2700000" algn="tl">
                    <a:srgbClr val="000000">
                      <a:alpha val="43137"/>
                    </a:srgbClr>
                  </a:outerShdw>
                </a:effectLst>
              </a:rPr>
              <a:t>Examples </a:t>
            </a:r>
          </a:p>
          <a:p>
            <a:endParaRPr lang="en-IN" sz="3200" b="1" dirty="0">
              <a:solidFill>
                <a:srgbClr val="FFC000"/>
              </a:solidFill>
              <a:effectLst>
                <a:outerShdw blurRad="38100" dist="38100" dir="2700000" algn="tl">
                  <a:srgbClr val="000000">
                    <a:alpha val="43137"/>
                  </a:srgbClr>
                </a:outerShdw>
              </a:effectLst>
            </a:endParaRP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Control Data's CDC 160A and CDC 1700.</a:t>
            </a: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DEC PDP and VAX series.</a:t>
            </a: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Data General Nova.</a:t>
            </a: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Hewlett-Packard HP 3000 series, HP 2100 series, HP1000 series.</a:t>
            </a:r>
          </a:p>
        </p:txBody>
      </p:sp>
    </p:spTree>
    <p:extLst>
      <p:ext uri="{BB962C8B-B14F-4D97-AF65-F5344CB8AC3E}">
        <p14:creationId xmlns:p14="http://schemas.microsoft.com/office/powerpoint/2010/main" val="11016338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Mini Computers</a:t>
            </a:r>
            <a:endParaRPr lang="en-IN" sz="4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1714480" y="1443841"/>
            <a:ext cx="7072362" cy="3046988"/>
          </a:xfrm>
          <a:prstGeom prst="rect">
            <a:avLst/>
          </a:prstGeom>
        </p:spPr>
        <p:txBody>
          <a:bodyPr wrap="square">
            <a:spAutoFit/>
          </a:bodyPr>
          <a:lstStyle/>
          <a:p>
            <a:r>
              <a:rPr lang="en-IN" sz="3200" b="1" dirty="0">
                <a:solidFill>
                  <a:srgbClr val="FFC000"/>
                </a:solidFill>
                <a:effectLst>
                  <a:outerShdw blurRad="38100" dist="38100" dir="2700000" algn="tl">
                    <a:srgbClr val="000000">
                      <a:alpha val="43137"/>
                    </a:srgbClr>
                  </a:outerShdw>
                </a:effectLst>
              </a:rPr>
              <a:t>Examples </a:t>
            </a:r>
          </a:p>
          <a:p>
            <a:endParaRPr lang="en-IN" sz="3200" b="1" dirty="0">
              <a:solidFill>
                <a:srgbClr val="FFC000"/>
              </a:solidFill>
              <a:effectLst>
                <a:outerShdw blurRad="38100" dist="38100" dir="2700000" algn="tl">
                  <a:srgbClr val="000000">
                    <a:alpha val="43137"/>
                  </a:srgbClr>
                </a:outerShdw>
              </a:effectLst>
            </a:endParaRP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Honeywell-Bull DPS 6/DPS 6000 series.</a:t>
            </a: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IBM midrange computers.</a:t>
            </a:r>
          </a:p>
          <a:p>
            <a:pPr>
              <a:buFont typeface="Wingdings" pitchFamily="2" charset="2"/>
              <a:buChar char="ü"/>
            </a:pPr>
            <a:r>
              <a:rPr lang="en-IN" sz="3200" b="1" dirty="0" err="1">
                <a:solidFill>
                  <a:schemeClr val="bg1"/>
                </a:solidFill>
                <a:effectLst>
                  <a:outerShdw blurRad="38100" dist="38100" dir="2700000" algn="tl">
                    <a:srgbClr val="000000">
                      <a:alpha val="43137"/>
                    </a:srgbClr>
                  </a:outerShdw>
                </a:effectLst>
              </a:rPr>
              <a:t>Interdata</a:t>
            </a:r>
            <a:r>
              <a:rPr lang="en-IN" sz="3200" b="1" dirty="0">
                <a:solidFill>
                  <a:schemeClr val="bg1"/>
                </a:solidFill>
                <a:effectLst>
                  <a:outerShdw blurRad="38100" dist="38100" dir="2700000" algn="tl">
                    <a:srgbClr val="000000">
                      <a:alpha val="43137"/>
                    </a:srgbClr>
                  </a:outerShdw>
                </a:effectLst>
              </a:rPr>
              <a:t> 7/32 and 8/32.</a:t>
            </a: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Varian 620 100 series.</a:t>
            </a:r>
          </a:p>
        </p:txBody>
      </p:sp>
    </p:spTree>
    <p:extLst>
      <p:ext uri="{BB962C8B-B14F-4D97-AF65-F5344CB8AC3E}">
        <p14:creationId xmlns:p14="http://schemas.microsoft.com/office/powerpoint/2010/main" val="1101633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Mini Computers</a:t>
            </a:r>
            <a:endParaRPr lang="en-IN" sz="4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1714480" y="1443841"/>
            <a:ext cx="7072362" cy="3046988"/>
          </a:xfrm>
          <a:prstGeom prst="rect">
            <a:avLst/>
          </a:prstGeom>
        </p:spPr>
        <p:txBody>
          <a:bodyPr wrap="square">
            <a:spAutoFit/>
          </a:bodyPr>
          <a:lstStyle/>
          <a:p>
            <a:r>
              <a:rPr lang="en-IN" sz="3200" b="1" dirty="0">
                <a:solidFill>
                  <a:srgbClr val="FFC000"/>
                </a:solidFill>
                <a:effectLst>
                  <a:outerShdw blurRad="38100" dist="38100" dir="2700000" algn="tl">
                    <a:srgbClr val="000000">
                      <a:alpha val="43137"/>
                    </a:srgbClr>
                  </a:outerShdw>
                </a:effectLst>
              </a:rPr>
              <a:t>Examples </a:t>
            </a:r>
          </a:p>
          <a:p>
            <a:endParaRPr lang="en-IN" sz="3200" b="1" dirty="0">
              <a:solidFill>
                <a:srgbClr val="FFC000"/>
              </a:solidFill>
              <a:effectLst>
                <a:outerShdw blurRad="38100" dist="38100" dir="2700000" algn="tl">
                  <a:srgbClr val="000000">
                    <a:alpha val="43137"/>
                  </a:srgbClr>
                </a:outerShdw>
              </a:effectLst>
            </a:endParaRP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Honeywell-Bull DPS 6/DPS 6000 series.</a:t>
            </a: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IBM midrange computers.</a:t>
            </a:r>
          </a:p>
          <a:p>
            <a:pPr>
              <a:buFont typeface="Wingdings" pitchFamily="2" charset="2"/>
              <a:buChar char="ü"/>
            </a:pPr>
            <a:r>
              <a:rPr lang="en-IN" sz="3200" b="1" dirty="0" err="1">
                <a:solidFill>
                  <a:schemeClr val="bg1"/>
                </a:solidFill>
                <a:effectLst>
                  <a:outerShdw blurRad="38100" dist="38100" dir="2700000" algn="tl">
                    <a:srgbClr val="000000">
                      <a:alpha val="43137"/>
                    </a:srgbClr>
                  </a:outerShdw>
                </a:effectLst>
              </a:rPr>
              <a:t>Interdata</a:t>
            </a:r>
            <a:r>
              <a:rPr lang="en-IN" sz="3200" b="1" dirty="0">
                <a:solidFill>
                  <a:schemeClr val="bg1"/>
                </a:solidFill>
                <a:effectLst>
                  <a:outerShdw blurRad="38100" dist="38100" dir="2700000" algn="tl">
                    <a:srgbClr val="000000">
                      <a:alpha val="43137"/>
                    </a:srgbClr>
                  </a:outerShdw>
                </a:effectLst>
              </a:rPr>
              <a:t> 7/32 and 8/32.</a:t>
            </a: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Varian 620 100 series.</a:t>
            </a:r>
          </a:p>
        </p:txBody>
      </p:sp>
    </p:spTree>
    <p:extLst>
      <p:ext uri="{BB962C8B-B14F-4D97-AF65-F5344CB8AC3E}">
        <p14:creationId xmlns:p14="http://schemas.microsoft.com/office/powerpoint/2010/main" val="11016338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Mainframe Computers</a:t>
            </a:r>
            <a:endParaRPr lang="en-IN" sz="4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000232" y="1443841"/>
            <a:ext cx="6786610" cy="5016758"/>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These computers are large and very powerful computers with very high memory capacity.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These can process huge databases such as census at extremely fast rate. They are suitable for big organizations, banks, industries etc. and can support hundreds of users simultaneously on the network.</a:t>
            </a:r>
          </a:p>
        </p:txBody>
      </p:sp>
    </p:spTree>
    <p:extLst>
      <p:ext uri="{BB962C8B-B14F-4D97-AF65-F5344CB8AC3E}">
        <p14:creationId xmlns:p14="http://schemas.microsoft.com/office/powerpoint/2010/main" val="11016338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Mainframe Computers</a:t>
            </a:r>
            <a:endParaRPr lang="en-IN" sz="4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000232" y="1443841"/>
            <a:ext cx="6786610" cy="5016758"/>
          </a:xfrm>
          <a:prstGeom prst="rect">
            <a:avLst/>
          </a:prstGeom>
        </p:spPr>
        <p:txBody>
          <a:bodyPr wrap="square">
            <a:spAutoFit/>
          </a:bodyPr>
          <a:lstStyle/>
          <a:p>
            <a:pPr algn="just"/>
            <a:r>
              <a:rPr lang="en-IN" sz="3200" b="1" dirty="0">
                <a:solidFill>
                  <a:schemeClr val="bg1"/>
                </a:solidFill>
                <a:effectLst>
                  <a:outerShdw blurRad="38100" dist="38100" dir="2700000" algn="tl">
                    <a:srgbClr val="000000">
                      <a:alpha val="43137"/>
                    </a:srgbClr>
                  </a:outerShdw>
                </a:effectLst>
              </a:rPr>
              <a:t>History of IBM mainframes, 1952–presentMarket name700/7000 series</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System/360</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System/370</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IBM 308X</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IBM 3090</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System/390</a:t>
            </a:r>
          </a:p>
          <a:p>
            <a:pPr algn="just">
              <a:buFont typeface="Wingdings" pitchFamily="2" charset="2"/>
              <a:buChar char="ü"/>
            </a:pPr>
            <a:r>
              <a:rPr lang="en-IN" sz="3200" b="1" dirty="0" err="1">
                <a:solidFill>
                  <a:schemeClr val="bg1"/>
                </a:solidFill>
                <a:effectLst>
                  <a:outerShdw blurRad="38100" dist="38100" dir="2700000" algn="tl">
                    <a:srgbClr val="000000">
                      <a:alpha val="43137"/>
                    </a:srgbClr>
                  </a:outerShdw>
                </a:effectLst>
              </a:rPr>
              <a:t>zSeries</a:t>
            </a:r>
            <a:r>
              <a:rPr lang="en-IN" sz="3200" b="1" dirty="0">
                <a:solidFill>
                  <a:schemeClr val="bg1"/>
                </a:solidFill>
                <a:effectLst>
                  <a:outerShdw blurRad="38100" dist="38100" dir="2700000" algn="tl">
                    <a:srgbClr val="000000">
                      <a:alpha val="43137"/>
                    </a:srgbClr>
                  </a:outerShdw>
                </a:effectLst>
              </a:rPr>
              <a:t> 900, 800, 990, and 890</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System z9</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System z10</a:t>
            </a:r>
          </a:p>
        </p:txBody>
      </p:sp>
    </p:spTree>
    <p:extLst>
      <p:ext uri="{BB962C8B-B14F-4D97-AF65-F5344CB8AC3E}">
        <p14:creationId xmlns:p14="http://schemas.microsoft.com/office/powerpoint/2010/main" val="11016338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Mainframe Computers</a:t>
            </a:r>
            <a:endParaRPr lang="en-IN" sz="4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000232" y="1443841"/>
            <a:ext cx="6786610" cy="5016758"/>
          </a:xfrm>
          <a:prstGeom prst="rect">
            <a:avLst/>
          </a:prstGeom>
        </p:spPr>
        <p:txBody>
          <a:bodyPr wrap="square">
            <a:spAutoFit/>
          </a:bodyPr>
          <a:lstStyle/>
          <a:p>
            <a:pPr algn="just"/>
            <a:r>
              <a:rPr lang="en-IN" sz="3200" b="1" dirty="0">
                <a:solidFill>
                  <a:schemeClr val="bg1"/>
                </a:solidFill>
                <a:effectLst>
                  <a:outerShdw blurRad="38100" dist="38100" dir="2700000" algn="tl">
                    <a:srgbClr val="000000">
                      <a:alpha val="43137"/>
                    </a:srgbClr>
                  </a:outerShdw>
                </a:effectLst>
              </a:rPr>
              <a:t>History of IBM mainframes, 1952–present Market name 700/7000 series</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zEnterprise System (z196, zEC12, z13, z14)</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ArchitectureSystem/360</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System/370</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S/370-XA</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ESA/370</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ESA/390</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z/Architecture</a:t>
            </a:r>
          </a:p>
        </p:txBody>
      </p:sp>
    </p:spTree>
    <p:extLst>
      <p:ext uri="{BB962C8B-B14F-4D97-AF65-F5344CB8AC3E}">
        <p14:creationId xmlns:p14="http://schemas.microsoft.com/office/powerpoint/2010/main" val="11016338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Super Computers</a:t>
            </a:r>
            <a:endParaRPr lang="en-IN" sz="4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000232" y="1443841"/>
            <a:ext cx="6786610" cy="3539430"/>
          </a:xfrm>
          <a:prstGeom prst="rect">
            <a:avLst/>
          </a:prstGeom>
        </p:spPr>
        <p:txBody>
          <a:bodyPr wrap="square">
            <a:spAutoFit/>
          </a:bodyPr>
          <a:lstStyle/>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These are fastest and very expensive computers.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They can execute billions of instructions per second.</a:t>
            </a:r>
          </a:p>
          <a:p>
            <a:pPr algn="just"/>
            <a:r>
              <a:rPr lang="en-IN" sz="3200" b="1"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1016338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Super Computers</a:t>
            </a:r>
            <a:endParaRPr lang="en-IN" sz="4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000232" y="1443841"/>
            <a:ext cx="6786610" cy="3539430"/>
          </a:xfrm>
          <a:prstGeom prst="rect">
            <a:avLst/>
          </a:prstGeom>
        </p:spPr>
        <p:txBody>
          <a:bodyPr wrap="square">
            <a:spAutoFit/>
          </a:bodyPr>
          <a:lstStyle/>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These are multiprocessor, parallel systems suitable for specialized complex scientific applications involving huge amounts of mathematical applications such as weather forecasting. </a:t>
            </a:r>
          </a:p>
        </p:txBody>
      </p:sp>
    </p:spTree>
    <p:extLst>
      <p:ext uri="{BB962C8B-B14F-4D97-AF65-F5344CB8AC3E}">
        <p14:creationId xmlns:p14="http://schemas.microsoft.com/office/powerpoint/2010/main" val="11016338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Super Computers</a:t>
            </a:r>
            <a:endParaRPr lang="en-IN" sz="4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000232" y="1443841"/>
            <a:ext cx="6786610" cy="3539430"/>
          </a:xfrm>
          <a:prstGeom prst="rect">
            <a:avLst/>
          </a:prstGeom>
        </p:spPr>
        <p:txBody>
          <a:bodyPr wrap="square">
            <a:spAutoFit/>
          </a:bodyPr>
          <a:lstStyle/>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 main difference between a supercomputer and a mainframe is that a supercomputer executes fewer programs as fast as possible whereas a mainframe executes many programs concurrently.</a:t>
            </a:r>
          </a:p>
        </p:txBody>
      </p:sp>
    </p:spTree>
    <p:extLst>
      <p:ext uri="{BB962C8B-B14F-4D97-AF65-F5344CB8AC3E}">
        <p14:creationId xmlns:p14="http://schemas.microsoft.com/office/powerpoint/2010/main" val="1101633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dirty="0">
                <a:solidFill>
                  <a:srgbClr val="FFFF00"/>
                </a:solidFill>
                <a:effectLst>
                  <a:outerShdw blurRad="38100" dist="38100" dir="2700000" algn="tl">
                    <a:srgbClr val="000000">
                      <a:alpha val="43137"/>
                    </a:srgbClr>
                  </a:outerShdw>
                </a:effectLst>
              </a:rPr>
              <a:t>What is Data?</a:t>
            </a:r>
          </a:p>
        </p:txBody>
      </p:sp>
      <p:sp>
        <p:nvSpPr>
          <p:cNvPr id="5" name="Content Placeholder 4"/>
          <p:cNvSpPr>
            <a:spLocks noGrp="1"/>
          </p:cNvSpPr>
          <p:nvPr>
            <p:ph idx="1"/>
          </p:nvPr>
        </p:nvSpPr>
        <p:spPr/>
        <p:txBody>
          <a:bodyPr>
            <a:normAutofit/>
          </a:bodyPr>
          <a:lstStyle/>
          <a:p>
            <a:pPr>
              <a:lnSpc>
                <a:spcPct val="115000"/>
              </a:lnSpc>
              <a:spcAft>
                <a:spcPts val="1000"/>
              </a:spcAft>
              <a:buFont typeface="Wingdings" pitchFamily="2" charset="2"/>
              <a:buChar char="ü"/>
            </a:pPr>
            <a:r>
              <a:rPr lang="en-IN" b="1" dirty="0">
                <a:cs typeface="Arial" charset="0"/>
              </a:rPr>
              <a:t>Data. Data in a computer terminology mean raw facts and figures.</a:t>
            </a:r>
            <a:endParaRPr lang="en-IN" sz="2000" b="1" dirty="0">
              <a:cs typeface="Arial" charset="0"/>
            </a:endParaRPr>
          </a:p>
          <a:p>
            <a:pPr>
              <a:lnSpc>
                <a:spcPct val="115000"/>
              </a:lnSpc>
              <a:spcAft>
                <a:spcPts val="1000"/>
              </a:spcAft>
              <a:buFont typeface="Wingdings" pitchFamily="2" charset="2"/>
              <a:buChar char="ü"/>
            </a:pPr>
            <a:r>
              <a:rPr lang="en-IN" b="1" dirty="0">
                <a:cs typeface="Arial" charset="0"/>
              </a:rPr>
              <a:t>For ex-mohan,1977 etc.</a:t>
            </a:r>
          </a:p>
        </p:txBody>
      </p:sp>
      <p:pic>
        <p:nvPicPr>
          <p:cNvPr id="2050" name="Picture 2" descr="C:\Users\Sainik\Desktop\pics\U2\data1.jpg"/>
          <p:cNvPicPr>
            <a:picLocks noChangeAspect="1" noChangeArrowheads="1"/>
          </p:cNvPicPr>
          <p:nvPr/>
        </p:nvPicPr>
        <p:blipFill>
          <a:blip r:embed="rId4" cstate="print"/>
          <a:srcRect/>
          <a:stretch>
            <a:fillRect/>
          </a:stretch>
        </p:blipFill>
        <p:spPr bwMode="auto">
          <a:xfrm>
            <a:off x="571472" y="357166"/>
            <a:ext cx="1214446" cy="9110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C:\Users\Sainik\Desktop\pics\U2\information1.png"/>
          <p:cNvPicPr>
            <a:picLocks noChangeAspect="1" noChangeArrowheads="1"/>
          </p:cNvPicPr>
          <p:nvPr/>
        </p:nvPicPr>
        <p:blipFill>
          <a:blip r:embed="rId5" cstate="print"/>
          <a:srcRect/>
          <a:stretch>
            <a:fillRect/>
          </a:stretch>
        </p:blipFill>
        <p:spPr bwMode="auto">
          <a:xfrm>
            <a:off x="142844" y="3857628"/>
            <a:ext cx="2540000" cy="2489200"/>
          </a:xfrm>
          <a:prstGeom prst="rect">
            <a:avLst/>
          </a:prstGeom>
          <a:ln>
            <a:noFill/>
          </a:ln>
          <a:effectLst>
            <a:outerShdw blurRad="292100" dist="139700" dir="2700000" algn="tl" rotWithShape="0">
              <a:srgbClr val="333333">
                <a:alpha val="65000"/>
              </a:srgbClr>
            </a:outerShdw>
          </a:effectLst>
        </p:spPr>
      </p:pic>
      <p:sp>
        <p:nvSpPr>
          <p:cNvPr id="7" name="Title 3"/>
          <p:cNvSpPr txBox="1">
            <a:spLocks/>
          </p:cNvSpPr>
          <p:nvPr/>
        </p:nvSpPr>
        <p:spPr>
          <a:xfrm>
            <a:off x="2000232" y="3643314"/>
            <a:ext cx="581229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rPr>
              <a:t>What is Information?</a:t>
            </a:r>
          </a:p>
        </p:txBody>
      </p:sp>
      <p:sp>
        <p:nvSpPr>
          <p:cNvPr id="8" name="Rectangle 7"/>
          <p:cNvSpPr/>
          <p:nvPr/>
        </p:nvSpPr>
        <p:spPr>
          <a:xfrm>
            <a:off x="2071670" y="5072074"/>
            <a:ext cx="6715172" cy="523220"/>
          </a:xfrm>
          <a:prstGeom prst="rect">
            <a:avLst/>
          </a:prstGeom>
        </p:spPr>
        <p:txBody>
          <a:bodyPr wrap="square">
            <a:spAutoFit/>
          </a:bodyPr>
          <a:lstStyle/>
          <a:p>
            <a:pPr>
              <a:buFont typeface="Wingdings" pitchFamily="2" charset="2"/>
              <a:buChar char="ü"/>
            </a:pPr>
            <a:r>
              <a:rPr lang="en-US" sz="2800" b="1" dirty="0">
                <a:solidFill>
                  <a:schemeClr val="bg1"/>
                </a:solidFill>
                <a:cs typeface="Arial" charset="0"/>
              </a:rPr>
              <a:t>means what we get after processing.</a:t>
            </a:r>
          </a:p>
        </p:txBody>
      </p:sp>
      <p:pic>
        <p:nvPicPr>
          <p:cNvPr id="2052" name="Picture 4" descr="C:\Users\Prakruti\Desktop\giant_59832.jpg"/>
          <p:cNvPicPr>
            <a:picLocks noChangeAspect="1" noChangeArrowheads="1"/>
          </p:cNvPicPr>
          <p:nvPr/>
        </p:nvPicPr>
        <p:blipFill>
          <a:blip r:embed="rId6" cstate="print"/>
          <a:srcRect/>
          <a:stretch>
            <a:fillRect/>
          </a:stretch>
        </p:blipFill>
        <p:spPr bwMode="auto">
          <a:xfrm>
            <a:off x="6215073" y="2285992"/>
            <a:ext cx="2701437" cy="2143140"/>
          </a:xfrm>
          <a:prstGeom prst="rect">
            <a:avLst/>
          </a:prstGeom>
          <a:ln>
            <a:noFill/>
          </a:ln>
          <a:effectLst>
            <a:softEdge rad="112500"/>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Super Computers</a:t>
            </a:r>
            <a:endParaRPr lang="en-IN" sz="4400" b="1" dirty="0">
              <a:solidFill>
                <a:srgbClr val="FFFF00"/>
              </a:solidFill>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nvGraphicFramePr>
        <p:xfrm>
          <a:off x="1928794" y="1428736"/>
          <a:ext cx="6786611" cy="5069438"/>
        </p:xfrm>
        <a:graphic>
          <a:graphicData uri="http://schemas.openxmlformats.org/drawingml/2006/table">
            <a:tbl>
              <a:tblPr>
                <a:tableStyleId>{327F97BB-C833-4FB7-BDE5-3F7075034690}</a:tableStyleId>
              </a:tblPr>
              <a:tblGrid>
                <a:gridCol w="1266108">
                  <a:extLst>
                    <a:ext uri="{9D8B030D-6E8A-4147-A177-3AD203B41FA5}">
                      <a16:colId xmlns:a16="http://schemas.microsoft.com/office/drawing/2014/main" val="20000"/>
                    </a:ext>
                  </a:extLst>
                </a:gridCol>
                <a:gridCol w="2841578">
                  <a:extLst>
                    <a:ext uri="{9D8B030D-6E8A-4147-A177-3AD203B41FA5}">
                      <a16:colId xmlns:a16="http://schemas.microsoft.com/office/drawing/2014/main" val="20001"/>
                    </a:ext>
                  </a:extLst>
                </a:gridCol>
                <a:gridCol w="2678925">
                  <a:extLst>
                    <a:ext uri="{9D8B030D-6E8A-4147-A177-3AD203B41FA5}">
                      <a16:colId xmlns:a16="http://schemas.microsoft.com/office/drawing/2014/main" val="20002"/>
                    </a:ext>
                  </a:extLst>
                </a:gridCol>
              </a:tblGrid>
              <a:tr h="587113">
                <a:tc>
                  <a:txBody>
                    <a:bodyPr/>
                    <a:lstStyle/>
                    <a:p>
                      <a:pPr algn="ctr"/>
                      <a:r>
                        <a:rPr lang="en-IN" sz="2000" b="1" dirty="0">
                          <a:effectLst>
                            <a:outerShdw blurRad="38100" dist="38100" dir="2700000" algn="tl">
                              <a:srgbClr val="000000">
                                <a:alpha val="43137"/>
                              </a:srgbClr>
                            </a:outerShdw>
                          </a:effectLst>
                        </a:rPr>
                        <a:t>Year</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pPr algn="ctr"/>
                      <a:r>
                        <a:rPr lang="en-IN" sz="2000" b="1" dirty="0">
                          <a:effectLst>
                            <a:outerShdw blurRad="38100" dist="38100" dir="2700000" algn="tl">
                              <a:srgbClr val="000000">
                                <a:alpha val="43137"/>
                              </a:srgbClr>
                            </a:outerShdw>
                          </a:effectLst>
                        </a:rPr>
                        <a:t>Supercomputer</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pPr algn="ctr"/>
                      <a:r>
                        <a:rPr lang="en-IN" sz="2000" b="1" dirty="0">
                          <a:effectLst>
                            <a:outerShdw blurRad="38100" dist="38100" dir="2700000" algn="tl">
                              <a:srgbClr val="000000">
                                <a:alpha val="43137"/>
                              </a:srgbClr>
                            </a:outerShdw>
                          </a:effectLst>
                        </a:rPr>
                        <a:t>Location</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extLst>
                  <a:ext uri="{0D108BD9-81ED-4DB2-BD59-A6C34878D82A}">
                    <a16:rowId xmlns:a16="http://schemas.microsoft.com/office/drawing/2014/main" val="10000"/>
                  </a:ext>
                </a:extLst>
              </a:tr>
              <a:tr h="587113">
                <a:tc>
                  <a:txBody>
                    <a:bodyPr/>
                    <a:lstStyle/>
                    <a:p>
                      <a:pPr algn="ctr"/>
                      <a:r>
                        <a:rPr lang="en-IN" sz="2000" b="1" dirty="0">
                          <a:effectLst>
                            <a:outerShdw blurRad="38100" dist="38100" dir="2700000" algn="tl">
                              <a:srgbClr val="000000">
                                <a:alpha val="43137"/>
                              </a:srgbClr>
                            </a:outerShdw>
                          </a:effectLst>
                        </a:rPr>
                        <a:t>2016</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Sunway </a:t>
                      </a:r>
                      <a:r>
                        <a:rPr lang="en-IN" sz="2000" b="1" u="none" strike="noStrike" dirty="0" err="1">
                          <a:effectLst>
                            <a:outerShdw blurRad="38100" dist="38100" dir="2700000" algn="tl">
                              <a:srgbClr val="000000">
                                <a:alpha val="43137"/>
                              </a:srgbClr>
                            </a:outerShdw>
                          </a:effectLst>
                        </a:rPr>
                        <a:t>TaihuLight</a:t>
                      </a:r>
                      <a:endParaRPr lang="en-IN" sz="2000" b="1" dirty="0">
                        <a:effectLst>
                          <a:outerShdw blurRad="38100" dist="38100" dir="2700000" algn="tl">
                            <a:srgbClr val="000000">
                              <a:alpha val="43137"/>
                            </a:srgbClr>
                          </a:outerShdw>
                        </a:effectLst>
                      </a:endParaRP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Wuxi</a:t>
                      </a:r>
                      <a:r>
                        <a:rPr lang="en-IN" sz="2000" b="1" dirty="0">
                          <a:effectLst>
                            <a:outerShdw blurRad="38100" dist="38100" dir="2700000" algn="tl">
                              <a:srgbClr val="000000">
                                <a:alpha val="43137"/>
                              </a:srgbClr>
                            </a:outerShdw>
                          </a:effectLst>
                        </a:rPr>
                        <a:t>, China</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extLst>
                  <a:ext uri="{0D108BD9-81ED-4DB2-BD59-A6C34878D82A}">
                    <a16:rowId xmlns:a16="http://schemas.microsoft.com/office/drawing/2014/main" val="10001"/>
                  </a:ext>
                </a:extLst>
              </a:tr>
              <a:tr h="587113">
                <a:tc>
                  <a:txBody>
                    <a:bodyPr/>
                    <a:lstStyle/>
                    <a:p>
                      <a:pPr algn="ctr"/>
                      <a:r>
                        <a:rPr lang="en-IN" sz="2000" b="1" dirty="0">
                          <a:effectLst>
                            <a:outerShdw blurRad="38100" dist="38100" dir="2700000" algn="tl">
                              <a:srgbClr val="000000">
                                <a:alpha val="43137"/>
                              </a:srgbClr>
                            </a:outerShdw>
                          </a:effectLst>
                        </a:rPr>
                        <a:t>2013</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NUDT</a:t>
                      </a:r>
                      <a:r>
                        <a:rPr lang="en-IN" sz="2000" b="1" dirty="0">
                          <a:effectLst>
                            <a:outerShdw blurRad="38100" dist="38100" dir="2700000" algn="tl">
                              <a:srgbClr val="000000">
                                <a:alpha val="43137"/>
                              </a:srgbClr>
                            </a:outerShdw>
                          </a:effectLst>
                        </a:rPr>
                        <a:t> </a:t>
                      </a:r>
                      <a:r>
                        <a:rPr lang="en-IN" sz="2000" b="1" u="none" strike="noStrike" dirty="0">
                          <a:effectLst>
                            <a:outerShdw blurRad="38100" dist="38100" dir="2700000" algn="tl">
                              <a:srgbClr val="000000">
                                <a:alpha val="43137"/>
                              </a:srgbClr>
                            </a:outerShdw>
                          </a:effectLst>
                        </a:rPr>
                        <a:t>Tianhe-2</a:t>
                      </a:r>
                      <a:endParaRPr lang="en-IN" sz="2000" b="1" dirty="0">
                        <a:effectLst>
                          <a:outerShdw blurRad="38100" dist="38100" dir="2700000" algn="tl">
                            <a:srgbClr val="000000">
                              <a:alpha val="43137"/>
                            </a:srgbClr>
                          </a:outerShdw>
                        </a:effectLst>
                      </a:endParaRP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Guangzhou</a:t>
                      </a:r>
                      <a:r>
                        <a:rPr lang="en-IN" sz="2000" b="1" dirty="0">
                          <a:effectLst>
                            <a:outerShdw blurRad="38100" dist="38100" dir="2700000" algn="tl">
                              <a:srgbClr val="000000">
                                <a:alpha val="43137"/>
                              </a:srgbClr>
                            </a:outerShdw>
                          </a:effectLst>
                        </a:rPr>
                        <a:t>, China</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extLst>
                  <a:ext uri="{0D108BD9-81ED-4DB2-BD59-A6C34878D82A}">
                    <a16:rowId xmlns:a16="http://schemas.microsoft.com/office/drawing/2014/main" val="10002"/>
                  </a:ext>
                </a:extLst>
              </a:tr>
              <a:tr h="587113">
                <a:tc>
                  <a:txBody>
                    <a:bodyPr/>
                    <a:lstStyle/>
                    <a:p>
                      <a:pPr algn="ctr"/>
                      <a:r>
                        <a:rPr lang="en-IN" sz="2000" b="1" dirty="0">
                          <a:effectLst>
                            <a:outerShdw blurRad="38100" dist="38100" dir="2700000" algn="tl">
                              <a:srgbClr val="000000">
                                <a:alpha val="43137"/>
                              </a:srgbClr>
                            </a:outerShdw>
                          </a:effectLst>
                        </a:rPr>
                        <a:t>2012</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Cray</a:t>
                      </a:r>
                      <a:r>
                        <a:rPr lang="en-IN" sz="2000" b="1" dirty="0">
                          <a:effectLst>
                            <a:outerShdw blurRad="38100" dist="38100" dir="2700000" algn="tl">
                              <a:srgbClr val="000000">
                                <a:alpha val="43137"/>
                              </a:srgbClr>
                            </a:outerShdw>
                          </a:effectLst>
                        </a:rPr>
                        <a:t> </a:t>
                      </a:r>
                      <a:r>
                        <a:rPr lang="en-IN" sz="2000" b="1" u="none" strike="noStrike" dirty="0">
                          <a:effectLst>
                            <a:outerShdw blurRad="38100" dist="38100" dir="2700000" algn="tl">
                              <a:srgbClr val="000000">
                                <a:alpha val="43137"/>
                              </a:srgbClr>
                            </a:outerShdw>
                          </a:effectLst>
                        </a:rPr>
                        <a:t>Titan</a:t>
                      </a:r>
                      <a:endParaRPr lang="en-IN" sz="2000" b="1" dirty="0">
                        <a:effectLst>
                          <a:outerShdw blurRad="38100" dist="38100" dir="2700000" algn="tl">
                            <a:srgbClr val="000000">
                              <a:alpha val="43137"/>
                            </a:srgbClr>
                          </a:outerShdw>
                        </a:effectLst>
                      </a:endParaRP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Oak Ridge</a:t>
                      </a:r>
                      <a:r>
                        <a:rPr lang="en-IN" sz="2000" b="1" dirty="0">
                          <a:effectLst>
                            <a:outerShdw blurRad="38100" dist="38100" dir="2700000" algn="tl">
                              <a:srgbClr val="000000">
                                <a:alpha val="43137"/>
                              </a:srgbClr>
                            </a:outerShdw>
                          </a:effectLst>
                        </a:rPr>
                        <a:t>, U.S.</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extLst>
                  <a:ext uri="{0D108BD9-81ED-4DB2-BD59-A6C34878D82A}">
                    <a16:rowId xmlns:a16="http://schemas.microsoft.com/office/drawing/2014/main" val="10003"/>
                  </a:ext>
                </a:extLst>
              </a:tr>
              <a:tr h="587113">
                <a:tc>
                  <a:txBody>
                    <a:bodyPr/>
                    <a:lstStyle/>
                    <a:p>
                      <a:pPr algn="ctr"/>
                      <a:r>
                        <a:rPr lang="en-IN" sz="2000" b="1" dirty="0">
                          <a:effectLst>
                            <a:outerShdw blurRad="38100" dist="38100" dir="2700000" algn="tl">
                              <a:srgbClr val="000000">
                                <a:alpha val="43137"/>
                              </a:srgbClr>
                            </a:outerShdw>
                          </a:effectLst>
                        </a:rPr>
                        <a:t>2012</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1800" b="1" kern="1200" dirty="0">
                          <a:effectLst>
                            <a:outerShdw blurRad="38100" dist="38100" dir="2700000" algn="tl">
                              <a:srgbClr val="000000">
                                <a:alpha val="43137"/>
                              </a:srgbClr>
                            </a:outerShdw>
                          </a:effectLst>
                        </a:rPr>
                        <a:t>IBM</a:t>
                      </a:r>
                      <a:r>
                        <a:rPr lang="en-IN" sz="2000" b="1" dirty="0">
                          <a:effectLst>
                            <a:outerShdw blurRad="38100" dist="38100" dir="2700000" algn="tl">
                              <a:srgbClr val="000000">
                                <a:alpha val="43137"/>
                              </a:srgbClr>
                            </a:outerShdw>
                          </a:effectLst>
                        </a:rPr>
                        <a:t> </a:t>
                      </a:r>
                      <a:r>
                        <a:rPr lang="en-IN" sz="2000" b="1" u="none" strike="noStrike" dirty="0">
                          <a:effectLst>
                            <a:outerShdw blurRad="38100" dist="38100" dir="2700000" algn="tl">
                              <a:srgbClr val="000000">
                                <a:alpha val="43137"/>
                              </a:srgbClr>
                            </a:outerShdw>
                          </a:effectLst>
                        </a:rPr>
                        <a:t>Sequoia</a:t>
                      </a:r>
                      <a:endParaRPr lang="en-IN" sz="2000" b="1" dirty="0">
                        <a:effectLst>
                          <a:outerShdw blurRad="38100" dist="38100" dir="2700000" algn="tl">
                            <a:srgbClr val="000000">
                              <a:alpha val="43137"/>
                            </a:srgbClr>
                          </a:outerShdw>
                        </a:effectLst>
                      </a:endParaRP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Livermore</a:t>
                      </a:r>
                      <a:r>
                        <a:rPr lang="en-IN" sz="2000" b="1" dirty="0">
                          <a:effectLst>
                            <a:outerShdw blurRad="38100" dist="38100" dir="2700000" algn="tl">
                              <a:srgbClr val="000000">
                                <a:alpha val="43137"/>
                              </a:srgbClr>
                            </a:outerShdw>
                          </a:effectLst>
                        </a:rPr>
                        <a:t>, U.S.</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extLst>
                  <a:ext uri="{0D108BD9-81ED-4DB2-BD59-A6C34878D82A}">
                    <a16:rowId xmlns:a16="http://schemas.microsoft.com/office/drawing/2014/main" val="10004"/>
                  </a:ext>
                </a:extLst>
              </a:tr>
              <a:tr h="587113">
                <a:tc>
                  <a:txBody>
                    <a:bodyPr/>
                    <a:lstStyle/>
                    <a:p>
                      <a:pPr algn="ctr"/>
                      <a:r>
                        <a:rPr lang="en-IN" sz="2000" b="1" dirty="0">
                          <a:effectLst>
                            <a:outerShdw blurRad="38100" dist="38100" dir="2700000" algn="tl">
                              <a:srgbClr val="000000">
                                <a:alpha val="43137"/>
                              </a:srgbClr>
                            </a:outerShdw>
                          </a:effectLst>
                        </a:rPr>
                        <a:t>2011</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Fujitsu</a:t>
                      </a:r>
                      <a:r>
                        <a:rPr lang="en-IN" sz="2000" b="1" dirty="0">
                          <a:effectLst>
                            <a:outerShdw blurRad="38100" dist="38100" dir="2700000" algn="tl">
                              <a:srgbClr val="000000">
                                <a:alpha val="43137"/>
                              </a:srgbClr>
                            </a:outerShdw>
                          </a:effectLst>
                        </a:rPr>
                        <a:t> </a:t>
                      </a:r>
                      <a:r>
                        <a:rPr lang="en-IN" sz="2000" b="1" u="none" strike="noStrike" dirty="0">
                          <a:effectLst>
                            <a:outerShdw blurRad="38100" dist="38100" dir="2700000" algn="tl">
                              <a:srgbClr val="000000">
                                <a:alpha val="43137"/>
                              </a:srgbClr>
                            </a:outerShdw>
                          </a:effectLst>
                        </a:rPr>
                        <a:t>K computer</a:t>
                      </a:r>
                      <a:endParaRPr lang="en-IN" sz="2000" b="1" dirty="0">
                        <a:effectLst>
                          <a:outerShdw blurRad="38100" dist="38100" dir="2700000" algn="tl">
                            <a:srgbClr val="000000">
                              <a:alpha val="43137"/>
                            </a:srgbClr>
                          </a:outerShdw>
                        </a:effectLst>
                      </a:endParaRP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Kobe</a:t>
                      </a:r>
                      <a:r>
                        <a:rPr lang="en-IN" sz="2000" b="1" dirty="0">
                          <a:effectLst>
                            <a:outerShdw blurRad="38100" dist="38100" dir="2700000" algn="tl">
                              <a:srgbClr val="000000">
                                <a:alpha val="43137"/>
                              </a:srgbClr>
                            </a:outerShdw>
                          </a:effectLst>
                        </a:rPr>
                        <a:t>, Japan</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extLst>
                  <a:ext uri="{0D108BD9-81ED-4DB2-BD59-A6C34878D82A}">
                    <a16:rowId xmlns:a16="http://schemas.microsoft.com/office/drawing/2014/main" val="10005"/>
                  </a:ext>
                </a:extLst>
              </a:tr>
              <a:tr h="335493">
                <a:tc>
                  <a:txBody>
                    <a:bodyPr/>
                    <a:lstStyle/>
                    <a:p>
                      <a:pPr algn="ctr"/>
                      <a:r>
                        <a:rPr lang="en-IN" sz="2000" b="1" dirty="0">
                          <a:effectLst>
                            <a:outerShdw blurRad="38100" dist="38100" dir="2700000" algn="tl">
                              <a:srgbClr val="000000">
                                <a:alpha val="43137"/>
                              </a:srgbClr>
                            </a:outerShdw>
                          </a:effectLst>
                        </a:rPr>
                        <a:t>2010</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Tianhe-I</a:t>
                      </a:r>
                      <a:r>
                        <a:rPr lang="en-IN" sz="2000" b="1" dirty="0">
                          <a:effectLst>
                            <a:outerShdw blurRad="38100" dist="38100" dir="2700000" algn="tl">
                              <a:srgbClr val="000000">
                                <a:alpha val="43137"/>
                              </a:srgbClr>
                            </a:outerShdw>
                          </a:effectLst>
                        </a:rPr>
                        <a:t>A</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Tianjin</a:t>
                      </a:r>
                      <a:r>
                        <a:rPr lang="en-IN" sz="2000" b="1" dirty="0">
                          <a:effectLst>
                            <a:outerShdw blurRad="38100" dist="38100" dir="2700000" algn="tl">
                              <a:srgbClr val="000000">
                                <a:alpha val="43137"/>
                              </a:srgbClr>
                            </a:outerShdw>
                          </a:effectLst>
                        </a:rPr>
                        <a:t>, China</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extLst>
                  <a:ext uri="{0D108BD9-81ED-4DB2-BD59-A6C34878D82A}">
                    <a16:rowId xmlns:a16="http://schemas.microsoft.com/office/drawing/2014/main" val="10006"/>
                  </a:ext>
                </a:extLst>
              </a:tr>
              <a:tr h="587113">
                <a:tc>
                  <a:txBody>
                    <a:bodyPr/>
                    <a:lstStyle/>
                    <a:p>
                      <a:pPr algn="ctr"/>
                      <a:r>
                        <a:rPr lang="en-IN" sz="2000" b="1" dirty="0">
                          <a:effectLst>
                            <a:outerShdw blurRad="38100" dist="38100" dir="2700000" algn="tl">
                              <a:srgbClr val="000000">
                                <a:alpha val="43137"/>
                              </a:srgbClr>
                            </a:outerShdw>
                          </a:effectLst>
                        </a:rPr>
                        <a:t>2009</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Cray</a:t>
                      </a:r>
                      <a:r>
                        <a:rPr lang="en-IN" sz="2000" b="1" dirty="0">
                          <a:effectLst>
                            <a:outerShdw blurRad="38100" dist="38100" dir="2700000" algn="tl">
                              <a:srgbClr val="000000">
                                <a:alpha val="43137"/>
                              </a:srgbClr>
                            </a:outerShdw>
                          </a:effectLst>
                        </a:rPr>
                        <a:t> </a:t>
                      </a:r>
                      <a:r>
                        <a:rPr lang="en-IN" sz="2000" b="1" u="none" strike="noStrike" dirty="0">
                          <a:effectLst>
                            <a:outerShdw blurRad="38100" dist="38100" dir="2700000" algn="tl">
                              <a:srgbClr val="000000">
                                <a:alpha val="43137"/>
                              </a:srgbClr>
                            </a:outerShdw>
                          </a:effectLst>
                        </a:rPr>
                        <a:t>Jaguar</a:t>
                      </a:r>
                      <a:endParaRPr lang="en-IN" sz="2000" b="1" dirty="0">
                        <a:effectLst>
                          <a:outerShdw blurRad="38100" dist="38100" dir="2700000" algn="tl">
                            <a:srgbClr val="000000">
                              <a:alpha val="43137"/>
                            </a:srgbClr>
                          </a:outerShdw>
                        </a:effectLst>
                      </a:endParaRP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Oak Ridge</a:t>
                      </a:r>
                      <a:r>
                        <a:rPr lang="en-IN" sz="2000" b="1" dirty="0">
                          <a:effectLst>
                            <a:outerShdw blurRad="38100" dist="38100" dir="2700000" algn="tl">
                              <a:srgbClr val="000000">
                                <a:alpha val="43137"/>
                              </a:srgbClr>
                            </a:outerShdw>
                          </a:effectLst>
                        </a:rPr>
                        <a:t>, U.S.</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extLst>
                  <a:ext uri="{0D108BD9-81ED-4DB2-BD59-A6C34878D82A}">
                    <a16:rowId xmlns:a16="http://schemas.microsoft.com/office/drawing/2014/main" val="10007"/>
                  </a:ext>
                </a:extLst>
              </a:tr>
              <a:tr h="587113">
                <a:tc>
                  <a:txBody>
                    <a:bodyPr/>
                    <a:lstStyle/>
                    <a:p>
                      <a:pPr algn="ctr"/>
                      <a:r>
                        <a:rPr lang="en-IN" sz="2000" b="1" dirty="0">
                          <a:effectLst>
                            <a:outerShdw blurRad="38100" dist="38100" dir="2700000" algn="tl">
                              <a:srgbClr val="000000">
                                <a:alpha val="43137"/>
                              </a:srgbClr>
                            </a:outerShdw>
                          </a:effectLst>
                        </a:rPr>
                        <a:t>2008</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IBM</a:t>
                      </a:r>
                      <a:r>
                        <a:rPr lang="en-IN" sz="2000" b="1" dirty="0">
                          <a:effectLst>
                            <a:outerShdw blurRad="38100" dist="38100" dir="2700000" algn="tl">
                              <a:srgbClr val="000000">
                                <a:alpha val="43137"/>
                              </a:srgbClr>
                            </a:outerShdw>
                          </a:effectLst>
                        </a:rPr>
                        <a:t> </a:t>
                      </a:r>
                      <a:r>
                        <a:rPr lang="en-IN" sz="2000" b="1" u="none" strike="noStrike" dirty="0">
                          <a:effectLst>
                            <a:outerShdw blurRad="38100" dist="38100" dir="2700000" algn="tl">
                              <a:srgbClr val="000000">
                                <a:alpha val="43137"/>
                              </a:srgbClr>
                            </a:outerShdw>
                          </a:effectLst>
                        </a:rPr>
                        <a:t>Roadrunner</a:t>
                      </a:r>
                      <a:endParaRPr lang="en-IN" sz="2000" b="1" dirty="0">
                        <a:effectLst>
                          <a:outerShdw blurRad="38100" dist="38100" dir="2700000" algn="tl">
                            <a:srgbClr val="000000">
                              <a:alpha val="43137"/>
                            </a:srgbClr>
                          </a:outerShdw>
                        </a:effectLst>
                      </a:endParaRP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Los Alamos</a:t>
                      </a:r>
                      <a:r>
                        <a:rPr lang="en-IN" sz="2000" b="1" dirty="0">
                          <a:effectLst>
                            <a:outerShdw blurRad="38100" dist="38100" dir="2700000" algn="tl">
                              <a:srgbClr val="000000">
                                <a:alpha val="43137"/>
                              </a:srgbClr>
                            </a:outerShdw>
                          </a:effectLst>
                        </a:rPr>
                        <a:t>, U.S.</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016338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57356" y="357166"/>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Hardware and Software</a:t>
            </a:r>
          </a:p>
        </p:txBody>
      </p:sp>
      <p:sp>
        <p:nvSpPr>
          <p:cNvPr id="4" name="Rectangle 3"/>
          <p:cNvSpPr/>
          <p:nvPr/>
        </p:nvSpPr>
        <p:spPr>
          <a:xfrm>
            <a:off x="1928794" y="1593069"/>
            <a:ext cx="6858048" cy="4832092"/>
          </a:xfrm>
          <a:prstGeom prst="rect">
            <a:avLst/>
          </a:prstGeom>
        </p:spPr>
        <p:txBody>
          <a:bodyPr wrap="square">
            <a:spAutoFit/>
          </a:bodyPr>
          <a:lstStyle/>
          <a:p>
            <a:pPr algn="just"/>
            <a:r>
              <a:rPr lang="en-IN" sz="2800" b="1" dirty="0">
                <a:solidFill>
                  <a:schemeClr val="bg1"/>
                </a:solidFill>
                <a:effectLst>
                  <a:outerShdw blurRad="38100" dist="38100" dir="2700000" algn="tl">
                    <a:srgbClr val="000000">
                      <a:alpha val="43137"/>
                    </a:srgbClr>
                  </a:outerShdw>
                </a:effectLst>
              </a:rPr>
              <a:t>A computer consists of both hardware and software and both are equally important for</a:t>
            </a:r>
          </a:p>
          <a:p>
            <a:pPr algn="just"/>
            <a:r>
              <a:rPr lang="en-IN" sz="2800" b="1" dirty="0">
                <a:solidFill>
                  <a:schemeClr val="bg1"/>
                </a:solidFill>
                <a:effectLst>
                  <a:outerShdw blurRad="38100" dist="38100" dir="2700000" algn="tl">
                    <a:srgbClr val="000000">
                      <a:alpha val="43137"/>
                    </a:srgbClr>
                  </a:outerShdw>
                </a:effectLst>
              </a:rPr>
              <a:t>the working of the computer system. </a:t>
            </a:r>
          </a:p>
          <a:p>
            <a:pPr algn="just"/>
            <a:endParaRPr lang="en-IN" sz="28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2800" b="1" dirty="0">
                <a:solidFill>
                  <a:schemeClr val="bg1"/>
                </a:solidFill>
                <a:effectLst>
                  <a:outerShdw blurRad="38100" dist="38100" dir="2700000" algn="tl">
                    <a:srgbClr val="000000">
                      <a:alpha val="43137"/>
                    </a:srgbClr>
                  </a:outerShdw>
                </a:effectLst>
              </a:rPr>
              <a:t>The electronic components of a computer system that we can see and touch are called </a:t>
            </a:r>
            <a:r>
              <a:rPr lang="en-IN" sz="2800" b="1" dirty="0">
                <a:solidFill>
                  <a:srgbClr val="FFFF00"/>
                </a:solidFill>
                <a:effectLst>
                  <a:outerShdw blurRad="38100" dist="38100" dir="2700000" algn="tl">
                    <a:srgbClr val="000000">
                      <a:alpha val="43137"/>
                    </a:srgbClr>
                  </a:outerShdw>
                </a:effectLst>
              </a:rPr>
              <a:t>hardware. </a:t>
            </a:r>
          </a:p>
          <a:p>
            <a:pPr algn="just"/>
            <a:endParaRPr lang="en-IN" sz="2800" b="1" dirty="0">
              <a:solidFill>
                <a:srgbClr val="FFFF00"/>
              </a:solidFill>
              <a:effectLst>
                <a:outerShdw blurRad="38100" dist="38100" dir="2700000" algn="tl">
                  <a:srgbClr val="000000">
                    <a:alpha val="43137"/>
                  </a:srgbClr>
                </a:outerShdw>
              </a:effectLst>
            </a:endParaRPr>
          </a:p>
          <a:p>
            <a:pPr algn="just">
              <a:buFont typeface="Wingdings" pitchFamily="2" charset="2"/>
              <a:buChar char="ü"/>
            </a:pPr>
            <a:r>
              <a:rPr lang="en-IN" sz="2800" b="1" dirty="0">
                <a:solidFill>
                  <a:srgbClr val="FFFF00"/>
                </a:solidFill>
                <a:effectLst>
                  <a:outerShdw blurRad="38100" dist="38100" dir="2700000" algn="tl">
                    <a:srgbClr val="000000">
                      <a:alpha val="43137"/>
                    </a:srgbClr>
                  </a:outerShdw>
                </a:effectLst>
              </a:rPr>
              <a:t>Software</a:t>
            </a:r>
            <a:r>
              <a:rPr lang="en-IN" sz="2800" b="1" dirty="0">
                <a:solidFill>
                  <a:schemeClr val="bg1"/>
                </a:solidFill>
                <a:effectLst>
                  <a:outerShdw blurRad="38100" dist="38100" dir="2700000" algn="tl">
                    <a:srgbClr val="000000">
                      <a:alpha val="43137"/>
                    </a:srgbClr>
                  </a:outerShdw>
                </a:effectLst>
              </a:rPr>
              <a:t> is a general term used for computer programs that control the operations of the computer. </a:t>
            </a:r>
          </a:p>
        </p:txBody>
      </p:sp>
    </p:spTree>
    <p:extLst>
      <p:ext uri="{BB962C8B-B14F-4D97-AF65-F5344CB8AC3E}">
        <p14:creationId xmlns:p14="http://schemas.microsoft.com/office/powerpoint/2010/main" val="11016338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643042" y="3071810"/>
            <a:ext cx="7016195" cy="785818"/>
          </a:xfrm>
        </p:spPr>
        <p:style>
          <a:lnRef idx="0">
            <a:schemeClr val="accent6"/>
          </a:lnRef>
          <a:fillRef idx="3">
            <a:schemeClr val="accent6"/>
          </a:fillRef>
          <a:effectRef idx="3">
            <a:schemeClr val="accent6"/>
          </a:effectRef>
          <a:fontRef idx="minor">
            <a:schemeClr val="lt1"/>
          </a:fontRef>
        </p:style>
        <p:txBody>
          <a:bodyPr>
            <a:normAutofit/>
          </a:bodyPr>
          <a:lstStyle/>
          <a:p>
            <a:pPr algn="ctr"/>
            <a:r>
              <a:rPr lang="en-IN" sz="4000" b="1" dirty="0">
                <a:solidFill>
                  <a:srgbClr val="FFFF00"/>
                </a:solidFill>
                <a:effectLst>
                  <a:outerShdw blurRad="38100" dist="38100" dir="2700000" algn="tl">
                    <a:srgbClr val="000000">
                      <a:alpha val="43137"/>
                    </a:srgbClr>
                  </a:outerShdw>
                </a:effectLst>
              </a:rPr>
              <a:t>Hardware and Software</a:t>
            </a:r>
          </a:p>
        </p:txBody>
      </p:sp>
    </p:spTree>
    <p:extLst>
      <p:ext uri="{BB962C8B-B14F-4D97-AF65-F5344CB8AC3E}">
        <p14:creationId xmlns:p14="http://schemas.microsoft.com/office/powerpoint/2010/main" val="11016338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57356" y="357166"/>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Hardware and Software</a:t>
            </a:r>
          </a:p>
        </p:txBody>
      </p:sp>
      <p:sp>
        <p:nvSpPr>
          <p:cNvPr id="4" name="Rectangle 3"/>
          <p:cNvSpPr/>
          <p:nvPr/>
        </p:nvSpPr>
        <p:spPr>
          <a:xfrm>
            <a:off x="1928794" y="1593069"/>
            <a:ext cx="6858048" cy="4401205"/>
          </a:xfrm>
          <a:prstGeom prst="rect">
            <a:avLst/>
          </a:prstGeom>
        </p:spPr>
        <p:txBody>
          <a:bodyPr wrap="square">
            <a:spAutoFit/>
          </a:bodyPr>
          <a:lstStyle/>
          <a:p>
            <a:pPr algn="just">
              <a:buFont typeface="Wingdings" pitchFamily="2" charset="2"/>
              <a:buChar char="ü"/>
            </a:pPr>
            <a:r>
              <a:rPr lang="en-IN" sz="2800" b="1" dirty="0">
                <a:solidFill>
                  <a:schemeClr val="bg1"/>
                </a:solidFill>
                <a:effectLst>
                  <a:outerShdw blurRad="38100" dist="38100" dir="2700000" algn="tl">
                    <a:srgbClr val="000000">
                      <a:alpha val="43137"/>
                    </a:srgbClr>
                  </a:outerShdw>
                </a:effectLst>
              </a:rPr>
              <a:t>A program is a sequence of instructions that perform a particular task. A set of programs form a software. </a:t>
            </a:r>
          </a:p>
          <a:p>
            <a:pPr algn="just"/>
            <a:endParaRPr lang="en-IN" sz="28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2800" b="1" dirty="0">
                <a:solidFill>
                  <a:schemeClr val="bg1"/>
                </a:solidFill>
                <a:effectLst>
                  <a:outerShdw blurRad="38100" dist="38100" dir="2700000" algn="tl">
                    <a:srgbClr val="000000">
                      <a:alpha val="43137"/>
                    </a:srgbClr>
                  </a:outerShdw>
                </a:effectLst>
              </a:rPr>
              <a:t>It is the software which gives hardware its capability. </a:t>
            </a:r>
          </a:p>
          <a:p>
            <a:pPr algn="just"/>
            <a:endParaRPr lang="en-IN" sz="28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2800" b="1" dirty="0">
                <a:solidFill>
                  <a:schemeClr val="bg1"/>
                </a:solidFill>
                <a:effectLst>
                  <a:outerShdw blurRad="38100" dist="38100" dir="2700000" algn="tl">
                    <a:srgbClr val="000000">
                      <a:alpha val="43137"/>
                    </a:srgbClr>
                  </a:outerShdw>
                </a:effectLst>
              </a:rPr>
              <a:t>Hardware is of no use without software and software cannot be used without hardware.</a:t>
            </a:r>
          </a:p>
        </p:txBody>
      </p:sp>
    </p:spTree>
    <p:extLst>
      <p:ext uri="{BB962C8B-B14F-4D97-AF65-F5344CB8AC3E}">
        <p14:creationId xmlns:p14="http://schemas.microsoft.com/office/powerpoint/2010/main" val="11016338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57356" y="357166"/>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Types of Software</a:t>
            </a:r>
          </a:p>
        </p:txBody>
      </p:sp>
      <p:sp>
        <p:nvSpPr>
          <p:cNvPr id="5" name="Rectangle 4"/>
          <p:cNvSpPr/>
          <p:nvPr/>
        </p:nvSpPr>
        <p:spPr>
          <a:xfrm>
            <a:off x="2071670" y="1857364"/>
            <a:ext cx="6643734" cy="4031873"/>
          </a:xfrm>
          <a:prstGeom prst="rect">
            <a:avLst/>
          </a:prstGeom>
        </p:spPr>
        <p:txBody>
          <a:bodyPr wrap="square">
            <a:spAutoFit/>
          </a:bodyPr>
          <a:lstStyle/>
          <a:p>
            <a:pPr algn="just"/>
            <a:r>
              <a:rPr lang="en-IN" sz="3200" b="1" dirty="0">
                <a:solidFill>
                  <a:schemeClr val="bg1"/>
                </a:solidFill>
                <a:effectLst>
                  <a:outerShdw blurRad="38100" dist="38100" dir="2700000" algn="tl">
                    <a:srgbClr val="000000">
                      <a:alpha val="43137"/>
                    </a:srgbClr>
                  </a:outerShdw>
                </a:effectLst>
              </a:rPr>
              <a:t>Software can be broadly are categorized as:</a:t>
            </a:r>
          </a:p>
          <a:p>
            <a:endParaRPr lang="en-IN" sz="3200" b="1" dirty="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a:solidFill>
                  <a:srgbClr val="FFFF00"/>
                </a:solidFill>
                <a:effectLst>
                  <a:outerShdw blurRad="38100" dist="38100" dir="2700000" algn="tl">
                    <a:srgbClr val="000000">
                      <a:alpha val="43137"/>
                    </a:srgbClr>
                  </a:outerShdw>
                </a:effectLst>
              </a:rPr>
              <a:t>System Software</a:t>
            </a:r>
          </a:p>
          <a:p>
            <a:endParaRPr lang="en-IN" sz="3200" b="1" dirty="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a:solidFill>
                  <a:srgbClr val="D68B1C"/>
                </a:solidFill>
                <a:effectLst>
                  <a:outerShdw blurRad="38100" dist="38100" dir="2700000" algn="tl">
                    <a:srgbClr val="000000">
                      <a:alpha val="43137"/>
                    </a:srgbClr>
                  </a:outerShdw>
                </a:effectLst>
              </a:rPr>
              <a:t>Application Software</a:t>
            </a:r>
          </a:p>
          <a:p>
            <a:endParaRPr lang="en-IN" sz="3200" b="1" dirty="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a:solidFill>
                  <a:srgbClr val="66FF33"/>
                </a:solidFill>
                <a:effectLst>
                  <a:outerShdw blurRad="38100" dist="38100" dir="2700000" algn="tl">
                    <a:srgbClr val="000000">
                      <a:alpha val="43137"/>
                    </a:srgbClr>
                  </a:outerShdw>
                </a:effectLst>
              </a:rPr>
              <a:t>Utility Software</a:t>
            </a:r>
          </a:p>
        </p:txBody>
      </p:sp>
    </p:spTree>
    <p:extLst>
      <p:ext uri="{BB962C8B-B14F-4D97-AF65-F5344CB8AC3E}">
        <p14:creationId xmlns:p14="http://schemas.microsoft.com/office/powerpoint/2010/main" val="11016338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57356" y="357166"/>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Types of Software</a:t>
            </a:r>
          </a:p>
        </p:txBody>
      </p:sp>
      <p:pic>
        <p:nvPicPr>
          <p:cNvPr id="1026" name="Picture 2"/>
          <p:cNvPicPr>
            <a:picLocks noChangeAspect="1" noChangeArrowheads="1"/>
          </p:cNvPicPr>
          <p:nvPr/>
        </p:nvPicPr>
        <p:blipFill>
          <a:blip r:embed="rId4" cstate="print"/>
          <a:srcRect l="16992" t="25781" r="15039" b="21094"/>
          <a:stretch>
            <a:fillRect/>
          </a:stretch>
        </p:blipFill>
        <p:spPr bwMode="auto">
          <a:xfrm>
            <a:off x="1672458" y="1714488"/>
            <a:ext cx="7190024" cy="42148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57356" y="357166"/>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System Software</a:t>
            </a:r>
          </a:p>
        </p:txBody>
      </p:sp>
      <p:sp>
        <p:nvSpPr>
          <p:cNvPr id="5" name="Rectangle 4"/>
          <p:cNvSpPr/>
          <p:nvPr/>
        </p:nvSpPr>
        <p:spPr>
          <a:xfrm>
            <a:off x="2071670" y="1857364"/>
            <a:ext cx="6643734" cy="4031873"/>
          </a:xfrm>
          <a:prstGeom prst="rect">
            <a:avLst/>
          </a:prstGeom>
        </p:spPr>
        <p:txBody>
          <a:bodyPr wrap="square">
            <a:spAutoFit/>
          </a:bodyPr>
          <a:lstStyle/>
          <a:p>
            <a:pPr algn="just"/>
            <a:r>
              <a:rPr lang="en-IN" sz="3200" b="1" dirty="0">
                <a:solidFill>
                  <a:schemeClr val="bg1"/>
                </a:solidFill>
                <a:effectLst>
                  <a:outerShdw blurRad="38100" dist="38100" dir="2700000" algn="tl">
                    <a:srgbClr val="000000">
                      <a:alpha val="43137"/>
                    </a:srgbClr>
                  </a:outerShdw>
                </a:effectLst>
              </a:rPr>
              <a:t>System Software is the software that is directly related to coordinating computer operations and performs tasks associated with controlling and utilizing computer hardware. These programs assist in running application programs and are designed to control the operation of a computer system. </a:t>
            </a:r>
          </a:p>
        </p:txBody>
      </p:sp>
    </p:spTree>
    <p:extLst>
      <p:ext uri="{BB962C8B-B14F-4D97-AF65-F5344CB8AC3E}">
        <p14:creationId xmlns:p14="http://schemas.microsoft.com/office/powerpoint/2010/main" val="11016338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57356" y="357166"/>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System Software</a:t>
            </a:r>
          </a:p>
        </p:txBody>
      </p:sp>
      <p:sp>
        <p:nvSpPr>
          <p:cNvPr id="5" name="Rectangle 4"/>
          <p:cNvSpPr/>
          <p:nvPr/>
        </p:nvSpPr>
        <p:spPr>
          <a:xfrm>
            <a:off x="2071670" y="1857364"/>
            <a:ext cx="6643734" cy="4031873"/>
          </a:xfrm>
          <a:prstGeom prst="rect">
            <a:avLst/>
          </a:prstGeom>
        </p:spPr>
        <p:txBody>
          <a:bodyPr wrap="square">
            <a:spAutoFit/>
          </a:bodyPr>
          <a:lstStyle/>
          <a:p>
            <a:pPr algn="just"/>
            <a:r>
              <a:rPr lang="en-IN" sz="3200" b="1" dirty="0">
                <a:solidFill>
                  <a:schemeClr val="bg1"/>
                </a:solidFill>
                <a:effectLst>
                  <a:outerShdw blurRad="38100" dist="38100" dir="2700000" algn="tl">
                    <a:srgbClr val="000000">
                      <a:alpha val="43137"/>
                    </a:srgbClr>
                  </a:outerShdw>
                </a:effectLst>
              </a:rPr>
              <a:t>System software directs the computer what to do, when to do and how to do. System software can be further categorized into:-</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rgbClr val="FFFF00"/>
                </a:solidFill>
                <a:effectLst>
                  <a:outerShdw blurRad="38100" dist="38100" dir="2700000" algn="tl">
                    <a:srgbClr val="000000">
                      <a:alpha val="43137"/>
                    </a:srgbClr>
                  </a:outerShdw>
                </a:effectLst>
              </a:rPr>
              <a:t>Operating System</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rgbClr val="66FF33"/>
                </a:solidFill>
                <a:effectLst>
                  <a:outerShdw blurRad="38100" dist="38100" dir="2700000" algn="tl">
                    <a:srgbClr val="000000">
                      <a:alpha val="43137"/>
                    </a:srgbClr>
                  </a:outerShdw>
                </a:effectLst>
              </a:rPr>
              <a:t>Language Translators</a:t>
            </a:r>
          </a:p>
        </p:txBody>
      </p:sp>
    </p:spTree>
    <p:extLst>
      <p:ext uri="{BB962C8B-B14F-4D97-AF65-F5344CB8AC3E}">
        <p14:creationId xmlns:p14="http://schemas.microsoft.com/office/powerpoint/2010/main" val="11016338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57356" y="357166"/>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Operating System</a:t>
            </a:r>
          </a:p>
        </p:txBody>
      </p:sp>
      <p:sp>
        <p:nvSpPr>
          <p:cNvPr id="5" name="Rectangle 4"/>
          <p:cNvSpPr/>
          <p:nvPr/>
        </p:nvSpPr>
        <p:spPr>
          <a:xfrm>
            <a:off x="2071670" y="1857364"/>
            <a:ext cx="6643734" cy="4031873"/>
          </a:xfrm>
          <a:prstGeom prst="rect">
            <a:avLst/>
          </a:prstGeom>
        </p:spPr>
        <p:txBody>
          <a:bodyPr wrap="square">
            <a:spAutoFit/>
          </a:bodyPr>
          <a:lstStyle/>
          <a:p>
            <a:pPr algn="just">
              <a:buFont typeface="Wingdings" pitchFamily="2" charset="2"/>
              <a:buChar char="ü"/>
            </a:pPr>
            <a:r>
              <a:rPr lang="en-IN" sz="3200" b="1" dirty="0">
                <a:solidFill>
                  <a:schemeClr val="bg1"/>
                </a:solidFill>
              </a:rPr>
              <a:t> An Operating system is the most important system software. </a:t>
            </a:r>
          </a:p>
          <a:p>
            <a:pPr algn="just"/>
            <a:endParaRPr lang="en-IN" sz="3200" b="1" dirty="0">
              <a:solidFill>
                <a:schemeClr val="bg1"/>
              </a:solidFill>
            </a:endParaRPr>
          </a:p>
          <a:p>
            <a:pPr algn="just">
              <a:buFont typeface="Wingdings" pitchFamily="2" charset="2"/>
              <a:buChar char="ü"/>
            </a:pPr>
            <a:r>
              <a:rPr lang="en-IN" sz="3200" b="1" dirty="0">
                <a:solidFill>
                  <a:schemeClr val="bg1"/>
                </a:solidFill>
              </a:rPr>
              <a:t>It is a set of programs that control and supervise the hardware of a computer and also provide services to application software, programmers and users.  </a:t>
            </a:r>
            <a:r>
              <a:rPr lang="en-IN" sz="3200" b="1">
                <a:solidFill>
                  <a:schemeClr val="bg1"/>
                </a:solidFill>
              </a:rPr>
              <a:t>Ex :- </a:t>
            </a:r>
            <a:endParaRPr lang="en-IN" sz="3200" b="1" dirty="0">
              <a:solidFill>
                <a:schemeClr val="bg1"/>
              </a:solidFill>
            </a:endParaRPr>
          </a:p>
        </p:txBody>
      </p:sp>
    </p:spTree>
    <p:extLst>
      <p:ext uri="{BB962C8B-B14F-4D97-AF65-F5344CB8AC3E}">
        <p14:creationId xmlns:p14="http://schemas.microsoft.com/office/powerpoint/2010/main" val="11016338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57356" y="357166"/>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Operating System</a:t>
            </a:r>
          </a:p>
        </p:txBody>
      </p:sp>
      <p:sp>
        <p:nvSpPr>
          <p:cNvPr id="5" name="Rectangle 4"/>
          <p:cNvSpPr/>
          <p:nvPr/>
        </p:nvSpPr>
        <p:spPr>
          <a:xfrm>
            <a:off x="2071670" y="1857364"/>
            <a:ext cx="6643734" cy="2554545"/>
          </a:xfrm>
          <a:prstGeom prst="rect">
            <a:avLst/>
          </a:prstGeom>
        </p:spPr>
        <p:txBody>
          <a:bodyPr wrap="square">
            <a:spAutoFit/>
          </a:bodyPr>
          <a:lstStyle/>
          <a:p>
            <a:pPr algn="just"/>
            <a:endParaRPr lang="en-IN" sz="3200" b="1" dirty="0">
              <a:solidFill>
                <a:schemeClr val="bg1"/>
              </a:solidFill>
            </a:endParaRPr>
          </a:p>
          <a:p>
            <a:pPr algn="just">
              <a:buFont typeface="Wingdings" pitchFamily="2" charset="2"/>
              <a:buChar char="ü"/>
            </a:pPr>
            <a:r>
              <a:rPr lang="en-IN" sz="3200" b="1" dirty="0">
                <a:solidFill>
                  <a:schemeClr val="bg1"/>
                </a:solidFill>
              </a:rPr>
              <a:t>Some of the popular operating systems used in personal computers are DOS, Windows, Unix, Linux, Solaris, etc.</a:t>
            </a:r>
          </a:p>
        </p:txBody>
      </p:sp>
    </p:spTree>
    <p:extLst>
      <p:ext uri="{BB962C8B-B14F-4D97-AF65-F5344CB8AC3E}">
        <p14:creationId xmlns:p14="http://schemas.microsoft.com/office/powerpoint/2010/main" val="1101633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dirty="0">
                <a:solidFill>
                  <a:srgbClr val="FFFF00"/>
                </a:solidFill>
                <a:effectLst>
                  <a:outerShdw blurRad="38100" dist="38100" dir="2700000" algn="tl">
                    <a:srgbClr val="000000">
                      <a:alpha val="43137"/>
                    </a:srgbClr>
                  </a:outerShdw>
                </a:effectLst>
              </a:rPr>
              <a:t>Data Vs. Information?</a:t>
            </a:r>
          </a:p>
        </p:txBody>
      </p:sp>
      <p:sp>
        <p:nvSpPr>
          <p:cNvPr id="5" name="Content Placeholder 4"/>
          <p:cNvSpPr>
            <a:spLocks noGrp="1"/>
          </p:cNvSpPr>
          <p:nvPr>
            <p:ph idx="1"/>
          </p:nvPr>
        </p:nvSpPr>
        <p:spPr/>
        <p:txBody>
          <a:bodyPr>
            <a:normAutofit/>
          </a:bodyPr>
          <a:lstStyle/>
          <a:p>
            <a:pPr algn="just">
              <a:buNone/>
            </a:pPr>
            <a:endParaRPr lang="en-US" b="1" dirty="0">
              <a:cs typeface="Arial" charset="0"/>
            </a:endParaRPr>
          </a:p>
          <a:p>
            <a:pPr algn="just">
              <a:buFont typeface="Wingdings" pitchFamily="2" charset="2"/>
              <a:buChar char="ü"/>
            </a:pPr>
            <a:r>
              <a:rPr lang="en-US" b="1" dirty="0">
                <a:cs typeface="Arial" charset="0"/>
              </a:rPr>
              <a:t>you should understand that what goes in the computers is data and what comes out of them is information. </a:t>
            </a:r>
          </a:p>
          <a:p>
            <a:pPr algn="just"/>
            <a:endParaRPr lang="en-US" b="1" dirty="0">
              <a:cs typeface="Arial" charset="0"/>
            </a:endParaRPr>
          </a:p>
          <a:p>
            <a:pPr algn="just">
              <a:buFont typeface="Wingdings" pitchFamily="2" charset="2"/>
              <a:buChar char="ü"/>
            </a:pPr>
            <a:r>
              <a:rPr lang="en-US" b="1" dirty="0">
                <a:cs typeface="Arial" charset="0"/>
              </a:rPr>
              <a:t>This process of turning data into information is also known as information processing cycle.</a:t>
            </a:r>
            <a:endParaRPr lang="en-IN" b="1" dirty="0">
              <a:cs typeface="Arial" charset="0"/>
            </a:endParaRPr>
          </a:p>
        </p:txBody>
      </p:sp>
      <p:pic>
        <p:nvPicPr>
          <p:cNvPr id="4099" name="Picture 3" descr="C:\Users\Sainik\Desktop\pics\U2\images.jpg"/>
          <p:cNvPicPr>
            <a:picLocks noChangeAspect="1" noChangeArrowheads="1"/>
          </p:cNvPicPr>
          <p:nvPr/>
        </p:nvPicPr>
        <p:blipFill>
          <a:blip r:embed="rId4" cstate="print"/>
          <a:srcRect/>
          <a:stretch>
            <a:fillRect/>
          </a:stretch>
        </p:blipFill>
        <p:spPr bwMode="auto">
          <a:xfrm>
            <a:off x="785786" y="214290"/>
            <a:ext cx="1000132" cy="1000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500166" y="3000372"/>
            <a:ext cx="7215206" cy="785818"/>
          </a:xfrm>
        </p:spPr>
        <p:txBody>
          <a:bodyPr>
            <a:normAutofit/>
          </a:bodyPr>
          <a:lstStyle/>
          <a:p>
            <a:pPr marL="514350" indent="-514350" algn="ctr"/>
            <a:r>
              <a:rPr lang="en-IN" b="1" u="sng" dirty="0">
                <a:solidFill>
                  <a:srgbClr val="FFFF00"/>
                </a:solidFill>
                <a:effectLst>
                  <a:outerShdw blurRad="38100" dist="38100" dir="2700000" algn="tl">
                    <a:srgbClr val="000000">
                      <a:alpha val="43137"/>
                    </a:srgbClr>
                  </a:outerShdw>
                </a:effectLst>
              </a:rPr>
              <a:t>COMPILERS   AND  INTERPRETERS</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8643998" cy="785818"/>
          </a:xfrm>
        </p:spPr>
        <p:txBody>
          <a:bodyPr>
            <a:normAutofit/>
          </a:bodyPr>
          <a:lstStyle/>
          <a:p>
            <a:pPr marL="514350" indent="-514350" algn="ctr"/>
            <a:r>
              <a:rPr lang="en-IN" b="1" u="sng" dirty="0">
                <a:solidFill>
                  <a:srgbClr val="FFFF00"/>
                </a:solidFill>
                <a:effectLst>
                  <a:outerShdw blurRad="38100" dist="38100" dir="2700000" algn="tl">
                    <a:srgbClr val="000000">
                      <a:alpha val="43137"/>
                    </a:srgbClr>
                  </a:outerShdw>
                </a:effectLst>
              </a:rPr>
              <a:t>COMPILER</a:t>
            </a:r>
          </a:p>
        </p:txBody>
      </p:sp>
      <p:sp>
        <p:nvSpPr>
          <p:cNvPr id="4" name="Content Placeholder 2"/>
          <p:cNvSpPr>
            <a:spLocks noGrp="1"/>
          </p:cNvSpPr>
          <p:nvPr>
            <p:ph idx="1"/>
          </p:nvPr>
        </p:nvSpPr>
        <p:spPr>
          <a:xfrm>
            <a:off x="1071570" y="1214422"/>
            <a:ext cx="7715272" cy="1214446"/>
          </a:xfrm>
        </p:spPr>
        <p:txBody>
          <a:bodyPr>
            <a:noAutofit/>
          </a:bodyPr>
          <a:lstStyle/>
          <a:p>
            <a:pPr>
              <a:buNone/>
            </a:pPr>
            <a:r>
              <a:rPr lang="en-IN" sz="3200" b="1" dirty="0">
                <a:effectLst>
                  <a:outerShdw blurRad="38100" dist="38100" dir="2700000" algn="tl">
                    <a:srgbClr val="000000">
                      <a:alpha val="43137"/>
                    </a:srgbClr>
                  </a:outerShdw>
                </a:effectLst>
              </a:rPr>
              <a:t>	Its a translator used to convert HLL to MLL and vice versa.</a:t>
            </a:r>
          </a:p>
        </p:txBody>
      </p:sp>
      <p:grpSp>
        <p:nvGrpSpPr>
          <p:cNvPr id="2" name="Group 5"/>
          <p:cNvGrpSpPr/>
          <p:nvPr/>
        </p:nvGrpSpPr>
        <p:grpSpPr>
          <a:xfrm>
            <a:off x="1878037" y="2338408"/>
            <a:ext cx="6122987" cy="4019550"/>
            <a:chOff x="1878037" y="2338408"/>
            <a:chExt cx="6122987" cy="4019550"/>
          </a:xfrm>
        </p:grpSpPr>
        <p:pic>
          <p:nvPicPr>
            <p:cNvPr id="1026" name="Picture 2" descr="C:\Users\Prakruti\Desktop\compiler12.png"/>
            <p:cNvPicPr>
              <a:picLocks noChangeAspect="1" noChangeArrowheads="1"/>
            </p:cNvPicPr>
            <p:nvPr/>
          </p:nvPicPr>
          <p:blipFill>
            <a:blip r:embed="rId4" cstate="print"/>
            <a:srcRect/>
            <a:stretch>
              <a:fillRect/>
            </a:stretch>
          </p:blipFill>
          <p:spPr bwMode="auto">
            <a:xfrm>
              <a:off x="1878037" y="2338408"/>
              <a:ext cx="6122987" cy="4019550"/>
            </a:xfrm>
            <a:prstGeom prst="rect">
              <a:avLst/>
            </a:prstGeom>
            <a:ln>
              <a:noFill/>
            </a:ln>
            <a:effectLst>
              <a:softEdge rad="112500"/>
            </a:effectLst>
          </p:spPr>
        </p:pic>
        <p:sp>
          <p:nvSpPr>
            <p:cNvPr id="5" name="Rectangle 4"/>
            <p:cNvSpPr/>
            <p:nvPr/>
          </p:nvSpPr>
          <p:spPr>
            <a:xfrm>
              <a:off x="2143108" y="2643182"/>
              <a:ext cx="1357322"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8643998" cy="785818"/>
          </a:xfrm>
        </p:spPr>
        <p:txBody>
          <a:bodyPr>
            <a:normAutofit/>
          </a:bodyPr>
          <a:lstStyle/>
          <a:p>
            <a:pPr marL="514350" indent="-514350" algn="ctr"/>
            <a:r>
              <a:rPr lang="en-IN" b="1" u="sng" dirty="0">
                <a:solidFill>
                  <a:srgbClr val="FFFF00"/>
                </a:solidFill>
                <a:effectLst>
                  <a:outerShdw blurRad="38100" dist="38100" dir="2700000" algn="tl">
                    <a:srgbClr val="000000">
                      <a:alpha val="43137"/>
                    </a:srgbClr>
                  </a:outerShdw>
                </a:effectLst>
              </a:rPr>
              <a:t>COMPILER</a:t>
            </a:r>
          </a:p>
        </p:txBody>
      </p:sp>
      <p:sp>
        <p:nvSpPr>
          <p:cNvPr id="4" name="Content Placeholder 2"/>
          <p:cNvSpPr>
            <a:spLocks noGrp="1"/>
          </p:cNvSpPr>
          <p:nvPr>
            <p:ph idx="1"/>
          </p:nvPr>
        </p:nvSpPr>
        <p:spPr>
          <a:xfrm>
            <a:off x="1071570" y="1214422"/>
            <a:ext cx="7786710" cy="1214446"/>
          </a:xfrm>
        </p:spPr>
        <p:txBody>
          <a:bodyPr>
            <a:noAutofit/>
          </a:bodyPr>
          <a:lstStyle/>
          <a:p>
            <a:pPr>
              <a:buNone/>
            </a:pPr>
            <a:r>
              <a:rPr lang="en-IN" sz="3200" b="1" dirty="0">
                <a:effectLst>
                  <a:outerShdw blurRad="38100" dist="38100" dir="2700000" algn="tl">
                    <a:srgbClr val="000000">
                      <a:alpha val="43137"/>
                    </a:srgbClr>
                  </a:outerShdw>
                </a:effectLst>
              </a:rPr>
              <a:t>	Its a translator used to convert HLL to MLL and vice versa.</a:t>
            </a:r>
          </a:p>
        </p:txBody>
      </p:sp>
      <p:pic>
        <p:nvPicPr>
          <p:cNvPr id="2050" name="Picture 2" descr="C:\Users\Prakruti\Desktop\compiler.jpg"/>
          <p:cNvPicPr>
            <a:picLocks noChangeAspect="1" noChangeArrowheads="1"/>
          </p:cNvPicPr>
          <p:nvPr/>
        </p:nvPicPr>
        <p:blipFill>
          <a:blip r:embed="rId4" cstate="print"/>
          <a:srcRect/>
          <a:stretch>
            <a:fillRect/>
          </a:stretch>
        </p:blipFill>
        <p:spPr bwMode="auto">
          <a:xfrm>
            <a:off x="2786050" y="2285992"/>
            <a:ext cx="4762500" cy="4286250"/>
          </a:xfrm>
          <a:prstGeom prst="rect">
            <a:avLst/>
          </a:prstGeom>
          <a:ln>
            <a:noFill/>
          </a:ln>
          <a:effectLst>
            <a:softEdge rad="112500"/>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8643998" cy="785818"/>
          </a:xfrm>
        </p:spPr>
        <p:txBody>
          <a:bodyPr>
            <a:normAutofit/>
          </a:bodyPr>
          <a:lstStyle/>
          <a:p>
            <a:pPr marL="514350" indent="-514350" algn="ctr"/>
            <a:r>
              <a:rPr lang="en-IN" b="1" u="sng" dirty="0">
                <a:solidFill>
                  <a:srgbClr val="FFFF00"/>
                </a:solidFill>
                <a:effectLst>
                  <a:outerShdw blurRad="38100" dist="38100" dir="2700000" algn="tl">
                    <a:srgbClr val="000000">
                      <a:alpha val="43137"/>
                    </a:srgbClr>
                  </a:outerShdw>
                </a:effectLst>
              </a:rPr>
              <a:t>INTERPRETER</a:t>
            </a:r>
          </a:p>
        </p:txBody>
      </p:sp>
      <p:sp>
        <p:nvSpPr>
          <p:cNvPr id="4" name="Content Placeholder 2"/>
          <p:cNvSpPr>
            <a:spLocks noGrp="1"/>
          </p:cNvSpPr>
          <p:nvPr>
            <p:ph idx="1"/>
          </p:nvPr>
        </p:nvSpPr>
        <p:spPr>
          <a:xfrm>
            <a:off x="1071570" y="1214422"/>
            <a:ext cx="7715272" cy="1214446"/>
          </a:xfrm>
        </p:spPr>
        <p:txBody>
          <a:bodyPr>
            <a:noAutofit/>
          </a:bodyPr>
          <a:lstStyle/>
          <a:p>
            <a:pPr>
              <a:buNone/>
            </a:pPr>
            <a:r>
              <a:rPr lang="en-IN" sz="3200" b="1" dirty="0">
                <a:effectLst>
                  <a:outerShdw blurRad="38100" dist="38100" dir="2700000" algn="tl">
                    <a:srgbClr val="000000">
                      <a:alpha val="43137"/>
                    </a:srgbClr>
                  </a:outerShdw>
                </a:effectLst>
              </a:rPr>
              <a:t>	Its a translator used to convert HLL to MLL and vice versa.</a:t>
            </a:r>
          </a:p>
        </p:txBody>
      </p:sp>
      <p:pic>
        <p:nvPicPr>
          <p:cNvPr id="3074" name="Picture 2" descr="C:\Users\Prakruti\Desktop\interp1.jpg"/>
          <p:cNvPicPr>
            <a:picLocks noChangeAspect="1" noChangeArrowheads="1"/>
          </p:cNvPicPr>
          <p:nvPr/>
        </p:nvPicPr>
        <p:blipFill>
          <a:blip r:embed="rId4" cstate="print"/>
          <a:srcRect b="18685"/>
          <a:stretch>
            <a:fillRect/>
          </a:stretch>
        </p:blipFill>
        <p:spPr bwMode="auto">
          <a:xfrm>
            <a:off x="1928794" y="2428868"/>
            <a:ext cx="6076950" cy="37099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8643998" cy="785818"/>
          </a:xfrm>
        </p:spPr>
        <p:txBody>
          <a:bodyPr>
            <a:normAutofit/>
          </a:bodyPr>
          <a:lstStyle/>
          <a:p>
            <a:pPr marL="514350" indent="-514350" algn="ctr"/>
            <a:r>
              <a:rPr lang="en-IN" b="1" u="sng" dirty="0">
                <a:solidFill>
                  <a:srgbClr val="FFFF00"/>
                </a:solidFill>
                <a:effectLst>
                  <a:outerShdw blurRad="38100" dist="38100" dir="2700000" algn="tl">
                    <a:srgbClr val="000000">
                      <a:alpha val="43137"/>
                    </a:srgbClr>
                  </a:outerShdw>
                </a:effectLst>
              </a:rPr>
              <a:t>INTERPRETER</a:t>
            </a:r>
          </a:p>
        </p:txBody>
      </p:sp>
      <p:sp>
        <p:nvSpPr>
          <p:cNvPr id="4" name="Content Placeholder 2"/>
          <p:cNvSpPr>
            <a:spLocks noGrp="1"/>
          </p:cNvSpPr>
          <p:nvPr>
            <p:ph idx="1"/>
          </p:nvPr>
        </p:nvSpPr>
        <p:spPr>
          <a:xfrm>
            <a:off x="1071570" y="1214422"/>
            <a:ext cx="7715272" cy="1214446"/>
          </a:xfrm>
        </p:spPr>
        <p:txBody>
          <a:bodyPr>
            <a:noAutofit/>
          </a:bodyPr>
          <a:lstStyle/>
          <a:p>
            <a:pPr>
              <a:buNone/>
            </a:pPr>
            <a:r>
              <a:rPr lang="en-IN" sz="3200" b="1" dirty="0">
                <a:effectLst>
                  <a:outerShdw blurRad="38100" dist="38100" dir="2700000" algn="tl">
                    <a:srgbClr val="000000">
                      <a:alpha val="43137"/>
                    </a:srgbClr>
                  </a:outerShdw>
                </a:effectLst>
              </a:rPr>
              <a:t>	Its a translator used to convert HLL to MLL and vice versa.</a:t>
            </a:r>
          </a:p>
        </p:txBody>
      </p:sp>
      <p:pic>
        <p:nvPicPr>
          <p:cNvPr id="3075" name="Picture 3" descr="C:\Users\Prakruti\Desktop\New folder\Distributions\interp.png"/>
          <p:cNvPicPr>
            <a:picLocks noChangeAspect="1" noChangeArrowheads="1"/>
          </p:cNvPicPr>
          <p:nvPr/>
        </p:nvPicPr>
        <p:blipFill>
          <a:blip r:embed="rId4" cstate="print"/>
          <a:srcRect/>
          <a:stretch>
            <a:fillRect/>
          </a:stretch>
        </p:blipFill>
        <p:spPr bwMode="auto">
          <a:xfrm>
            <a:off x="1500166" y="2857496"/>
            <a:ext cx="7290673" cy="26432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928794" y="1571612"/>
            <a:ext cx="6858048" cy="4524315"/>
          </a:xfrm>
          <a:prstGeom prst="rect">
            <a:avLst/>
          </a:prstGeom>
        </p:spPr>
        <p:txBody>
          <a:bodyPr wrap="square">
            <a:spAutoFit/>
          </a:bodyPr>
          <a:lstStyle/>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An application software is bought by the user to perform specific applications or tasks.</a:t>
            </a:r>
          </a:p>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Say for example making a document or making a presentation or handling inventory or managing the employee database.  </a:t>
            </a:r>
          </a:p>
        </p:txBody>
      </p:sp>
      <p:sp>
        <p:nvSpPr>
          <p:cNvPr id="6" name="Title 3"/>
          <p:cNvSpPr>
            <a:spLocks noGrp="1"/>
          </p:cNvSpPr>
          <p:nvPr>
            <p:ph type="title"/>
          </p:nvPr>
        </p:nvSpPr>
        <p:spPr>
          <a:xfrm>
            <a:off x="214282" y="357166"/>
            <a:ext cx="8786874" cy="1285884"/>
          </a:xfrm>
        </p:spPr>
        <p:txBody>
          <a:bodyPr>
            <a:noAutofit/>
          </a:bodyPr>
          <a:lstStyle/>
          <a:p>
            <a:pPr algn="ctr"/>
            <a:r>
              <a:rPr lang="en-IN" sz="4000" b="1" dirty="0">
                <a:solidFill>
                  <a:srgbClr val="FFFF00"/>
                </a:solidFill>
                <a:effectLst>
                  <a:outerShdw blurRad="38100" dist="38100" dir="2700000" algn="tl">
                    <a:srgbClr val="000000">
                      <a:alpha val="43137"/>
                    </a:srgbClr>
                  </a:outerShdw>
                </a:effectLst>
              </a:rPr>
              <a:t>Application Software</a:t>
            </a:r>
          </a:p>
        </p:txBody>
      </p:sp>
    </p:spTree>
    <p:extLst>
      <p:ext uri="{BB962C8B-B14F-4D97-AF65-F5344CB8AC3E}">
        <p14:creationId xmlns:p14="http://schemas.microsoft.com/office/powerpoint/2010/main" val="11016338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928794" y="1571612"/>
            <a:ext cx="6858048" cy="3539430"/>
          </a:xfrm>
          <a:prstGeom prst="rect">
            <a:avLst/>
          </a:prstGeom>
        </p:spPr>
        <p:txBody>
          <a:bodyPr wrap="square">
            <a:spAutoFit/>
          </a:bodyPr>
          <a:lstStyle/>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 An application software can be of two types: </a:t>
            </a:r>
          </a:p>
          <a:p>
            <a:pPr algn="just">
              <a:buFont typeface="Wingdings" pitchFamily="2" charset="2"/>
              <a:buChar char="ü"/>
            </a:pPr>
            <a:r>
              <a:rPr lang="en-IN" sz="3200" b="1" dirty="0">
                <a:solidFill>
                  <a:srgbClr val="66FF33"/>
                </a:solidFill>
                <a:effectLst>
                  <a:outerShdw blurRad="38100" dist="38100" dir="2700000" algn="tl">
                    <a:srgbClr val="000000">
                      <a:alpha val="43137"/>
                    </a:srgbClr>
                  </a:outerShdw>
                </a:effectLst>
              </a:rPr>
              <a:t>General Purpose Application Software  &amp;</a:t>
            </a:r>
          </a:p>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rgbClr val="FF00FF"/>
                </a:solidFill>
                <a:effectLst>
                  <a:outerShdw blurRad="38100" dist="38100" dir="2700000" algn="tl">
                    <a:srgbClr val="000000">
                      <a:alpha val="43137"/>
                    </a:srgbClr>
                  </a:outerShdw>
                </a:effectLst>
              </a:rPr>
              <a:t>Customized Application software.</a:t>
            </a:r>
          </a:p>
        </p:txBody>
      </p:sp>
      <p:sp>
        <p:nvSpPr>
          <p:cNvPr id="6" name="Title 3"/>
          <p:cNvSpPr>
            <a:spLocks noGrp="1"/>
          </p:cNvSpPr>
          <p:nvPr>
            <p:ph type="title"/>
          </p:nvPr>
        </p:nvSpPr>
        <p:spPr>
          <a:xfrm>
            <a:off x="214282" y="357166"/>
            <a:ext cx="8786874" cy="1285884"/>
          </a:xfrm>
        </p:spPr>
        <p:txBody>
          <a:bodyPr>
            <a:noAutofit/>
          </a:bodyPr>
          <a:lstStyle/>
          <a:p>
            <a:pPr algn="ctr"/>
            <a:r>
              <a:rPr lang="en-IN" sz="4000" b="1" dirty="0">
                <a:solidFill>
                  <a:srgbClr val="FFFF00"/>
                </a:solidFill>
                <a:effectLst>
                  <a:outerShdw blurRad="38100" dist="38100" dir="2700000" algn="tl">
                    <a:srgbClr val="000000">
                      <a:alpha val="43137"/>
                    </a:srgbClr>
                  </a:outerShdw>
                </a:effectLst>
              </a:rPr>
              <a:t>Application Software</a:t>
            </a:r>
          </a:p>
        </p:txBody>
      </p:sp>
    </p:spTree>
    <p:extLst>
      <p:ext uri="{BB962C8B-B14F-4D97-AF65-F5344CB8AC3E}">
        <p14:creationId xmlns:p14="http://schemas.microsoft.com/office/powerpoint/2010/main" val="11016338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928794" y="1571612"/>
            <a:ext cx="6858048" cy="5016758"/>
          </a:xfrm>
          <a:prstGeom prst="rect">
            <a:avLst/>
          </a:prstGeom>
        </p:spPr>
        <p:txBody>
          <a:bodyPr wrap="square">
            <a:spAutoFit/>
          </a:bodyPr>
          <a:lstStyle/>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 Some of the application software is made for the common users for day to day applications and uses.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These are also referred as Office Tools.</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 The users may use them in the manner they want.</a:t>
            </a:r>
          </a:p>
        </p:txBody>
      </p:sp>
      <p:sp>
        <p:nvSpPr>
          <p:cNvPr id="6" name="Title 3"/>
          <p:cNvSpPr>
            <a:spLocks noGrp="1"/>
          </p:cNvSpPr>
          <p:nvPr>
            <p:ph type="title"/>
          </p:nvPr>
        </p:nvSpPr>
        <p:spPr>
          <a:xfrm>
            <a:off x="214282" y="357166"/>
            <a:ext cx="8786874" cy="1285884"/>
          </a:xfrm>
        </p:spPr>
        <p:txBody>
          <a:bodyPr>
            <a:noAutofit/>
          </a:bodyPr>
          <a:lstStyle/>
          <a:p>
            <a:pPr algn="ctr"/>
            <a:r>
              <a:rPr lang="en-IN" sz="4000" b="1" dirty="0">
                <a:solidFill>
                  <a:srgbClr val="FFFF00"/>
                </a:solidFill>
                <a:effectLst>
                  <a:outerShdw blurRad="38100" dist="38100" dir="2700000" algn="tl">
                    <a:srgbClr val="000000">
                      <a:alpha val="43137"/>
                    </a:srgbClr>
                  </a:outerShdw>
                </a:effectLst>
              </a:rPr>
              <a:t>Application Software -</a:t>
            </a:r>
            <a:r>
              <a:rPr lang="en-IN" sz="4000" b="1" dirty="0">
                <a:solidFill>
                  <a:srgbClr val="66FF33"/>
                </a:solidFill>
                <a:effectLst>
                  <a:outerShdw blurRad="38100" dist="38100" dir="2700000" algn="tl">
                    <a:srgbClr val="000000">
                      <a:alpha val="43137"/>
                    </a:srgbClr>
                  </a:outerShdw>
                </a:effectLst>
              </a:rPr>
              <a:t> General Purpose Application Software </a:t>
            </a:r>
            <a:endParaRPr lang="en-IN"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928794" y="1571612"/>
            <a:ext cx="6858048" cy="4801314"/>
          </a:xfrm>
          <a:prstGeom prst="rect">
            <a:avLst/>
          </a:prstGeom>
        </p:spPr>
        <p:txBody>
          <a:bodyPr wrap="square">
            <a:spAutoFit/>
          </a:bodyPr>
          <a:lstStyle/>
          <a:p>
            <a:pPr algn="just"/>
            <a:endParaRPr lang="en-IN"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 Some of the popular types of general purpose application software are:</a:t>
            </a:r>
          </a:p>
          <a:p>
            <a:pPr algn="just"/>
            <a:endParaRPr lang="en-IN" sz="20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Word Processor</a:t>
            </a:r>
          </a:p>
          <a:p>
            <a:pPr algn="just"/>
            <a:endParaRPr lang="en-IN" sz="24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Presentation Tools</a:t>
            </a:r>
          </a:p>
          <a:p>
            <a:pPr algn="just"/>
            <a:endParaRPr lang="en-IN" sz="24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Spreadsheet Packages</a:t>
            </a:r>
          </a:p>
          <a:p>
            <a:pPr algn="just"/>
            <a:endParaRPr lang="en-IN" sz="24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Database Management System</a:t>
            </a:r>
          </a:p>
        </p:txBody>
      </p:sp>
      <p:sp>
        <p:nvSpPr>
          <p:cNvPr id="6" name="Title 3"/>
          <p:cNvSpPr>
            <a:spLocks noGrp="1"/>
          </p:cNvSpPr>
          <p:nvPr>
            <p:ph type="title"/>
          </p:nvPr>
        </p:nvSpPr>
        <p:spPr>
          <a:xfrm>
            <a:off x="214282" y="357166"/>
            <a:ext cx="8786874" cy="1285884"/>
          </a:xfrm>
        </p:spPr>
        <p:txBody>
          <a:bodyPr>
            <a:noAutofit/>
          </a:bodyPr>
          <a:lstStyle/>
          <a:p>
            <a:pPr algn="ctr"/>
            <a:r>
              <a:rPr lang="en-IN" sz="4000" b="1" dirty="0">
                <a:solidFill>
                  <a:srgbClr val="FFFF00"/>
                </a:solidFill>
                <a:effectLst>
                  <a:outerShdw blurRad="38100" dist="38100" dir="2700000" algn="tl">
                    <a:srgbClr val="000000">
                      <a:alpha val="43137"/>
                    </a:srgbClr>
                  </a:outerShdw>
                </a:effectLst>
              </a:rPr>
              <a:t>Application Software -</a:t>
            </a:r>
            <a:r>
              <a:rPr lang="en-IN" sz="4000" b="1" dirty="0">
                <a:solidFill>
                  <a:srgbClr val="66FF33"/>
                </a:solidFill>
                <a:effectLst>
                  <a:outerShdw blurRad="38100" dist="38100" dir="2700000" algn="tl">
                    <a:srgbClr val="000000">
                      <a:alpha val="43137"/>
                    </a:srgbClr>
                  </a:outerShdw>
                </a:effectLst>
              </a:rPr>
              <a:t> General Purpose Application Software </a:t>
            </a:r>
            <a:endParaRPr lang="en-IN"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928794" y="1571612"/>
            <a:ext cx="6858048" cy="4308872"/>
          </a:xfrm>
          <a:prstGeom prst="rect">
            <a:avLst/>
          </a:prstGeom>
        </p:spPr>
        <p:txBody>
          <a:bodyPr wrap="square">
            <a:spAutoFit/>
          </a:bodyPr>
          <a:lstStyle/>
          <a:p>
            <a:pPr algn="just"/>
            <a:endParaRPr lang="en-IN"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Customized Software is one which is tailor made as per the user’s requirement. Such type of software is customer specific.</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 It is made keeping in mind the individual needs of the user and so are also referred as Domain Specific Tools</a:t>
            </a:r>
          </a:p>
        </p:txBody>
      </p:sp>
      <p:sp>
        <p:nvSpPr>
          <p:cNvPr id="6" name="Title 3"/>
          <p:cNvSpPr>
            <a:spLocks noGrp="1"/>
          </p:cNvSpPr>
          <p:nvPr>
            <p:ph type="title"/>
          </p:nvPr>
        </p:nvSpPr>
        <p:spPr>
          <a:xfrm>
            <a:off x="214282" y="357166"/>
            <a:ext cx="8786874" cy="1285884"/>
          </a:xfrm>
        </p:spPr>
        <p:txBody>
          <a:bodyPr>
            <a:noAutofit/>
          </a:bodyPr>
          <a:lstStyle/>
          <a:p>
            <a:pPr algn="ctr"/>
            <a:r>
              <a:rPr lang="en-IN" sz="4000" b="1" dirty="0">
                <a:solidFill>
                  <a:srgbClr val="FFFF00"/>
                </a:solidFill>
                <a:effectLst>
                  <a:outerShdw blurRad="38100" dist="38100" dir="2700000" algn="tl">
                    <a:srgbClr val="000000">
                      <a:alpha val="43137"/>
                    </a:srgbClr>
                  </a:outerShdw>
                </a:effectLst>
              </a:rPr>
              <a:t>Application Software -</a:t>
            </a:r>
            <a:r>
              <a:rPr lang="en-IN" sz="4000" b="1" dirty="0">
                <a:solidFill>
                  <a:srgbClr val="66FF33"/>
                </a:solidFill>
                <a:effectLst>
                  <a:outerShdw blurRad="38100" dist="38100" dir="2700000" algn="tl">
                    <a:srgbClr val="000000">
                      <a:alpha val="43137"/>
                    </a:srgbClr>
                  </a:outerShdw>
                </a:effectLst>
              </a:rPr>
              <a:t> Customized Software</a:t>
            </a:r>
          </a:p>
        </p:txBody>
      </p:sp>
    </p:spTree>
    <p:extLst>
      <p:ext uri="{BB962C8B-B14F-4D97-AF65-F5344CB8AC3E}">
        <p14:creationId xmlns:p14="http://schemas.microsoft.com/office/powerpoint/2010/main" val="1101633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85918" y="3071810"/>
            <a:ext cx="7016195" cy="857256"/>
          </a:xfrm>
        </p:spPr>
        <p:style>
          <a:lnRef idx="0">
            <a:schemeClr val="accent6"/>
          </a:lnRef>
          <a:fillRef idx="3">
            <a:schemeClr val="accent6"/>
          </a:fillRef>
          <a:effectRef idx="3">
            <a:schemeClr val="accent6"/>
          </a:effectRef>
          <a:fontRef idx="minor">
            <a:schemeClr val="lt1"/>
          </a:fontRef>
        </p:style>
        <p:txBody>
          <a:bodyPr>
            <a:normAutofit/>
          </a:bodyPr>
          <a:lstStyle/>
          <a:p>
            <a:r>
              <a:rPr lang="en-US" b="1" dirty="0">
                <a:solidFill>
                  <a:schemeClr val="bg1"/>
                </a:solidFill>
                <a:effectLst>
                  <a:outerShdw blurRad="38100" dist="38100" dir="2700000" algn="tl">
                    <a:srgbClr val="000000">
                      <a:alpha val="43137"/>
                    </a:srgbClr>
                  </a:outerShdw>
                </a:effectLst>
              </a:rPr>
              <a:t>BASIC COMPUTER ORGANISATION</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928794" y="1571612"/>
            <a:ext cx="6858048" cy="4801314"/>
          </a:xfrm>
          <a:prstGeom prst="rect">
            <a:avLst/>
          </a:prstGeom>
        </p:spPr>
        <p:txBody>
          <a:bodyPr wrap="square">
            <a:spAutoFit/>
          </a:bodyPr>
          <a:lstStyle/>
          <a:p>
            <a:pPr algn="just"/>
            <a:endParaRPr lang="en-IN" b="1" dirty="0">
              <a:solidFill>
                <a:schemeClr val="bg1"/>
              </a:solidFill>
              <a:effectLst>
                <a:outerShdw blurRad="38100" dist="38100" dir="2700000" algn="tl">
                  <a:srgbClr val="000000">
                    <a:alpha val="43137"/>
                  </a:srgbClr>
                </a:outerShdw>
              </a:effectLst>
            </a:endParaRPr>
          </a:p>
          <a:p>
            <a:pPr algn="just"/>
            <a:r>
              <a:rPr lang="en-US" sz="3200" b="1" dirty="0">
                <a:solidFill>
                  <a:srgbClr val="FFFF00"/>
                </a:solidFill>
              </a:rPr>
              <a:t>Examples:</a:t>
            </a:r>
            <a:endParaRPr lang="en-IN" sz="3200" b="1" dirty="0">
              <a:solidFill>
                <a:srgbClr val="FFFF00"/>
              </a:solidFill>
            </a:endParaRPr>
          </a:p>
          <a:p>
            <a:pPr algn="just">
              <a:buFont typeface="Wingdings" pitchFamily="2" charset="2"/>
              <a:buChar char="ü"/>
            </a:pPr>
            <a:r>
              <a:rPr lang="en-IN" sz="3200" b="1" dirty="0">
                <a:solidFill>
                  <a:srgbClr val="66FF33"/>
                </a:solidFill>
                <a:effectLst>
                  <a:outerShdw blurRad="38100" dist="38100" dir="2700000" algn="tl">
                    <a:srgbClr val="000000">
                      <a:alpha val="43137"/>
                    </a:srgbClr>
                  </a:outerShdw>
                </a:effectLst>
              </a:rPr>
              <a:t>Inventory Management System &amp; Purchasing System</a:t>
            </a:r>
          </a:p>
          <a:p>
            <a:pPr algn="just">
              <a:buFont typeface="Wingdings" pitchFamily="2" charset="2"/>
              <a:buChar char="ü"/>
            </a:pPr>
            <a:r>
              <a:rPr lang="en-IN" sz="3200" b="1" dirty="0">
                <a:solidFill>
                  <a:srgbClr val="66FF33"/>
                </a:solidFill>
                <a:effectLst>
                  <a:outerShdw blurRad="38100" dist="38100" dir="2700000" algn="tl">
                    <a:srgbClr val="000000">
                      <a:alpha val="43137"/>
                    </a:srgbClr>
                  </a:outerShdw>
                </a:effectLst>
              </a:rPr>
              <a:t>School Management System</a:t>
            </a:r>
          </a:p>
          <a:p>
            <a:pPr algn="just">
              <a:buFont typeface="Wingdings" pitchFamily="2" charset="2"/>
              <a:buChar char="ü"/>
            </a:pPr>
            <a:r>
              <a:rPr lang="en-IN" sz="3200" b="1" dirty="0">
                <a:solidFill>
                  <a:srgbClr val="66FF33"/>
                </a:solidFill>
                <a:effectLst>
                  <a:outerShdw blurRad="38100" dist="38100" dir="2700000" algn="tl">
                    <a:srgbClr val="000000">
                      <a:alpha val="43137"/>
                    </a:srgbClr>
                  </a:outerShdw>
                </a:effectLst>
              </a:rPr>
              <a:t>Payroll System</a:t>
            </a:r>
          </a:p>
          <a:p>
            <a:pPr algn="just">
              <a:buFont typeface="Wingdings" pitchFamily="2" charset="2"/>
              <a:buChar char="ü"/>
            </a:pPr>
            <a:r>
              <a:rPr lang="en-IN" sz="3200" b="1" dirty="0">
                <a:solidFill>
                  <a:srgbClr val="66FF33"/>
                </a:solidFill>
                <a:effectLst>
                  <a:outerShdw blurRad="38100" dist="38100" dir="2700000" algn="tl">
                    <a:srgbClr val="000000">
                      <a:alpha val="43137"/>
                    </a:srgbClr>
                  </a:outerShdw>
                </a:effectLst>
              </a:rPr>
              <a:t>Financial Accounting</a:t>
            </a:r>
          </a:p>
          <a:p>
            <a:pPr algn="just">
              <a:buFont typeface="Wingdings" pitchFamily="2" charset="2"/>
              <a:buChar char="ü"/>
            </a:pPr>
            <a:r>
              <a:rPr lang="en-IN" sz="3200" b="1" dirty="0">
                <a:solidFill>
                  <a:srgbClr val="66FF33"/>
                </a:solidFill>
                <a:effectLst>
                  <a:outerShdw blurRad="38100" dist="38100" dir="2700000" algn="tl">
                    <a:srgbClr val="000000">
                      <a:alpha val="43137"/>
                    </a:srgbClr>
                  </a:outerShdw>
                </a:effectLst>
              </a:rPr>
              <a:t>Hotel Management</a:t>
            </a:r>
          </a:p>
          <a:p>
            <a:pPr algn="just">
              <a:buFont typeface="Wingdings" pitchFamily="2" charset="2"/>
              <a:buChar char="ü"/>
            </a:pPr>
            <a:r>
              <a:rPr lang="en-IN" sz="3200" b="1" dirty="0">
                <a:solidFill>
                  <a:srgbClr val="66FF33"/>
                </a:solidFill>
                <a:effectLst>
                  <a:outerShdw blurRad="38100" dist="38100" dir="2700000" algn="tl">
                    <a:srgbClr val="000000">
                      <a:alpha val="43137"/>
                    </a:srgbClr>
                  </a:outerShdw>
                </a:effectLst>
              </a:rPr>
              <a:t>Reservation System</a:t>
            </a:r>
          </a:p>
          <a:p>
            <a:pPr algn="just">
              <a:buFont typeface="Wingdings" pitchFamily="2" charset="2"/>
              <a:buChar char="ü"/>
            </a:pPr>
            <a:r>
              <a:rPr lang="en-IN" sz="3200" b="1" dirty="0">
                <a:solidFill>
                  <a:srgbClr val="66FF33"/>
                </a:solidFill>
                <a:effectLst>
                  <a:outerShdw blurRad="38100" dist="38100" dir="2700000" algn="tl">
                    <a:srgbClr val="000000">
                      <a:alpha val="43137"/>
                    </a:srgbClr>
                  </a:outerShdw>
                </a:effectLst>
              </a:rPr>
              <a:t>Weather Forecasting system</a:t>
            </a:r>
          </a:p>
        </p:txBody>
      </p:sp>
      <p:sp>
        <p:nvSpPr>
          <p:cNvPr id="6" name="Title 3"/>
          <p:cNvSpPr>
            <a:spLocks noGrp="1"/>
          </p:cNvSpPr>
          <p:nvPr>
            <p:ph type="title"/>
          </p:nvPr>
        </p:nvSpPr>
        <p:spPr>
          <a:xfrm>
            <a:off x="214282" y="357166"/>
            <a:ext cx="8786874" cy="1285884"/>
          </a:xfrm>
        </p:spPr>
        <p:txBody>
          <a:bodyPr>
            <a:noAutofit/>
          </a:bodyPr>
          <a:lstStyle/>
          <a:p>
            <a:pPr algn="ctr"/>
            <a:r>
              <a:rPr lang="en-IN" sz="4000" b="1" dirty="0">
                <a:solidFill>
                  <a:srgbClr val="FFFF00"/>
                </a:solidFill>
                <a:effectLst>
                  <a:outerShdw blurRad="38100" dist="38100" dir="2700000" algn="tl">
                    <a:srgbClr val="000000">
                      <a:alpha val="43137"/>
                    </a:srgbClr>
                  </a:outerShdw>
                </a:effectLst>
              </a:rPr>
              <a:t>Application Software -</a:t>
            </a:r>
            <a:r>
              <a:rPr lang="en-IN" sz="4000" b="1" dirty="0">
                <a:solidFill>
                  <a:srgbClr val="66FF33"/>
                </a:solidFill>
                <a:effectLst>
                  <a:outerShdw blurRad="38100" dist="38100" dir="2700000" algn="tl">
                    <a:srgbClr val="000000">
                      <a:alpha val="43137"/>
                    </a:srgbClr>
                  </a:outerShdw>
                </a:effectLst>
              </a:rPr>
              <a:t> Customized Software</a:t>
            </a:r>
          </a:p>
        </p:txBody>
      </p:sp>
    </p:spTree>
    <p:extLst>
      <p:ext uri="{BB962C8B-B14F-4D97-AF65-F5344CB8AC3E}">
        <p14:creationId xmlns:p14="http://schemas.microsoft.com/office/powerpoint/2010/main" val="11016338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2123728" y="3140968"/>
            <a:ext cx="6390353" cy="714950"/>
          </a:xfrm>
        </p:spPr>
        <p:style>
          <a:lnRef idx="0">
            <a:schemeClr val="accent3"/>
          </a:lnRef>
          <a:fillRef idx="3">
            <a:schemeClr val="accent3"/>
          </a:fillRef>
          <a:effectRef idx="3">
            <a:schemeClr val="accent3"/>
          </a:effectRef>
          <a:fontRef idx="minor">
            <a:schemeClr val="lt1"/>
          </a:fontRef>
        </p:style>
        <p:txBody>
          <a:bodyPr>
            <a:noAutofit/>
          </a:bodyPr>
          <a:lstStyle/>
          <a:p>
            <a:pPr algn="ctr"/>
            <a:r>
              <a:rPr lang="en-US" sz="3200" b="1" dirty="0">
                <a:solidFill>
                  <a:schemeClr val="bg1"/>
                </a:solidFill>
                <a:effectLst>
                  <a:outerShdw blurRad="38100" dist="38100" dir="2700000" algn="tl">
                    <a:srgbClr val="000000">
                      <a:alpha val="43137"/>
                    </a:srgbClr>
                  </a:outerShdw>
                </a:effectLst>
              </a:rPr>
              <a:t>MEMORY CONCEPTS</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286000" y="1859340"/>
            <a:ext cx="6500842" cy="4524315"/>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Memory is one of the most important components of a computer system as it stores data and instructions. </a:t>
            </a:r>
          </a:p>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Every memory chip contains thousands of memory locations. In the computer, the data is stored in the form of bits and bytes. </a:t>
            </a:r>
          </a:p>
        </p:txBody>
      </p:sp>
      <p:sp>
        <p:nvSpPr>
          <p:cNvPr id="5" name="Rectangle 4"/>
          <p:cNvSpPr/>
          <p:nvPr/>
        </p:nvSpPr>
        <p:spPr>
          <a:xfrm>
            <a:off x="4071934" y="642918"/>
            <a:ext cx="2012730" cy="707886"/>
          </a:xfrm>
          <a:prstGeom prst="rect">
            <a:avLst/>
          </a:prstGeom>
        </p:spPr>
        <p:txBody>
          <a:bodyPr wrap="none">
            <a:spAutoFit/>
          </a:bodyPr>
          <a:lstStyle/>
          <a:p>
            <a:r>
              <a:rPr lang="en-IN" sz="4000" b="1" dirty="0">
                <a:solidFill>
                  <a:srgbClr val="FFFF00"/>
                </a:solidFill>
                <a:effectLst>
                  <a:outerShdw blurRad="38100" dist="38100" dir="2700000" algn="tl">
                    <a:srgbClr val="000000">
                      <a:alpha val="43137"/>
                    </a:srgbClr>
                  </a:outerShdw>
                </a:effectLst>
              </a:rPr>
              <a:t>Memory</a:t>
            </a:r>
            <a:endParaRPr lang="en-IN" sz="4000" dirty="0">
              <a:solidFill>
                <a:srgbClr val="FFFF00"/>
              </a:solidFill>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286000" y="1859340"/>
            <a:ext cx="6500842" cy="3046988"/>
          </a:xfrm>
          <a:prstGeom prst="rect">
            <a:avLst/>
          </a:prstGeom>
        </p:spPr>
        <p:txBody>
          <a:bodyPr wrap="square">
            <a:spAutoFit/>
          </a:bodyPr>
          <a:lstStyle/>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A bit is the smallest storage unit of memory. A nibble is a collection of 4 bits. Eight bits combined together to form a single byte, which in turn represents a single character</a:t>
            </a:r>
          </a:p>
        </p:txBody>
      </p:sp>
      <p:sp>
        <p:nvSpPr>
          <p:cNvPr id="5" name="Rectangle 4"/>
          <p:cNvSpPr/>
          <p:nvPr/>
        </p:nvSpPr>
        <p:spPr>
          <a:xfrm>
            <a:off x="4071934" y="642918"/>
            <a:ext cx="2012730" cy="707886"/>
          </a:xfrm>
          <a:prstGeom prst="rect">
            <a:avLst/>
          </a:prstGeom>
        </p:spPr>
        <p:txBody>
          <a:bodyPr wrap="none">
            <a:spAutoFit/>
          </a:bodyPr>
          <a:lstStyle/>
          <a:p>
            <a:r>
              <a:rPr lang="en-IN" sz="4000" b="1" dirty="0">
                <a:solidFill>
                  <a:srgbClr val="FFFF00"/>
                </a:solidFill>
                <a:effectLst>
                  <a:outerShdw blurRad="38100" dist="38100" dir="2700000" algn="tl">
                    <a:srgbClr val="000000">
                      <a:alpha val="43137"/>
                    </a:srgbClr>
                  </a:outerShdw>
                </a:effectLst>
              </a:rPr>
              <a:t>Memory</a:t>
            </a:r>
            <a:endParaRPr lang="en-IN" sz="4000" dirty="0">
              <a:solidFill>
                <a:srgbClr val="FFFF00"/>
              </a:solidFill>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785918" y="642918"/>
            <a:ext cx="6715172" cy="707886"/>
          </a:xfrm>
          <a:prstGeom prst="rect">
            <a:avLst/>
          </a:prstGeom>
        </p:spPr>
        <p:txBody>
          <a:bodyPr wrap="square">
            <a:spAutoFit/>
          </a:bodyPr>
          <a:lstStyle/>
          <a:p>
            <a:pPr algn="ctr"/>
            <a:r>
              <a:rPr lang="en-IN" sz="4000" b="1" dirty="0">
                <a:solidFill>
                  <a:srgbClr val="FFFF00"/>
                </a:solidFill>
                <a:effectLst>
                  <a:outerShdw blurRad="38100" dist="38100" dir="2700000" algn="tl">
                    <a:srgbClr val="000000">
                      <a:alpha val="43137"/>
                    </a:srgbClr>
                  </a:outerShdw>
                </a:effectLst>
              </a:rPr>
              <a:t>Memory Units</a:t>
            </a:r>
            <a:endParaRPr lang="en-IN" sz="4000" dirty="0">
              <a:solidFill>
                <a:srgbClr val="FFFF00"/>
              </a:solidFill>
            </a:endParaRPr>
          </a:p>
        </p:txBody>
      </p:sp>
      <p:pic>
        <p:nvPicPr>
          <p:cNvPr id="1026" name="Picture 2"/>
          <p:cNvPicPr>
            <a:picLocks noChangeAspect="1" noChangeArrowheads="1"/>
          </p:cNvPicPr>
          <p:nvPr/>
        </p:nvPicPr>
        <p:blipFill>
          <a:blip r:embed="rId5" cstate="print"/>
          <a:srcRect l="13476" t="33594" r="11523" b="14843"/>
          <a:stretch>
            <a:fillRect/>
          </a:stretch>
        </p:blipFill>
        <p:spPr bwMode="auto">
          <a:xfrm>
            <a:off x="285720" y="1785926"/>
            <a:ext cx="8589878" cy="44291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785918" y="642918"/>
            <a:ext cx="6715172" cy="707886"/>
          </a:xfrm>
          <a:prstGeom prst="rect">
            <a:avLst/>
          </a:prstGeom>
        </p:spPr>
        <p:txBody>
          <a:bodyPr wrap="square">
            <a:spAutoFit/>
          </a:bodyPr>
          <a:lstStyle/>
          <a:p>
            <a:pPr algn="ctr"/>
            <a:r>
              <a:rPr lang="en-IN" sz="4000" b="1" dirty="0">
                <a:solidFill>
                  <a:srgbClr val="FFFF00"/>
                </a:solidFill>
                <a:effectLst>
                  <a:outerShdw blurRad="38100" dist="38100" dir="2700000" algn="tl">
                    <a:srgbClr val="000000">
                      <a:alpha val="43137"/>
                    </a:srgbClr>
                  </a:outerShdw>
                </a:effectLst>
              </a:rPr>
              <a:t>Memory Units</a:t>
            </a:r>
            <a:endParaRPr lang="en-IN" sz="4000" dirty="0">
              <a:solidFill>
                <a:srgbClr val="FFFF00"/>
              </a:solidFill>
            </a:endParaRPr>
          </a:p>
        </p:txBody>
      </p:sp>
      <p:pic>
        <p:nvPicPr>
          <p:cNvPr id="2050" name="Picture 2"/>
          <p:cNvPicPr>
            <a:picLocks noChangeAspect="1" noChangeArrowheads="1"/>
          </p:cNvPicPr>
          <p:nvPr/>
        </p:nvPicPr>
        <p:blipFill>
          <a:blip r:embed="rId5" cstate="print"/>
          <a:srcRect l="13476" t="51563" r="11523" b="25000"/>
          <a:stretch>
            <a:fillRect/>
          </a:stretch>
        </p:blipFill>
        <p:spPr bwMode="auto">
          <a:xfrm>
            <a:off x="500034" y="2571744"/>
            <a:ext cx="8429684" cy="19756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graphicFrame>
        <p:nvGraphicFramePr>
          <p:cNvPr id="5" name="Diagram 4"/>
          <p:cNvGraphicFramePr/>
          <p:nvPr/>
        </p:nvGraphicFramePr>
        <p:xfrm>
          <a:off x="1000100" y="1214422"/>
          <a:ext cx="7858180" cy="53578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ectangle 7"/>
          <p:cNvSpPr/>
          <p:nvPr/>
        </p:nvSpPr>
        <p:spPr>
          <a:xfrm>
            <a:off x="6715141" y="117439"/>
            <a:ext cx="2214578" cy="954107"/>
          </a:xfrm>
          <a:prstGeom prst="rect">
            <a:avLst/>
          </a:prstGeom>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800" b="1" cap="none" spc="0" dirty="0">
                <a:ln w="1905"/>
                <a:solidFill>
                  <a:srgbClr val="FFFF00"/>
                </a:solidFill>
                <a:effectLst>
                  <a:outerShdw blurRad="38100" dist="38100" dir="2700000" algn="tl">
                    <a:srgbClr val="000000">
                      <a:alpha val="43137"/>
                    </a:srgbClr>
                  </a:outerShdw>
                </a:effectLst>
              </a:rPr>
              <a:t>Permanent </a:t>
            </a:r>
          </a:p>
          <a:p>
            <a:pPr algn="ctr"/>
            <a:r>
              <a:rPr lang="en-US" sz="2800" b="1" cap="none" spc="0" dirty="0">
                <a:ln w="1905"/>
                <a:solidFill>
                  <a:srgbClr val="FFFF00"/>
                </a:solidFill>
                <a:effectLst>
                  <a:outerShdw blurRad="38100" dist="38100" dir="2700000" algn="tl">
                    <a:srgbClr val="000000">
                      <a:alpha val="43137"/>
                    </a:srgbClr>
                  </a:outerShdw>
                </a:effectLst>
              </a:rPr>
              <a:t>Storage areas</a:t>
            </a:r>
          </a:p>
        </p:txBody>
      </p:sp>
      <p:sp>
        <p:nvSpPr>
          <p:cNvPr id="9" name="Rectangle 8"/>
          <p:cNvSpPr/>
          <p:nvPr/>
        </p:nvSpPr>
        <p:spPr>
          <a:xfrm>
            <a:off x="1071538" y="357166"/>
            <a:ext cx="5357850" cy="523220"/>
          </a:xfrm>
          <a:prstGeom prst="rect">
            <a:avLst/>
          </a:prstGeom>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800" b="1" cap="none" spc="0" dirty="0">
                <a:ln w="1905"/>
                <a:solidFill>
                  <a:srgbClr val="FFFF00"/>
                </a:solidFill>
                <a:effectLst>
                  <a:outerShdw blurRad="38100" dist="38100" dir="2700000" algn="tl">
                    <a:srgbClr val="000000">
                      <a:alpha val="43137"/>
                    </a:srgbClr>
                  </a:outerShdw>
                </a:effectLst>
              </a:rPr>
              <a:t>Temporary Storage areas</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latin typeface="+mn-lt"/>
                <a:cs typeface="Arial" charset="0"/>
              </a:rPr>
              <a:t>Types of Memories</a:t>
            </a:r>
            <a:endParaRPr lang="en-US" sz="4400" b="1" dirty="0">
              <a:solidFill>
                <a:srgbClr val="FFFF00"/>
              </a:solidFill>
              <a:effectLst>
                <a:outerShdw blurRad="38100" dist="38100" dir="2700000" algn="tl">
                  <a:srgbClr val="000000">
                    <a:alpha val="43137"/>
                  </a:srgbClr>
                </a:outerShdw>
              </a:effectLst>
              <a:latin typeface="+mn-lt"/>
            </a:endParaRPr>
          </a:p>
        </p:txBody>
      </p:sp>
      <p:sp>
        <p:nvSpPr>
          <p:cNvPr id="3" name="Rectangle 2"/>
          <p:cNvSpPr/>
          <p:nvPr/>
        </p:nvSpPr>
        <p:spPr>
          <a:xfrm>
            <a:off x="2071670" y="1785926"/>
            <a:ext cx="6715172" cy="4524315"/>
          </a:xfrm>
          <a:prstGeom prst="rect">
            <a:avLst/>
          </a:prstGeom>
        </p:spPr>
        <p:txBody>
          <a:bodyPr wrap="square">
            <a:spAutoFit/>
          </a:bodyPr>
          <a:lstStyle/>
          <a:p>
            <a:pPr algn="just"/>
            <a:r>
              <a:rPr lang="en-IN" sz="3200" b="1" dirty="0">
                <a:solidFill>
                  <a:schemeClr val="bg1"/>
                </a:solidFill>
                <a:effectLst>
                  <a:outerShdw blurRad="38100" dist="38100" dir="2700000" algn="tl">
                    <a:srgbClr val="000000">
                      <a:alpha val="43137"/>
                    </a:srgbClr>
                  </a:outerShdw>
                </a:effectLst>
              </a:rPr>
              <a:t>The computer memories can be divided into following categories:</a:t>
            </a:r>
          </a:p>
          <a:p>
            <a:endParaRPr lang="en-IN" sz="3200" b="1" dirty="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a:solidFill>
                  <a:srgbClr val="FFFF00"/>
                </a:solidFill>
                <a:effectLst>
                  <a:outerShdw blurRad="38100" dist="38100" dir="2700000" algn="tl">
                    <a:srgbClr val="000000">
                      <a:alpha val="43137"/>
                    </a:srgbClr>
                  </a:outerShdw>
                </a:effectLst>
              </a:rPr>
              <a:t>Primary Memory</a:t>
            </a:r>
          </a:p>
          <a:p>
            <a:endParaRPr lang="en-IN" sz="3200" b="1" dirty="0">
              <a:solidFill>
                <a:srgbClr val="FFFF00"/>
              </a:solidFill>
              <a:effectLst>
                <a:outerShdw blurRad="38100" dist="38100" dir="2700000" algn="tl">
                  <a:srgbClr val="000000">
                    <a:alpha val="43137"/>
                  </a:srgbClr>
                </a:outerShdw>
              </a:effectLst>
            </a:endParaRPr>
          </a:p>
          <a:p>
            <a:pPr>
              <a:buFont typeface="Wingdings" pitchFamily="2" charset="2"/>
              <a:buChar char="ü"/>
            </a:pPr>
            <a:r>
              <a:rPr lang="en-IN" sz="3200" b="1" dirty="0">
                <a:solidFill>
                  <a:srgbClr val="FFC000"/>
                </a:solidFill>
                <a:effectLst>
                  <a:outerShdw blurRad="38100" dist="38100" dir="2700000" algn="tl">
                    <a:srgbClr val="000000">
                      <a:alpha val="43137"/>
                    </a:srgbClr>
                  </a:outerShdw>
                </a:effectLst>
              </a:rPr>
              <a:t>Cache Memory</a:t>
            </a:r>
          </a:p>
          <a:p>
            <a:endParaRPr lang="en-IN" sz="3200" b="1" dirty="0">
              <a:solidFill>
                <a:srgbClr val="66FF33"/>
              </a:solidFill>
              <a:effectLst>
                <a:outerShdw blurRad="38100" dist="38100" dir="2700000" algn="tl">
                  <a:srgbClr val="000000">
                    <a:alpha val="43137"/>
                  </a:srgbClr>
                </a:outerShdw>
              </a:effectLst>
            </a:endParaRPr>
          </a:p>
          <a:p>
            <a:pPr>
              <a:buFont typeface="Wingdings" pitchFamily="2" charset="2"/>
              <a:buChar char="ü"/>
            </a:pPr>
            <a:r>
              <a:rPr lang="en-IN" sz="3200" b="1" dirty="0">
                <a:solidFill>
                  <a:srgbClr val="66FF33"/>
                </a:solidFill>
                <a:effectLst>
                  <a:outerShdw blurRad="38100" dist="38100" dir="2700000" algn="tl">
                    <a:srgbClr val="000000">
                      <a:alpha val="43137"/>
                    </a:srgbClr>
                  </a:outerShdw>
                </a:effectLst>
              </a:rPr>
              <a:t>Secondary memory</a:t>
            </a:r>
          </a:p>
          <a:p>
            <a:endParaRPr lang="en-IN" sz="3200" b="1" dirty="0">
              <a:solidFill>
                <a:srgbClr val="66FF3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a:xfrm>
            <a:off x="1857356" y="357174"/>
            <a:ext cx="7016195" cy="1143000"/>
          </a:xfrm>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Primary Memory</a:t>
            </a:r>
          </a:p>
        </p:txBody>
      </p:sp>
      <p:sp>
        <p:nvSpPr>
          <p:cNvPr id="3" name="Rectangle 2"/>
          <p:cNvSpPr/>
          <p:nvPr/>
        </p:nvSpPr>
        <p:spPr>
          <a:xfrm>
            <a:off x="3071802" y="1785926"/>
            <a:ext cx="5715040" cy="3539430"/>
          </a:xfrm>
          <a:prstGeom prst="rect">
            <a:avLst/>
          </a:prstGeom>
        </p:spPr>
        <p:txBody>
          <a:bodyPr wrap="square">
            <a:spAutoFit/>
          </a:bodyPr>
          <a:lstStyle/>
          <a:p>
            <a:pPr algn="just"/>
            <a:r>
              <a:rPr lang="en-IN" sz="3200" b="1" dirty="0">
                <a:solidFill>
                  <a:schemeClr val="bg1"/>
                </a:solidFill>
                <a:effectLst>
                  <a:outerShdw blurRad="38100" dist="38100" dir="2700000" algn="tl">
                    <a:srgbClr val="000000">
                      <a:alpha val="43137"/>
                    </a:srgbClr>
                  </a:outerShdw>
                </a:effectLst>
              </a:rPr>
              <a:t>Primary memory or main memory is a Metal Oxide Semiconductor (MOS) memory used for storing program and data during the execution of the program. It is directly accessible to CPU.</a:t>
            </a:r>
          </a:p>
        </p:txBody>
      </p:sp>
      <p:pic>
        <p:nvPicPr>
          <p:cNvPr id="2050" name="Picture 2"/>
          <p:cNvPicPr>
            <a:picLocks noChangeAspect="1" noChangeArrowheads="1"/>
          </p:cNvPicPr>
          <p:nvPr/>
        </p:nvPicPr>
        <p:blipFill>
          <a:blip r:embed="rId5" cstate="print"/>
          <a:srcRect l="63867" t="32812" r="13281" b="17969"/>
          <a:stretch>
            <a:fillRect/>
          </a:stretch>
        </p:blipFill>
        <p:spPr bwMode="auto">
          <a:xfrm>
            <a:off x="214282" y="1714488"/>
            <a:ext cx="2786082" cy="4500594"/>
          </a:xfrm>
          <a:prstGeom prst="rect">
            <a:avLst/>
          </a:prstGeom>
          <a:ln>
            <a:noFill/>
          </a:ln>
          <a:effectLst>
            <a:softEdge rad="112500"/>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Primary Memory</a:t>
            </a:r>
          </a:p>
        </p:txBody>
      </p:sp>
      <p:sp>
        <p:nvSpPr>
          <p:cNvPr id="3" name="Rectangle 2"/>
          <p:cNvSpPr/>
          <p:nvPr/>
        </p:nvSpPr>
        <p:spPr>
          <a:xfrm>
            <a:off x="3071802" y="1785926"/>
            <a:ext cx="5715040" cy="1077218"/>
          </a:xfrm>
          <a:prstGeom prst="rect">
            <a:avLst/>
          </a:prstGeom>
        </p:spPr>
        <p:txBody>
          <a:bodyPr wrap="square">
            <a:spAutoFit/>
          </a:bodyPr>
          <a:lstStyle/>
          <a:p>
            <a:pPr algn="just"/>
            <a:r>
              <a:rPr lang="en-IN" sz="3200" b="1" dirty="0">
                <a:solidFill>
                  <a:schemeClr val="bg1"/>
                </a:solidFill>
                <a:effectLst>
                  <a:outerShdw blurRad="38100" dist="38100" dir="2700000" algn="tl">
                    <a:srgbClr val="000000">
                      <a:alpha val="43137"/>
                    </a:srgbClr>
                  </a:outerShdw>
                </a:effectLst>
              </a:rPr>
              <a:t>Broadly primary memory</a:t>
            </a:r>
          </a:p>
          <a:p>
            <a:pPr algn="just"/>
            <a:r>
              <a:rPr lang="en-IN" sz="3200" b="1" dirty="0">
                <a:solidFill>
                  <a:schemeClr val="bg1"/>
                </a:solidFill>
                <a:effectLst>
                  <a:outerShdw blurRad="38100" dist="38100" dir="2700000" algn="tl">
                    <a:srgbClr val="000000">
                      <a:alpha val="43137"/>
                    </a:srgbClr>
                  </a:outerShdw>
                </a:effectLst>
              </a:rPr>
              <a:t>can be of two types :– </a:t>
            </a:r>
          </a:p>
        </p:txBody>
      </p:sp>
      <p:pic>
        <p:nvPicPr>
          <p:cNvPr id="2050" name="Picture 2"/>
          <p:cNvPicPr>
            <a:picLocks noChangeAspect="1" noChangeArrowheads="1"/>
          </p:cNvPicPr>
          <p:nvPr/>
        </p:nvPicPr>
        <p:blipFill>
          <a:blip r:embed="rId5" cstate="print"/>
          <a:srcRect l="63867" t="32812" r="13281" b="17969"/>
          <a:stretch>
            <a:fillRect/>
          </a:stretch>
        </p:blipFill>
        <p:spPr bwMode="auto">
          <a:xfrm>
            <a:off x="214282" y="1714488"/>
            <a:ext cx="2786082" cy="4500594"/>
          </a:xfrm>
          <a:prstGeom prst="rect">
            <a:avLst/>
          </a:prstGeom>
          <a:ln>
            <a:noFill/>
          </a:ln>
          <a:effectLst>
            <a:softEdge rad="112500"/>
          </a:effectLst>
        </p:spPr>
      </p:pic>
      <p:sp>
        <p:nvSpPr>
          <p:cNvPr id="5" name="Rectangle 4"/>
          <p:cNvSpPr/>
          <p:nvPr/>
        </p:nvSpPr>
        <p:spPr>
          <a:xfrm>
            <a:off x="3214678" y="3571876"/>
            <a:ext cx="535785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en-IN" sz="2800" b="1" dirty="0">
                <a:solidFill>
                  <a:schemeClr val="tx1"/>
                </a:solidFill>
                <a:effectLst>
                  <a:outerShdw blurRad="38100" dist="38100" dir="2700000" algn="tl">
                    <a:srgbClr val="000000">
                      <a:alpha val="43137"/>
                    </a:srgbClr>
                  </a:outerShdw>
                </a:effectLst>
              </a:rPr>
              <a:t>1. RAM (Random Access Memory)</a:t>
            </a:r>
          </a:p>
        </p:txBody>
      </p:sp>
      <p:sp>
        <p:nvSpPr>
          <p:cNvPr id="7" name="Rectangle 6"/>
          <p:cNvSpPr/>
          <p:nvPr/>
        </p:nvSpPr>
        <p:spPr>
          <a:xfrm>
            <a:off x="3214678" y="4572008"/>
            <a:ext cx="535785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en-IN" sz="2800" b="1" dirty="0">
                <a:solidFill>
                  <a:schemeClr val="tx1"/>
                </a:solidFill>
                <a:effectLst>
                  <a:outerShdw blurRad="38100" dist="38100" dir="2700000" algn="tl">
                    <a:srgbClr val="000000">
                      <a:alpha val="43137"/>
                    </a:srgbClr>
                  </a:outerShdw>
                </a:effectLst>
              </a:rPr>
              <a:t>2. ROM (Read only memory).</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1214414" y="2928934"/>
            <a:ext cx="4572032" cy="178595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IN"/>
          </a:p>
        </p:txBody>
      </p:sp>
      <p:sp>
        <p:nvSpPr>
          <p:cNvPr id="4" name="Title 3"/>
          <p:cNvSpPr>
            <a:spLocks noGrp="1"/>
          </p:cNvSpPr>
          <p:nvPr>
            <p:ph type="title"/>
          </p:nvPr>
        </p:nvSpPr>
        <p:spPr>
          <a:xfrm>
            <a:off x="1831545" y="274637"/>
            <a:ext cx="7016195" cy="868347"/>
          </a:xfrm>
        </p:spPr>
        <p:style>
          <a:lnRef idx="0">
            <a:schemeClr val="accent3"/>
          </a:lnRef>
          <a:fillRef idx="3">
            <a:schemeClr val="accent3"/>
          </a:fillRef>
          <a:effectRef idx="3">
            <a:schemeClr val="accent3"/>
          </a:effectRef>
          <a:fontRef idx="minor">
            <a:schemeClr val="lt1"/>
          </a:fontRef>
        </p:style>
        <p:txBody>
          <a:bodyPr>
            <a:normAutofit/>
          </a:bodyPr>
          <a:lstStyle/>
          <a:p>
            <a:r>
              <a:rPr lang="en-US" b="1" dirty="0">
                <a:solidFill>
                  <a:schemeClr val="bg1"/>
                </a:solidFill>
                <a:effectLst>
                  <a:outerShdw blurRad="38100" dist="38100" dir="2700000" algn="tl">
                    <a:srgbClr val="000000">
                      <a:alpha val="43137"/>
                    </a:srgbClr>
                  </a:outerShdw>
                </a:effectLst>
              </a:rPr>
              <a:t>BASIC COMPUTER ORGANISATION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4"/>
          <p:cNvSpPr>
            <a:spLocks noGrp="1"/>
          </p:cNvSpPr>
          <p:nvPr>
            <p:ph idx="1"/>
          </p:nvPr>
        </p:nvSpPr>
        <p:spPr>
          <a:xfrm>
            <a:off x="1831545" y="1443835"/>
            <a:ext cx="7016195" cy="1699413"/>
          </a:xfrm>
        </p:spPr>
        <p:txBody>
          <a:bodyPr>
            <a:normAutofit/>
          </a:bodyPr>
          <a:lstStyle/>
          <a:p>
            <a:pPr algn="just">
              <a:buNone/>
            </a:pPr>
            <a:r>
              <a:rPr lang="en-IN" b="1" dirty="0">
                <a:cs typeface="Arial" charset="0"/>
              </a:rPr>
              <a:t>		Computer organisation refers to logical structure of a computer how its components are connected to one another</a:t>
            </a:r>
          </a:p>
        </p:txBody>
      </p:sp>
      <p:sp>
        <p:nvSpPr>
          <p:cNvPr id="5" name="Left-Right Arrow 4"/>
          <p:cNvSpPr/>
          <p:nvPr/>
        </p:nvSpPr>
        <p:spPr>
          <a:xfrm>
            <a:off x="1214414" y="5072074"/>
            <a:ext cx="7500990" cy="714380"/>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6" name="Rectangle 5"/>
          <p:cNvSpPr/>
          <p:nvPr/>
        </p:nvSpPr>
        <p:spPr>
          <a:xfrm>
            <a:off x="1643042" y="3143248"/>
            <a:ext cx="1643074" cy="57150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2800" b="1" dirty="0">
                <a:effectLst>
                  <a:outerShdw blurRad="38100" dist="38100" dir="2700000" algn="tl">
                    <a:srgbClr val="000000">
                      <a:alpha val="43137"/>
                    </a:srgbClr>
                  </a:outerShdw>
                </a:effectLst>
              </a:rPr>
              <a:t>ALU</a:t>
            </a:r>
          </a:p>
        </p:txBody>
      </p:sp>
      <p:sp>
        <p:nvSpPr>
          <p:cNvPr id="7" name="Rectangle 6"/>
          <p:cNvSpPr/>
          <p:nvPr/>
        </p:nvSpPr>
        <p:spPr>
          <a:xfrm>
            <a:off x="3571868" y="3143248"/>
            <a:ext cx="1643074" cy="57150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2800" b="1" dirty="0">
                <a:effectLst>
                  <a:outerShdw blurRad="38100" dist="38100" dir="2700000" algn="tl">
                    <a:srgbClr val="000000">
                      <a:alpha val="43137"/>
                    </a:srgbClr>
                  </a:outerShdw>
                </a:effectLst>
              </a:rPr>
              <a:t>Registers</a:t>
            </a:r>
          </a:p>
        </p:txBody>
      </p:sp>
      <p:sp>
        <p:nvSpPr>
          <p:cNvPr id="8" name="Rectangle 7"/>
          <p:cNvSpPr/>
          <p:nvPr/>
        </p:nvSpPr>
        <p:spPr>
          <a:xfrm>
            <a:off x="2500298" y="3929066"/>
            <a:ext cx="1643074" cy="57150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2800" b="1" dirty="0">
                <a:effectLst>
                  <a:outerShdw blurRad="38100" dist="38100" dir="2700000" algn="tl">
                    <a:srgbClr val="000000">
                      <a:alpha val="43137"/>
                    </a:srgbClr>
                  </a:outerShdw>
                </a:effectLst>
              </a:rPr>
              <a:t>Control</a:t>
            </a:r>
          </a:p>
        </p:txBody>
      </p:sp>
      <p:sp>
        <p:nvSpPr>
          <p:cNvPr id="10" name="Rectangle 9"/>
          <p:cNvSpPr/>
          <p:nvPr/>
        </p:nvSpPr>
        <p:spPr>
          <a:xfrm>
            <a:off x="6429388" y="4071942"/>
            <a:ext cx="1643074" cy="57150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sz="2800" b="1" dirty="0">
                <a:effectLst>
                  <a:outerShdw blurRad="38100" dist="38100" dir="2700000" algn="tl">
                    <a:srgbClr val="000000">
                      <a:alpha val="43137"/>
                    </a:srgbClr>
                  </a:outerShdw>
                </a:effectLst>
              </a:rPr>
              <a:t>Memory</a:t>
            </a:r>
          </a:p>
        </p:txBody>
      </p:sp>
      <p:sp>
        <p:nvSpPr>
          <p:cNvPr id="11" name="Up-Down Arrow 10"/>
          <p:cNvSpPr/>
          <p:nvPr/>
        </p:nvSpPr>
        <p:spPr>
          <a:xfrm>
            <a:off x="7072330" y="4643446"/>
            <a:ext cx="357190" cy="571504"/>
          </a:xfrm>
          <a:prstGeom prst="up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2" name="Up-Down Arrow 11"/>
          <p:cNvSpPr/>
          <p:nvPr/>
        </p:nvSpPr>
        <p:spPr>
          <a:xfrm>
            <a:off x="3214678" y="4714884"/>
            <a:ext cx="357190" cy="571504"/>
          </a:xfrm>
          <a:prstGeom prst="up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3" name="Rectangle 12"/>
          <p:cNvSpPr/>
          <p:nvPr/>
        </p:nvSpPr>
        <p:spPr>
          <a:xfrm>
            <a:off x="1714480" y="6000768"/>
            <a:ext cx="1643074" cy="57150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sz="2800" b="1" dirty="0">
                <a:effectLst>
                  <a:outerShdw blurRad="38100" dist="38100" dir="2700000" algn="tl">
                    <a:srgbClr val="000000">
                      <a:alpha val="43137"/>
                    </a:srgbClr>
                  </a:outerShdw>
                </a:effectLst>
              </a:rPr>
              <a:t>Memory</a:t>
            </a:r>
          </a:p>
        </p:txBody>
      </p:sp>
      <p:sp>
        <p:nvSpPr>
          <p:cNvPr id="14" name="Rectangle 13"/>
          <p:cNvSpPr/>
          <p:nvPr/>
        </p:nvSpPr>
        <p:spPr>
          <a:xfrm>
            <a:off x="3714744" y="6000768"/>
            <a:ext cx="1643074" cy="57150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sz="2800" b="1" dirty="0">
                <a:effectLst>
                  <a:outerShdw blurRad="38100" dist="38100" dir="2700000" algn="tl">
                    <a:srgbClr val="000000">
                      <a:alpha val="43137"/>
                    </a:srgbClr>
                  </a:outerShdw>
                </a:effectLst>
              </a:rPr>
              <a:t>Memory</a:t>
            </a:r>
          </a:p>
        </p:txBody>
      </p:sp>
      <p:sp>
        <p:nvSpPr>
          <p:cNvPr id="15" name="Rectangle 14"/>
          <p:cNvSpPr/>
          <p:nvPr/>
        </p:nvSpPr>
        <p:spPr>
          <a:xfrm>
            <a:off x="5929322" y="6000768"/>
            <a:ext cx="1643074" cy="57150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sz="2800" b="1" dirty="0">
                <a:effectLst>
                  <a:outerShdw blurRad="38100" dist="38100" dir="2700000" algn="tl">
                    <a:srgbClr val="000000">
                      <a:alpha val="43137"/>
                    </a:srgbClr>
                  </a:outerShdw>
                </a:effectLst>
              </a:rPr>
              <a:t>Memory</a:t>
            </a:r>
          </a:p>
        </p:txBody>
      </p:sp>
      <p:sp>
        <p:nvSpPr>
          <p:cNvPr id="16" name="Up-Down Arrow 15"/>
          <p:cNvSpPr/>
          <p:nvPr/>
        </p:nvSpPr>
        <p:spPr>
          <a:xfrm>
            <a:off x="2428860" y="5572140"/>
            <a:ext cx="285752" cy="428628"/>
          </a:xfrm>
          <a:prstGeom prst="up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8" name="Up-Down Arrow 17"/>
          <p:cNvSpPr/>
          <p:nvPr/>
        </p:nvSpPr>
        <p:spPr>
          <a:xfrm>
            <a:off x="4357686" y="5572140"/>
            <a:ext cx="285752" cy="428628"/>
          </a:xfrm>
          <a:prstGeom prst="up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9" name="Up-Down Arrow 18"/>
          <p:cNvSpPr/>
          <p:nvPr/>
        </p:nvSpPr>
        <p:spPr>
          <a:xfrm>
            <a:off x="6643702" y="5572140"/>
            <a:ext cx="285752" cy="428628"/>
          </a:xfrm>
          <a:prstGeom prst="up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fontScale="90000"/>
          </a:bodyPr>
          <a:lstStyle/>
          <a:p>
            <a:pPr algn="ctr"/>
            <a:r>
              <a:rPr lang="en-IN" sz="4400" b="1" dirty="0">
                <a:solidFill>
                  <a:srgbClr val="FFFF00"/>
                </a:solidFill>
                <a:effectLst>
                  <a:outerShdw blurRad="38100" dist="38100" dir="2700000" algn="tl">
                    <a:srgbClr val="000000">
                      <a:alpha val="43137"/>
                    </a:srgbClr>
                  </a:outerShdw>
                </a:effectLst>
              </a:rPr>
              <a:t>Random Access Memory (RAM)</a:t>
            </a:r>
          </a:p>
        </p:txBody>
      </p:sp>
      <p:sp>
        <p:nvSpPr>
          <p:cNvPr id="7" name="Rectangle 6"/>
          <p:cNvSpPr/>
          <p:nvPr/>
        </p:nvSpPr>
        <p:spPr>
          <a:xfrm>
            <a:off x="2357422" y="1571612"/>
            <a:ext cx="6500842" cy="5016758"/>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 memory can be accessed from any desired location randomly.</a:t>
            </a:r>
          </a:p>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 instructions and data that we input into the computer are stored in</a:t>
            </a:r>
          </a:p>
          <a:p>
            <a:pPr algn="just"/>
            <a:r>
              <a:rPr lang="en-IN" sz="3200" b="1" dirty="0">
                <a:solidFill>
                  <a:schemeClr val="bg1"/>
                </a:solidFill>
                <a:effectLst>
                  <a:outerShdw blurRad="38100" dist="38100" dir="2700000" algn="tl">
                    <a:srgbClr val="000000">
                      <a:alpha val="43137"/>
                    </a:srgbClr>
                  </a:outerShdw>
                </a:effectLst>
              </a:rPr>
              <a:t>the RAM of the Computer.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It is a read/write memory, so data can be both read from and written to the RAM. </a:t>
            </a:r>
          </a:p>
        </p:txBody>
      </p:sp>
      <p:pic>
        <p:nvPicPr>
          <p:cNvPr id="9"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fontScale="90000"/>
          </a:bodyPr>
          <a:lstStyle/>
          <a:p>
            <a:pPr algn="ctr"/>
            <a:r>
              <a:rPr lang="en-IN" sz="4400" b="1" dirty="0">
                <a:solidFill>
                  <a:srgbClr val="FFFF00"/>
                </a:solidFill>
                <a:effectLst>
                  <a:outerShdw blurRad="38100" dist="38100" dir="2700000" algn="tl">
                    <a:srgbClr val="000000">
                      <a:alpha val="43137"/>
                    </a:srgbClr>
                  </a:outerShdw>
                </a:effectLst>
              </a:rPr>
              <a:t>Random Access Memory (RAM)</a:t>
            </a:r>
          </a:p>
        </p:txBody>
      </p:sp>
      <p:sp>
        <p:nvSpPr>
          <p:cNvPr id="7" name="Rectangle 6"/>
          <p:cNvSpPr/>
          <p:nvPr/>
        </p:nvSpPr>
        <p:spPr>
          <a:xfrm>
            <a:off x="2357422" y="1571612"/>
            <a:ext cx="6500842" cy="3046988"/>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It is a volatile memory and loses its contents when the power is switched off or interrupted. </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Nowadays RAMs are available in gigabytes. The normal memory access time of a RAM is 20-80 ns.  </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fontScale="90000"/>
          </a:bodyPr>
          <a:lstStyle/>
          <a:p>
            <a:pPr algn="ctr"/>
            <a:r>
              <a:rPr lang="en-IN" sz="4400" b="1" dirty="0">
                <a:solidFill>
                  <a:srgbClr val="FFFF00"/>
                </a:solidFill>
                <a:effectLst>
                  <a:outerShdw blurRad="38100" dist="38100" dir="2700000" algn="tl">
                    <a:srgbClr val="000000">
                      <a:alpha val="43137"/>
                    </a:srgbClr>
                  </a:outerShdw>
                </a:effectLst>
              </a:rPr>
              <a:t>Random Access Memory (RAM)</a:t>
            </a:r>
          </a:p>
        </p:txBody>
      </p:sp>
      <p:sp>
        <p:nvSpPr>
          <p:cNvPr id="7" name="Rectangle 6"/>
          <p:cNvSpPr/>
          <p:nvPr/>
        </p:nvSpPr>
        <p:spPr>
          <a:xfrm>
            <a:off x="2357422" y="1571612"/>
            <a:ext cx="6500842" cy="3539430"/>
          </a:xfrm>
          <a:prstGeom prst="rect">
            <a:avLst/>
          </a:prstGeom>
        </p:spPr>
        <p:txBody>
          <a:bodyPr wrap="square">
            <a:spAutoFit/>
          </a:bodyPr>
          <a:lstStyle/>
          <a:p>
            <a:pPr algn="just"/>
            <a:r>
              <a:rPr lang="en-IN" sz="3200" b="1" dirty="0">
                <a:solidFill>
                  <a:schemeClr val="bg1"/>
                </a:solidFill>
                <a:effectLst>
                  <a:outerShdw blurRad="38100" dist="38100" dir="2700000" algn="tl">
                    <a:srgbClr val="000000">
                      <a:alpha val="43137"/>
                    </a:srgbClr>
                  </a:outerShdw>
                </a:effectLst>
              </a:rPr>
              <a:t>RAM can be broadly classified into two categories: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rgbClr val="66FF33"/>
                </a:solidFill>
                <a:effectLst>
                  <a:outerShdw blurRad="38100" dist="38100" dir="2700000" algn="tl">
                    <a:srgbClr val="000000">
                      <a:alpha val="43137"/>
                    </a:srgbClr>
                  </a:outerShdw>
                </a:effectLst>
              </a:rPr>
              <a:t>Dynamic RAM (DRAM) and </a:t>
            </a:r>
          </a:p>
          <a:p>
            <a:pPr algn="just"/>
            <a:endParaRPr lang="en-IN" sz="3200" b="1" dirty="0">
              <a:solidFill>
                <a:schemeClr val="bg1"/>
              </a:solidFill>
              <a:effectLst>
                <a:outerShdw blurRad="38100" dist="38100" dir="2700000" algn="tl">
                  <a:srgbClr val="000000">
                    <a:alpha val="43137"/>
                  </a:srgbClr>
                </a:outerShdw>
              </a:effectLst>
            </a:endParaRPr>
          </a:p>
          <a:p>
            <a:pPr algn="just"/>
            <a:endParaRPr lang="en-IN" sz="3200" b="1" dirty="0">
              <a:solidFill>
                <a:schemeClr val="bg1"/>
              </a:solidFill>
              <a:effectLst>
                <a:outerShdw blurRad="38100" dist="38100" dir="2700000" algn="tl">
                  <a:srgbClr val="000000">
                    <a:alpha val="43137"/>
                  </a:srgbClr>
                </a:outerShdw>
              </a:effectLst>
            </a:endParaRPr>
          </a:p>
          <a:p>
            <a:pPr marL="514350" indent="-514350" algn="just">
              <a:buFont typeface="Wingdings" pitchFamily="2" charset="2"/>
              <a:buChar char="ü"/>
            </a:pPr>
            <a:r>
              <a:rPr lang="en-IN" sz="3200" b="1" dirty="0">
                <a:solidFill>
                  <a:srgbClr val="D68B1C"/>
                </a:solidFill>
                <a:effectLst>
                  <a:outerShdw blurRad="38100" dist="38100" dir="2700000" algn="tl">
                    <a:srgbClr val="000000">
                      <a:alpha val="43137"/>
                    </a:srgbClr>
                  </a:outerShdw>
                </a:effectLst>
              </a:rPr>
              <a:t>Static RAM (SRAM).</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Dynamic RAM (DRAM)</a:t>
            </a:r>
          </a:p>
        </p:txBody>
      </p:sp>
      <p:sp>
        <p:nvSpPr>
          <p:cNvPr id="7" name="Rectangle 6"/>
          <p:cNvSpPr/>
          <p:nvPr/>
        </p:nvSpPr>
        <p:spPr>
          <a:xfrm>
            <a:off x="2357422" y="1571612"/>
            <a:ext cx="6572296" cy="4524315"/>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It consists of a transistor and a capacitor that stores electric charge.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 DRAMs are physically smaller, cheaper and slower memories. They are slower because the data stored in them needs to continuously refreshed and this consumes lot of processor time. </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571612"/>
            <a:ext cx="6572296" cy="3046988"/>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Each refresh operation takes several CPU cycles to complete. This is because a capacitor tends to loose charge over a period of time which needs to be refreshed again and again. </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Dynamic RAM (DRAM)</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571612"/>
            <a:ext cx="6572296" cy="3539430"/>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This type of RAM is large in physical size but is an expensive and faster memory.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It is faster  because it is made up of flip flops to store data and these flip flops do not require any refreshing. </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Static RAM</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571612"/>
            <a:ext cx="6572296" cy="2062103"/>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Static RAM is also volatile and is easier to use as compared to dynamic RAM. These are used in specialized applications.</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Static RAM</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DRAM  Vs. Static RAM</a:t>
            </a:r>
          </a:p>
        </p:txBody>
      </p:sp>
      <p:pic>
        <p:nvPicPr>
          <p:cNvPr id="1026" name="Picture 2"/>
          <p:cNvPicPr>
            <a:picLocks noChangeAspect="1" noChangeArrowheads="1"/>
          </p:cNvPicPr>
          <p:nvPr/>
        </p:nvPicPr>
        <p:blipFill>
          <a:blip r:embed="rId5" cstate="print"/>
          <a:srcRect l="11133" t="31250" r="11523" b="22656"/>
          <a:stretch>
            <a:fillRect/>
          </a:stretch>
        </p:blipFill>
        <p:spPr bwMode="auto">
          <a:xfrm>
            <a:off x="857224" y="1785925"/>
            <a:ext cx="7998634" cy="46968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285984" y="1571612"/>
            <a:ext cx="6643734" cy="5016758"/>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Its non volatile memory, </a:t>
            </a:r>
            <a:r>
              <a:rPr lang="en-IN" sz="3200" b="1" dirty="0" err="1">
                <a:solidFill>
                  <a:schemeClr val="bg1"/>
                </a:solidFill>
                <a:effectLst>
                  <a:outerShdw blurRad="38100" dist="38100" dir="2700000" algn="tl">
                    <a:srgbClr val="000000">
                      <a:alpha val="43137"/>
                    </a:srgbClr>
                  </a:outerShdw>
                </a:effectLst>
              </a:rPr>
              <a:t>ie</a:t>
            </a:r>
            <a:r>
              <a:rPr lang="en-IN" sz="3200" b="1" dirty="0">
                <a:solidFill>
                  <a:schemeClr val="bg1"/>
                </a:solidFill>
                <a:effectLst>
                  <a:outerShdw blurRad="38100" dist="38100" dir="2700000" algn="tl">
                    <a:srgbClr val="000000">
                      <a:alpha val="43137"/>
                    </a:srgbClr>
                  </a:outerShdw>
                </a:effectLst>
              </a:rPr>
              <a:t>, the information stored in it, is not lost even if the power supply goes off. It’s used for the permanent storage of information. It also posses random access property. Information can not be written into a ROM by the users/programmers. In other words the contents of ROMs are decided by the manufactures.</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ROM</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285984" y="1571612"/>
            <a:ext cx="6643734" cy="2554545"/>
          </a:xfrm>
          <a:prstGeom prst="rect">
            <a:avLst/>
          </a:prstGeom>
        </p:spPr>
        <p:txBody>
          <a:bodyPr wrap="square">
            <a:spAutoFit/>
          </a:bodyPr>
          <a:lstStyle/>
          <a:p>
            <a:pPr algn="just"/>
            <a:r>
              <a:rPr lang="en-IN" sz="3200" b="1" dirty="0">
                <a:solidFill>
                  <a:srgbClr val="FFFF00"/>
                </a:solidFill>
                <a:effectLst>
                  <a:outerShdw blurRad="38100" dist="38100" dir="2700000" algn="tl">
                    <a:srgbClr val="000000">
                      <a:alpha val="43137"/>
                    </a:srgbClr>
                  </a:outerShdw>
                </a:effectLst>
              </a:rPr>
              <a:t>(</a:t>
            </a:r>
            <a:r>
              <a:rPr lang="en-IN" sz="3200" b="1" dirty="0" err="1">
                <a:solidFill>
                  <a:srgbClr val="FFFF00"/>
                </a:solidFill>
                <a:effectLst>
                  <a:outerShdw blurRad="38100" dist="38100" dir="2700000" algn="tl">
                    <a:srgbClr val="000000">
                      <a:alpha val="43137"/>
                    </a:srgbClr>
                  </a:outerShdw>
                </a:effectLst>
              </a:rPr>
              <a:t>i</a:t>
            </a:r>
            <a:r>
              <a:rPr lang="en-IN" sz="3200" b="1" dirty="0">
                <a:solidFill>
                  <a:srgbClr val="FFFF00"/>
                </a:solidFill>
                <a:effectLst>
                  <a:outerShdw blurRad="38100" dist="38100" dir="2700000" algn="tl">
                    <a:srgbClr val="000000">
                      <a:alpha val="43137"/>
                    </a:srgbClr>
                  </a:outerShdw>
                </a:effectLst>
              </a:rPr>
              <a:t>) PROM </a:t>
            </a:r>
            <a:r>
              <a:rPr lang="en-IN" sz="3200" b="1" dirty="0">
                <a:solidFill>
                  <a:schemeClr val="bg1"/>
                </a:solidFill>
                <a:effectLst>
                  <a:outerShdw blurRad="38100" dist="38100" dir="2700000" algn="tl">
                    <a:srgbClr val="000000">
                      <a:alpha val="43137"/>
                    </a:srgbClr>
                  </a:outerShdw>
                </a:effectLst>
              </a:rPr>
              <a:t>: It’s programmable ROM. Its contents are decided by the user. The user can store permanent programs, data etc in a PROM. The data is fed into it using a PROM programs.</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Types of ROM </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16944</TotalTime>
  <Words>3271</Words>
  <Application>Microsoft Office PowerPoint</Application>
  <PresentationFormat>On-screen Show (4:3)</PresentationFormat>
  <Paragraphs>673</Paragraphs>
  <Slides>126</Slides>
  <Notes>105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126</vt:i4>
      </vt:variant>
    </vt:vector>
  </HeadingPairs>
  <TitlesOfParts>
    <vt:vector size="131" baseType="lpstr">
      <vt:lpstr>Arial</vt:lpstr>
      <vt:lpstr>Calibri</vt:lpstr>
      <vt:lpstr>Times New Roman</vt:lpstr>
      <vt:lpstr>Wingdings</vt:lpstr>
      <vt:lpstr>Office Theme</vt:lpstr>
      <vt:lpstr>IT Essentials</vt:lpstr>
      <vt:lpstr>What you are going to study in this Unit II?</vt:lpstr>
      <vt:lpstr>What you are going to study in this Unit II?</vt:lpstr>
      <vt:lpstr>PowerPoint Presentation</vt:lpstr>
      <vt:lpstr>What is Computer?</vt:lpstr>
      <vt:lpstr>What is Data?</vt:lpstr>
      <vt:lpstr>Data Vs. Information?</vt:lpstr>
      <vt:lpstr>BASIC COMPUTER ORGANISATION</vt:lpstr>
      <vt:lpstr>BASIC COMPUTER ORGANISATION</vt:lpstr>
      <vt:lpstr>Functional components of a Computer</vt:lpstr>
      <vt:lpstr>Input Unit</vt:lpstr>
      <vt:lpstr>Input Unit</vt:lpstr>
      <vt:lpstr>Central Processing Unit(CPU)</vt:lpstr>
      <vt:lpstr>Central Processing Unit(CPU)</vt:lpstr>
      <vt:lpstr>Arithmetic Logic Unit (ALU)</vt:lpstr>
      <vt:lpstr>Control Unit (CU)</vt:lpstr>
      <vt:lpstr>Memory Registers</vt:lpstr>
      <vt:lpstr>Output Unit</vt:lpstr>
      <vt:lpstr>Classification of Computers</vt:lpstr>
      <vt:lpstr>Classification of Computers</vt:lpstr>
      <vt:lpstr>Digital Computers</vt:lpstr>
      <vt:lpstr>Digital Computers</vt:lpstr>
      <vt:lpstr>Digital Computers</vt:lpstr>
      <vt:lpstr>Digital Computers</vt:lpstr>
      <vt:lpstr>Analog Computers</vt:lpstr>
      <vt:lpstr>Analog Computers</vt:lpstr>
      <vt:lpstr>Analog Computers</vt:lpstr>
      <vt:lpstr>Analog Computers</vt:lpstr>
      <vt:lpstr>Analog Computers</vt:lpstr>
      <vt:lpstr>Analog Computers</vt:lpstr>
      <vt:lpstr>Analog Computers</vt:lpstr>
      <vt:lpstr>Analog Computers</vt:lpstr>
      <vt:lpstr>Analog Computers</vt:lpstr>
      <vt:lpstr>Analog Computers</vt:lpstr>
      <vt:lpstr>Hybrid Computers</vt:lpstr>
      <vt:lpstr>Hybrid Computers</vt:lpstr>
      <vt:lpstr>Hybrid Computers</vt:lpstr>
      <vt:lpstr>Hybrid Computers</vt:lpstr>
      <vt:lpstr>Hybrid Computers</vt:lpstr>
      <vt:lpstr>Hybrid Computers</vt:lpstr>
      <vt:lpstr>Classification of Digital Computers</vt:lpstr>
      <vt:lpstr>Classification of Digital Computers</vt:lpstr>
      <vt:lpstr>Micro Computers</vt:lpstr>
      <vt:lpstr>Micro Computers</vt:lpstr>
      <vt:lpstr>Micro Computers</vt:lpstr>
      <vt:lpstr>Micro Computers</vt:lpstr>
      <vt:lpstr>Micro Computers</vt:lpstr>
      <vt:lpstr>Micro Computers</vt:lpstr>
      <vt:lpstr>Micro Computers</vt:lpstr>
      <vt:lpstr>Mini Computers</vt:lpstr>
      <vt:lpstr>Mini Computers</vt:lpstr>
      <vt:lpstr>Mini Computers</vt:lpstr>
      <vt:lpstr>Mini Computers</vt:lpstr>
      <vt:lpstr>Mainframe Computers</vt:lpstr>
      <vt:lpstr>Mainframe Computers</vt:lpstr>
      <vt:lpstr>Mainframe Computers</vt:lpstr>
      <vt:lpstr>Super Computers</vt:lpstr>
      <vt:lpstr>Super Computers</vt:lpstr>
      <vt:lpstr>Super Computers</vt:lpstr>
      <vt:lpstr>Super Computers</vt:lpstr>
      <vt:lpstr>Hardware and Software</vt:lpstr>
      <vt:lpstr>Hardware and Software</vt:lpstr>
      <vt:lpstr>Hardware and Software</vt:lpstr>
      <vt:lpstr>Types of Software</vt:lpstr>
      <vt:lpstr>Types of Software</vt:lpstr>
      <vt:lpstr>System Software</vt:lpstr>
      <vt:lpstr>System Software</vt:lpstr>
      <vt:lpstr>Operating System</vt:lpstr>
      <vt:lpstr>Operating System</vt:lpstr>
      <vt:lpstr>COMPILERS   AND  INTERPRETERS</vt:lpstr>
      <vt:lpstr>COMPILER</vt:lpstr>
      <vt:lpstr>COMPILER</vt:lpstr>
      <vt:lpstr>INTERPRETER</vt:lpstr>
      <vt:lpstr>INTERPRETER</vt:lpstr>
      <vt:lpstr>Application Software</vt:lpstr>
      <vt:lpstr>Application Software</vt:lpstr>
      <vt:lpstr>Application Software - General Purpose Application Software </vt:lpstr>
      <vt:lpstr>Application Software - General Purpose Application Software </vt:lpstr>
      <vt:lpstr>Application Software - Customized Software</vt:lpstr>
      <vt:lpstr>Application Software - Customized Software</vt:lpstr>
      <vt:lpstr>MEMORY CONCEPTS</vt:lpstr>
      <vt:lpstr>PowerPoint Presentation</vt:lpstr>
      <vt:lpstr>PowerPoint Presentation</vt:lpstr>
      <vt:lpstr>PowerPoint Presentation</vt:lpstr>
      <vt:lpstr>PowerPoint Presentation</vt:lpstr>
      <vt:lpstr>PowerPoint Presentation</vt:lpstr>
      <vt:lpstr>Types of Memories</vt:lpstr>
      <vt:lpstr>Primary Memory</vt:lpstr>
      <vt:lpstr>Primary Memory</vt:lpstr>
      <vt:lpstr>Random Access Memory (RAM)</vt:lpstr>
      <vt:lpstr>Random Access Memory (RAM)</vt:lpstr>
      <vt:lpstr>Random Access Memory (RAM)</vt:lpstr>
      <vt:lpstr>Dynamic RAM (DRAM)</vt:lpstr>
      <vt:lpstr>Dynamic RAM (DRAM)</vt:lpstr>
      <vt:lpstr>Static RAM</vt:lpstr>
      <vt:lpstr>Static RAM</vt:lpstr>
      <vt:lpstr>DRAM  Vs. Static RAM</vt:lpstr>
      <vt:lpstr>ROM</vt:lpstr>
      <vt:lpstr>Types of ROM </vt:lpstr>
      <vt:lpstr>Types of ROM </vt:lpstr>
      <vt:lpstr>Types of ROM </vt:lpstr>
      <vt:lpstr>Flash Memory</vt:lpstr>
      <vt:lpstr>Cache Memory</vt:lpstr>
      <vt:lpstr>Cache Memory</vt:lpstr>
      <vt:lpstr>Cache Memory</vt:lpstr>
      <vt:lpstr>Cache Memory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LENOVO</cp:lastModifiedBy>
  <cp:revision>415</cp:revision>
  <dcterms:created xsi:type="dcterms:W3CDTF">2013-08-21T19:17:07Z</dcterms:created>
  <dcterms:modified xsi:type="dcterms:W3CDTF">2022-11-10T12:10:08Z</dcterms:modified>
</cp:coreProperties>
</file>