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257" r:id="rId4"/>
    <p:sldId id="259" r:id="rId5"/>
    <p:sldId id="258" r:id="rId6"/>
    <p:sldId id="260" r:id="rId7"/>
    <p:sldId id="261" r:id="rId8"/>
    <p:sldId id="262" r:id="rId9"/>
    <p:sldId id="263" r:id="rId10"/>
    <p:sldId id="297" r:id="rId11"/>
    <p:sldId id="298" r:id="rId12"/>
    <p:sldId id="267" r:id="rId13"/>
    <p:sldId id="288" r:id="rId14"/>
    <p:sldId id="299" r:id="rId15"/>
    <p:sldId id="268" r:id="rId16"/>
    <p:sldId id="269" r:id="rId17"/>
    <p:sldId id="270" r:id="rId18"/>
    <p:sldId id="271" r:id="rId19"/>
    <p:sldId id="272" r:id="rId20"/>
    <p:sldId id="289" r:id="rId21"/>
    <p:sldId id="273" r:id="rId22"/>
    <p:sldId id="285" r:id="rId23"/>
    <p:sldId id="275" r:id="rId24"/>
    <p:sldId id="276" r:id="rId25"/>
    <p:sldId id="277" r:id="rId26"/>
    <p:sldId id="278" r:id="rId27"/>
    <p:sldId id="279" r:id="rId28"/>
    <p:sldId id="282" r:id="rId29"/>
    <p:sldId id="280" r:id="rId30"/>
    <p:sldId id="281" r:id="rId31"/>
    <p:sldId id="303" r:id="rId32"/>
    <p:sldId id="302" r:id="rId33"/>
    <p:sldId id="301" r:id="rId34"/>
    <p:sldId id="305" r:id="rId35"/>
    <p:sldId id="306" r:id="rId36"/>
    <p:sldId id="304" r:id="rId37"/>
    <p:sldId id="287"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74" autoAdjust="0"/>
    <p:restoredTop sz="94660"/>
  </p:normalViewPr>
  <p:slideViewPr>
    <p:cSldViewPr snapToGrid="0">
      <p:cViewPr>
        <p:scale>
          <a:sx n="80" d="100"/>
          <a:sy n="80" d="100"/>
        </p:scale>
        <p:origin x="468" y="-1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36043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818333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1183442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973624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14B778-CF05-406D-B5A0-2207E77FFF4B}"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984810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14B778-CF05-406D-B5A0-2207E77FFF4B}" type="datetimeFigureOut">
              <a:rPr lang="en-US" smtClean="0"/>
              <a:t>9/16/2024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50521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14B778-CF05-406D-B5A0-2207E77FFF4B}" type="datetimeFigureOut">
              <a:rPr lang="en-US" smtClean="0"/>
              <a:t>9/16/2024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4059686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14B778-CF05-406D-B5A0-2207E77FFF4B}" type="datetimeFigureOut">
              <a:rPr lang="en-US" smtClean="0"/>
              <a:t>9/16/2024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409783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14B778-CF05-406D-B5A0-2207E77FFF4B}" type="datetimeFigureOut">
              <a:rPr lang="en-US" smtClean="0"/>
              <a:t>9/16/2024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860042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14B778-CF05-406D-B5A0-2207E77FFF4B}" type="datetimeFigureOut">
              <a:rPr lang="en-US" smtClean="0"/>
              <a:t>9/16/2024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58222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14B778-CF05-406D-B5A0-2207E77FFF4B}" type="datetimeFigureOut">
              <a:rPr lang="en-US" smtClean="0"/>
              <a:t>9/16/2024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188041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14B778-CF05-406D-B5A0-2207E77FFF4B}" type="datetimeFigureOut">
              <a:rPr lang="en-US" smtClean="0"/>
              <a:t>9/16/2024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0A7A1-DACB-47A5-B862-193CBB2CE0D1}" type="slidenum">
              <a:rPr lang="en-US" smtClean="0"/>
              <a:t>‹#›</a:t>
            </a:fld>
            <a:endParaRPr lang="en-US"/>
          </a:p>
        </p:txBody>
      </p:sp>
    </p:spTree>
    <p:extLst>
      <p:ext uri="{BB962C8B-B14F-4D97-AF65-F5344CB8AC3E}">
        <p14:creationId xmlns:p14="http://schemas.microsoft.com/office/powerpoint/2010/main" val="4281200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6994" y="1122363"/>
            <a:ext cx="10764570" cy="987094"/>
          </a:xfrm>
        </p:spPr>
        <p:txBody>
          <a:bodyPr>
            <a:normAutofit fontScale="90000"/>
          </a:bodyPr>
          <a:lstStyle/>
          <a:p>
            <a:r>
              <a:rPr lang="en-US" dirty="0" smtClean="0"/>
              <a:t>Introduction to Project Planning and Management</a:t>
            </a:r>
            <a:endParaRPr lang="en-US" dirty="0"/>
          </a:p>
        </p:txBody>
      </p:sp>
      <p:sp>
        <p:nvSpPr>
          <p:cNvPr id="3" name="Subtitle 2"/>
          <p:cNvSpPr>
            <a:spLocks noGrp="1"/>
          </p:cNvSpPr>
          <p:nvPr>
            <p:ph type="subTitle" idx="1"/>
          </p:nvPr>
        </p:nvSpPr>
        <p:spPr>
          <a:xfrm>
            <a:off x="1524000" y="3431263"/>
            <a:ext cx="9144000" cy="1826537"/>
          </a:xfrm>
        </p:spPr>
        <p:txBody>
          <a:bodyPr/>
          <a:lstStyle/>
          <a:p>
            <a:r>
              <a:rPr lang="en-US" dirty="0" smtClean="0"/>
              <a:t>BBS, 2024</a:t>
            </a:r>
          </a:p>
          <a:p>
            <a:endParaRPr lang="en-US" dirty="0"/>
          </a:p>
          <a:p>
            <a:r>
              <a:rPr lang="en-US" dirty="0" smtClean="0"/>
              <a:t>By Francis </a:t>
            </a:r>
            <a:r>
              <a:rPr lang="en-US" dirty="0" err="1" smtClean="0"/>
              <a:t>K.Kimbugwe</a:t>
            </a:r>
            <a:endParaRPr lang="en-US" dirty="0"/>
          </a:p>
        </p:txBody>
      </p:sp>
    </p:spTree>
    <p:extLst>
      <p:ext uri="{BB962C8B-B14F-4D97-AF65-F5344CB8AC3E}">
        <p14:creationId xmlns:p14="http://schemas.microsoft.com/office/powerpoint/2010/main" val="3981839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896112"/>
          </a:xfrm>
        </p:spPr>
        <p:txBody>
          <a:bodyPr/>
          <a:lstStyle/>
          <a:p>
            <a:r>
              <a:rPr lang="en-US" dirty="0" smtClean="0"/>
              <a:t> </a:t>
            </a:r>
            <a:r>
              <a:rPr lang="en-US" b="1" dirty="0"/>
              <a:t>P</a:t>
            </a:r>
            <a:r>
              <a:rPr lang="en-US" b="1" dirty="0" smtClean="0"/>
              <a:t>rogressive elaboration </a:t>
            </a:r>
            <a:endParaRPr lang="en-US" b="1" dirty="0"/>
          </a:p>
        </p:txBody>
      </p:sp>
      <p:sp>
        <p:nvSpPr>
          <p:cNvPr id="3" name="Content Placeholder 2"/>
          <p:cNvSpPr>
            <a:spLocks noGrp="1"/>
          </p:cNvSpPr>
          <p:nvPr>
            <p:ph idx="1"/>
          </p:nvPr>
        </p:nvSpPr>
        <p:spPr>
          <a:xfrm>
            <a:off x="529389" y="1280160"/>
            <a:ext cx="11290434" cy="4896803"/>
          </a:xfrm>
        </p:spPr>
        <p:txBody>
          <a:bodyPr>
            <a:normAutofit fontScale="85000" lnSpcReduction="20000"/>
          </a:bodyPr>
          <a:lstStyle/>
          <a:p>
            <a:r>
              <a:rPr lang="en-US" sz="3200" dirty="0" smtClean="0"/>
              <a:t>Project develop in a sequence of steps. </a:t>
            </a:r>
          </a:p>
          <a:p>
            <a:r>
              <a:rPr lang="en-US" sz="3200" dirty="0" smtClean="0"/>
              <a:t>Project are not just an event.</a:t>
            </a:r>
          </a:p>
          <a:p>
            <a:r>
              <a:rPr lang="en-US" sz="3200" dirty="0" smtClean="0"/>
              <a:t>Involves what we a project lifecycle.</a:t>
            </a:r>
            <a:endParaRPr lang="en-US" sz="3200" dirty="0"/>
          </a:p>
          <a:p>
            <a:pPr marL="0" indent="0">
              <a:buNone/>
            </a:pPr>
            <a:r>
              <a:rPr lang="en-US" sz="3200" u="sng" dirty="0" smtClean="0"/>
              <a:t>Different Phases include</a:t>
            </a:r>
            <a:r>
              <a:rPr lang="en-US" sz="3200" dirty="0" smtClean="0"/>
              <a:t>;</a:t>
            </a:r>
          </a:p>
          <a:p>
            <a:r>
              <a:rPr lang="en-US" sz="3200" dirty="0" smtClean="0"/>
              <a:t>Project identification or definition</a:t>
            </a:r>
          </a:p>
          <a:p>
            <a:r>
              <a:rPr lang="en-US" sz="3200" dirty="0" smtClean="0"/>
              <a:t>Project initiation </a:t>
            </a:r>
          </a:p>
          <a:p>
            <a:r>
              <a:rPr lang="en-US" sz="3200" dirty="0" smtClean="0"/>
              <a:t>Project planning </a:t>
            </a:r>
          </a:p>
          <a:p>
            <a:r>
              <a:rPr lang="en-US" sz="3200" dirty="0" smtClean="0"/>
              <a:t>Project implementation/ execution</a:t>
            </a:r>
          </a:p>
          <a:p>
            <a:r>
              <a:rPr lang="en-US" sz="3200" dirty="0" smtClean="0"/>
              <a:t>Project monitoring, evaluation and control</a:t>
            </a:r>
          </a:p>
          <a:p>
            <a:r>
              <a:rPr lang="en-US" sz="3200" dirty="0" smtClean="0"/>
              <a:t>Project closure/termination</a:t>
            </a:r>
          </a:p>
          <a:p>
            <a:pPr marL="0" indent="0">
              <a:buNone/>
            </a:pPr>
            <a:r>
              <a:rPr lang="en-GB" sz="3200" b="1" i="1" dirty="0" smtClean="0"/>
              <a:t>Reference: Larson</a:t>
            </a:r>
            <a:r>
              <a:rPr lang="en-GB" sz="3200" b="1" i="1" dirty="0"/>
              <a:t>, E. W. &amp; </a:t>
            </a:r>
            <a:r>
              <a:rPr lang="en-GB" sz="3200" b="1" i="1" dirty="0" err="1"/>
              <a:t>Gray</a:t>
            </a:r>
            <a:r>
              <a:rPr lang="en-GB" sz="3200" b="1" i="1" dirty="0"/>
              <a:t>, C. F. (2017). Project management: The managerial process (7th 	ed.). 	Mc </a:t>
            </a:r>
            <a:r>
              <a:rPr lang="en-GB" sz="3200" b="1" i="1" dirty="0" err="1"/>
              <a:t>Graw</a:t>
            </a:r>
            <a:r>
              <a:rPr lang="en-GB" sz="3200" b="1" i="1" dirty="0"/>
              <a:t> Hill International Edition.</a:t>
            </a:r>
            <a:endParaRPr lang="en-US" sz="3200" b="1" i="1" dirty="0"/>
          </a:p>
          <a:p>
            <a:pPr marL="0" indent="0">
              <a:buNone/>
            </a:pPr>
            <a:endParaRPr lang="en-US" sz="3200" dirty="0" smtClean="0"/>
          </a:p>
        </p:txBody>
      </p:sp>
    </p:spTree>
    <p:extLst>
      <p:ext uri="{BB962C8B-B14F-4D97-AF65-F5344CB8AC3E}">
        <p14:creationId xmlns:p14="http://schemas.microsoft.com/office/powerpoint/2010/main" val="2411797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1883"/>
          </a:xfrm>
        </p:spPr>
        <p:txBody>
          <a:bodyPr/>
          <a:lstStyle/>
          <a:p>
            <a:r>
              <a:rPr lang="en-US" dirty="0" smtClean="0"/>
              <a:t>Key attributes of a project </a:t>
            </a:r>
            <a:endParaRPr lang="en-US" dirty="0"/>
          </a:p>
        </p:txBody>
      </p:sp>
      <p:sp>
        <p:nvSpPr>
          <p:cNvPr id="3" name="Content Placeholder 2"/>
          <p:cNvSpPr>
            <a:spLocks noGrp="1"/>
          </p:cNvSpPr>
          <p:nvPr>
            <p:ph idx="1"/>
          </p:nvPr>
        </p:nvSpPr>
        <p:spPr>
          <a:xfrm>
            <a:off x="838200" y="1426464"/>
            <a:ext cx="10515600" cy="4750499"/>
          </a:xfrm>
        </p:spPr>
        <p:txBody>
          <a:bodyPr/>
          <a:lstStyle/>
          <a:p>
            <a:r>
              <a:rPr lang="en-US" dirty="0" smtClean="0"/>
              <a:t>A definite objective</a:t>
            </a:r>
          </a:p>
          <a:p>
            <a:r>
              <a:rPr lang="en-US" dirty="0" smtClean="0"/>
              <a:t>Defined budget or a defined cost.</a:t>
            </a:r>
          </a:p>
          <a:p>
            <a:r>
              <a:rPr lang="en-US" dirty="0" smtClean="0"/>
              <a:t>Multiple stakeholders </a:t>
            </a:r>
          </a:p>
          <a:p>
            <a:r>
              <a:rPr lang="en-US" dirty="0" smtClean="0"/>
              <a:t>Involves a series of step referred to as a project life cycle</a:t>
            </a:r>
          </a:p>
          <a:p>
            <a:r>
              <a:rPr lang="en-US" dirty="0" smtClean="0"/>
              <a:t>Involve an element of risk - Ubiquitous in project environment</a:t>
            </a:r>
            <a:endParaRPr lang="en-US" dirty="0"/>
          </a:p>
          <a:p>
            <a:r>
              <a:rPr lang="en-US" dirty="0" smtClean="0"/>
              <a:t>Bound by time </a:t>
            </a:r>
          </a:p>
          <a:p>
            <a:r>
              <a:rPr lang="en-US" dirty="0" smtClean="0"/>
              <a:t>A series of interrelated activities –Merge; Burst; Parallel; and Dummy</a:t>
            </a:r>
            <a:endParaRPr lang="en-US" dirty="0"/>
          </a:p>
        </p:txBody>
      </p:sp>
    </p:spTree>
    <p:extLst>
      <p:ext uri="{BB962C8B-B14F-4D97-AF65-F5344CB8AC3E}">
        <p14:creationId xmlns:p14="http://schemas.microsoft.com/office/powerpoint/2010/main" val="19528559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dirty="0" smtClean="0"/>
              <a:t>The importance </a:t>
            </a:r>
            <a:r>
              <a:rPr lang="en-US" dirty="0"/>
              <a:t>o</a:t>
            </a:r>
            <a:r>
              <a:rPr lang="en-US" dirty="0" smtClean="0"/>
              <a:t>f Project Management</a:t>
            </a:r>
            <a:endParaRPr lang="en-US" dirty="0"/>
          </a:p>
        </p:txBody>
      </p:sp>
      <p:sp>
        <p:nvSpPr>
          <p:cNvPr id="3" name="Content Placeholder 2"/>
          <p:cNvSpPr>
            <a:spLocks noGrp="1"/>
          </p:cNvSpPr>
          <p:nvPr>
            <p:ph idx="1"/>
          </p:nvPr>
        </p:nvSpPr>
        <p:spPr>
          <a:xfrm>
            <a:off x="838200" y="1287475"/>
            <a:ext cx="10515600" cy="4889488"/>
          </a:xfrm>
        </p:spPr>
        <p:txBody>
          <a:bodyPr>
            <a:normAutofit fontScale="92500" lnSpcReduction="10000"/>
          </a:bodyPr>
          <a:lstStyle/>
          <a:p>
            <a:r>
              <a:rPr lang="en-US" b="1" dirty="0" smtClean="0"/>
              <a:t>Project management </a:t>
            </a:r>
            <a:r>
              <a:rPr lang="en-US" dirty="0" smtClean="0"/>
              <a:t>is the application of knowledge, skills, tools, and techniques to project activities to meet the project requirements. </a:t>
            </a:r>
          </a:p>
          <a:p>
            <a:r>
              <a:rPr lang="en-US" dirty="0" smtClean="0"/>
              <a:t>Project management is accomplished through the appropriate application and integration of the project management processes identified for the project. </a:t>
            </a:r>
          </a:p>
          <a:p>
            <a:r>
              <a:rPr lang="en-US" dirty="0" smtClean="0"/>
              <a:t>Project management enables organizations to execute projects effectively and efficiently. </a:t>
            </a:r>
          </a:p>
          <a:p>
            <a:r>
              <a:rPr lang="en-US" dirty="0" smtClean="0"/>
              <a:t>Effective project management helps individuals, groups, and public and private organizations to:</a:t>
            </a:r>
          </a:p>
          <a:p>
            <a:pPr lvl="1"/>
            <a:r>
              <a:rPr lang="en-US" dirty="0" smtClean="0"/>
              <a:t>Meet business objectives</a:t>
            </a:r>
          </a:p>
          <a:p>
            <a:pPr lvl="1"/>
            <a:r>
              <a:rPr lang="en-US" dirty="0" smtClean="0"/>
              <a:t>Satisfy stakeholder expectations</a:t>
            </a:r>
          </a:p>
          <a:p>
            <a:pPr lvl="1"/>
            <a:r>
              <a:rPr lang="en-US" dirty="0" smtClean="0"/>
              <a:t>Be more predictable</a:t>
            </a:r>
          </a:p>
          <a:p>
            <a:pPr lvl="1"/>
            <a:r>
              <a:rPr lang="en-US" dirty="0" smtClean="0"/>
              <a:t>Increase chances of success</a:t>
            </a:r>
          </a:p>
        </p:txBody>
      </p:sp>
    </p:spTree>
    <p:extLst>
      <p:ext uri="{BB962C8B-B14F-4D97-AF65-F5344CB8AC3E}">
        <p14:creationId xmlns:p14="http://schemas.microsoft.com/office/powerpoint/2010/main" val="24818182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Management</a:t>
            </a:r>
            <a:endParaRPr lang="en-US" dirty="0"/>
          </a:p>
        </p:txBody>
      </p:sp>
      <p:sp>
        <p:nvSpPr>
          <p:cNvPr id="3" name="Content Placeholder 2"/>
          <p:cNvSpPr>
            <a:spLocks noGrp="1"/>
          </p:cNvSpPr>
          <p:nvPr>
            <p:ph idx="1"/>
          </p:nvPr>
        </p:nvSpPr>
        <p:spPr/>
        <p:style>
          <a:lnRef idx="2">
            <a:schemeClr val="dk1">
              <a:shade val="50000"/>
            </a:schemeClr>
          </a:lnRef>
          <a:fillRef idx="1">
            <a:schemeClr val="dk1"/>
          </a:fillRef>
          <a:effectRef idx="0">
            <a:schemeClr val="dk1"/>
          </a:effectRef>
          <a:fontRef idx="minor">
            <a:schemeClr val="lt1"/>
          </a:fontRef>
        </p:style>
        <p:txBody>
          <a:bodyPr/>
          <a:lstStyle/>
          <a:p>
            <a:endParaRPr lang="en-US" dirty="0"/>
          </a:p>
        </p:txBody>
      </p:sp>
      <p:sp>
        <p:nvSpPr>
          <p:cNvPr id="4" name="Oval 3"/>
          <p:cNvSpPr/>
          <p:nvPr/>
        </p:nvSpPr>
        <p:spPr>
          <a:xfrm>
            <a:off x="2969537" y="2190937"/>
            <a:ext cx="2163778" cy="218188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set of Skills</a:t>
            </a:r>
            <a:endParaRPr lang="en-US" dirty="0"/>
          </a:p>
        </p:txBody>
      </p:sp>
      <p:sp>
        <p:nvSpPr>
          <p:cNvPr id="5" name="Oval 4"/>
          <p:cNvSpPr/>
          <p:nvPr/>
        </p:nvSpPr>
        <p:spPr>
          <a:xfrm>
            <a:off x="4916032" y="2190937"/>
            <a:ext cx="1982709" cy="195554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suite of tools</a:t>
            </a:r>
            <a:endParaRPr lang="en-US" dirty="0"/>
          </a:p>
        </p:txBody>
      </p:sp>
      <p:sp>
        <p:nvSpPr>
          <p:cNvPr id="6" name="Oval 5"/>
          <p:cNvSpPr/>
          <p:nvPr/>
        </p:nvSpPr>
        <p:spPr>
          <a:xfrm>
            <a:off x="4151014" y="3548091"/>
            <a:ext cx="1964602" cy="191933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series of processes</a:t>
            </a:r>
            <a:endParaRPr lang="en-US" dirty="0"/>
          </a:p>
        </p:txBody>
      </p:sp>
    </p:spTree>
    <p:extLst>
      <p:ext uri="{BB962C8B-B14F-4D97-AF65-F5344CB8AC3E}">
        <p14:creationId xmlns:p14="http://schemas.microsoft.com/office/powerpoint/2010/main" val="23335672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management components</a:t>
            </a:r>
            <a:endParaRPr lang="en-US" dirty="0"/>
          </a:p>
        </p:txBody>
      </p:sp>
      <p:sp>
        <p:nvSpPr>
          <p:cNvPr id="3" name="Content Placeholder 2"/>
          <p:cNvSpPr>
            <a:spLocks noGrp="1"/>
          </p:cNvSpPr>
          <p:nvPr>
            <p:ph idx="1"/>
          </p:nvPr>
        </p:nvSpPr>
        <p:spPr/>
        <p:txBody>
          <a:bodyPr/>
          <a:lstStyle/>
          <a:p>
            <a:pPr>
              <a:buNone/>
            </a:pPr>
            <a:r>
              <a:rPr lang="en-US" altLang="en-US" dirty="0"/>
              <a:t>It incorporates:</a:t>
            </a:r>
          </a:p>
          <a:p>
            <a:pPr lvl="1"/>
            <a:r>
              <a:rPr lang="en-US" altLang="en-US" b="1" dirty="0"/>
              <a:t>A set of </a:t>
            </a:r>
            <a:r>
              <a:rPr lang="en-US" altLang="en-US" b="1" i="1" dirty="0"/>
              <a:t>skills</a:t>
            </a:r>
            <a:r>
              <a:rPr lang="en-US" altLang="en-US" i="1" dirty="0"/>
              <a:t>.</a:t>
            </a:r>
            <a:r>
              <a:rPr lang="en-US" altLang="en-US" dirty="0">
                <a:cs typeface="Times New Roman" panose="02020603050405020304" pitchFamily="18" charset="0"/>
              </a:rPr>
              <a:t> Specialist knowledge, skills and experience are required to reduce the level of risk within a project and thereby enhance its likelihood of success.</a:t>
            </a:r>
            <a:endParaRPr lang="en-US" altLang="en-US" i="1" dirty="0"/>
          </a:p>
          <a:p>
            <a:pPr lvl="1"/>
            <a:r>
              <a:rPr lang="en-US" altLang="en-US" b="1" dirty="0"/>
              <a:t>A suite of </a:t>
            </a:r>
            <a:r>
              <a:rPr lang="en-US" altLang="en-US" b="1" i="1" dirty="0"/>
              <a:t>tools.</a:t>
            </a:r>
            <a:r>
              <a:rPr lang="en-US" altLang="en-US" b="1" dirty="0">
                <a:cs typeface="Times New Roman" panose="02020603050405020304" pitchFamily="18" charset="0"/>
              </a:rPr>
              <a:t> </a:t>
            </a:r>
            <a:r>
              <a:rPr lang="en-US" altLang="en-US" dirty="0">
                <a:cs typeface="Times New Roman" panose="02020603050405020304" pitchFamily="18" charset="0"/>
              </a:rPr>
              <a:t>Various types of tools are used by project managers to improve their chances of success. </a:t>
            </a:r>
            <a:endParaRPr lang="en-US" altLang="en-US" i="1" dirty="0">
              <a:cs typeface="Times New Roman" panose="02020603050405020304" pitchFamily="18" charset="0"/>
            </a:endParaRPr>
          </a:p>
          <a:p>
            <a:pPr lvl="1"/>
            <a:r>
              <a:rPr lang="en-US" altLang="en-US" b="1" dirty="0"/>
              <a:t>A series of </a:t>
            </a:r>
            <a:r>
              <a:rPr lang="en-US" altLang="en-US" b="1" i="1" dirty="0"/>
              <a:t>processes.</a:t>
            </a:r>
            <a:r>
              <a:rPr lang="en-US" altLang="en-US" b="1" dirty="0">
                <a:cs typeface="Times New Roman" panose="02020603050405020304" pitchFamily="18" charset="0"/>
              </a:rPr>
              <a:t> </a:t>
            </a:r>
            <a:r>
              <a:rPr lang="en-US" altLang="en-US" dirty="0">
                <a:cs typeface="Times New Roman" panose="02020603050405020304" pitchFamily="18" charset="0"/>
              </a:rPr>
              <a:t>  Various processes and techniques are required to monitor and control time, cost, quality and scope on projects. </a:t>
            </a:r>
          </a:p>
          <a:p>
            <a:endParaRPr lang="en-US" dirty="0"/>
          </a:p>
        </p:txBody>
      </p:sp>
    </p:spTree>
    <p:extLst>
      <p:ext uri="{BB962C8B-B14F-4D97-AF65-F5344CB8AC3E}">
        <p14:creationId xmlns:p14="http://schemas.microsoft.com/office/powerpoint/2010/main" val="31480365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5307"/>
          </a:xfrm>
        </p:spPr>
        <p:txBody>
          <a:bodyPr/>
          <a:lstStyle/>
          <a:p>
            <a:r>
              <a:rPr lang="en-US" dirty="0" smtClean="0"/>
              <a:t>Importance of project Management cont’d</a:t>
            </a:r>
            <a:endParaRPr lang="en-US" dirty="0"/>
          </a:p>
        </p:txBody>
      </p:sp>
      <p:sp>
        <p:nvSpPr>
          <p:cNvPr id="3" name="Content Placeholder 2"/>
          <p:cNvSpPr>
            <a:spLocks noGrp="1"/>
          </p:cNvSpPr>
          <p:nvPr>
            <p:ph idx="1"/>
          </p:nvPr>
        </p:nvSpPr>
        <p:spPr>
          <a:xfrm>
            <a:off x="838200" y="1404518"/>
            <a:ext cx="10515600" cy="4772445"/>
          </a:xfrm>
        </p:spPr>
        <p:txBody>
          <a:bodyPr>
            <a:normAutofit/>
          </a:bodyPr>
          <a:lstStyle/>
          <a:p>
            <a:pPr lvl="1">
              <a:spcBef>
                <a:spcPts val="600"/>
              </a:spcBef>
              <a:spcAft>
                <a:spcPts val="600"/>
              </a:spcAft>
            </a:pPr>
            <a:r>
              <a:rPr lang="en-US" dirty="0" smtClean="0"/>
              <a:t>Deliver the right products at the right time</a:t>
            </a:r>
          </a:p>
          <a:p>
            <a:pPr lvl="1">
              <a:spcBef>
                <a:spcPts val="600"/>
              </a:spcBef>
              <a:spcAft>
                <a:spcPts val="600"/>
              </a:spcAft>
            </a:pPr>
            <a:r>
              <a:rPr lang="en-US" dirty="0" smtClean="0"/>
              <a:t>Resolve problems and issues</a:t>
            </a:r>
          </a:p>
          <a:p>
            <a:pPr lvl="1">
              <a:spcBef>
                <a:spcPts val="600"/>
              </a:spcBef>
              <a:spcAft>
                <a:spcPts val="600"/>
              </a:spcAft>
            </a:pPr>
            <a:r>
              <a:rPr lang="en-US" dirty="0" smtClean="0"/>
              <a:t>Respond to risks in a timely manner</a:t>
            </a:r>
          </a:p>
          <a:p>
            <a:pPr lvl="1">
              <a:spcBef>
                <a:spcPts val="600"/>
              </a:spcBef>
              <a:spcAft>
                <a:spcPts val="600"/>
              </a:spcAft>
            </a:pPr>
            <a:r>
              <a:rPr lang="en-US" dirty="0" smtClean="0"/>
              <a:t>Optimize the use of organizational resources</a:t>
            </a:r>
          </a:p>
          <a:p>
            <a:pPr lvl="1">
              <a:spcBef>
                <a:spcPts val="600"/>
              </a:spcBef>
              <a:spcAft>
                <a:spcPts val="600"/>
              </a:spcAft>
            </a:pPr>
            <a:r>
              <a:rPr lang="en-US" dirty="0" smtClean="0"/>
              <a:t>Identify, recover, or terminate failing projects</a:t>
            </a:r>
          </a:p>
          <a:p>
            <a:pPr lvl="1">
              <a:spcBef>
                <a:spcPts val="600"/>
              </a:spcBef>
              <a:spcAft>
                <a:spcPts val="600"/>
              </a:spcAft>
            </a:pPr>
            <a:r>
              <a:rPr lang="en-US" dirty="0" smtClean="0"/>
              <a:t>Manage constraints (e.g., scope, quality, schedule, costs, resources)</a:t>
            </a:r>
          </a:p>
          <a:p>
            <a:pPr lvl="1">
              <a:spcBef>
                <a:spcPts val="600"/>
              </a:spcBef>
              <a:spcAft>
                <a:spcPts val="600"/>
              </a:spcAft>
            </a:pPr>
            <a:r>
              <a:rPr lang="en-US" dirty="0" smtClean="0"/>
              <a:t>Balance the influence of constraints on the project (e.g., increased scope may increase cost or schedule)</a:t>
            </a:r>
          </a:p>
          <a:p>
            <a:pPr lvl="1">
              <a:spcBef>
                <a:spcPts val="600"/>
              </a:spcBef>
              <a:spcAft>
                <a:spcPts val="600"/>
              </a:spcAft>
            </a:pPr>
            <a:r>
              <a:rPr lang="en-US" dirty="0" smtClean="0"/>
              <a:t>Manage change in a better manner</a:t>
            </a:r>
          </a:p>
          <a:p>
            <a:pPr marL="0" indent="0">
              <a:buNone/>
            </a:pPr>
            <a:endParaRPr lang="en-US" dirty="0"/>
          </a:p>
        </p:txBody>
      </p:sp>
    </p:spTree>
    <p:extLst>
      <p:ext uri="{BB962C8B-B14F-4D97-AF65-F5344CB8AC3E}">
        <p14:creationId xmlns:p14="http://schemas.microsoft.com/office/powerpoint/2010/main" val="18889745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dirty="0" smtClean="0"/>
              <a:t>Poorly managed projects</a:t>
            </a:r>
            <a:endParaRPr lang="en-US" dirty="0"/>
          </a:p>
        </p:txBody>
      </p:sp>
      <p:sp>
        <p:nvSpPr>
          <p:cNvPr id="3" name="Content Placeholder 2"/>
          <p:cNvSpPr>
            <a:spLocks noGrp="1"/>
          </p:cNvSpPr>
          <p:nvPr>
            <p:ph idx="1"/>
          </p:nvPr>
        </p:nvSpPr>
        <p:spPr>
          <a:xfrm>
            <a:off x="838200" y="1280160"/>
            <a:ext cx="10515600" cy="4896803"/>
          </a:xfrm>
        </p:spPr>
        <p:txBody>
          <a:bodyPr>
            <a:normAutofit fontScale="85000" lnSpcReduction="20000"/>
          </a:bodyPr>
          <a:lstStyle/>
          <a:p>
            <a:r>
              <a:rPr lang="en-US" dirty="0" smtClean="0"/>
              <a:t>Poorly managed projects or the absence of project management may result in:</a:t>
            </a:r>
          </a:p>
          <a:p>
            <a:pPr lvl="1"/>
            <a:r>
              <a:rPr lang="en-US" dirty="0" smtClean="0"/>
              <a:t>Missed deadlines</a:t>
            </a:r>
          </a:p>
          <a:p>
            <a:pPr lvl="1"/>
            <a:r>
              <a:rPr lang="en-US" dirty="0" smtClean="0"/>
              <a:t>Cost overruns</a:t>
            </a:r>
          </a:p>
          <a:p>
            <a:pPr lvl="1"/>
            <a:r>
              <a:rPr lang="en-US" dirty="0" smtClean="0"/>
              <a:t>Poor quality</a:t>
            </a:r>
          </a:p>
          <a:p>
            <a:pPr lvl="1"/>
            <a:r>
              <a:rPr lang="en-US" dirty="0" smtClean="0"/>
              <a:t>Rework</a:t>
            </a:r>
          </a:p>
          <a:p>
            <a:pPr lvl="1"/>
            <a:r>
              <a:rPr lang="en-US" dirty="0" smtClean="0"/>
              <a:t>Uncontrolled expansion of the project</a:t>
            </a:r>
          </a:p>
          <a:p>
            <a:pPr lvl="1"/>
            <a:r>
              <a:rPr lang="en-US" dirty="0" smtClean="0"/>
              <a:t>Loss of reputation for the organization</a:t>
            </a:r>
          </a:p>
          <a:p>
            <a:pPr lvl="1"/>
            <a:r>
              <a:rPr lang="en-US" dirty="0" smtClean="0"/>
              <a:t>Unsatisfied stakeholders</a:t>
            </a:r>
          </a:p>
          <a:p>
            <a:pPr lvl="1"/>
            <a:r>
              <a:rPr lang="en-US" dirty="0" smtClean="0"/>
              <a:t>Failure in achieving the objectives for which the project was undertaken. </a:t>
            </a:r>
          </a:p>
          <a:p>
            <a:r>
              <a:rPr lang="en-US" dirty="0" smtClean="0"/>
              <a:t>Projects are a key way to create value and benefits in organizations. </a:t>
            </a:r>
          </a:p>
          <a:p>
            <a:r>
              <a:rPr lang="en-US" dirty="0" smtClean="0"/>
              <a:t>In today’s business environment, organizational leaders need to be able to manage with tighter budgets, shorter timelines, scarcity of resources, and rapidly changing technology. </a:t>
            </a:r>
          </a:p>
          <a:p>
            <a:r>
              <a:rPr lang="en-US" dirty="0" smtClean="0"/>
              <a:t>The business environment is dynamic with an accelerating rate of change. To remain competitive in the world economy, companies are embracing project management to consistently deliver business value.</a:t>
            </a:r>
            <a:endParaRPr lang="en-US" dirty="0"/>
          </a:p>
        </p:txBody>
      </p:sp>
    </p:spTree>
    <p:extLst>
      <p:ext uri="{BB962C8B-B14F-4D97-AF65-F5344CB8AC3E}">
        <p14:creationId xmlns:p14="http://schemas.microsoft.com/office/powerpoint/2010/main" val="42636337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2622"/>
          </a:xfrm>
        </p:spPr>
        <p:txBody>
          <a:bodyPr/>
          <a:lstStyle/>
          <a:p>
            <a:r>
              <a:rPr lang="en-US" dirty="0" smtClean="0"/>
              <a:t>Importance of Project Management</a:t>
            </a:r>
            <a:endParaRPr lang="en-US" dirty="0"/>
          </a:p>
        </p:txBody>
      </p:sp>
      <p:sp>
        <p:nvSpPr>
          <p:cNvPr id="3" name="Content Placeholder 2"/>
          <p:cNvSpPr>
            <a:spLocks noGrp="1"/>
          </p:cNvSpPr>
          <p:nvPr>
            <p:ph idx="1"/>
          </p:nvPr>
        </p:nvSpPr>
        <p:spPr>
          <a:xfrm>
            <a:off x="838200" y="1375258"/>
            <a:ext cx="10515600" cy="4801705"/>
          </a:xfrm>
        </p:spPr>
        <p:txBody>
          <a:bodyPr/>
          <a:lstStyle/>
          <a:p>
            <a:r>
              <a:rPr lang="en-US" dirty="0" smtClean="0"/>
              <a:t>Effective and efficient project management should be considered a strategic competency within organizations. </a:t>
            </a:r>
          </a:p>
          <a:p>
            <a:r>
              <a:rPr lang="en-US" dirty="0" smtClean="0"/>
              <a:t>It enables organizations to:</a:t>
            </a:r>
          </a:p>
          <a:p>
            <a:pPr lvl="1"/>
            <a:r>
              <a:rPr lang="en-US" dirty="0" smtClean="0"/>
              <a:t>Project results to business goals</a:t>
            </a:r>
          </a:p>
          <a:p>
            <a:pPr lvl="1"/>
            <a:r>
              <a:rPr lang="en-US" dirty="0" smtClean="0"/>
              <a:t>Compete more effectively in their markets</a:t>
            </a:r>
          </a:p>
          <a:p>
            <a:pPr lvl="1"/>
            <a:r>
              <a:rPr lang="en-US" dirty="0" smtClean="0"/>
              <a:t>Sustain the organization</a:t>
            </a:r>
          </a:p>
          <a:p>
            <a:pPr lvl="1"/>
            <a:r>
              <a:rPr lang="en-US" dirty="0" smtClean="0"/>
              <a:t>Respond to the impact of business environment changes on projects by appropriately adjusting project management plans</a:t>
            </a:r>
            <a:endParaRPr lang="en-US" dirty="0"/>
          </a:p>
        </p:txBody>
      </p:sp>
    </p:spTree>
    <p:extLst>
      <p:ext uri="{BB962C8B-B14F-4D97-AF65-F5344CB8AC3E}">
        <p14:creationId xmlns:p14="http://schemas.microsoft.com/office/powerpoint/2010/main" val="4451959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82820"/>
            <a:ext cx="10515600" cy="648863"/>
          </a:xfrm>
        </p:spPr>
        <p:txBody>
          <a:bodyPr>
            <a:normAutofit fontScale="90000"/>
          </a:bodyPr>
          <a:lstStyle/>
          <a:p>
            <a:pPr algn="ctr"/>
            <a:r>
              <a:rPr lang="en-US" sz="3200" b="1" dirty="0">
                <a:latin typeface="+mn-lt"/>
              </a:rPr>
              <a:t>R</a:t>
            </a:r>
            <a:r>
              <a:rPr lang="en-US" sz="3200" b="1" dirty="0" smtClean="0">
                <a:latin typeface="+mn-lt"/>
              </a:rPr>
              <a:t>elationship of Projects, Programs, Portfolios, and Operations </a:t>
            </a:r>
            <a:r>
              <a:rPr lang="en-US" sz="3200" b="1" dirty="0">
                <a:latin typeface="+mn-lt"/>
              </a:rPr>
              <a:t>M</a:t>
            </a:r>
            <a:r>
              <a:rPr lang="en-US" sz="3200" b="1" dirty="0" smtClean="0">
                <a:latin typeface="+mn-lt"/>
              </a:rPr>
              <a:t>anagement</a:t>
            </a:r>
            <a:endParaRPr lang="en-US" sz="3200" b="1" dirty="0">
              <a:latin typeface="+mn-lt"/>
            </a:endParaRPr>
          </a:p>
        </p:txBody>
      </p:sp>
      <p:sp>
        <p:nvSpPr>
          <p:cNvPr id="3" name="Content Placeholder 2"/>
          <p:cNvSpPr>
            <a:spLocks noGrp="1"/>
          </p:cNvSpPr>
          <p:nvPr>
            <p:ph idx="1"/>
          </p:nvPr>
        </p:nvSpPr>
        <p:spPr>
          <a:xfrm>
            <a:off x="838200" y="1421394"/>
            <a:ext cx="10515600" cy="4755569"/>
          </a:xfrm>
        </p:spPr>
        <p:txBody>
          <a:bodyPr>
            <a:normAutofit/>
          </a:bodyPr>
          <a:lstStyle/>
          <a:p>
            <a:r>
              <a:rPr lang="en-US" dirty="0" smtClean="0"/>
              <a:t>A </a:t>
            </a:r>
            <a:r>
              <a:rPr lang="en-US" dirty="0"/>
              <a:t>project may be managed in three separate scenarios: </a:t>
            </a:r>
            <a:endParaRPr lang="en-US" dirty="0" smtClean="0"/>
          </a:p>
          <a:p>
            <a:pPr lvl="1"/>
            <a:r>
              <a:rPr lang="en-US" dirty="0" smtClean="0"/>
              <a:t>as </a:t>
            </a:r>
            <a:r>
              <a:rPr lang="en-US" dirty="0"/>
              <a:t>a stand-alone project (outside of a portfolio or program), </a:t>
            </a:r>
            <a:endParaRPr lang="en-US" dirty="0" smtClean="0"/>
          </a:p>
          <a:p>
            <a:pPr lvl="1"/>
            <a:r>
              <a:rPr lang="en-US" dirty="0" smtClean="0"/>
              <a:t>within </a:t>
            </a:r>
            <a:r>
              <a:rPr lang="en-US" dirty="0"/>
              <a:t>a program, </a:t>
            </a:r>
            <a:r>
              <a:rPr lang="en-US" dirty="0" smtClean="0"/>
              <a:t>or</a:t>
            </a:r>
          </a:p>
          <a:p>
            <a:pPr lvl="1"/>
            <a:r>
              <a:rPr lang="en-US" dirty="0" smtClean="0"/>
              <a:t>within </a:t>
            </a:r>
            <a:r>
              <a:rPr lang="en-US" dirty="0"/>
              <a:t>a portfolio. </a:t>
            </a:r>
            <a:endParaRPr lang="en-US" dirty="0" smtClean="0"/>
          </a:p>
          <a:p>
            <a:r>
              <a:rPr lang="en-US" dirty="0" smtClean="0"/>
              <a:t>Project </a:t>
            </a:r>
            <a:r>
              <a:rPr lang="en-US" dirty="0"/>
              <a:t>managers interact with portfolio and program managers when a project is within a program or portfolio. </a:t>
            </a:r>
          </a:p>
          <a:p>
            <a:r>
              <a:rPr lang="en-US" dirty="0" smtClean="0"/>
              <a:t>For </a:t>
            </a:r>
            <a:r>
              <a:rPr lang="en-US" dirty="0"/>
              <a:t>example, </a:t>
            </a:r>
            <a:endParaRPr lang="en-US" dirty="0" smtClean="0"/>
          </a:p>
          <a:p>
            <a:pPr lvl="1"/>
            <a:r>
              <a:rPr lang="en-US" dirty="0" smtClean="0"/>
              <a:t>Multiple </a:t>
            </a:r>
            <a:r>
              <a:rPr lang="en-US" dirty="0"/>
              <a:t>projects may be needed to accomplish a set of goals and objectives for an organization. </a:t>
            </a:r>
          </a:p>
          <a:p>
            <a:pPr lvl="1"/>
            <a:r>
              <a:rPr lang="en-US" dirty="0" smtClean="0"/>
              <a:t>In </a:t>
            </a:r>
            <a:r>
              <a:rPr lang="en-US" dirty="0"/>
              <a:t>those situations, projects may be grouped together into a program</a:t>
            </a:r>
            <a:r>
              <a:rPr lang="en-US" dirty="0" smtClean="0"/>
              <a:t>.</a:t>
            </a:r>
          </a:p>
        </p:txBody>
      </p:sp>
    </p:spTree>
    <p:extLst>
      <p:ext uri="{BB962C8B-B14F-4D97-AF65-F5344CB8AC3E}">
        <p14:creationId xmlns:p14="http://schemas.microsoft.com/office/powerpoint/2010/main" val="22143931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855"/>
            <a:ext cx="10515600" cy="887241"/>
          </a:xfrm>
        </p:spPr>
        <p:txBody>
          <a:bodyPr>
            <a:normAutofit/>
          </a:bodyPr>
          <a:lstStyle/>
          <a:p>
            <a:r>
              <a:rPr lang="en-US" sz="4000" b="1" dirty="0">
                <a:latin typeface="+mn-lt"/>
              </a:rPr>
              <a:t>A program</a:t>
            </a:r>
          </a:p>
        </p:txBody>
      </p:sp>
      <p:sp>
        <p:nvSpPr>
          <p:cNvPr id="3" name="Content Placeholder 2"/>
          <p:cNvSpPr>
            <a:spLocks noGrp="1"/>
          </p:cNvSpPr>
          <p:nvPr>
            <p:ph idx="1"/>
          </p:nvPr>
        </p:nvSpPr>
        <p:spPr>
          <a:xfrm>
            <a:off x="543208" y="1140737"/>
            <a:ext cx="11009014" cy="5036226"/>
          </a:xfrm>
        </p:spPr>
        <p:txBody>
          <a:bodyPr/>
          <a:lstStyle/>
          <a:p>
            <a:r>
              <a:rPr lang="en-US" dirty="0"/>
              <a:t>A</a:t>
            </a:r>
            <a:r>
              <a:rPr lang="en-US" b="1" dirty="0"/>
              <a:t> program </a:t>
            </a:r>
            <a:r>
              <a:rPr lang="en-US" dirty="0"/>
              <a:t>is defined as a group of related projects, subsidiary programs, and program activities managed in a coordinated manner to obtain benefits not available from managing them </a:t>
            </a:r>
            <a:r>
              <a:rPr lang="en-US" dirty="0" smtClean="0"/>
              <a:t>individually.</a:t>
            </a:r>
          </a:p>
          <a:p>
            <a:pPr lvl="1"/>
            <a:r>
              <a:rPr lang="en-US" dirty="0" smtClean="0"/>
              <a:t>Programs </a:t>
            </a:r>
            <a:r>
              <a:rPr lang="en-US" dirty="0"/>
              <a:t>are not large projects. </a:t>
            </a:r>
            <a:endParaRPr lang="en-US" dirty="0" smtClean="0"/>
          </a:p>
          <a:p>
            <a:pPr lvl="1"/>
            <a:r>
              <a:rPr lang="en-US" dirty="0" smtClean="0"/>
              <a:t>A </a:t>
            </a:r>
            <a:r>
              <a:rPr lang="en-US" dirty="0"/>
              <a:t>very large project may be referred to as a megaproject. </a:t>
            </a:r>
            <a:endParaRPr lang="en-US" dirty="0" smtClean="0"/>
          </a:p>
          <a:p>
            <a:r>
              <a:rPr lang="en-US" dirty="0"/>
              <a:t>Some organizations may employ the use of a project portfolio to effectively manage multiple programs and projects that are underway at any given time. </a:t>
            </a:r>
            <a:endParaRPr lang="en-US" dirty="0" smtClean="0"/>
          </a:p>
          <a:p>
            <a:pPr marL="0" indent="0" algn="ctr">
              <a:buNone/>
            </a:pPr>
            <a:r>
              <a:rPr lang="en-US" b="1" i="1" dirty="0" smtClean="0"/>
              <a:t>Discuss the characteristics of a program</a:t>
            </a:r>
            <a:endParaRPr lang="en-US" b="1" i="1" dirty="0"/>
          </a:p>
        </p:txBody>
      </p:sp>
    </p:spTree>
    <p:extLst>
      <p:ext uri="{BB962C8B-B14F-4D97-AF65-F5344CB8AC3E}">
        <p14:creationId xmlns:p14="http://schemas.microsoft.com/office/powerpoint/2010/main" val="1544491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1872"/>
            <a:ext cx="10515600" cy="1001662"/>
          </a:xfrm>
        </p:spPr>
        <p:txBody>
          <a:bodyPr/>
          <a:lstStyle/>
          <a:p>
            <a:r>
              <a:rPr lang="en-US" dirty="0" smtClean="0"/>
              <a:t>Expectation </a:t>
            </a:r>
            <a:endParaRPr lang="en-US" dirty="0"/>
          </a:p>
        </p:txBody>
      </p:sp>
      <p:sp>
        <p:nvSpPr>
          <p:cNvPr id="3" name="Content Placeholder 2"/>
          <p:cNvSpPr>
            <a:spLocks noGrp="1"/>
          </p:cNvSpPr>
          <p:nvPr>
            <p:ph idx="1"/>
          </p:nvPr>
        </p:nvSpPr>
        <p:spPr>
          <a:xfrm>
            <a:off x="838200" y="1463040"/>
            <a:ext cx="10515600" cy="4713923"/>
          </a:xfrm>
        </p:spPr>
        <p:txBody>
          <a:bodyPr/>
          <a:lstStyle/>
          <a:p>
            <a:pPr marL="514350" indent="-514350">
              <a:buAutoNum type="alphaLcPeriod"/>
            </a:pPr>
            <a:r>
              <a:rPr lang="en-US" sz="3200" dirty="0" smtClean="0"/>
              <a:t>What is a project ?</a:t>
            </a:r>
          </a:p>
          <a:p>
            <a:pPr marL="514350" indent="-514350">
              <a:buAutoNum type="alphaLcPeriod"/>
            </a:pPr>
            <a:r>
              <a:rPr lang="en-US" sz="3200" dirty="0" smtClean="0"/>
              <a:t>Difference between a project and a program</a:t>
            </a:r>
          </a:p>
          <a:p>
            <a:pPr marL="514350" indent="-514350">
              <a:buAutoNum type="alphaLcPeriod"/>
            </a:pPr>
            <a:r>
              <a:rPr lang="en-US" sz="3200" dirty="0" smtClean="0"/>
              <a:t>Attributes of a project</a:t>
            </a:r>
          </a:p>
          <a:p>
            <a:pPr marL="514350" indent="-514350">
              <a:buAutoNum type="alphaLcPeriod"/>
            </a:pPr>
            <a:r>
              <a:rPr lang="en-US" sz="3200" dirty="0" smtClean="0"/>
              <a:t>Project constraints</a:t>
            </a:r>
          </a:p>
          <a:p>
            <a:pPr marL="514350" indent="-514350">
              <a:buAutoNum type="alphaLcPeriod"/>
            </a:pPr>
            <a:r>
              <a:rPr lang="en-GB" sz="3200" dirty="0"/>
              <a:t>Project management functions</a:t>
            </a:r>
            <a:endParaRPr lang="en-US" sz="3200" dirty="0"/>
          </a:p>
          <a:p>
            <a:pPr marL="0" indent="0">
              <a:buNone/>
            </a:pPr>
            <a:endParaRPr lang="en-US" dirty="0"/>
          </a:p>
        </p:txBody>
      </p:sp>
      <p:sp>
        <p:nvSpPr>
          <p:cNvPr id="5" name="Rectangle 1"/>
          <p:cNvSpPr>
            <a:spLocks noChangeArrowheads="1"/>
          </p:cNvSpPr>
          <p:nvPr/>
        </p:nvSpPr>
        <p:spPr bwMode="auto">
          <a:xfrm>
            <a:off x="838200" y="33967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91344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6970"/>
          </a:xfrm>
        </p:spPr>
        <p:txBody>
          <a:bodyPr>
            <a:normAutofit fontScale="90000"/>
          </a:bodyPr>
          <a:lstStyle/>
          <a:p>
            <a:r>
              <a:rPr lang="en-US" b="1" i="1" dirty="0"/>
              <a:t>C</a:t>
            </a:r>
            <a:r>
              <a:rPr lang="en-US" b="1" i="1" dirty="0" smtClean="0"/>
              <a:t>haracteristics </a:t>
            </a:r>
            <a:r>
              <a:rPr lang="en-US" b="1" i="1" dirty="0"/>
              <a:t>of a program</a:t>
            </a:r>
            <a:br>
              <a:rPr lang="en-US" b="1" i="1" dirty="0"/>
            </a:br>
            <a:endParaRPr lang="en-US" dirty="0"/>
          </a:p>
        </p:txBody>
      </p:sp>
      <p:sp>
        <p:nvSpPr>
          <p:cNvPr id="3" name="Content Placeholder 2"/>
          <p:cNvSpPr>
            <a:spLocks noGrp="1"/>
          </p:cNvSpPr>
          <p:nvPr>
            <p:ph idx="1"/>
          </p:nvPr>
        </p:nvSpPr>
        <p:spPr>
          <a:xfrm>
            <a:off x="838200" y="1222218"/>
            <a:ext cx="10515600" cy="4954745"/>
          </a:xfrm>
        </p:spPr>
        <p:txBody>
          <a:bodyPr/>
          <a:lstStyle/>
          <a:p>
            <a:r>
              <a:rPr lang="en-US" dirty="0" smtClean="0"/>
              <a:t>A number of objectives</a:t>
            </a:r>
          </a:p>
          <a:p>
            <a:r>
              <a:rPr lang="en-US" dirty="0" smtClean="0"/>
              <a:t>Longer duration </a:t>
            </a:r>
            <a:r>
              <a:rPr lang="en-US" dirty="0" err="1" smtClean="0"/>
              <a:t>vs</a:t>
            </a:r>
            <a:r>
              <a:rPr lang="en-US" dirty="0"/>
              <a:t> </a:t>
            </a:r>
            <a:r>
              <a:rPr lang="en-US" dirty="0" smtClean="0"/>
              <a:t>definite start and end date. </a:t>
            </a:r>
          </a:p>
          <a:p>
            <a:r>
              <a:rPr lang="en-US" dirty="0" smtClean="0"/>
              <a:t>Cover a larger scope vs scope is defined</a:t>
            </a:r>
            <a:r>
              <a:rPr lang="en-US" dirty="0" smtClean="0"/>
              <a:t>.</a:t>
            </a:r>
          </a:p>
          <a:p>
            <a:r>
              <a:rPr lang="en-US" dirty="0" smtClean="0"/>
              <a:t>Implementation – flexible.</a:t>
            </a:r>
          </a:p>
          <a:p>
            <a:r>
              <a:rPr lang="en-US" dirty="0" err="1" smtClean="0"/>
              <a:t>Resoruces</a:t>
            </a:r>
            <a:endParaRPr lang="en-US" dirty="0"/>
          </a:p>
        </p:txBody>
      </p:sp>
    </p:spTree>
    <p:extLst>
      <p:ext uri="{BB962C8B-B14F-4D97-AF65-F5344CB8AC3E}">
        <p14:creationId xmlns:p14="http://schemas.microsoft.com/office/powerpoint/2010/main" val="13141844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7093"/>
          </a:xfrm>
        </p:spPr>
        <p:txBody>
          <a:bodyPr/>
          <a:lstStyle/>
          <a:p>
            <a:r>
              <a:rPr lang="en-US" b="1" dirty="0" smtClean="0">
                <a:latin typeface="+mn-lt"/>
              </a:rPr>
              <a:t>A</a:t>
            </a:r>
            <a:r>
              <a:rPr lang="en-US" dirty="0" smtClean="0">
                <a:latin typeface="+mn-lt"/>
              </a:rPr>
              <a:t> </a:t>
            </a:r>
            <a:r>
              <a:rPr lang="en-US" b="1" dirty="0">
                <a:latin typeface="+mn-lt"/>
              </a:rPr>
              <a:t>portfolio </a:t>
            </a:r>
            <a:endParaRPr lang="en-US" dirty="0">
              <a:latin typeface="+mn-lt"/>
            </a:endParaRPr>
          </a:p>
        </p:txBody>
      </p:sp>
      <p:sp>
        <p:nvSpPr>
          <p:cNvPr id="3" name="Content Placeholder 2"/>
          <p:cNvSpPr>
            <a:spLocks noGrp="1"/>
          </p:cNvSpPr>
          <p:nvPr>
            <p:ph idx="1"/>
          </p:nvPr>
        </p:nvSpPr>
        <p:spPr>
          <a:xfrm>
            <a:off x="724277" y="1222218"/>
            <a:ext cx="10827945" cy="4954745"/>
          </a:xfrm>
        </p:spPr>
        <p:txBody>
          <a:bodyPr>
            <a:normAutofit/>
          </a:bodyPr>
          <a:lstStyle/>
          <a:p>
            <a:r>
              <a:rPr lang="en-US" dirty="0"/>
              <a:t>A </a:t>
            </a:r>
            <a:r>
              <a:rPr lang="en-US" b="1" dirty="0"/>
              <a:t>portfolio </a:t>
            </a:r>
            <a:r>
              <a:rPr lang="en-US" dirty="0"/>
              <a:t>is defined as projects, programs, subsidiary portfolios, and operations managed as a group to achieve strategic objectives. </a:t>
            </a:r>
            <a:endParaRPr lang="en-US" dirty="0" smtClean="0"/>
          </a:p>
          <a:p>
            <a:pPr>
              <a:spcBef>
                <a:spcPts val="600"/>
              </a:spcBef>
              <a:spcAft>
                <a:spcPts val="600"/>
              </a:spcAft>
            </a:pPr>
            <a:r>
              <a:rPr lang="en-US" dirty="0"/>
              <a:t>The portfolio components are grouped together in order </a:t>
            </a:r>
            <a:r>
              <a:rPr lang="en-US" dirty="0" smtClean="0"/>
              <a:t>to;</a:t>
            </a:r>
          </a:p>
          <a:p>
            <a:pPr lvl="1">
              <a:spcBef>
                <a:spcPts val="600"/>
              </a:spcBef>
              <a:spcAft>
                <a:spcPts val="600"/>
              </a:spcAft>
            </a:pPr>
            <a:r>
              <a:rPr lang="en-US" dirty="0" smtClean="0"/>
              <a:t>Facilitate </a:t>
            </a:r>
            <a:r>
              <a:rPr lang="en-US" dirty="0"/>
              <a:t>the effective governance and management of the work that helps to achieve organizational strategies and priorities. </a:t>
            </a:r>
          </a:p>
          <a:p>
            <a:pPr lvl="1">
              <a:spcBef>
                <a:spcPts val="600"/>
              </a:spcBef>
              <a:spcAft>
                <a:spcPts val="600"/>
              </a:spcAft>
            </a:pPr>
            <a:r>
              <a:rPr lang="en-US" dirty="0" smtClean="0"/>
              <a:t>Allow </a:t>
            </a:r>
            <a:r>
              <a:rPr lang="en-US" dirty="0"/>
              <a:t>organizations to see how the strategic goals are reflected in the </a:t>
            </a:r>
            <a:r>
              <a:rPr lang="en-US" dirty="0" smtClean="0"/>
              <a:t>portfolio.</a:t>
            </a:r>
          </a:p>
          <a:p>
            <a:pPr lvl="1">
              <a:spcBef>
                <a:spcPts val="600"/>
              </a:spcBef>
              <a:spcAft>
                <a:spcPts val="600"/>
              </a:spcAft>
            </a:pPr>
            <a:r>
              <a:rPr lang="en-US" dirty="0" smtClean="0"/>
              <a:t>Enable </a:t>
            </a:r>
            <a:r>
              <a:rPr lang="en-US" dirty="0"/>
              <a:t>the implementation and coordination of appropriate portfolio, program, and project governance. </a:t>
            </a:r>
            <a:endParaRPr lang="en-US" dirty="0" smtClean="0"/>
          </a:p>
          <a:p>
            <a:pPr lvl="1">
              <a:spcBef>
                <a:spcPts val="600"/>
              </a:spcBef>
              <a:spcAft>
                <a:spcPts val="600"/>
              </a:spcAft>
            </a:pPr>
            <a:r>
              <a:rPr lang="en-US" dirty="0" smtClean="0"/>
              <a:t>The coordinated </a:t>
            </a:r>
            <a:r>
              <a:rPr lang="en-US" dirty="0"/>
              <a:t>governance </a:t>
            </a:r>
            <a:r>
              <a:rPr lang="en-US" dirty="0" smtClean="0"/>
              <a:t>also allows </a:t>
            </a:r>
            <a:r>
              <a:rPr lang="en-US" dirty="0"/>
              <a:t>authorized allocation of human, financial, and physical resources based on expected performance and </a:t>
            </a:r>
            <a:r>
              <a:rPr lang="en-US" dirty="0" smtClean="0"/>
              <a:t>benefits.</a:t>
            </a:r>
          </a:p>
        </p:txBody>
      </p:sp>
    </p:spTree>
    <p:extLst>
      <p:ext uri="{BB962C8B-B14F-4D97-AF65-F5344CB8AC3E}">
        <p14:creationId xmlns:p14="http://schemas.microsoft.com/office/powerpoint/2010/main" val="1098245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93719"/>
          </a:xfrm>
        </p:spPr>
        <p:txBody>
          <a:bodyPr/>
          <a:lstStyle/>
          <a:p>
            <a:r>
              <a:rPr lang="en-US" dirty="0" smtClean="0">
                <a:latin typeface="+mn-lt"/>
              </a:rPr>
              <a:t>Differences and Relationships</a:t>
            </a:r>
            <a:endParaRPr lang="en-US" dirty="0">
              <a:latin typeface="+mn-lt"/>
            </a:endParaRPr>
          </a:p>
        </p:txBody>
      </p:sp>
      <p:sp>
        <p:nvSpPr>
          <p:cNvPr id="3" name="Content Placeholder 2"/>
          <p:cNvSpPr>
            <a:spLocks noGrp="1"/>
          </p:cNvSpPr>
          <p:nvPr>
            <p:ph idx="1"/>
          </p:nvPr>
        </p:nvSpPr>
        <p:spPr>
          <a:xfrm>
            <a:off x="838200" y="1430448"/>
            <a:ext cx="10515600" cy="4746515"/>
          </a:xfrm>
        </p:spPr>
        <p:txBody>
          <a:bodyPr/>
          <a:lstStyle/>
          <a:p>
            <a:pPr>
              <a:spcAft>
                <a:spcPts val="600"/>
              </a:spcAft>
            </a:pPr>
            <a:r>
              <a:rPr lang="en-US" b="1" dirty="0"/>
              <a:t>Program management </a:t>
            </a:r>
            <a:r>
              <a:rPr lang="en-US" dirty="0"/>
              <a:t>and </a:t>
            </a:r>
            <a:r>
              <a:rPr lang="en-US" b="1" dirty="0"/>
              <a:t>portfolio management </a:t>
            </a:r>
            <a:r>
              <a:rPr lang="en-US" dirty="0"/>
              <a:t>differ from project management in their life cycles, activities, objectives, focus, and benefits. </a:t>
            </a:r>
          </a:p>
          <a:p>
            <a:pPr>
              <a:spcAft>
                <a:spcPts val="600"/>
              </a:spcAft>
            </a:pPr>
            <a:r>
              <a:rPr lang="en-US" dirty="0"/>
              <a:t>However, portfolios, programs, projects, and operations often engage with the same stakeholders and may need to use the same resources, which may result in a conflict in the organization. </a:t>
            </a:r>
          </a:p>
          <a:p>
            <a:pPr>
              <a:spcAft>
                <a:spcPts val="600"/>
              </a:spcAft>
            </a:pPr>
            <a:r>
              <a:rPr lang="en-US" dirty="0"/>
              <a:t>This type of a situation increases the need for coordination within the organization through the use of portfolio, program, and project management to achieve a workable balance in the organization.</a:t>
            </a:r>
          </a:p>
          <a:p>
            <a:pPr>
              <a:spcAft>
                <a:spcPts val="600"/>
              </a:spcAft>
            </a:pPr>
            <a:endParaRPr lang="en-US" dirty="0"/>
          </a:p>
        </p:txBody>
      </p:sp>
    </p:spTree>
    <p:extLst>
      <p:ext uri="{BB962C8B-B14F-4D97-AF65-F5344CB8AC3E}">
        <p14:creationId xmlns:p14="http://schemas.microsoft.com/office/powerpoint/2010/main" val="687619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6024"/>
          </a:xfrm>
        </p:spPr>
        <p:txBody>
          <a:bodyPr>
            <a:normAutofit fontScale="90000"/>
          </a:bodyPr>
          <a:lstStyle/>
          <a:p>
            <a:r>
              <a:rPr lang="en-US" b="1" dirty="0" smtClean="0">
                <a:latin typeface="+mn-lt"/>
              </a:rPr>
              <a:t>Portfolios, Programs, Projects, and Operations</a:t>
            </a:r>
            <a:endParaRPr lang="en-US" b="1" dirty="0">
              <a:latin typeface="+mn-lt"/>
            </a:endParaRPr>
          </a:p>
        </p:txBody>
      </p:sp>
      <p:sp>
        <p:nvSpPr>
          <p:cNvPr id="3" name="Content Placeholder 2"/>
          <p:cNvSpPr>
            <a:spLocks noGrp="1"/>
          </p:cNvSpPr>
          <p:nvPr>
            <p:ph idx="1"/>
          </p:nvPr>
        </p:nvSpPr>
        <p:spPr>
          <a:xfrm>
            <a:off x="838200" y="1213164"/>
            <a:ext cx="10515600" cy="4963799"/>
          </a:xfrm>
        </p:spPr>
        <p:txBody>
          <a:bodyPr/>
          <a:lstStyle/>
          <a:p>
            <a:pPr marL="0" indent="0" algn="ctr">
              <a:buNone/>
            </a:pPr>
            <a:r>
              <a:rPr lang="en-US" dirty="0"/>
              <a:t>Organizational strategy</a:t>
            </a:r>
          </a:p>
        </p:txBody>
      </p:sp>
      <p:sp>
        <p:nvSpPr>
          <p:cNvPr id="7" name="Rectangle 6"/>
          <p:cNvSpPr/>
          <p:nvPr/>
        </p:nvSpPr>
        <p:spPr>
          <a:xfrm>
            <a:off x="1050203" y="2282883"/>
            <a:ext cx="9904490" cy="22680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Sample Portfolio</a:t>
            </a:r>
            <a:endParaRPr lang="en-US" dirty="0"/>
          </a:p>
        </p:txBody>
      </p:sp>
      <p:sp>
        <p:nvSpPr>
          <p:cNvPr id="8" name="Rectangle 7"/>
          <p:cNvSpPr/>
          <p:nvPr/>
        </p:nvSpPr>
        <p:spPr>
          <a:xfrm>
            <a:off x="2485175" y="3121112"/>
            <a:ext cx="2267895" cy="607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A</a:t>
            </a:r>
          </a:p>
        </p:txBody>
      </p:sp>
      <p:sp>
        <p:nvSpPr>
          <p:cNvPr id="9" name="Rectangle 8"/>
          <p:cNvSpPr/>
          <p:nvPr/>
        </p:nvSpPr>
        <p:spPr>
          <a:xfrm>
            <a:off x="5214794" y="3060697"/>
            <a:ext cx="1457608" cy="6168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B</a:t>
            </a:r>
          </a:p>
        </p:txBody>
      </p:sp>
      <p:sp>
        <p:nvSpPr>
          <p:cNvPr id="10" name="Rectangle 9"/>
          <p:cNvSpPr/>
          <p:nvPr/>
        </p:nvSpPr>
        <p:spPr>
          <a:xfrm>
            <a:off x="7092636" y="3087232"/>
            <a:ext cx="1444782" cy="607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Portfolio</a:t>
            </a:r>
          </a:p>
          <a:p>
            <a:pPr algn="ctr"/>
            <a:r>
              <a:rPr lang="en-US" dirty="0"/>
              <a:t>A</a:t>
            </a:r>
          </a:p>
        </p:txBody>
      </p:sp>
      <p:sp>
        <p:nvSpPr>
          <p:cNvPr id="11" name="Rectangle 10"/>
          <p:cNvSpPr/>
          <p:nvPr/>
        </p:nvSpPr>
        <p:spPr>
          <a:xfrm>
            <a:off x="4520318" y="4156169"/>
            <a:ext cx="1835217" cy="5063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smtClean="0"/>
              <a:t>B1</a:t>
            </a:r>
            <a:endParaRPr lang="en-US" dirty="0"/>
          </a:p>
        </p:txBody>
      </p:sp>
      <p:sp>
        <p:nvSpPr>
          <p:cNvPr id="12" name="Rectangle 11"/>
          <p:cNvSpPr/>
          <p:nvPr/>
        </p:nvSpPr>
        <p:spPr>
          <a:xfrm>
            <a:off x="8229599" y="4157102"/>
            <a:ext cx="1621326" cy="4995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C</a:t>
            </a:r>
          </a:p>
        </p:txBody>
      </p:sp>
      <p:sp>
        <p:nvSpPr>
          <p:cNvPr id="13" name="Rectangle 12"/>
          <p:cNvSpPr/>
          <p:nvPr/>
        </p:nvSpPr>
        <p:spPr>
          <a:xfrm>
            <a:off x="2919376" y="4988457"/>
            <a:ext cx="932507" cy="4968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3</a:t>
            </a:r>
            <a:endParaRPr lang="en-US" dirty="0"/>
          </a:p>
        </p:txBody>
      </p:sp>
      <p:sp>
        <p:nvSpPr>
          <p:cNvPr id="14" name="Rectangle 13"/>
          <p:cNvSpPr/>
          <p:nvPr/>
        </p:nvSpPr>
        <p:spPr>
          <a:xfrm>
            <a:off x="1000226" y="5765499"/>
            <a:ext cx="9801693" cy="31780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Shared resources and Stakeholders</a:t>
            </a:r>
            <a:endParaRPr lang="en-US" dirty="0"/>
          </a:p>
        </p:txBody>
      </p:sp>
      <p:sp>
        <p:nvSpPr>
          <p:cNvPr id="15" name="Rectangle 14"/>
          <p:cNvSpPr/>
          <p:nvPr/>
        </p:nvSpPr>
        <p:spPr>
          <a:xfrm>
            <a:off x="3930912" y="4988457"/>
            <a:ext cx="923453" cy="4968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4</a:t>
            </a:r>
          </a:p>
        </p:txBody>
      </p:sp>
      <p:sp>
        <p:nvSpPr>
          <p:cNvPr id="16" name="Rectangle 15"/>
          <p:cNvSpPr/>
          <p:nvPr/>
        </p:nvSpPr>
        <p:spPr>
          <a:xfrm>
            <a:off x="5803090" y="4988455"/>
            <a:ext cx="860081" cy="517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6</a:t>
            </a:r>
          </a:p>
        </p:txBody>
      </p:sp>
      <p:sp>
        <p:nvSpPr>
          <p:cNvPr id="17" name="Rectangle 16"/>
          <p:cNvSpPr/>
          <p:nvPr/>
        </p:nvSpPr>
        <p:spPr>
          <a:xfrm>
            <a:off x="7746381" y="4988455"/>
            <a:ext cx="878930" cy="517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8</a:t>
            </a:r>
          </a:p>
        </p:txBody>
      </p:sp>
      <p:sp>
        <p:nvSpPr>
          <p:cNvPr id="18" name="Rectangle 17"/>
          <p:cNvSpPr/>
          <p:nvPr/>
        </p:nvSpPr>
        <p:spPr>
          <a:xfrm>
            <a:off x="6762754" y="4972066"/>
            <a:ext cx="896293" cy="534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7</a:t>
            </a:r>
          </a:p>
        </p:txBody>
      </p:sp>
      <p:sp>
        <p:nvSpPr>
          <p:cNvPr id="19" name="Rectangle 18"/>
          <p:cNvSpPr/>
          <p:nvPr/>
        </p:nvSpPr>
        <p:spPr>
          <a:xfrm>
            <a:off x="4904157" y="4988456"/>
            <a:ext cx="841973" cy="5063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5</a:t>
            </a:r>
          </a:p>
        </p:txBody>
      </p:sp>
      <p:sp>
        <p:nvSpPr>
          <p:cNvPr id="20" name="Rectangle 19"/>
          <p:cNvSpPr/>
          <p:nvPr/>
        </p:nvSpPr>
        <p:spPr>
          <a:xfrm>
            <a:off x="8688312" y="4988455"/>
            <a:ext cx="887239" cy="496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9</a:t>
            </a:r>
          </a:p>
        </p:txBody>
      </p:sp>
      <p:sp>
        <p:nvSpPr>
          <p:cNvPr id="21" name="Rectangle 20"/>
          <p:cNvSpPr/>
          <p:nvPr/>
        </p:nvSpPr>
        <p:spPr>
          <a:xfrm>
            <a:off x="9638552" y="4988455"/>
            <a:ext cx="1163368" cy="496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Operation</a:t>
            </a:r>
            <a:endParaRPr lang="en-US" dirty="0"/>
          </a:p>
        </p:txBody>
      </p:sp>
      <p:sp>
        <p:nvSpPr>
          <p:cNvPr id="22" name="Rectangle 21"/>
          <p:cNvSpPr/>
          <p:nvPr/>
        </p:nvSpPr>
        <p:spPr>
          <a:xfrm>
            <a:off x="1843883" y="4970352"/>
            <a:ext cx="1003427" cy="514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2</a:t>
            </a:r>
            <a:endParaRPr lang="en-US" dirty="0"/>
          </a:p>
        </p:txBody>
      </p:sp>
      <p:cxnSp>
        <p:nvCxnSpPr>
          <p:cNvPr id="24" name="Straight Arrow Connector 23"/>
          <p:cNvCxnSpPr/>
          <p:nvPr/>
        </p:nvCxnSpPr>
        <p:spPr>
          <a:xfrm>
            <a:off x="10311897" y="2509687"/>
            <a:ext cx="18107" cy="241211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a:off x="9750582" y="4662540"/>
            <a:ext cx="0" cy="3078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a:off x="2690399" y="3741270"/>
            <a:ext cx="7534" cy="1206454"/>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flipH="1">
            <a:off x="9216428" y="4662540"/>
            <a:ext cx="9053" cy="3078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flipH="1" flipV="1">
            <a:off x="4706947" y="4662540"/>
            <a:ext cx="12565" cy="2984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flipV="1">
            <a:off x="7496269" y="3695063"/>
            <a:ext cx="41130" cy="122674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flipH="1">
            <a:off x="8391528" y="4654279"/>
            <a:ext cx="6694" cy="30670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5" name="Straight Arrow Connector 44"/>
          <p:cNvCxnSpPr/>
          <p:nvPr/>
        </p:nvCxnSpPr>
        <p:spPr>
          <a:xfrm>
            <a:off x="8406143" y="3723476"/>
            <a:ext cx="13580" cy="43362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p:cNvCxnSpPr/>
          <p:nvPr/>
        </p:nvCxnSpPr>
        <p:spPr>
          <a:xfrm flipH="1">
            <a:off x="6527549" y="3694752"/>
            <a:ext cx="8119" cy="122705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p:cNvCxnSpPr/>
          <p:nvPr/>
        </p:nvCxnSpPr>
        <p:spPr>
          <a:xfrm>
            <a:off x="5450186" y="4662540"/>
            <a:ext cx="9054" cy="32591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p:cNvCxnSpPr/>
          <p:nvPr/>
        </p:nvCxnSpPr>
        <p:spPr>
          <a:xfrm>
            <a:off x="5604095" y="3714421"/>
            <a:ext cx="0" cy="4417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53" name="Rectangle 52"/>
          <p:cNvSpPr/>
          <p:nvPr/>
        </p:nvSpPr>
        <p:spPr>
          <a:xfrm>
            <a:off x="889679" y="4988458"/>
            <a:ext cx="904412" cy="472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Project1</a:t>
            </a:r>
            <a:endParaRPr lang="en-US" dirty="0"/>
          </a:p>
        </p:txBody>
      </p:sp>
      <p:cxnSp>
        <p:nvCxnSpPr>
          <p:cNvPr id="55" name="Straight Arrow Connector 54"/>
          <p:cNvCxnSpPr>
            <a:stCxn id="8" idx="2"/>
          </p:cNvCxnSpPr>
          <p:nvPr/>
        </p:nvCxnSpPr>
        <p:spPr>
          <a:xfrm>
            <a:off x="3619123" y="3728943"/>
            <a:ext cx="2264" cy="123532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7" name="Straight Arrow Connector 56"/>
          <p:cNvCxnSpPr/>
          <p:nvPr/>
        </p:nvCxnSpPr>
        <p:spPr>
          <a:xfrm>
            <a:off x="1505618" y="2518273"/>
            <a:ext cx="6311" cy="2445995"/>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cxnSp>
        <p:nvCxnSpPr>
          <p:cNvPr id="59" name="Straight Arrow Connector 58"/>
          <p:cNvCxnSpPr/>
          <p:nvPr/>
        </p:nvCxnSpPr>
        <p:spPr>
          <a:xfrm>
            <a:off x="5975287" y="2518273"/>
            <a:ext cx="9054" cy="52056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1" name="Straight Arrow Connector 60"/>
          <p:cNvCxnSpPr/>
          <p:nvPr/>
        </p:nvCxnSpPr>
        <p:spPr>
          <a:xfrm>
            <a:off x="4074059" y="2558062"/>
            <a:ext cx="0" cy="53948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3" name="Straight Arrow Connector 62"/>
          <p:cNvCxnSpPr/>
          <p:nvPr/>
        </p:nvCxnSpPr>
        <p:spPr>
          <a:xfrm flipH="1">
            <a:off x="7876515" y="2540593"/>
            <a:ext cx="9053" cy="49700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7" name="Straight Arrow Connector 66"/>
          <p:cNvCxnSpPr/>
          <p:nvPr/>
        </p:nvCxnSpPr>
        <p:spPr>
          <a:xfrm flipH="1">
            <a:off x="5334757" y="5476249"/>
            <a:ext cx="11225" cy="298764"/>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0" name="Straight Arrow Connector 69"/>
          <p:cNvCxnSpPr/>
          <p:nvPr/>
        </p:nvCxnSpPr>
        <p:spPr>
          <a:xfrm>
            <a:off x="4286355" y="5461123"/>
            <a:ext cx="0" cy="32030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2" name="Straight Arrow Connector 71"/>
          <p:cNvCxnSpPr/>
          <p:nvPr/>
        </p:nvCxnSpPr>
        <p:spPr>
          <a:xfrm>
            <a:off x="1396206" y="5485313"/>
            <a:ext cx="0" cy="28190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4" name="Straight Arrow Connector 73"/>
          <p:cNvCxnSpPr/>
          <p:nvPr/>
        </p:nvCxnSpPr>
        <p:spPr>
          <a:xfrm>
            <a:off x="2328238" y="5485313"/>
            <a:ext cx="0" cy="28018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6" name="Straight Arrow Connector 75"/>
          <p:cNvCxnSpPr/>
          <p:nvPr/>
        </p:nvCxnSpPr>
        <p:spPr>
          <a:xfrm flipH="1">
            <a:off x="3323543" y="5440824"/>
            <a:ext cx="18107" cy="32467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8" name="Straight Arrow Connector 77"/>
          <p:cNvCxnSpPr>
            <a:stCxn id="16" idx="2"/>
          </p:cNvCxnSpPr>
          <p:nvPr/>
        </p:nvCxnSpPr>
        <p:spPr>
          <a:xfrm flipH="1">
            <a:off x="6225493" y="5506234"/>
            <a:ext cx="7638" cy="25926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0" name="Straight Arrow Connector 79"/>
          <p:cNvCxnSpPr/>
          <p:nvPr/>
        </p:nvCxnSpPr>
        <p:spPr>
          <a:xfrm>
            <a:off x="7215612" y="5506234"/>
            <a:ext cx="4342" cy="25209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2" name="Straight Arrow Connector 81"/>
          <p:cNvCxnSpPr/>
          <p:nvPr/>
        </p:nvCxnSpPr>
        <p:spPr>
          <a:xfrm>
            <a:off x="8222059" y="5476249"/>
            <a:ext cx="0" cy="28034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4" name="Straight Arrow Connector 83"/>
          <p:cNvCxnSpPr/>
          <p:nvPr/>
        </p:nvCxnSpPr>
        <p:spPr>
          <a:xfrm>
            <a:off x="9131931" y="5461123"/>
            <a:ext cx="0" cy="28034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6" name="Straight Arrow Connector 85"/>
          <p:cNvCxnSpPr/>
          <p:nvPr/>
        </p:nvCxnSpPr>
        <p:spPr>
          <a:xfrm>
            <a:off x="10082171" y="5522612"/>
            <a:ext cx="1" cy="23087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8" name="Straight Arrow Connector 87"/>
          <p:cNvCxnSpPr/>
          <p:nvPr/>
        </p:nvCxnSpPr>
        <p:spPr>
          <a:xfrm>
            <a:off x="5943598" y="1844415"/>
            <a:ext cx="0" cy="390092"/>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891053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9398"/>
          </a:xfrm>
        </p:spPr>
        <p:txBody>
          <a:bodyPr/>
          <a:lstStyle/>
          <a:p>
            <a:endParaRPr lang="en-US" dirty="0"/>
          </a:p>
        </p:txBody>
      </p:sp>
      <p:sp>
        <p:nvSpPr>
          <p:cNvPr id="3" name="Content Placeholder 2"/>
          <p:cNvSpPr>
            <a:spLocks noGrp="1"/>
          </p:cNvSpPr>
          <p:nvPr>
            <p:ph idx="1"/>
          </p:nvPr>
        </p:nvSpPr>
        <p:spPr>
          <a:xfrm>
            <a:off x="552261" y="1249378"/>
            <a:ext cx="11144816" cy="4927585"/>
          </a:xfrm>
        </p:spPr>
        <p:txBody>
          <a:bodyPr/>
          <a:lstStyle/>
          <a:p>
            <a:r>
              <a:rPr lang="en-US" dirty="0"/>
              <a:t>Looking at project, program, and portfolio management from an organizational perspective: </a:t>
            </a:r>
          </a:p>
          <a:p>
            <a:pPr lvl="1">
              <a:spcBef>
                <a:spcPts val="1800"/>
              </a:spcBef>
              <a:spcAft>
                <a:spcPts val="1200"/>
              </a:spcAft>
            </a:pPr>
            <a:r>
              <a:rPr lang="en-US" dirty="0" smtClean="0"/>
              <a:t>Program </a:t>
            </a:r>
            <a:r>
              <a:rPr lang="en-US" dirty="0"/>
              <a:t>and project management focus on doing programs and projects the “right” way; </a:t>
            </a:r>
            <a:r>
              <a:rPr lang="en-US" dirty="0" smtClean="0"/>
              <a:t>and</a:t>
            </a:r>
          </a:p>
          <a:p>
            <a:pPr lvl="1">
              <a:spcBef>
                <a:spcPts val="1800"/>
              </a:spcBef>
              <a:spcAft>
                <a:spcPts val="1200"/>
              </a:spcAft>
            </a:pPr>
            <a:r>
              <a:rPr lang="en-US" dirty="0" smtClean="0"/>
              <a:t>Portfolio </a:t>
            </a:r>
            <a:r>
              <a:rPr lang="en-US" dirty="0"/>
              <a:t>management focuses on doing the “right” programs and projects.</a:t>
            </a:r>
          </a:p>
        </p:txBody>
      </p:sp>
    </p:spTree>
    <p:extLst>
      <p:ext uri="{BB962C8B-B14F-4D97-AF65-F5344CB8AC3E}">
        <p14:creationId xmlns:p14="http://schemas.microsoft.com/office/powerpoint/2010/main" val="35495779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09" y="365125"/>
            <a:ext cx="11751398" cy="6280119"/>
          </a:xfrm>
        </p:spPr>
        <p:txBody>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142395228"/>
              </p:ext>
            </p:extLst>
          </p:nvPr>
        </p:nvGraphicFramePr>
        <p:xfrm>
          <a:off x="167952" y="226335"/>
          <a:ext cx="11849878" cy="6283879"/>
        </p:xfrm>
        <a:graphic>
          <a:graphicData uri="http://schemas.openxmlformats.org/drawingml/2006/table">
            <a:tbl>
              <a:tblPr firstRow="1" bandRow="1">
                <a:tableStyleId>{5C22544A-7EE6-4342-B048-85BDC9FD1C3A}</a:tableStyleId>
              </a:tblPr>
              <a:tblGrid>
                <a:gridCol w="1212040"/>
                <a:gridCol w="2884098"/>
                <a:gridCol w="4346646"/>
                <a:gridCol w="3407094"/>
              </a:tblGrid>
              <a:tr h="419134">
                <a:tc gridSpan="4">
                  <a:txBody>
                    <a:bodyPr/>
                    <a:lstStyle/>
                    <a:p>
                      <a:pPr algn="ctr"/>
                      <a:r>
                        <a:rPr lang="en-US" dirty="0" smtClean="0"/>
                        <a:t>Organizational Project Management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84573">
                <a:tc>
                  <a:txBody>
                    <a:bodyPr/>
                    <a:lstStyle/>
                    <a:p>
                      <a:r>
                        <a:rPr lang="en-US" sz="1800" b="1" dirty="0" smtClean="0"/>
                        <a:t>Elements</a:t>
                      </a:r>
                      <a:endParaRPr lang="en-US" sz="1800" b="1" dirty="0"/>
                    </a:p>
                  </a:txBody>
                  <a:tcPr/>
                </a:tc>
                <a:tc>
                  <a:txBody>
                    <a:bodyPr/>
                    <a:lstStyle/>
                    <a:p>
                      <a:pPr algn="ctr"/>
                      <a:r>
                        <a:rPr lang="en-US" sz="1800" b="1" dirty="0" smtClean="0"/>
                        <a:t>Projects</a:t>
                      </a:r>
                      <a:endParaRPr lang="en-US" sz="1800" b="1" dirty="0"/>
                    </a:p>
                  </a:txBody>
                  <a:tcPr/>
                </a:tc>
                <a:tc>
                  <a:txBody>
                    <a:bodyPr/>
                    <a:lstStyle/>
                    <a:p>
                      <a:pPr algn="ctr"/>
                      <a:r>
                        <a:rPr lang="en-US" sz="1800" b="1" dirty="0" smtClean="0"/>
                        <a:t>Programs </a:t>
                      </a:r>
                      <a:endParaRPr lang="en-US" sz="1800" b="1" dirty="0"/>
                    </a:p>
                  </a:txBody>
                  <a:tcPr/>
                </a:tc>
                <a:tc>
                  <a:txBody>
                    <a:bodyPr/>
                    <a:lstStyle/>
                    <a:p>
                      <a:pPr algn="ctr"/>
                      <a:r>
                        <a:rPr lang="en-US" sz="1800" b="1" dirty="0" smtClean="0"/>
                        <a:t>Portfolio</a:t>
                      </a:r>
                      <a:endParaRPr lang="en-US" sz="1800" b="1" dirty="0"/>
                    </a:p>
                  </a:txBody>
                  <a:tcPr/>
                </a:tc>
              </a:tr>
              <a:tr h="1826724">
                <a:tc>
                  <a:txBody>
                    <a:bodyPr/>
                    <a:lstStyle/>
                    <a:p>
                      <a:r>
                        <a:rPr lang="en-US" sz="1800" b="1" dirty="0" smtClean="0"/>
                        <a:t>Definition</a:t>
                      </a:r>
                      <a:endParaRPr lang="en-US" sz="1800" b="1" dirty="0"/>
                    </a:p>
                  </a:txBody>
                  <a:tcPr/>
                </a:tc>
                <a:tc>
                  <a:txBody>
                    <a:bodyPr/>
                    <a:lstStyle/>
                    <a:p>
                      <a:pPr algn="just"/>
                      <a:r>
                        <a:rPr lang="en-US" sz="1800" dirty="0" smtClean="0"/>
                        <a:t>A project is a temporary endeavor undertaken to create a unique product, service, or result.</a:t>
                      </a:r>
                      <a:endParaRPr lang="en-US" sz="1800" dirty="0"/>
                    </a:p>
                  </a:txBody>
                  <a:tcPr/>
                </a:tc>
                <a:tc>
                  <a:txBody>
                    <a:bodyPr/>
                    <a:lstStyle/>
                    <a:p>
                      <a:pPr algn="just"/>
                      <a:r>
                        <a:rPr lang="en-US" sz="1800" dirty="0" smtClean="0"/>
                        <a:t>A program </a:t>
                      </a:r>
                      <a:r>
                        <a:rPr lang="en-US" sz="1800" dirty="0" smtClean="0"/>
                        <a:t>is a group of related projects, subsidiary programs, and program activities that are managed in a coordinated manner to obtain benefits not available from managing them individually.</a:t>
                      </a:r>
                      <a:endParaRPr lang="en-US" sz="1800" dirty="0"/>
                    </a:p>
                  </a:txBody>
                  <a:tcPr/>
                </a:tc>
                <a:tc>
                  <a:txBody>
                    <a:bodyPr/>
                    <a:lstStyle/>
                    <a:p>
                      <a:pPr algn="just"/>
                      <a:r>
                        <a:rPr lang="en-US" sz="1800" dirty="0" smtClean="0"/>
                        <a:t>A portfolio is a collection of projects, programs, subsidiary portfolios, and operations managed as a group to achieve strategic objectives.</a:t>
                      </a:r>
                      <a:endParaRPr lang="en-US" sz="1800" dirty="0"/>
                    </a:p>
                  </a:txBody>
                  <a:tcPr/>
                </a:tc>
              </a:tr>
              <a:tr h="2115154">
                <a:tc>
                  <a:txBody>
                    <a:bodyPr/>
                    <a:lstStyle/>
                    <a:p>
                      <a:r>
                        <a:rPr lang="en-US" sz="1800" b="1" dirty="0" smtClean="0"/>
                        <a:t>Scope</a:t>
                      </a:r>
                      <a:endParaRPr lang="en-US" sz="1800" b="1" dirty="0"/>
                    </a:p>
                  </a:txBody>
                  <a:tcPr/>
                </a:tc>
                <a:tc>
                  <a:txBody>
                    <a:bodyPr/>
                    <a:lstStyle/>
                    <a:p>
                      <a:pPr algn="just"/>
                      <a:r>
                        <a:rPr lang="en-US" sz="1800" dirty="0" smtClean="0"/>
                        <a:t>Projects have defined objectives. Scope is progressively elaborated throughout the project life cycle.</a:t>
                      </a:r>
                      <a:endParaRPr lang="en-US" sz="1800" dirty="0"/>
                    </a:p>
                  </a:txBody>
                  <a:tcPr/>
                </a:tc>
                <a:tc>
                  <a:txBody>
                    <a:bodyPr/>
                    <a:lstStyle/>
                    <a:p>
                      <a:pPr algn="just"/>
                      <a:r>
                        <a:rPr lang="en-US" sz="1800" dirty="0" smtClean="0"/>
                        <a:t>Programs have a scope that encompasses the scopes of its program components. Programs produce benefits to an organization by ensuring that the outputs and outcomes of program components are delivered in a coordinated and complementary manner.</a:t>
                      </a:r>
                      <a:endParaRPr lang="en-US" sz="1800" dirty="0"/>
                    </a:p>
                  </a:txBody>
                  <a:tcPr/>
                </a:tc>
                <a:tc>
                  <a:txBody>
                    <a:bodyPr/>
                    <a:lstStyle/>
                    <a:p>
                      <a:pPr algn="just"/>
                      <a:r>
                        <a:rPr lang="en-US" sz="1800" dirty="0" smtClean="0"/>
                        <a:t>Portfolios have an organizational scope that changes with the strategic objectives of the organization.</a:t>
                      </a:r>
                      <a:endParaRPr lang="en-US" sz="1800" dirty="0"/>
                    </a:p>
                  </a:txBody>
                  <a:tcPr/>
                </a:tc>
              </a:tr>
              <a:tr h="1538294">
                <a:tc>
                  <a:txBody>
                    <a:bodyPr/>
                    <a:lstStyle/>
                    <a:p>
                      <a:r>
                        <a:rPr lang="en-US" sz="1800" b="1" dirty="0" smtClean="0"/>
                        <a:t>Change</a:t>
                      </a:r>
                      <a:endParaRPr lang="en-US" sz="1800" b="1" dirty="0"/>
                    </a:p>
                  </a:txBody>
                  <a:tcPr/>
                </a:tc>
                <a:tc>
                  <a:txBody>
                    <a:bodyPr/>
                    <a:lstStyle/>
                    <a:p>
                      <a:pPr algn="just"/>
                      <a:r>
                        <a:rPr lang="en-US" sz="1800" dirty="0" smtClean="0"/>
                        <a:t>Project managers expect change and implement processes to keep change managed and controlled.</a:t>
                      </a:r>
                      <a:endParaRPr lang="en-US" sz="1800" dirty="0"/>
                    </a:p>
                  </a:txBody>
                  <a:tcPr/>
                </a:tc>
                <a:tc>
                  <a:txBody>
                    <a:bodyPr/>
                    <a:lstStyle/>
                    <a:p>
                      <a:pPr algn="just"/>
                      <a:r>
                        <a:rPr lang="en-US" sz="1800" dirty="0" smtClean="0"/>
                        <a:t>Programs are managed in a manner that accepts and adapts to change as necessary to optimize the delivery of benefits as the program’s components deliver outcomes and/or outputs.</a:t>
                      </a:r>
                      <a:endParaRPr lang="en-US" sz="1800" dirty="0"/>
                    </a:p>
                  </a:txBody>
                  <a:tcPr/>
                </a:tc>
                <a:tc>
                  <a:txBody>
                    <a:bodyPr/>
                    <a:lstStyle/>
                    <a:p>
                      <a:pPr algn="just"/>
                      <a:r>
                        <a:rPr lang="en-US" sz="1800" dirty="0" smtClean="0"/>
                        <a:t>Portfolio managers continuously monitor changes in the broader internal and external environments.</a:t>
                      </a:r>
                      <a:endParaRPr lang="en-US" sz="1800" dirty="0"/>
                    </a:p>
                  </a:txBody>
                  <a:tcPr/>
                </a:tc>
              </a:tr>
            </a:tbl>
          </a:graphicData>
        </a:graphic>
      </p:graphicFrame>
    </p:spTree>
    <p:extLst>
      <p:ext uri="{BB962C8B-B14F-4D97-AF65-F5344CB8AC3E}">
        <p14:creationId xmlns:p14="http://schemas.microsoft.com/office/powerpoint/2010/main" val="15969973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497" y="365125"/>
            <a:ext cx="11633703" cy="6243905"/>
          </a:xfrm>
        </p:spPr>
        <p:txBody>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618166135"/>
              </p:ext>
            </p:extLst>
          </p:nvPr>
        </p:nvGraphicFramePr>
        <p:xfrm>
          <a:off x="67377" y="-1"/>
          <a:ext cx="12050829" cy="6541623"/>
        </p:xfrm>
        <a:graphic>
          <a:graphicData uri="http://schemas.openxmlformats.org/drawingml/2006/table">
            <a:tbl>
              <a:tblPr firstRow="1" bandRow="1">
                <a:tableStyleId>{5C22544A-7EE6-4342-B048-85BDC9FD1C3A}</a:tableStyleId>
              </a:tblPr>
              <a:tblGrid>
                <a:gridCol w="1466914"/>
                <a:gridCol w="3289077"/>
                <a:gridCol w="3869133"/>
                <a:gridCol w="3425705"/>
              </a:tblGrid>
              <a:tr h="375637">
                <a:tc>
                  <a:txBody>
                    <a:bodyPr/>
                    <a:lstStyle/>
                    <a:p>
                      <a:endParaRPr lang="en-US" sz="1800" dirty="0"/>
                    </a:p>
                  </a:txBody>
                  <a:tcPr/>
                </a:tc>
                <a:tc>
                  <a:txBody>
                    <a:bodyPr/>
                    <a:lstStyle/>
                    <a:p>
                      <a:pPr algn="ctr"/>
                      <a:r>
                        <a:rPr lang="en-US" sz="1800" b="0" dirty="0" smtClean="0"/>
                        <a:t>Projects</a:t>
                      </a:r>
                      <a:endParaRPr lang="en-US" sz="1800" b="0" dirty="0"/>
                    </a:p>
                  </a:txBody>
                  <a:tcPr/>
                </a:tc>
                <a:tc>
                  <a:txBody>
                    <a:bodyPr/>
                    <a:lstStyle/>
                    <a:p>
                      <a:pPr algn="ctr"/>
                      <a:r>
                        <a:rPr lang="en-US" sz="1800" b="0" dirty="0" smtClean="0"/>
                        <a:t>Programs</a:t>
                      </a:r>
                      <a:endParaRPr lang="en-US" sz="1800" b="0" dirty="0"/>
                    </a:p>
                  </a:txBody>
                  <a:tcPr/>
                </a:tc>
                <a:tc>
                  <a:txBody>
                    <a:bodyPr/>
                    <a:lstStyle/>
                    <a:p>
                      <a:pPr algn="ctr"/>
                      <a:r>
                        <a:rPr lang="en-US" sz="1800" b="0" dirty="0" smtClean="0"/>
                        <a:t>Portfolios</a:t>
                      </a:r>
                      <a:endParaRPr lang="en-US" sz="1800" b="0" dirty="0"/>
                    </a:p>
                  </a:txBody>
                  <a:tcPr/>
                </a:tc>
              </a:tr>
              <a:tr h="1356911">
                <a:tc>
                  <a:txBody>
                    <a:bodyPr/>
                    <a:lstStyle/>
                    <a:p>
                      <a:r>
                        <a:rPr lang="en-US" sz="1800" b="1" dirty="0" smtClean="0"/>
                        <a:t>Planning</a:t>
                      </a:r>
                      <a:endParaRPr lang="en-US" sz="1800" b="1" dirty="0"/>
                    </a:p>
                  </a:txBody>
                  <a:tcPr/>
                </a:tc>
                <a:tc>
                  <a:txBody>
                    <a:bodyPr/>
                    <a:lstStyle/>
                    <a:p>
                      <a:r>
                        <a:rPr lang="en-US" sz="1800" dirty="0" smtClean="0"/>
                        <a:t>Project managers progressively elaborate high-level information into detailed plans throughout the project life cycle.</a:t>
                      </a:r>
                      <a:endParaRPr lang="en-US" sz="1800" dirty="0"/>
                    </a:p>
                  </a:txBody>
                  <a:tcPr/>
                </a:tc>
                <a:tc>
                  <a:txBody>
                    <a:bodyPr/>
                    <a:lstStyle/>
                    <a:p>
                      <a:r>
                        <a:rPr lang="en-US" sz="1800" dirty="0" smtClean="0"/>
                        <a:t>Programs are managed using high-level plans that track the interdependencies and progress of program components. Program plans are also used to guide planning at the component level</a:t>
                      </a:r>
                      <a:endParaRPr lang="en-US" sz="1800" dirty="0"/>
                    </a:p>
                  </a:txBody>
                  <a:tcPr/>
                </a:tc>
                <a:tc>
                  <a:txBody>
                    <a:bodyPr/>
                    <a:lstStyle/>
                    <a:p>
                      <a:r>
                        <a:rPr lang="en-US" sz="1800" dirty="0" smtClean="0"/>
                        <a:t>Portfolio managers create and maintain necessary processes and communication relative to the aggregate portfolio</a:t>
                      </a:r>
                      <a:endParaRPr lang="en-US" sz="1800" dirty="0"/>
                    </a:p>
                  </a:txBody>
                  <a:tcPr/>
                </a:tc>
              </a:tr>
              <a:tr h="1386037">
                <a:tc>
                  <a:txBody>
                    <a:bodyPr/>
                    <a:lstStyle/>
                    <a:p>
                      <a:r>
                        <a:rPr lang="en-US" sz="1800" b="1" dirty="0" smtClean="0"/>
                        <a:t>Management</a:t>
                      </a:r>
                      <a:endParaRPr lang="en-US" sz="1800" b="1" dirty="0"/>
                    </a:p>
                  </a:txBody>
                  <a:tcPr/>
                </a:tc>
                <a:tc>
                  <a:txBody>
                    <a:bodyPr/>
                    <a:lstStyle/>
                    <a:p>
                      <a:r>
                        <a:rPr lang="en-US" sz="1800" dirty="0" smtClean="0"/>
                        <a:t>Project managers manage the project team to meet the project objectives.</a:t>
                      </a:r>
                      <a:endParaRPr lang="en-US" sz="1800" dirty="0"/>
                    </a:p>
                  </a:txBody>
                  <a:tcPr/>
                </a:tc>
                <a:tc>
                  <a:txBody>
                    <a:bodyPr/>
                    <a:lstStyle/>
                    <a:p>
                      <a:r>
                        <a:rPr lang="en-US" sz="1800" dirty="0" smtClean="0"/>
                        <a:t>Programs are managed by program managers who ensure that program benefits are delivered as expected, by coordinating the activities of a program’s components</a:t>
                      </a:r>
                      <a:endParaRPr lang="en-US" sz="1800" dirty="0"/>
                    </a:p>
                  </a:txBody>
                  <a:tcPr/>
                </a:tc>
                <a:tc>
                  <a:txBody>
                    <a:bodyPr/>
                    <a:lstStyle/>
                    <a:p>
                      <a:r>
                        <a:rPr lang="en-US" sz="1800" dirty="0" smtClean="0"/>
                        <a:t>Portfolio managers may manage or coordinate portfolio management staff, or program and project staff that may have reporting responsibilities into the aggregate portfolio.</a:t>
                      </a:r>
                      <a:endParaRPr lang="en-US" sz="1800" dirty="0"/>
                    </a:p>
                  </a:txBody>
                  <a:tcPr/>
                </a:tc>
              </a:tr>
              <a:tr h="1502546">
                <a:tc>
                  <a:txBody>
                    <a:bodyPr/>
                    <a:lstStyle/>
                    <a:p>
                      <a:r>
                        <a:rPr lang="en-US" sz="1800" b="1" dirty="0" smtClean="0"/>
                        <a:t>Monitoring</a:t>
                      </a:r>
                      <a:endParaRPr lang="en-US" sz="1800" b="1" dirty="0"/>
                    </a:p>
                  </a:txBody>
                  <a:tcPr/>
                </a:tc>
                <a:tc>
                  <a:txBody>
                    <a:bodyPr/>
                    <a:lstStyle/>
                    <a:p>
                      <a:r>
                        <a:rPr lang="en-US" sz="1800" dirty="0" smtClean="0"/>
                        <a:t>Project managers monitor and control the work of producing the products, services, or results that the project was undertaken to produce.</a:t>
                      </a:r>
                      <a:endParaRPr lang="en-US" sz="1800" dirty="0"/>
                    </a:p>
                  </a:txBody>
                  <a:tcPr/>
                </a:tc>
                <a:tc>
                  <a:txBody>
                    <a:bodyPr/>
                    <a:lstStyle/>
                    <a:p>
                      <a:r>
                        <a:rPr lang="en-US" sz="1800" dirty="0" smtClean="0"/>
                        <a:t>Program managers monitor the progress of program components to ensure the overall goals, schedules, budget, and benefits of the program will be met.</a:t>
                      </a:r>
                      <a:endParaRPr lang="en-US" sz="1800" dirty="0"/>
                    </a:p>
                  </a:txBody>
                  <a:tcPr/>
                </a:tc>
                <a:tc>
                  <a:txBody>
                    <a:bodyPr/>
                    <a:lstStyle/>
                    <a:p>
                      <a:r>
                        <a:rPr lang="en-US" sz="1800" dirty="0" smtClean="0"/>
                        <a:t>Portfolio managers monitor strategic changes and aggregate resource allocation, performance results, and risk of the portfolio</a:t>
                      </a:r>
                      <a:endParaRPr lang="en-US" sz="1800" dirty="0"/>
                    </a:p>
                  </a:txBody>
                  <a:tcPr/>
                </a:tc>
              </a:tr>
              <a:tr h="1317657">
                <a:tc>
                  <a:txBody>
                    <a:bodyPr/>
                    <a:lstStyle/>
                    <a:p>
                      <a:r>
                        <a:rPr lang="en-US" sz="1800" b="1" dirty="0" smtClean="0"/>
                        <a:t>Success</a:t>
                      </a:r>
                      <a:endParaRPr lang="en-US" sz="1800" b="1" dirty="0"/>
                    </a:p>
                  </a:txBody>
                  <a:tcPr/>
                </a:tc>
                <a:tc>
                  <a:txBody>
                    <a:bodyPr/>
                    <a:lstStyle/>
                    <a:p>
                      <a:r>
                        <a:rPr lang="en-US" sz="1800" dirty="0" smtClean="0"/>
                        <a:t>Success is measured by product and project quality, timeliness, budget compliance, and degree of customer satisfaction.</a:t>
                      </a:r>
                      <a:endParaRPr lang="en-US" sz="1800" dirty="0"/>
                    </a:p>
                  </a:txBody>
                  <a:tcPr/>
                </a:tc>
                <a:tc>
                  <a:txBody>
                    <a:bodyPr/>
                    <a:lstStyle/>
                    <a:p>
                      <a:r>
                        <a:rPr lang="en-US" sz="1800" dirty="0" smtClean="0"/>
                        <a:t>A program’s success is measured by the program’s ability to deliver its intended benefits to an organization, and by the program’s efficiency and effectiveness in delivering those benefits</a:t>
                      </a:r>
                      <a:endParaRPr lang="en-US" sz="1800" dirty="0"/>
                    </a:p>
                  </a:txBody>
                  <a:tcPr/>
                </a:tc>
                <a:tc>
                  <a:txBody>
                    <a:bodyPr/>
                    <a:lstStyle/>
                    <a:p>
                      <a:r>
                        <a:rPr lang="en-US" sz="1800" dirty="0" smtClean="0"/>
                        <a:t>Success is measured in terms of the aggregate investment performance and benefit realization of the portfolio.</a:t>
                      </a:r>
                      <a:endParaRPr lang="en-US" sz="1800" dirty="0"/>
                    </a:p>
                  </a:txBody>
                  <a:tcPr/>
                </a:tc>
              </a:tr>
            </a:tbl>
          </a:graphicData>
        </a:graphic>
      </p:graphicFrame>
    </p:spTree>
    <p:extLst>
      <p:ext uri="{BB962C8B-B14F-4D97-AF65-F5344CB8AC3E}">
        <p14:creationId xmlns:p14="http://schemas.microsoft.com/office/powerpoint/2010/main" val="32067754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847023"/>
          </a:xfrm>
        </p:spPr>
        <p:txBody>
          <a:bodyPr>
            <a:normAutofit/>
          </a:bodyPr>
          <a:lstStyle/>
          <a:p>
            <a:pPr algn="ctr"/>
            <a:r>
              <a:rPr lang="en-US" dirty="0" smtClean="0">
                <a:latin typeface="+mn-lt"/>
              </a:rPr>
              <a:t>Program Management</a:t>
            </a:r>
            <a:endParaRPr lang="en-US" dirty="0">
              <a:latin typeface="+mn-lt"/>
            </a:endParaRPr>
          </a:p>
        </p:txBody>
      </p:sp>
      <p:sp>
        <p:nvSpPr>
          <p:cNvPr id="3" name="Content Placeholder 2"/>
          <p:cNvSpPr>
            <a:spLocks noGrp="1"/>
          </p:cNvSpPr>
          <p:nvPr>
            <p:ph idx="1"/>
          </p:nvPr>
        </p:nvSpPr>
        <p:spPr>
          <a:xfrm>
            <a:off x="838200" y="1176950"/>
            <a:ext cx="10515600" cy="5000014"/>
          </a:xfrm>
        </p:spPr>
        <p:txBody>
          <a:bodyPr>
            <a:normAutofit/>
          </a:bodyPr>
          <a:lstStyle/>
          <a:p>
            <a:r>
              <a:rPr lang="en-US" b="1" dirty="0" smtClean="0"/>
              <a:t>Program </a:t>
            </a:r>
            <a:r>
              <a:rPr lang="en-US" b="1" dirty="0"/>
              <a:t>management </a:t>
            </a:r>
            <a:r>
              <a:rPr lang="en-US" dirty="0"/>
              <a:t>is defined as the application of knowledge, skills, and principles to a program to achieve the program objectives and to obtain benefits and control not available by managing program components individually. </a:t>
            </a:r>
            <a:endParaRPr lang="en-US" dirty="0" smtClean="0"/>
          </a:p>
          <a:p>
            <a:r>
              <a:rPr lang="en-US" dirty="0" smtClean="0"/>
              <a:t>A </a:t>
            </a:r>
            <a:r>
              <a:rPr lang="en-US" dirty="0"/>
              <a:t>program component refers to projects and other programs within a program. </a:t>
            </a:r>
            <a:endParaRPr lang="en-US" dirty="0" smtClean="0"/>
          </a:p>
          <a:p>
            <a:r>
              <a:rPr lang="en-US" dirty="0" smtClean="0"/>
              <a:t>Project </a:t>
            </a:r>
            <a:r>
              <a:rPr lang="en-US" dirty="0"/>
              <a:t>management focuses on interdependencies within a project to determine the optimal approach for managing the project. </a:t>
            </a:r>
            <a:endParaRPr lang="en-US" dirty="0" smtClean="0"/>
          </a:p>
          <a:p>
            <a:r>
              <a:rPr lang="en-US" dirty="0" smtClean="0"/>
              <a:t>Program </a:t>
            </a:r>
            <a:r>
              <a:rPr lang="en-US" dirty="0"/>
              <a:t>management focuses on the interdependencies between projects and between projects and the program level to determine the optimal approach for managing them. </a:t>
            </a:r>
            <a:endParaRPr lang="en-US" dirty="0" smtClean="0"/>
          </a:p>
        </p:txBody>
      </p:sp>
    </p:spTree>
    <p:extLst>
      <p:ext uri="{BB962C8B-B14F-4D97-AF65-F5344CB8AC3E}">
        <p14:creationId xmlns:p14="http://schemas.microsoft.com/office/powerpoint/2010/main" val="16083492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6558"/>
          </a:xfrm>
        </p:spPr>
        <p:txBody>
          <a:bodyPr/>
          <a:lstStyle/>
          <a:p>
            <a:pPr algn="ctr"/>
            <a:r>
              <a:rPr lang="en-US" dirty="0" smtClean="0">
                <a:latin typeface="+mn-lt"/>
              </a:rPr>
              <a:t>Portfolio Management</a:t>
            </a:r>
            <a:endParaRPr lang="en-US" dirty="0">
              <a:latin typeface="+mn-lt"/>
            </a:endParaRPr>
          </a:p>
        </p:txBody>
      </p:sp>
      <p:sp>
        <p:nvSpPr>
          <p:cNvPr id="3" name="Content Placeholder 2"/>
          <p:cNvSpPr>
            <a:spLocks noGrp="1"/>
          </p:cNvSpPr>
          <p:nvPr>
            <p:ph idx="1"/>
          </p:nvPr>
        </p:nvSpPr>
        <p:spPr>
          <a:xfrm>
            <a:off x="838200" y="1131684"/>
            <a:ext cx="10515600" cy="5045279"/>
          </a:xfrm>
        </p:spPr>
        <p:txBody>
          <a:bodyPr>
            <a:normAutofit fontScale="92500" lnSpcReduction="20000"/>
          </a:bodyPr>
          <a:lstStyle/>
          <a:p>
            <a:r>
              <a:rPr lang="en-US" dirty="0" smtClean="0"/>
              <a:t>A </a:t>
            </a:r>
            <a:r>
              <a:rPr lang="en-US" b="1" dirty="0"/>
              <a:t>portfolio</a:t>
            </a:r>
            <a:r>
              <a:rPr lang="en-US" dirty="0"/>
              <a:t> is defined as projects, programs, subsidiary portfolios, and operations managed as a group to achieve strategic </a:t>
            </a:r>
            <a:r>
              <a:rPr lang="en-US" dirty="0" smtClean="0"/>
              <a:t>objectives.</a:t>
            </a:r>
          </a:p>
          <a:p>
            <a:r>
              <a:rPr lang="en-US" b="1" dirty="0" smtClean="0"/>
              <a:t>Portfolio </a:t>
            </a:r>
            <a:r>
              <a:rPr lang="en-US" b="1" dirty="0"/>
              <a:t>management </a:t>
            </a:r>
            <a:r>
              <a:rPr lang="en-US" dirty="0"/>
              <a:t>is defined as the centralized management of one or more portfolios to achieve strategic objectives. </a:t>
            </a:r>
            <a:endParaRPr lang="en-US" dirty="0" smtClean="0"/>
          </a:p>
          <a:p>
            <a:r>
              <a:rPr lang="en-US" dirty="0" smtClean="0"/>
              <a:t>The </a:t>
            </a:r>
            <a:r>
              <a:rPr lang="en-US" dirty="0"/>
              <a:t>programs or projects of the portfolio may not necessarily be interdependent or directly related. </a:t>
            </a:r>
            <a:endParaRPr lang="en-US" dirty="0" smtClean="0"/>
          </a:p>
          <a:p>
            <a:r>
              <a:rPr lang="en-US" dirty="0" smtClean="0"/>
              <a:t>The </a:t>
            </a:r>
            <a:r>
              <a:rPr lang="en-US" dirty="0"/>
              <a:t>aim of portfolio management is to: </a:t>
            </a:r>
            <a:endParaRPr lang="en-US" dirty="0" smtClean="0"/>
          </a:p>
          <a:p>
            <a:pPr lvl="1"/>
            <a:r>
              <a:rPr lang="en-US" dirty="0" smtClean="0"/>
              <a:t>Guide </a:t>
            </a:r>
            <a:r>
              <a:rPr lang="en-US" dirty="0"/>
              <a:t>organizational investment decisions. </a:t>
            </a:r>
            <a:endParaRPr lang="en-US" dirty="0" smtClean="0"/>
          </a:p>
          <a:p>
            <a:pPr lvl="1"/>
            <a:r>
              <a:rPr lang="en-US" dirty="0" smtClean="0"/>
              <a:t>Select </a:t>
            </a:r>
            <a:r>
              <a:rPr lang="en-US" dirty="0"/>
              <a:t>the optimal mix of programs and projects to meet strategic objectives. </a:t>
            </a:r>
            <a:endParaRPr lang="en-US" dirty="0" smtClean="0"/>
          </a:p>
          <a:p>
            <a:pPr lvl="1"/>
            <a:r>
              <a:rPr lang="en-US" dirty="0" smtClean="0"/>
              <a:t>Provide </a:t>
            </a:r>
            <a:r>
              <a:rPr lang="en-US" dirty="0"/>
              <a:t>decision-making transparency. </a:t>
            </a:r>
            <a:endParaRPr lang="en-US" dirty="0" smtClean="0"/>
          </a:p>
          <a:p>
            <a:pPr lvl="1"/>
            <a:r>
              <a:rPr lang="en-US" dirty="0" smtClean="0"/>
              <a:t>Prioritize </a:t>
            </a:r>
            <a:r>
              <a:rPr lang="en-US" dirty="0"/>
              <a:t>team and physical resource </a:t>
            </a:r>
            <a:r>
              <a:rPr lang="en-US" dirty="0" smtClean="0"/>
              <a:t>allocation.</a:t>
            </a:r>
          </a:p>
          <a:p>
            <a:pPr lvl="1"/>
            <a:r>
              <a:rPr lang="en-US" dirty="0" smtClean="0"/>
              <a:t>Increase </a:t>
            </a:r>
            <a:r>
              <a:rPr lang="en-US" dirty="0"/>
              <a:t>the likelihood of realizing the desired return on investment. </a:t>
            </a:r>
            <a:endParaRPr lang="en-US" dirty="0" smtClean="0"/>
          </a:p>
          <a:p>
            <a:pPr lvl="1"/>
            <a:r>
              <a:rPr lang="en-US" dirty="0" smtClean="0"/>
              <a:t>Centralize </a:t>
            </a:r>
            <a:r>
              <a:rPr lang="en-US" dirty="0"/>
              <a:t>the management of the aggregate risk profile of all components. </a:t>
            </a:r>
            <a:endParaRPr lang="en-US" dirty="0" smtClean="0"/>
          </a:p>
          <a:p>
            <a:pPr lvl="1"/>
            <a:r>
              <a:rPr lang="en-US" dirty="0" smtClean="0"/>
              <a:t>Portfolio </a:t>
            </a:r>
            <a:r>
              <a:rPr lang="en-US" dirty="0"/>
              <a:t>management also confirms that the portfolio is consistent with and aligned with organizational strategies.</a:t>
            </a:r>
          </a:p>
        </p:txBody>
      </p:sp>
    </p:spTree>
    <p:extLst>
      <p:ext uri="{BB962C8B-B14F-4D97-AF65-F5344CB8AC3E}">
        <p14:creationId xmlns:p14="http://schemas.microsoft.com/office/powerpoint/2010/main" val="22136184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283" y="365126"/>
            <a:ext cx="11724237" cy="567382"/>
          </a:xfrm>
        </p:spPr>
        <p:txBody>
          <a:bodyPr>
            <a:noAutofit/>
          </a:bodyPr>
          <a:lstStyle/>
          <a:p>
            <a:r>
              <a:rPr lang="en-US" sz="3200" dirty="0">
                <a:latin typeface="+mn-lt"/>
              </a:rPr>
              <a:t>Actions related to these program and project-level </a:t>
            </a:r>
            <a:r>
              <a:rPr lang="en-US" sz="3200" dirty="0" smtClean="0">
                <a:latin typeface="+mn-lt"/>
              </a:rPr>
              <a:t>interdependencies</a:t>
            </a:r>
            <a:endParaRPr lang="en-US" sz="3200" dirty="0">
              <a:latin typeface="+mn-lt"/>
            </a:endParaRPr>
          </a:p>
        </p:txBody>
      </p:sp>
      <p:sp>
        <p:nvSpPr>
          <p:cNvPr id="3" name="Content Placeholder 2"/>
          <p:cNvSpPr>
            <a:spLocks noGrp="1"/>
          </p:cNvSpPr>
          <p:nvPr>
            <p:ph idx="1"/>
          </p:nvPr>
        </p:nvSpPr>
        <p:spPr>
          <a:xfrm>
            <a:off x="389299" y="1095470"/>
            <a:ext cx="11416419" cy="5097100"/>
          </a:xfrm>
        </p:spPr>
        <p:txBody>
          <a:bodyPr>
            <a:normAutofit/>
          </a:bodyPr>
          <a:lstStyle/>
          <a:p>
            <a:pPr lvl="1">
              <a:spcBef>
                <a:spcPts val="1200"/>
              </a:spcBef>
            </a:pPr>
            <a:r>
              <a:rPr lang="en-US" dirty="0" smtClean="0"/>
              <a:t>Aligning </a:t>
            </a:r>
            <a:r>
              <a:rPr lang="en-US" dirty="0"/>
              <a:t>with the organizational or strategic direction that affects program and project goals and </a:t>
            </a:r>
            <a:r>
              <a:rPr lang="en-US" dirty="0" smtClean="0"/>
              <a:t>objectives.</a:t>
            </a:r>
            <a:endParaRPr lang="en-US" dirty="0"/>
          </a:p>
          <a:p>
            <a:pPr lvl="1">
              <a:spcBef>
                <a:spcPts val="1200"/>
              </a:spcBef>
            </a:pPr>
            <a:r>
              <a:rPr lang="en-US" dirty="0"/>
              <a:t>Allocating the program scope into program </a:t>
            </a:r>
            <a:r>
              <a:rPr lang="en-US" dirty="0" smtClean="0"/>
              <a:t>components.</a:t>
            </a:r>
            <a:endParaRPr lang="en-US" dirty="0"/>
          </a:p>
          <a:p>
            <a:pPr lvl="1">
              <a:spcBef>
                <a:spcPts val="1200"/>
              </a:spcBef>
            </a:pPr>
            <a:r>
              <a:rPr lang="en-US" dirty="0"/>
              <a:t>Managing interdependencies among the components of the program to best serve the </a:t>
            </a:r>
            <a:r>
              <a:rPr lang="en-US" dirty="0" smtClean="0"/>
              <a:t>program</a:t>
            </a:r>
            <a:r>
              <a:rPr lang="en-US" dirty="0"/>
              <a:t>.</a:t>
            </a:r>
          </a:p>
          <a:p>
            <a:pPr lvl="1">
              <a:spcBef>
                <a:spcPts val="1200"/>
              </a:spcBef>
            </a:pPr>
            <a:r>
              <a:rPr lang="en-US" dirty="0"/>
              <a:t>Managing program risks that may impact multiple projects in the </a:t>
            </a:r>
            <a:r>
              <a:rPr lang="en-US" dirty="0" smtClean="0"/>
              <a:t>program.</a:t>
            </a:r>
            <a:endParaRPr lang="en-US" dirty="0"/>
          </a:p>
          <a:p>
            <a:pPr lvl="1">
              <a:spcBef>
                <a:spcPts val="1200"/>
              </a:spcBef>
            </a:pPr>
            <a:r>
              <a:rPr lang="en-US" dirty="0"/>
              <a:t>Resolving constraints and conflicts that affect multiple projects within the </a:t>
            </a:r>
            <a:r>
              <a:rPr lang="en-US" dirty="0" smtClean="0"/>
              <a:t>program.</a:t>
            </a:r>
            <a:endParaRPr lang="en-US" dirty="0"/>
          </a:p>
          <a:p>
            <a:pPr lvl="1">
              <a:spcBef>
                <a:spcPts val="1200"/>
              </a:spcBef>
            </a:pPr>
            <a:r>
              <a:rPr lang="en-US" dirty="0"/>
              <a:t>Resolving issues between component projects and the program </a:t>
            </a:r>
            <a:r>
              <a:rPr lang="en-US" dirty="0" smtClean="0"/>
              <a:t>level.</a:t>
            </a:r>
            <a:endParaRPr lang="en-US" dirty="0"/>
          </a:p>
          <a:p>
            <a:pPr lvl="1">
              <a:spcBef>
                <a:spcPts val="1200"/>
              </a:spcBef>
            </a:pPr>
            <a:r>
              <a:rPr lang="en-US" dirty="0"/>
              <a:t>Managing change requests within a shared governance </a:t>
            </a:r>
            <a:r>
              <a:rPr lang="en-US" dirty="0" smtClean="0"/>
              <a:t>framework</a:t>
            </a:r>
            <a:r>
              <a:rPr lang="en-US" dirty="0"/>
              <a:t>.</a:t>
            </a:r>
          </a:p>
          <a:p>
            <a:pPr lvl="1">
              <a:spcBef>
                <a:spcPts val="1200"/>
              </a:spcBef>
            </a:pPr>
            <a:r>
              <a:rPr lang="en-US" dirty="0"/>
              <a:t>Allocating budgets across multiple projects within the </a:t>
            </a:r>
            <a:r>
              <a:rPr lang="en-US" dirty="0" smtClean="0"/>
              <a:t>program</a:t>
            </a:r>
            <a:r>
              <a:rPr lang="en-US" dirty="0"/>
              <a:t>.</a:t>
            </a:r>
          </a:p>
          <a:p>
            <a:pPr lvl="1">
              <a:spcBef>
                <a:spcPts val="1200"/>
              </a:spcBef>
            </a:pPr>
            <a:r>
              <a:rPr lang="en-US" dirty="0"/>
              <a:t>Assuring benefits realization from the program and component projects. </a:t>
            </a:r>
          </a:p>
          <a:p>
            <a:endParaRPr lang="en-US" dirty="0"/>
          </a:p>
        </p:txBody>
      </p:sp>
    </p:spTree>
    <p:extLst>
      <p:ext uri="{BB962C8B-B14F-4D97-AF65-F5344CB8AC3E}">
        <p14:creationId xmlns:p14="http://schemas.microsoft.com/office/powerpoint/2010/main" val="3654390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1702"/>
          </a:xfrm>
        </p:spPr>
        <p:txBody>
          <a:bodyPr>
            <a:normAutofit fontScale="90000"/>
          </a:bodyPr>
          <a:lstStyle/>
          <a:p>
            <a:r>
              <a:rPr lang="en-US" b="1" dirty="0" smtClean="0"/>
              <a:t>A Project</a:t>
            </a:r>
            <a:endParaRPr lang="en-US" b="1" dirty="0"/>
          </a:p>
        </p:txBody>
      </p:sp>
      <p:sp>
        <p:nvSpPr>
          <p:cNvPr id="3" name="Content Placeholder 2"/>
          <p:cNvSpPr>
            <a:spLocks noGrp="1"/>
          </p:cNvSpPr>
          <p:nvPr>
            <p:ph idx="1"/>
          </p:nvPr>
        </p:nvSpPr>
        <p:spPr>
          <a:xfrm>
            <a:off x="479834" y="1195057"/>
            <a:ext cx="10873966" cy="4981906"/>
          </a:xfrm>
        </p:spPr>
        <p:txBody>
          <a:bodyPr>
            <a:noAutofit/>
          </a:bodyPr>
          <a:lstStyle/>
          <a:p>
            <a:r>
              <a:rPr lang="en-US" dirty="0" smtClean="0"/>
              <a:t>A project is a </a:t>
            </a:r>
            <a:r>
              <a:rPr lang="en-US" u="sng" dirty="0" smtClean="0"/>
              <a:t>temporary endeavor </a:t>
            </a:r>
            <a:r>
              <a:rPr lang="en-US" dirty="0" smtClean="0"/>
              <a:t>undertaken to create a </a:t>
            </a:r>
            <a:r>
              <a:rPr lang="en-US" u="sng" dirty="0" smtClean="0"/>
              <a:t>unique</a:t>
            </a:r>
            <a:r>
              <a:rPr lang="en-US" dirty="0" smtClean="0"/>
              <a:t> product, service, or result. </a:t>
            </a:r>
            <a:endParaRPr lang="en-US" dirty="0"/>
          </a:p>
          <a:p>
            <a:pPr>
              <a:buFont typeface="Wingdings" panose="05000000000000000000" pitchFamily="2" charset="2"/>
              <a:buChar char="v"/>
            </a:pPr>
            <a:r>
              <a:rPr lang="en-US" b="1" dirty="0" smtClean="0"/>
              <a:t>Unique product, service, or result</a:t>
            </a:r>
            <a:r>
              <a:rPr lang="en-US" dirty="0" smtClean="0"/>
              <a:t>. Projects are undertaken to fulfill objectives by producing deliverables. </a:t>
            </a:r>
          </a:p>
          <a:p>
            <a:pPr lvl="1"/>
            <a:r>
              <a:rPr lang="en-US" sz="2800" b="1" dirty="0" smtClean="0"/>
              <a:t>An objective </a:t>
            </a:r>
            <a:r>
              <a:rPr lang="en-US" sz="2800" dirty="0" smtClean="0"/>
              <a:t>is defined as an outcome toward which work is to be directed, a strategic position to be attained, a purpose to be achieved, a result to be obtained, a product to be produced, or a service to be performed. </a:t>
            </a:r>
          </a:p>
          <a:p>
            <a:pPr lvl="1"/>
            <a:r>
              <a:rPr lang="en-US" sz="2800" b="1" dirty="0" smtClean="0"/>
              <a:t>A deliverable </a:t>
            </a:r>
            <a:r>
              <a:rPr lang="en-US" sz="2800" dirty="0" smtClean="0"/>
              <a:t>is defined as any unique and verifiable product, result, or capability to perform a service that is required to be produced to complete a process, phase, or project. </a:t>
            </a:r>
          </a:p>
          <a:p>
            <a:pPr lvl="1"/>
            <a:r>
              <a:rPr lang="en-US" sz="2800" dirty="0" smtClean="0"/>
              <a:t>Deliverables may be tangible or intangible.</a:t>
            </a:r>
          </a:p>
        </p:txBody>
      </p:sp>
    </p:spTree>
    <p:extLst>
      <p:ext uri="{BB962C8B-B14F-4D97-AF65-F5344CB8AC3E}">
        <p14:creationId xmlns:p14="http://schemas.microsoft.com/office/powerpoint/2010/main" val="13682291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11414"/>
          </a:xfrm>
        </p:spPr>
        <p:txBody>
          <a:bodyPr/>
          <a:lstStyle/>
          <a:p>
            <a:r>
              <a:rPr lang="en-US" dirty="0" smtClean="0"/>
              <a:t>Examples of a Program</a:t>
            </a:r>
            <a:endParaRPr lang="en-US" dirty="0"/>
          </a:p>
        </p:txBody>
      </p:sp>
      <p:sp>
        <p:nvSpPr>
          <p:cNvPr id="3" name="Content Placeholder 2"/>
          <p:cNvSpPr>
            <a:spLocks noGrp="1"/>
          </p:cNvSpPr>
          <p:nvPr>
            <p:ph idx="1"/>
          </p:nvPr>
        </p:nvSpPr>
        <p:spPr/>
        <p:txBody>
          <a:bodyPr/>
          <a:lstStyle/>
          <a:p>
            <a:pPr lvl="1">
              <a:spcBef>
                <a:spcPts val="1200"/>
              </a:spcBef>
            </a:pPr>
            <a:r>
              <a:rPr lang="en-US" dirty="0"/>
              <a:t>An example of a program is a new communications satellite system with projects for the design and construction of the satellite and the ground stations, the launch of the satellite, and the integration of the system.</a:t>
            </a:r>
          </a:p>
        </p:txBody>
      </p:sp>
    </p:spTree>
    <p:extLst>
      <p:ext uri="{BB962C8B-B14F-4D97-AF65-F5344CB8AC3E}">
        <p14:creationId xmlns:p14="http://schemas.microsoft.com/office/powerpoint/2010/main" val="28339462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Perpetua" panose="02020502060401020303" pitchFamily="18" charset="0"/>
              </a:rPr>
              <a:t>Project Management Knowledge Areas</a:t>
            </a:r>
            <a:endParaRPr lang="en-US" dirty="0"/>
          </a:p>
        </p:txBody>
      </p:sp>
      <p:sp>
        <p:nvSpPr>
          <p:cNvPr id="3" name="Content Placeholder 2"/>
          <p:cNvSpPr>
            <a:spLocks noGrp="1"/>
          </p:cNvSpPr>
          <p:nvPr>
            <p:ph idx="1"/>
          </p:nvPr>
        </p:nvSpPr>
        <p:spPr/>
        <p:txBody>
          <a:bodyPr/>
          <a:lstStyle/>
          <a:p>
            <a:pPr algn="just">
              <a:spcBef>
                <a:spcPts val="1200"/>
              </a:spcBef>
              <a:spcAft>
                <a:spcPts val="600"/>
              </a:spcAft>
            </a:pPr>
            <a:r>
              <a:rPr lang="en-US" sz="3200" dirty="0">
                <a:latin typeface="Perpetua" panose="02020502060401020303" pitchFamily="18" charset="0"/>
              </a:rPr>
              <a:t>A </a:t>
            </a:r>
            <a:r>
              <a:rPr lang="en-US" sz="3200" b="1" dirty="0">
                <a:latin typeface="Perpetua" panose="02020502060401020303" pitchFamily="18" charset="0"/>
              </a:rPr>
              <a:t>Knowledge Area </a:t>
            </a:r>
            <a:r>
              <a:rPr lang="en-US" sz="3200" dirty="0">
                <a:latin typeface="Perpetua" panose="02020502060401020303" pitchFamily="18" charset="0"/>
              </a:rPr>
              <a:t>is an identified area of project management defined by its knowledge requirements and described in terms of its component processes, practices, inputs, outputs, tools, and techniques.</a:t>
            </a:r>
          </a:p>
          <a:p>
            <a:pPr>
              <a:spcBef>
                <a:spcPts val="1200"/>
              </a:spcBef>
              <a:spcAft>
                <a:spcPts val="600"/>
              </a:spcAft>
            </a:pPr>
            <a:r>
              <a:rPr lang="en-US" sz="3200" dirty="0">
                <a:latin typeface="Perpetua" panose="02020502060401020303" pitchFamily="18" charset="0"/>
              </a:rPr>
              <a:t>The needs of a specific project may require one or more additional Knowledge Areas, for example, construction may require financial management or safety and health management. </a:t>
            </a:r>
          </a:p>
          <a:p>
            <a:endParaRPr lang="en-US" dirty="0"/>
          </a:p>
        </p:txBody>
      </p:sp>
    </p:spTree>
    <p:extLst>
      <p:ext uri="{BB962C8B-B14F-4D97-AF65-F5344CB8AC3E}">
        <p14:creationId xmlns:p14="http://schemas.microsoft.com/office/powerpoint/2010/main" val="13001685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Perpetua" panose="02020502060401020303" pitchFamily="18" charset="0"/>
              </a:rPr>
              <a:t>Project Management Knowledge Areas</a:t>
            </a:r>
            <a:endParaRPr lang="en-US" dirty="0"/>
          </a:p>
        </p:txBody>
      </p:sp>
      <p:sp>
        <p:nvSpPr>
          <p:cNvPr id="3" name="Text Placeholder 2"/>
          <p:cNvSpPr>
            <a:spLocks noGrp="1"/>
          </p:cNvSpPr>
          <p:nvPr>
            <p:ph type="body" idx="1"/>
          </p:nvPr>
        </p:nvSpPr>
        <p:spPr>
          <a:xfrm>
            <a:off x="839788" y="1681163"/>
            <a:ext cx="5157787" cy="705902"/>
          </a:xfrm>
        </p:spPr>
        <p:txBody>
          <a:bodyPr/>
          <a:lstStyle/>
          <a:p>
            <a:r>
              <a:rPr lang="en-US" dirty="0" smtClean="0">
                <a:latin typeface="Perpetua" panose="02020502060401020303" pitchFamily="18" charset="0"/>
              </a:rPr>
              <a:t>Core Functions</a:t>
            </a:r>
            <a:endParaRPr lang="en-US" dirty="0">
              <a:latin typeface="Perpetua" panose="02020502060401020303" pitchFamily="18" charset="0"/>
            </a:endParaRPr>
          </a:p>
        </p:txBody>
      </p:sp>
      <p:sp>
        <p:nvSpPr>
          <p:cNvPr id="4" name="Content Placeholder 3"/>
          <p:cNvSpPr>
            <a:spLocks noGrp="1"/>
          </p:cNvSpPr>
          <p:nvPr>
            <p:ph sz="half" idx="2"/>
          </p:nvPr>
        </p:nvSpPr>
        <p:spPr/>
        <p:txBody>
          <a:bodyPr/>
          <a:lstStyle/>
          <a:p>
            <a:pPr>
              <a:spcBef>
                <a:spcPts val="1200"/>
              </a:spcBef>
              <a:spcAft>
                <a:spcPts val="1200"/>
              </a:spcAft>
            </a:pPr>
            <a:r>
              <a:rPr lang="en-US" dirty="0" smtClean="0">
                <a:latin typeface="Perpetua" panose="02020502060401020303" pitchFamily="18" charset="0"/>
              </a:rPr>
              <a:t>Project </a:t>
            </a:r>
            <a:r>
              <a:rPr lang="en-US" dirty="0">
                <a:latin typeface="Perpetua" panose="02020502060401020303" pitchFamily="18" charset="0"/>
              </a:rPr>
              <a:t>Scope Management. </a:t>
            </a:r>
          </a:p>
          <a:p>
            <a:pPr>
              <a:spcBef>
                <a:spcPts val="1200"/>
              </a:spcBef>
              <a:spcAft>
                <a:spcPts val="1200"/>
              </a:spcAft>
            </a:pPr>
            <a:r>
              <a:rPr lang="en-US" dirty="0">
                <a:latin typeface="Perpetua" panose="02020502060401020303" pitchFamily="18" charset="0"/>
              </a:rPr>
              <a:t>Project Schedule Management</a:t>
            </a:r>
          </a:p>
          <a:p>
            <a:pPr>
              <a:spcBef>
                <a:spcPts val="1200"/>
              </a:spcBef>
              <a:spcAft>
                <a:spcPts val="1200"/>
              </a:spcAft>
            </a:pPr>
            <a:r>
              <a:rPr lang="en-US" dirty="0">
                <a:latin typeface="Perpetua" panose="02020502060401020303" pitchFamily="18" charset="0"/>
              </a:rPr>
              <a:t>Project Cost Management</a:t>
            </a:r>
          </a:p>
          <a:p>
            <a:pPr>
              <a:spcBef>
                <a:spcPts val="1200"/>
              </a:spcBef>
              <a:spcAft>
                <a:spcPts val="1200"/>
              </a:spcAft>
            </a:pPr>
            <a:r>
              <a:rPr lang="en-US" dirty="0">
                <a:latin typeface="Perpetua" panose="02020502060401020303" pitchFamily="18" charset="0"/>
              </a:rPr>
              <a:t>Project Quality Management</a:t>
            </a:r>
          </a:p>
          <a:p>
            <a:endParaRPr lang="en-US" dirty="0"/>
          </a:p>
        </p:txBody>
      </p:sp>
      <p:sp>
        <p:nvSpPr>
          <p:cNvPr id="5" name="Text Placeholder 4"/>
          <p:cNvSpPr>
            <a:spLocks noGrp="1"/>
          </p:cNvSpPr>
          <p:nvPr>
            <p:ph type="body" sz="quarter" idx="3"/>
          </p:nvPr>
        </p:nvSpPr>
        <p:spPr>
          <a:xfrm>
            <a:off x="6172200" y="1681163"/>
            <a:ext cx="5183188" cy="705902"/>
          </a:xfrm>
        </p:spPr>
        <p:txBody>
          <a:bodyPr/>
          <a:lstStyle/>
          <a:p>
            <a:r>
              <a:rPr lang="en-US" dirty="0" smtClean="0">
                <a:latin typeface="Perpetua" panose="02020502060401020303" pitchFamily="18" charset="0"/>
              </a:rPr>
              <a:t>Facilitating Functions</a:t>
            </a:r>
            <a:endParaRPr lang="en-US" dirty="0">
              <a:latin typeface="Perpetua" panose="02020502060401020303" pitchFamily="18" charset="0"/>
            </a:endParaRPr>
          </a:p>
        </p:txBody>
      </p:sp>
      <p:sp>
        <p:nvSpPr>
          <p:cNvPr id="6" name="Content Placeholder 5"/>
          <p:cNvSpPr>
            <a:spLocks noGrp="1"/>
          </p:cNvSpPr>
          <p:nvPr>
            <p:ph sz="quarter" idx="4"/>
          </p:nvPr>
        </p:nvSpPr>
        <p:spPr/>
        <p:txBody>
          <a:bodyPr>
            <a:normAutofit fontScale="92500" lnSpcReduction="10000"/>
          </a:bodyPr>
          <a:lstStyle/>
          <a:p>
            <a:r>
              <a:rPr lang="en-US" dirty="0">
                <a:latin typeface="Perpetua" panose="02020502060401020303" pitchFamily="18" charset="0"/>
              </a:rPr>
              <a:t>Project Integration Management. </a:t>
            </a:r>
          </a:p>
          <a:p>
            <a:pPr>
              <a:spcBef>
                <a:spcPts val="1200"/>
              </a:spcBef>
              <a:spcAft>
                <a:spcPts val="1200"/>
              </a:spcAft>
            </a:pPr>
            <a:r>
              <a:rPr lang="en-US" dirty="0">
                <a:latin typeface="Perpetua" panose="02020502060401020303" pitchFamily="18" charset="0"/>
              </a:rPr>
              <a:t>Project </a:t>
            </a:r>
            <a:r>
              <a:rPr lang="en-US" dirty="0" smtClean="0">
                <a:latin typeface="Perpetua" panose="02020502060401020303" pitchFamily="18" charset="0"/>
              </a:rPr>
              <a:t>Resource Management</a:t>
            </a:r>
            <a:endParaRPr lang="en-US" dirty="0">
              <a:latin typeface="Perpetua" panose="02020502060401020303" pitchFamily="18" charset="0"/>
            </a:endParaRPr>
          </a:p>
          <a:p>
            <a:pPr>
              <a:spcBef>
                <a:spcPts val="1200"/>
              </a:spcBef>
              <a:spcAft>
                <a:spcPts val="1200"/>
              </a:spcAft>
            </a:pPr>
            <a:r>
              <a:rPr lang="en-US" dirty="0">
                <a:latin typeface="Perpetua" panose="02020502060401020303" pitchFamily="18" charset="0"/>
              </a:rPr>
              <a:t>Project Communications Management</a:t>
            </a:r>
          </a:p>
          <a:p>
            <a:pPr>
              <a:spcBef>
                <a:spcPts val="1200"/>
              </a:spcBef>
              <a:spcAft>
                <a:spcPts val="1200"/>
              </a:spcAft>
            </a:pPr>
            <a:r>
              <a:rPr lang="en-US" dirty="0">
                <a:latin typeface="Perpetua" panose="02020502060401020303" pitchFamily="18" charset="0"/>
              </a:rPr>
              <a:t>Project Risk Management</a:t>
            </a:r>
          </a:p>
          <a:p>
            <a:pPr>
              <a:spcBef>
                <a:spcPts val="1200"/>
              </a:spcBef>
              <a:spcAft>
                <a:spcPts val="1200"/>
              </a:spcAft>
            </a:pPr>
            <a:r>
              <a:rPr lang="en-US" dirty="0">
                <a:latin typeface="Perpetua" panose="02020502060401020303" pitchFamily="18" charset="0"/>
              </a:rPr>
              <a:t>Project Procurement Management</a:t>
            </a:r>
          </a:p>
          <a:p>
            <a:pPr>
              <a:spcBef>
                <a:spcPts val="1200"/>
              </a:spcBef>
              <a:spcAft>
                <a:spcPts val="1200"/>
              </a:spcAft>
            </a:pPr>
            <a:r>
              <a:rPr lang="en-US" dirty="0">
                <a:latin typeface="Perpetua" panose="02020502060401020303" pitchFamily="18" charset="0"/>
              </a:rPr>
              <a:t>Project Stakeholder Management</a:t>
            </a:r>
          </a:p>
          <a:p>
            <a:endParaRPr lang="en-US" dirty="0"/>
          </a:p>
        </p:txBody>
      </p:sp>
    </p:spTree>
    <p:extLst>
      <p:ext uri="{BB962C8B-B14F-4D97-AF65-F5344CB8AC3E}">
        <p14:creationId xmlns:p14="http://schemas.microsoft.com/office/powerpoint/2010/main" val="28514602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3255"/>
            <a:ext cx="10515600" cy="818147"/>
          </a:xfrm>
        </p:spPr>
        <p:txBody>
          <a:bodyPr/>
          <a:lstStyle/>
          <a:p>
            <a:r>
              <a:rPr lang="en-US" dirty="0">
                <a:latin typeface="Perpetua" panose="02020502060401020303" pitchFamily="18" charset="0"/>
              </a:rPr>
              <a:t>The Ten Knowledge Areas</a:t>
            </a:r>
            <a:endParaRPr lang="en-US" dirty="0"/>
          </a:p>
        </p:txBody>
      </p:sp>
      <p:sp>
        <p:nvSpPr>
          <p:cNvPr id="3" name="Content Placeholder 2"/>
          <p:cNvSpPr>
            <a:spLocks noGrp="1"/>
          </p:cNvSpPr>
          <p:nvPr>
            <p:ph idx="1"/>
          </p:nvPr>
        </p:nvSpPr>
        <p:spPr>
          <a:xfrm>
            <a:off x="838200" y="1097280"/>
            <a:ext cx="10515600" cy="5079683"/>
          </a:xfrm>
        </p:spPr>
        <p:txBody>
          <a:bodyPr>
            <a:normAutofit lnSpcReduction="10000"/>
          </a:bodyPr>
          <a:lstStyle/>
          <a:p>
            <a:pPr marL="0" indent="0">
              <a:spcBef>
                <a:spcPts val="600"/>
              </a:spcBef>
              <a:buNone/>
            </a:pPr>
            <a:r>
              <a:rPr lang="en-US" sz="3200" dirty="0">
                <a:latin typeface="Perpetua" panose="02020502060401020303" pitchFamily="18" charset="0"/>
              </a:rPr>
              <a:t>1</a:t>
            </a:r>
            <a:r>
              <a:rPr lang="en-US" sz="3200" dirty="0"/>
              <a:t>. </a:t>
            </a:r>
            <a:r>
              <a:rPr lang="en-US" sz="3200" dirty="0">
                <a:latin typeface="Perpetua" panose="02020502060401020303" pitchFamily="18" charset="0"/>
              </a:rPr>
              <a:t>Project Integration Management. </a:t>
            </a:r>
          </a:p>
          <a:p>
            <a:pPr lvl="1">
              <a:spcBef>
                <a:spcPts val="600"/>
              </a:spcBef>
            </a:pPr>
            <a:r>
              <a:rPr lang="en-US" dirty="0">
                <a:latin typeface="Perpetua" panose="02020502060401020303" pitchFamily="18" charset="0"/>
              </a:rPr>
              <a:t>Includes the processes and activities to identify, define, combine, unify, and coordinate the various processes and project management activities within the Project Management Process Groups. </a:t>
            </a:r>
          </a:p>
          <a:p>
            <a:pPr marL="0" indent="0">
              <a:spcBef>
                <a:spcPts val="600"/>
              </a:spcBef>
              <a:buNone/>
            </a:pPr>
            <a:r>
              <a:rPr lang="en-US" sz="3200" dirty="0">
                <a:latin typeface="Perpetua" panose="02020502060401020303" pitchFamily="18" charset="0"/>
              </a:rPr>
              <a:t>2. Project Scope Management. </a:t>
            </a:r>
          </a:p>
          <a:p>
            <a:pPr lvl="1">
              <a:spcBef>
                <a:spcPts val="600"/>
              </a:spcBef>
            </a:pPr>
            <a:r>
              <a:rPr lang="en-US" dirty="0">
                <a:latin typeface="Perpetua" panose="02020502060401020303" pitchFamily="18" charset="0"/>
              </a:rPr>
              <a:t>Includes the processes required to ensure the project includes all the work required, and only the work required, to complete the project successfully. </a:t>
            </a:r>
          </a:p>
          <a:p>
            <a:pPr marL="0" indent="0">
              <a:spcBef>
                <a:spcPts val="600"/>
              </a:spcBef>
              <a:buNone/>
            </a:pPr>
            <a:r>
              <a:rPr lang="en-US" sz="3200" dirty="0">
                <a:latin typeface="Perpetua" panose="02020502060401020303" pitchFamily="18" charset="0"/>
              </a:rPr>
              <a:t>3. Project Schedule Management. </a:t>
            </a:r>
          </a:p>
          <a:p>
            <a:pPr lvl="1">
              <a:spcBef>
                <a:spcPts val="600"/>
              </a:spcBef>
            </a:pPr>
            <a:r>
              <a:rPr lang="en-US" dirty="0">
                <a:latin typeface="Perpetua" panose="02020502060401020303" pitchFamily="18" charset="0"/>
              </a:rPr>
              <a:t>Includes the processes required to manage the timely completion of the project. </a:t>
            </a:r>
          </a:p>
          <a:p>
            <a:pPr marL="0" indent="0">
              <a:spcBef>
                <a:spcPts val="600"/>
              </a:spcBef>
              <a:buNone/>
            </a:pPr>
            <a:r>
              <a:rPr lang="en-US" sz="3200" dirty="0">
                <a:latin typeface="Perpetua" panose="02020502060401020303" pitchFamily="18" charset="0"/>
              </a:rPr>
              <a:t>4. Project Cost Management.</a:t>
            </a:r>
          </a:p>
          <a:p>
            <a:pPr lvl="1">
              <a:spcBef>
                <a:spcPts val="600"/>
              </a:spcBef>
            </a:pPr>
            <a:r>
              <a:rPr lang="en-US" dirty="0">
                <a:latin typeface="Perpetua" panose="02020502060401020303" pitchFamily="18" charset="0"/>
              </a:rPr>
              <a:t>Includes the processes involved in planning, estimating, budgeting, financing, funding, managing, and controlling costs so the project can be completed within the approved budget. </a:t>
            </a:r>
          </a:p>
        </p:txBody>
      </p:sp>
    </p:spTree>
    <p:extLst>
      <p:ext uri="{BB962C8B-B14F-4D97-AF65-F5344CB8AC3E}">
        <p14:creationId xmlns:p14="http://schemas.microsoft.com/office/powerpoint/2010/main" val="25835748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a:normAutofit fontScale="90000"/>
          </a:bodyPr>
          <a:lstStyle/>
          <a:p>
            <a:r>
              <a:rPr lang="en-US" dirty="0">
                <a:latin typeface="Perpetua" panose="02020502060401020303" pitchFamily="18" charset="0"/>
              </a:rPr>
              <a:t>The Ten Knowledge Areas</a:t>
            </a:r>
            <a:endParaRPr lang="en-US" dirty="0"/>
          </a:p>
        </p:txBody>
      </p:sp>
      <p:sp>
        <p:nvSpPr>
          <p:cNvPr id="3" name="Content Placeholder 2"/>
          <p:cNvSpPr>
            <a:spLocks noGrp="1"/>
          </p:cNvSpPr>
          <p:nvPr>
            <p:ph idx="1"/>
          </p:nvPr>
        </p:nvSpPr>
        <p:spPr>
          <a:xfrm>
            <a:off x="838200" y="914400"/>
            <a:ext cx="10515600" cy="5262563"/>
          </a:xfrm>
        </p:spPr>
        <p:txBody>
          <a:bodyPr>
            <a:normAutofit/>
          </a:bodyPr>
          <a:lstStyle/>
          <a:p>
            <a:pPr marL="0" indent="0" algn="just">
              <a:spcBef>
                <a:spcPts val="600"/>
              </a:spcBef>
              <a:buNone/>
            </a:pPr>
            <a:r>
              <a:rPr lang="en-US" dirty="0" smtClean="0">
                <a:latin typeface="Perpetua" panose="02020502060401020303" pitchFamily="18" charset="0"/>
              </a:rPr>
              <a:t>5. </a:t>
            </a:r>
            <a:r>
              <a:rPr lang="en-US" dirty="0">
                <a:latin typeface="Perpetua" panose="02020502060401020303" pitchFamily="18" charset="0"/>
              </a:rPr>
              <a:t>Project Quality Management. </a:t>
            </a:r>
          </a:p>
          <a:p>
            <a:pPr lvl="1" algn="just">
              <a:spcBef>
                <a:spcPts val="600"/>
              </a:spcBef>
            </a:pPr>
            <a:r>
              <a:rPr lang="en-US" sz="2000" dirty="0">
                <a:latin typeface="Perpetua" panose="02020502060401020303" pitchFamily="18" charset="0"/>
              </a:rPr>
              <a:t>Includes the processes for incorporating the organization’s quality policy regarding planning, managing, and controlling project and product quality requirements, in order to meet stakeholders’ expectations. </a:t>
            </a:r>
          </a:p>
          <a:p>
            <a:pPr marL="0" indent="0" algn="just">
              <a:spcBef>
                <a:spcPts val="600"/>
              </a:spcBef>
              <a:buNone/>
            </a:pPr>
            <a:r>
              <a:rPr lang="en-US" dirty="0">
                <a:latin typeface="Perpetua" panose="02020502060401020303" pitchFamily="18" charset="0"/>
              </a:rPr>
              <a:t>6. Project Resource Management. </a:t>
            </a:r>
          </a:p>
          <a:p>
            <a:pPr lvl="1" algn="just">
              <a:spcBef>
                <a:spcPts val="600"/>
              </a:spcBef>
            </a:pPr>
            <a:r>
              <a:rPr lang="en-US" sz="2000" dirty="0">
                <a:latin typeface="Perpetua" panose="02020502060401020303" pitchFamily="18" charset="0"/>
              </a:rPr>
              <a:t>Includes the processes to identify, acquire, and manage the resources needed for the successful completion of the project. </a:t>
            </a:r>
          </a:p>
          <a:p>
            <a:pPr marL="0" indent="0" algn="just">
              <a:spcBef>
                <a:spcPts val="600"/>
              </a:spcBef>
              <a:buNone/>
            </a:pPr>
            <a:r>
              <a:rPr lang="en-US" dirty="0">
                <a:latin typeface="Perpetua" panose="02020502060401020303" pitchFamily="18" charset="0"/>
              </a:rPr>
              <a:t>7. Project Communications Management.</a:t>
            </a:r>
          </a:p>
          <a:p>
            <a:pPr lvl="1" algn="just">
              <a:spcBef>
                <a:spcPts val="600"/>
              </a:spcBef>
            </a:pPr>
            <a:r>
              <a:rPr lang="en-US" dirty="0">
                <a:latin typeface="Perpetua" panose="02020502060401020303" pitchFamily="18" charset="0"/>
              </a:rPr>
              <a:t> </a:t>
            </a:r>
            <a:r>
              <a:rPr lang="en-US" sz="2000" dirty="0">
                <a:latin typeface="Perpetua" panose="02020502060401020303" pitchFamily="18" charset="0"/>
              </a:rPr>
              <a:t>Includes the processes required to ensure timely and appropriate planning, collection, creation, distribution, storage, retrieval, management, control, monitoring, and ultimate disposition of project information. </a:t>
            </a:r>
          </a:p>
          <a:p>
            <a:pPr marL="0" indent="0" algn="just">
              <a:spcBef>
                <a:spcPts val="600"/>
              </a:spcBef>
              <a:buNone/>
            </a:pPr>
            <a:r>
              <a:rPr lang="en-US" dirty="0">
                <a:latin typeface="Perpetua" panose="02020502060401020303" pitchFamily="18" charset="0"/>
              </a:rPr>
              <a:t>8. Project Risk Management. </a:t>
            </a:r>
          </a:p>
          <a:p>
            <a:pPr lvl="1" algn="just">
              <a:spcBef>
                <a:spcPts val="600"/>
              </a:spcBef>
            </a:pPr>
            <a:r>
              <a:rPr lang="en-US" sz="2000" dirty="0">
                <a:latin typeface="Perpetua" panose="02020502060401020303" pitchFamily="18" charset="0"/>
              </a:rPr>
              <a:t>Includes the processes of conducting risk management planning, identification, analysis, response planning, response implementation, and monitoring risk on a project.</a:t>
            </a:r>
            <a:endParaRPr lang="en-US" sz="2000" dirty="0">
              <a:latin typeface="Perpetua" panose="02020502060401020303" pitchFamily="18" charset="0"/>
            </a:endParaRPr>
          </a:p>
        </p:txBody>
      </p:sp>
    </p:spTree>
    <p:extLst>
      <p:ext uri="{BB962C8B-B14F-4D97-AF65-F5344CB8AC3E}">
        <p14:creationId xmlns:p14="http://schemas.microsoft.com/office/powerpoint/2010/main" val="37980756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3960"/>
          </a:xfrm>
        </p:spPr>
        <p:txBody>
          <a:bodyPr/>
          <a:lstStyle/>
          <a:p>
            <a:r>
              <a:rPr lang="en-US" dirty="0">
                <a:latin typeface="Perpetua" panose="02020502060401020303" pitchFamily="18" charset="0"/>
              </a:rPr>
              <a:t>The Ten Knowledge Areas</a:t>
            </a:r>
            <a:endParaRPr lang="en-US" dirty="0"/>
          </a:p>
        </p:txBody>
      </p:sp>
      <p:sp>
        <p:nvSpPr>
          <p:cNvPr id="3" name="Content Placeholder 2"/>
          <p:cNvSpPr>
            <a:spLocks noGrp="1"/>
          </p:cNvSpPr>
          <p:nvPr>
            <p:ph idx="1"/>
          </p:nvPr>
        </p:nvSpPr>
        <p:spPr>
          <a:xfrm>
            <a:off x="838200" y="1383527"/>
            <a:ext cx="10515600" cy="4793436"/>
          </a:xfrm>
        </p:spPr>
        <p:txBody>
          <a:bodyPr/>
          <a:lstStyle/>
          <a:p>
            <a:pPr marL="0" indent="0">
              <a:spcBef>
                <a:spcPts val="600"/>
              </a:spcBef>
              <a:buNone/>
            </a:pPr>
            <a:r>
              <a:rPr lang="en-US" dirty="0">
                <a:latin typeface="Perpetua" panose="02020502060401020303" pitchFamily="18" charset="0"/>
              </a:rPr>
              <a:t>9. Project Procurement Management. </a:t>
            </a:r>
          </a:p>
          <a:p>
            <a:pPr lvl="1" algn="just">
              <a:spcBef>
                <a:spcPts val="600"/>
              </a:spcBef>
            </a:pPr>
            <a:r>
              <a:rPr lang="en-US" sz="2000" dirty="0">
                <a:latin typeface="Perpetua" panose="02020502060401020303" pitchFamily="18" charset="0"/>
              </a:rPr>
              <a:t>Includes the processes necessary to purchase or acquire products, services, or results needed from outside the project team. </a:t>
            </a:r>
          </a:p>
          <a:p>
            <a:pPr marL="0" indent="0">
              <a:spcBef>
                <a:spcPts val="600"/>
              </a:spcBef>
              <a:buNone/>
            </a:pPr>
            <a:r>
              <a:rPr lang="en-US" dirty="0">
                <a:latin typeface="Perpetua" panose="02020502060401020303" pitchFamily="18" charset="0"/>
              </a:rPr>
              <a:t>10.Project Stakeholder Management. </a:t>
            </a:r>
          </a:p>
          <a:p>
            <a:pPr lvl="1" algn="just">
              <a:spcBef>
                <a:spcPts val="600"/>
              </a:spcBef>
            </a:pPr>
            <a:r>
              <a:rPr lang="en-US" sz="2000" dirty="0">
                <a:latin typeface="Perpetua" panose="02020502060401020303" pitchFamily="18" charset="0"/>
              </a:rPr>
              <a:t>Includes the processes required to identify the people, groups, or organizations that could impact or be impacted by the project, to analyze stakeholder expectations and their impact on the project, and to develop appropriate management strategies for effectively engaging stakeholders in project decisions and execution</a:t>
            </a:r>
          </a:p>
          <a:p>
            <a:endParaRPr lang="en-US" dirty="0"/>
          </a:p>
        </p:txBody>
      </p:sp>
    </p:spTree>
    <p:extLst>
      <p:ext uri="{BB962C8B-B14F-4D97-AF65-F5344CB8AC3E}">
        <p14:creationId xmlns:p14="http://schemas.microsoft.com/office/powerpoint/2010/main" val="19087997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7849637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682736"/>
          </a:xfrm>
        </p:spPr>
        <p:txBody>
          <a:bodyPr/>
          <a:lstStyle/>
          <a:p>
            <a:pPr algn="ctr"/>
            <a:r>
              <a:rPr lang="en-US" dirty="0" smtClean="0"/>
              <a:t>End </a:t>
            </a:r>
            <a:br>
              <a:rPr lang="en-US" dirty="0" smtClean="0"/>
            </a:br>
            <a:r>
              <a:rPr lang="en-US" dirty="0" smtClean="0"/>
              <a:t>Q &amp; A</a:t>
            </a:r>
            <a:endParaRPr lang="en-US" dirty="0"/>
          </a:p>
        </p:txBody>
      </p:sp>
    </p:spTree>
    <p:extLst>
      <p:ext uri="{BB962C8B-B14F-4D97-AF65-F5344CB8AC3E}">
        <p14:creationId xmlns:p14="http://schemas.microsoft.com/office/powerpoint/2010/main" val="19571571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b="1" dirty="0" smtClean="0"/>
              <a:t>Examples of deliverables</a:t>
            </a:r>
            <a:endParaRPr lang="en-US" b="1" dirty="0"/>
          </a:p>
        </p:txBody>
      </p:sp>
      <p:sp>
        <p:nvSpPr>
          <p:cNvPr id="3" name="Content Placeholder 2"/>
          <p:cNvSpPr>
            <a:spLocks noGrp="1"/>
          </p:cNvSpPr>
          <p:nvPr>
            <p:ph idx="1"/>
          </p:nvPr>
        </p:nvSpPr>
        <p:spPr>
          <a:xfrm>
            <a:off x="838200" y="1221638"/>
            <a:ext cx="10515600" cy="4955325"/>
          </a:xfrm>
        </p:spPr>
        <p:txBody>
          <a:bodyPr>
            <a:normAutofit lnSpcReduction="10000"/>
          </a:bodyPr>
          <a:lstStyle/>
          <a:p>
            <a:r>
              <a:rPr lang="en-US" sz="3200" dirty="0" smtClean="0"/>
              <a:t>Fulfillment of project objectives may produce one or more of the following deliverables: </a:t>
            </a:r>
          </a:p>
          <a:p>
            <a:pPr lvl="1" algn="just"/>
            <a:r>
              <a:rPr lang="en-US" sz="2800" dirty="0" smtClean="0"/>
              <a:t>A unique product that can be either a component of another item, an enhancement or correction to an item, or a new end item in itself (e.g., the correction of a defect in an end item); </a:t>
            </a:r>
          </a:p>
          <a:p>
            <a:pPr lvl="1" algn="just"/>
            <a:r>
              <a:rPr lang="en-US" sz="2800" dirty="0" smtClean="0"/>
              <a:t>A unique service or a capability to perform a service (e.g., a business function that supports production or distribution); </a:t>
            </a:r>
          </a:p>
          <a:p>
            <a:pPr lvl="1" algn="just"/>
            <a:r>
              <a:rPr lang="en-US" sz="2800" dirty="0" smtClean="0"/>
              <a:t>A unique result, such as an outcome or document (e.g., a research project that develops knowledge that can be used to determine whether a trend exists or a new process will benefit society); and</a:t>
            </a:r>
          </a:p>
          <a:p>
            <a:pPr lvl="1" algn="just"/>
            <a:r>
              <a:rPr lang="en-US" sz="2800" dirty="0" smtClean="0"/>
              <a:t>A unique combination of one or more products, services, or results (e.g., a software application, its associated documentation, and help desk services). </a:t>
            </a:r>
          </a:p>
          <a:p>
            <a:pPr algn="just"/>
            <a:endParaRPr lang="en-US" dirty="0"/>
          </a:p>
        </p:txBody>
      </p:sp>
    </p:spTree>
    <p:extLst>
      <p:ext uri="{BB962C8B-B14F-4D97-AF65-F5344CB8AC3E}">
        <p14:creationId xmlns:p14="http://schemas.microsoft.com/office/powerpoint/2010/main" val="10769738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Cont’d</a:t>
            </a:r>
            <a:endParaRPr lang="en-US" dirty="0"/>
          </a:p>
        </p:txBody>
      </p:sp>
      <p:sp>
        <p:nvSpPr>
          <p:cNvPr id="3" name="Content Placeholder 2"/>
          <p:cNvSpPr>
            <a:spLocks noGrp="1"/>
          </p:cNvSpPr>
          <p:nvPr>
            <p:ph idx="1"/>
          </p:nvPr>
        </p:nvSpPr>
        <p:spPr>
          <a:xfrm>
            <a:off x="838200" y="1602029"/>
            <a:ext cx="10515600" cy="4574934"/>
          </a:xfrm>
        </p:spPr>
        <p:txBody>
          <a:bodyPr>
            <a:normAutofit lnSpcReduction="10000"/>
          </a:bodyPr>
          <a:lstStyle/>
          <a:p>
            <a:r>
              <a:rPr lang="en-US" dirty="0" smtClean="0"/>
              <a:t>Repetitive elements may be present in some project deliverables and activities. </a:t>
            </a:r>
          </a:p>
          <a:p>
            <a:r>
              <a:rPr lang="en-US" dirty="0" smtClean="0"/>
              <a:t>This repetition does not change the fundamental and unique characteristics of the project work. </a:t>
            </a:r>
          </a:p>
          <a:p>
            <a:pPr lvl="1"/>
            <a:r>
              <a:rPr lang="en-US" dirty="0" smtClean="0"/>
              <a:t>For example, office buildings can be constructed with the same or similar materials and by the same or different teams. However, each building project remains unique in key characteristics (e.g., location, design, environment, situation, people involved). </a:t>
            </a:r>
          </a:p>
          <a:p>
            <a:r>
              <a:rPr lang="en-US" dirty="0" smtClean="0"/>
              <a:t>Projects are undertaken at all organizational levels. </a:t>
            </a:r>
          </a:p>
          <a:p>
            <a:r>
              <a:rPr lang="en-US" dirty="0" smtClean="0"/>
              <a:t>A project can involve a single individual or a group. </a:t>
            </a:r>
          </a:p>
          <a:p>
            <a:r>
              <a:rPr lang="en-US" dirty="0" smtClean="0"/>
              <a:t>A project can involve a single organizational unit or multiple organizational units from multiple organizations.</a:t>
            </a:r>
          </a:p>
          <a:p>
            <a:endParaRPr lang="en-US" dirty="0"/>
          </a:p>
        </p:txBody>
      </p:sp>
    </p:spTree>
    <p:extLst>
      <p:ext uri="{BB962C8B-B14F-4D97-AF65-F5344CB8AC3E}">
        <p14:creationId xmlns:p14="http://schemas.microsoft.com/office/powerpoint/2010/main" val="4285340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17525"/>
          </a:xfrm>
        </p:spPr>
        <p:txBody>
          <a:bodyPr/>
          <a:lstStyle/>
          <a:p>
            <a:r>
              <a:rPr lang="en-US" dirty="0" smtClean="0"/>
              <a:t>Examples of projects</a:t>
            </a:r>
            <a:endParaRPr lang="en-US" dirty="0"/>
          </a:p>
        </p:txBody>
      </p:sp>
      <p:sp>
        <p:nvSpPr>
          <p:cNvPr id="3" name="Content Placeholder 2"/>
          <p:cNvSpPr>
            <a:spLocks noGrp="1"/>
          </p:cNvSpPr>
          <p:nvPr>
            <p:ph idx="1"/>
          </p:nvPr>
        </p:nvSpPr>
        <p:spPr>
          <a:xfrm>
            <a:off x="838200" y="1272845"/>
            <a:ext cx="10515600" cy="4904118"/>
          </a:xfrm>
        </p:spPr>
        <p:txBody>
          <a:bodyPr>
            <a:normAutofit/>
          </a:bodyPr>
          <a:lstStyle/>
          <a:p>
            <a:r>
              <a:rPr lang="en-US" dirty="0" smtClean="0"/>
              <a:t>Examples of projects include but are not limited to: </a:t>
            </a:r>
          </a:p>
          <a:p>
            <a:pPr lvl="1"/>
            <a:r>
              <a:rPr lang="en-US" dirty="0" smtClean="0"/>
              <a:t>Developing a new pharmaceutical compound for market</a:t>
            </a:r>
          </a:p>
          <a:p>
            <a:pPr lvl="1"/>
            <a:r>
              <a:rPr lang="en-US" dirty="0" smtClean="0"/>
              <a:t>Expanding a tour guide service</a:t>
            </a:r>
          </a:p>
          <a:p>
            <a:pPr lvl="1"/>
            <a:r>
              <a:rPr lang="en-US" dirty="0" smtClean="0"/>
              <a:t>Merging two organizations </a:t>
            </a:r>
          </a:p>
          <a:p>
            <a:pPr lvl="1"/>
            <a:r>
              <a:rPr lang="en-US" dirty="0" smtClean="0"/>
              <a:t>Improving a business process within an organization</a:t>
            </a:r>
          </a:p>
          <a:p>
            <a:pPr lvl="1"/>
            <a:r>
              <a:rPr lang="en-US" dirty="0" smtClean="0"/>
              <a:t>Acquiring and installing a new computer hardware system for use in an organization</a:t>
            </a:r>
          </a:p>
          <a:p>
            <a:pPr lvl="1"/>
            <a:r>
              <a:rPr lang="en-US" dirty="0" smtClean="0"/>
              <a:t>Exploring for oil in a region</a:t>
            </a:r>
          </a:p>
          <a:p>
            <a:pPr lvl="1"/>
            <a:r>
              <a:rPr lang="en-US" dirty="0" smtClean="0"/>
              <a:t>Modifying a computer software program used in an organization</a:t>
            </a:r>
          </a:p>
          <a:p>
            <a:pPr lvl="1"/>
            <a:r>
              <a:rPr lang="en-US" dirty="0" smtClean="0"/>
              <a:t>Conducting research to develop a new manufacturing process, and </a:t>
            </a:r>
          </a:p>
          <a:p>
            <a:pPr lvl="1"/>
            <a:r>
              <a:rPr lang="en-US" dirty="0" smtClean="0"/>
              <a:t>Constructing a building</a:t>
            </a:r>
          </a:p>
          <a:p>
            <a:pPr lvl="1"/>
            <a:r>
              <a:rPr lang="en-US" dirty="0" smtClean="0"/>
              <a:t>Undertaking a university </a:t>
            </a:r>
            <a:r>
              <a:rPr lang="en-US" dirty="0" err="1" smtClean="0"/>
              <a:t>programme.e.g</a:t>
            </a:r>
            <a:r>
              <a:rPr lang="en-US" dirty="0" smtClean="0"/>
              <a:t>. BAE</a:t>
            </a:r>
            <a:endParaRPr lang="en-US" dirty="0"/>
          </a:p>
        </p:txBody>
      </p:sp>
    </p:spTree>
    <p:extLst>
      <p:ext uri="{BB962C8B-B14F-4D97-AF65-F5344CB8AC3E}">
        <p14:creationId xmlns:p14="http://schemas.microsoft.com/office/powerpoint/2010/main" val="8851221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905"/>
          </a:xfrm>
        </p:spPr>
        <p:txBody>
          <a:bodyPr>
            <a:normAutofit/>
          </a:bodyPr>
          <a:lstStyle/>
          <a:p>
            <a:pPr marL="571500" indent="-571500">
              <a:buFont typeface="Wingdings" panose="05000000000000000000" pitchFamily="2" charset="2"/>
              <a:buChar char="v"/>
            </a:pPr>
            <a:r>
              <a:rPr lang="en-US" sz="2800" b="1" dirty="0" smtClean="0">
                <a:latin typeface="+mn-lt"/>
              </a:rPr>
              <a:t>Temporary endeavor</a:t>
            </a:r>
            <a:endParaRPr lang="en-US" sz="2800" b="1" dirty="0">
              <a:latin typeface="+mn-lt"/>
            </a:endParaRPr>
          </a:p>
        </p:txBody>
      </p:sp>
      <p:sp>
        <p:nvSpPr>
          <p:cNvPr id="3" name="Content Placeholder 2"/>
          <p:cNvSpPr>
            <a:spLocks noGrp="1"/>
          </p:cNvSpPr>
          <p:nvPr>
            <p:ph idx="1"/>
          </p:nvPr>
        </p:nvSpPr>
        <p:spPr>
          <a:xfrm>
            <a:off x="351130" y="929030"/>
            <a:ext cx="11002670" cy="5247933"/>
          </a:xfrm>
        </p:spPr>
        <p:txBody>
          <a:bodyPr>
            <a:normAutofit fontScale="85000" lnSpcReduction="20000"/>
          </a:bodyPr>
          <a:lstStyle/>
          <a:p>
            <a:r>
              <a:rPr lang="en-US" dirty="0" smtClean="0"/>
              <a:t>The temporary nature of projects indicates that a project has a definite beginning and end. </a:t>
            </a:r>
          </a:p>
          <a:p>
            <a:r>
              <a:rPr lang="en-US" dirty="0" smtClean="0"/>
              <a:t>Temporary does not necessarily mean a project has a short duration.</a:t>
            </a:r>
          </a:p>
          <a:p>
            <a:r>
              <a:rPr lang="en-US" dirty="0" smtClean="0"/>
              <a:t>The end of the project is reached when one or more of the following is true:</a:t>
            </a:r>
          </a:p>
          <a:p>
            <a:pPr lvl="1"/>
            <a:r>
              <a:rPr lang="en-US" dirty="0" smtClean="0"/>
              <a:t>The project’s objectives have been achieved</a:t>
            </a:r>
          </a:p>
          <a:p>
            <a:pPr lvl="1"/>
            <a:r>
              <a:rPr lang="en-US" dirty="0" smtClean="0"/>
              <a:t>The objectives will not or cannot be met</a:t>
            </a:r>
          </a:p>
          <a:p>
            <a:pPr lvl="1"/>
            <a:r>
              <a:rPr lang="en-US" dirty="0" smtClean="0"/>
              <a:t>Funding is exhausted or no longer available for allocation to the project</a:t>
            </a:r>
          </a:p>
          <a:p>
            <a:pPr lvl="1"/>
            <a:r>
              <a:rPr lang="en-US" dirty="0" smtClean="0"/>
              <a:t>The need for the project no longer exists (e.g., the customer no longer wants the project completed, a change in strategy or priority ends the project, the organizational management provides direction to end the project)</a:t>
            </a:r>
          </a:p>
          <a:p>
            <a:pPr lvl="1"/>
            <a:r>
              <a:rPr lang="en-US" dirty="0" smtClean="0"/>
              <a:t>The human or physical resources are no longer available</a:t>
            </a:r>
          </a:p>
          <a:p>
            <a:pPr lvl="1"/>
            <a:r>
              <a:rPr lang="en-US" dirty="0" smtClean="0"/>
              <a:t>The project is terminated for legal cause or convenience.  </a:t>
            </a:r>
          </a:p>
          <a:p>
            <a:r>
              <a:rPr lang="en-US" dirty="0" smtClean="0"/>
              <a:t>Projects are temporary, but their deliverables may exist beyond the end of the project. </a:t>
            </a:r>
          </a:p>
          <a:p>
            <a:pPr lvl="1"/>
            <a:r>
              <a:rPr lang="en-US" dirty="0" smtClean="0"/>
              <a:t>Projects may produce deliverables of a social, economic, material, or environmental nature. </a:t>
            </a:r>
          </a:p>
          <a:p>
            <a:pPr lvl="1"/>
            <a:r>
              <a:rPr lang="en-US" dirty="0" smtClean="0"/>
              <a:t>For example, a project to build a national monument will create a deliverable expected to last for centuries</a:t>
            </a:r>
          </a:p>
          <a:p>
            <a:endParaRPr lang="en-US" dirty="0" smtClean="0"/>
          </a:p>
        </p:txBody>
      </p:sp>
    </p:spTree>
    <p:extLst>
      <p:ext uri="{BB962C8B-B14F-4D97-AF65-F5344CB8AC3E}">
        <p14:creationId xmlns:p14="http://schemas.microsoft.com/office/powerpoint/2010/main" val="4084352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905"/>
          </a:xfrm>
        </p:spPr>
        <p:txBody>
          <a:bodyPr>
            <a:normAutofit/>
          </a:bodyPr>
          <a:lstStyle/>
          <a:p>
            <a:pPr marL="457200" indent="-457200">
              <a:buFont typeface="Wingdings" panose="05000000000000000000" pitchFamily="2" charset="2"/>
              <a:buChar char="v"/>
            </a:pPr>
            <a:r>
              <a:rPr lang="en-US" sz="2800" b="1" dirty="0" smtClean="0">
                <a:latin typeface="+mn-lt"/>
              </a:rPr>
              <a:t>Projects drive change</a:t>
            </a:r>
            <a:endParaRPr lang="en-US" sz="2800" b="1" dirty="0">
              <a:latin typeface="+mn-lt"/>
            </a:endParaRPr>
          </a:p>
        </p:txBody>
      </p:sp>
      <p:sp>
        <p:nvSpPr>
          <p:cNvPr id="3" name="Content Placeholder 2"/>
          <p:cNvSpPr>
            <a:spLocks noGrp="1"/>
          </p:cNvSpPr>
          <p:nvPr>
            <p:ph idx="1"/>
          </p:nvPr>
        </p:nvSpPr>
        <p:spPr>
          <a:xfrm>
            <a:off x="838200" y="1053389"/>
            <a:ext cx="10515600" cy="5123574"/>
          </a:xfrm>
        </p:spPr>
        <p:txBody>
          <a:bodyPr>
            <a:normAutofit/>
          </a:bodyPr>
          <a:lstStyle/>
          <a:p>
            <a:r>
              <a:rPr lang="en-US" dirty="0" smtClean="0"/>
              <a:t>From a business perspective, a project is aimed at moving an organization from one state to another state in order to achieve a specific objective.</a:t>
            </a:r>
          </a:p>
          <a:p>
            <a:pPr lvl="1"/>
            <a:r>
              <a:rPr lang="en-US" dirty="0" smtClean="0"/>
              <a:t>Before the project begins, the organization is commonly referred to as being in the current state. </a:t>
            </a:r>
          </a:p>
          <a:p>
            <a:pPr lvl="1"/>
            <a:r>
              <a:rPr lang="en-US" dirty="0" smtClean="0"/>
              <a:t>The desired result of the change driven by the project is described as the future state. </a:t>
            </a:r>
          </a:p>
          <a:p>
            <a:r>
              <a:rPr lang="en-US" dirty="0" smtClean="0"/>
              <a:t>For some projects, this may involve creating a transition state where multiple steps are made along a continuum to achieve the future state. </a:t>
            </a:r>
          </a:p>
          <a:p>
            <a:r>
              <a:rPr lang="en-US" dirty="0" smtClean="0"/>
              <a:t>The successful completion of a project results in the organization moving to the future state and achieving the specific objective.</a:t>
            </a:r>
            <a:endParaRPr lang="en-US" dirty="0"/>
          </a:p>
        </p:txBody>
      </p:sp>
    </p:spTree>
    <p:extLst>
      <p:ext uri="{BB962C8B-B14F-4D97-AF65-F5344CB8AC3E}">
        <p14:creationId xmlns:p14="http://schemas.microsoft.com/office/powerpoint/2010/main" val="31081663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6318"/>
          </a:xfrm>
        </p:spPr>
        <p:txBody>
          <a:bodyPr>
            <a:normAutofit/>
          </a:bodyPr>
          <a:lstStyle/>
          <a:p>
            <a:pPr marL="457200" indent="-457200">
              <a:buFont typeface="Wingdings" panose="05000000000000000000" pitchFamily="2" charset="2"/>
              <a:buChar char="v"/>
            </a:pPr>
            <a:r>
              <a:rPr lang="en-US" sz="2800" b="1" dirty="0" smtClean="0">
                <a:latin typeface="+mn-lt"/>
              </a:rPr>
              <a:t>Projects enable business value creation</a:t>
            </a:r>
            <a:endParaRPr lang="en-US" sz="2800" b="1" dirty="0">
              <a:latin typeface="+mn-lt"/>
            </a:endParaRPr>
          </a:p>
        </p:txBody>
      </p:sp>
      <p:sp>
        <p:nvSpPr>
          <p:cNvPr id="3" name="Content Placeholder 2"/>
          <p:cNvSpPr>
            <a:spLocks noGrp="1"/>
          </p:cNvSpPr>
          <p:nvPr>
            <p:ph idx="1"/>
          </p:nvPr>
        </p:nvSpPr>
        <p:spPr>
          <a:xfrm>
            <a:off x="838200" y="1089965"/>
            <a:ext cx="10515600" cy="5086998"/>
          </a:xfrm>
        </p:spPr>
        <p:txBody>
          <a:bodyPr/>
          <a:lstStyle/>
          <a:p>
            <a:r>
              <a:rPr lang="en-US" dirty="0" smtClean="0"/>
              <a:t>PMI defines business value as the net quantifiable benefit derived from a business endeavor. </a:t>
            </a:r>
          </a:p>
          <a:p>
            <a:pPr lvl="1"/>
            <a:r>
              <a:rPr lang="en-US" dirty="0" smtClean="0"/>
              <a:t>The benefit may be tangible, intangible, or both. </a:t>
            </a:r>
          </a:p>
          <a:p>
            <a:r>
              <a:rPr lang="en-US" dirty="0" smtClean="0"/>
              <a:t>In business analysis, business value is considered the return, in the form of elements such as time, money, goods, or intangibles in return for something exchanged.</a:t>
            </a:r>
          </a:p>
          <a:p>
            <a:r>
              <a:rPr lang="en-US" b="1" dirty="0" smtClean="0"/>
              <a:t>Business value in projects </a:t>
            </a:r>
            <a:r>
              <a:rPr lang="en-US" dirty="0" smtClean="0"/>
              <a:t>refers to the benefit that the results of a specific project provide to its stakeholders. </a:t>
            </a:r>
          </a:p>
          <a:p>
            <a:pPr lvl="1"/>
            <a:r>
              <a:rPr lang="en-US" dirty="0" smtClean="0"/>
              <a:t>The benefit from projects may be tangible, intangible, or both</a:t>
            </a:r>
            <a:endParaRPr lang="en-US" dirty="0"/>
          </a:p>
        </p:txBody>
      </p:sp>
    </p:spTree>
    <p:extLst>
      <p:ext uri="{BB962C8B-B14F-4D97-AF65-F5344CB8AC3E}">
        <p14:creationId xmlns:p14="http://schemas.microsoft.com/office/powerpoint/2010/main" val="2110593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937</TotalTime>
  <Words>3236</Words>
  <Application>Microsoft Office PowerPoint</Application>
  <PresentationFormat>Widescreen</PresentationFormat>
  <Paragraphs>303</Paragraphs>
  <Slides>37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Calibri Light</vt:lpstr>
      <vt:lpstr>Perpetua</vt:lpstr>
      <vt:lpstr>Times New Roman</vt:lpstr>
      <vt:lpstr>Wingdings</vt:lpstr>
      <vt:lpstr>Office Theme</vt:lpstr>
      <vt:lpstr>Introduction to Project Planning and Management</vt:lpstr>
      <vt:lpstr>Expectation </vt:lpstr>
      <vt:lpstr>A Project</vt:lpstr>
      <vt:lpstr>Examples of deliverables</vt:lpstr>
      <vt:lpstr>Project Cont’d</vt:lpstr>
      <vt:lpstr>Examples of projects</vt:lpstr>
      <vt:lpstr>Temporary endeavor</vt:lpstr>
      <vt:lpstr>Projects drive change</vt:lpstr>
      <vt:lpstr>Projects enable business value creation</vt:lpstr>
      <vt:lpstr> Progressive elaboration </vt:lpstr>
      <vt:lpstr>Key attributes of a project </vt:lpstr>
      <vt:lpstr>The importance of Project Management</vt:lpstr>
      <vt:lpstr>Project Management</vt:lpstr>
      <vt:lpstr>Project management components</vt:lpstr>
      <vt:lpstr>Importance of project Management cont’d</vt:lpstr>
      <vt:lpstr>Poorly managed projects</vt:lpstr>
      <vt:lpstr>Importance of Project Management</vt:lpstr>
      <vt:lpstr>Relationship of Projects, Programs, Portfolios, and Operations Management</vt:lpstr>
      <vt:lpstr>A program</vt:lpstr>
      <vt:lpstr>Characteristics of a program </vt:lpstr>
      <vt:lpstr>A portfolio </vt:lpstr>
      <vt:lpstr>Differences and Relationships</vt:lpstr>
      <vt:lpstr>Portfolios, Programs, Projects, and Operations</vt:lpstr>
      <vt:lpstr>PowerPoint Presentation</vt:lpstr>
      <vt:lpstr>PowerPoint Presentation</vt:lpstr>
      <vt:lpstr>PowerPoint Presentation</vt:lpstr>
      <vt:lpstr>Program Management</vt:lpstr>
      <vt:lpstr>Portfolio Management</vt:lpstr>
      <vt:lpstr>Actions related to these program and project-level interdependencies</vt:lpstr>
      <vt:lpstr>Examples of a Program</vt:lpstr>
      <vt:lpstr>Project Management Knowledge Areas</vt:lpstr>
      <vt:lpstr>Project Management Knowledge Areas</vt:lpstr>
      <vt:lpstr>The Ten Knowledge Areas</vt:lpstr>
      <vt:lpstr>The Ten Knowledge Areas</vt:lpstr>
      <vt:lpstr>The Ten Knowledge Areas</vt:lpstr>
      <vt:lpstr>PowerPoint Presentation</vt:lpstr>
      <vt:lpstr>End  Q &amp; 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Planning and Management</dc:title>
  <dc:creator>Hp</dc:creator>
  <cp:lastModifiedBy>Hp</cp:lastModifiedBy>
  <cp:revision>77</cp:revision>
  <dcterms:created xsi:type="dcterms:W3CDTF">2024-01-22T06:40:20Z</dcterms:created>
  <dcterms:modified xsi:type="dcterms:W3CDTF">2024-09-16T11:37:54Z</dcterms:modified>
</cp:coreProperties>
</file>