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sldIdLst>
    <p:sldId id="256" r:id="rId2"/>
    <p:sldId id="275" r:id="rId3"/>
    <p:sldId id="257" r:id="rId4"/>
    <p:sldId id="258" r:id="rId5"/>
    <p:sldId id="259" r:id="rId6"/>
    <p:sldId id="262" r:id="rId7"/>
    <p:sldId id="263" r:id="rId8"/>
    <p:sldId id="264" r:id="rId9"/>
    <p:sldId id="269" r:id="rId10"/>
    <p:sldId id="265" r:id="rId11"/>
    <p:sldId id="271" r:id="rId12"/>
    <p:sldId id="266" r:id="rId13"/>
    <p:sldId id="267" r:id="rId14"/>
  </p:sldIdLst>
  <p:sldSz cx="9906000" cy="6858000" type="A4"/>
  <p:notesSz cx="6858000" cy="9144000"/>
  <p:defaultTextStyle>
    <a:defPPr>
      <a:defRPr lang="en-US"/>
    </a:defPPr>
    <a:lvl1pPr marL="0" algn="l" defTabSz="457146" rtl="0" eaLnBrk="1" latinLnBrk="0" hangingPunct="1">
      <a:defRPr sz="1800" kern="1200">
        <a:solidFill>
          <a:schemeClr val="tx1"/>
        </a:solidFill>
        <a:latin typeface="+mn-lt"/>
        <a:ea typeface="+mn-ea"/>
        <a:cs typeface="+mn-cs"/>
      </a:defRPr>
    </a:lvl1pPr>
    <a:lvl2pPr marL="457146" algn="l" defTabSz="457146" rtl="0" eaLnBrk="1" latinLnBrk="0" hangingPunct="1">
      <a:defRPr sz="1800" kern="1200">
        <a:solidFill>
          <a:schemeClr val="tx1"/>
        </a:solidFill>
        <a:latin typeface="+mn-lt"/>
        <a:ea typeface="+mn-ea"/>
        <a:cs typeface="+mn-cs"/>
      </a:defRPr>
    </a:lvl2pPr>
    <a:lvl3pPr marL="914292" algn="l" defTabSz="457146" rtl="0" eaLnBrk="1" latinLnBrk="0" hangingPunct="1">
      <a:defRPr sz="1800" kern="1200">
        <a:solidFill>
          <a:schemeClr val="tx1"/>
        </a:solidFill>
        <a:latin typeface="+mn-lt"/>
        <a:ea typeface="+mn-ea"/>
        <a:cs typeface="+mn-cs"/>
      </a:defRPr>
    </a:lvl3pPr>
    <a:lvl4pPr marL="1371438" algn="l" defTabSz="457146" rtl="0" eaLnBrk="1" latinLnBrk="0" hangingPunct="1">
      <a:defRPr sz="1800" kern="1200">
        <a:solidFill>
          <a:schemeClr val="tx1"/>
        </a:solidFill>
        <a:latin typeface="+mn-lt"/>
        <a:ea typeface="+mn-ea"/>
        <a:cs typeface="+mn-cs"/>
      </a:defRPr>
    </a:lvl4pPr>
    <a:lvl5pPr marL="1828583" algn="l" defTabSz="457146" rtl="0" eaLnBrk="1" latinLnBrk="0" hangingPunct="1">
      <a:defRPr sz="1800" kern="1200">
        <a:solidFill>
          <a:schemeClr val="tx1"/>
        </a:solidFill>
        <a:latin typeface="+mn-lt"/>
        <a:ea typeface="+mn-ea"/>
        <a:cs typeface="+mn-cs"/>
      </a:defRPr>
    </a:lvl5pPr>
    <a:lvl6pPr marL="2285730" algn="l" defTabSz="457146" rtl="0" eaLnBrk="1" latinLnBrk="0" hangingPunct="1">
      <a:defRPr sz="1800" kern="1200">
        <a:solidFill>
          <a:schemeClr val="tx1"/>
        </a:solidFill>
        <a:latin typeface="+mn-lt"/>
        <a:ea typeface="+mn-ea"/>
        <a:cs typeface="+mn-cs"/>
      </a:defRPr>
    </a:lvl6pPr>
    <a:lvl7pPr marL="2742876" algn="l" defTabSz="457146" rtl="0" eaLnBrk="1" latinLnBrk="0" hangingPunct="1">
      <a:defRPr sz="1800" kern="1200">
        <a:solidFill>
          <a:schemeClr val="tx1"/>
        </a:solidFill>
        <a:latin typeface="+mn-lt"/>
        <a:ea typeface="+mn-ea"/>
        <a:cs typeface="+mn-cs"/>
      </a:defRPr>
    </a:lvl7pPr>
    <a:lvl8pPr marL="3200022" algn="l" defTabSz="457146" rtl="0" eaLnBrk="1" latinLnBrk="0" hangingPunct="1">
      <a:defRPr sz="1800" kern="1200">
        <a:solidFill>
          <a:schemeClr val="tx1"/>
        </a:solidFill>
        <a:latin typeface="+mn-lt"/>
        <a:ea typeface="+mn-ea"/>
        <a:cs typeface="+mn-cs"/>
      </a:defRPr>
    </a:lvl8pPr>
    <a:lvl9pPr marL="3657168" algn="l" defTabSz="45714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56" autoAdjust="0"/>
    <p:restoredTop sz="94660" autoAdjust="0"/>
  </p:normalViewPr>
  <p:slideViewPr>
    <p:cSldViewPr snapToGrid="0">
      <p:cViewPr varScale="1">
        <p:scale>
          <a:sx n="72" d="100"/>
          <a:sy n="72" d="100"/>
        </p:scale>
        <p:origin x="1134" y="78"/>
      </p:cViewPr>
      <p:guideLst>
        <p:guide orient="horz" pos="2160"/>
        <p:guide pos="3120"/>
      </p:guideLst>
    </p:cSldViewPr>
  </p:slideViewPr>
  <p:outlineViewPr>
    <p:cViewPr>
      <p:scale>
        <a:sx n="33" d="100"/>
        <a:sy n="33" d="100"/>
      </p:scale>
      <p:origin x="0" y="1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9"/>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7DCA309-3801-4872-BE9A-E53FB614B827}" type="datetimeFigureOut">
              <a:rPr lang="en-US" smtClean="0"/>
              <a:t>4/6/2024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1378999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DCA309-3801-4872-BE9A-E53FB614B827}" type="datetimeFigureOut">
              <a:rPr lang="en-US" smtClean="0"/>
              <a:t>4/6/2024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3679974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75800" y="274643"/>
            <a:ext cx="29718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60400" y="274643"/>
            <a:ext cx="87503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DCA309-3801-4872-BE9A-E53FB614B827}" type="datetimeFigureOut">
              <a:rPr lang="en-US" smtClean="0"/>
              <a:t>4/6/2024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3803967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7DCA309-3801-4872-BE9A-E53FB614B827}" type="datetimeFigureOut">
              <a:rPr lang="en-US" smtClean="0"/>
              <a:t>4/6/2024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1296301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5"/>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5"/>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DCA309-3801-4872-BE9A-E53FB614B827}" type="datetimeFigureOut">
              <a:rPr lang="en-US" smtClean="0"/>
              <a:t>4/6/2024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908844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60400" y="1600204"/>
            <a:ext cx="5861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686550" y="1600204"/>
            <a:ext cx="58610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7DCA309-3801-4872-BE9A-E53FB614B827}" type="datetimeFigureOut">
              <a:rPr lang="en-US" smtClean="0"/>
              <a:t>4/6/2024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1858606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4"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4"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7DCA309-3801-4872-BE9A-E53FB614B827}" type="datetimeFigureOut">
              <a:rPr lang="en-US" smtClean="0"/>
              <a:t>4/6/2024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475625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7DCA309-3801-4872-BE9A-E53FB614B827}" type="datetimeFigureOut">
              <a:rPr lang="en-US" smtClean="0"/>
              <a:t>4/6/2024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3275271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DCA309-3801-4872-BE9A-E53FB614B827}" type="datetimeFigureOut">
              <a:rPr lang="en-US" smtClean="0"/>
              <a:t>4/6/2024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13766333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2"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1" y="273055"/>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2" y="1435104"/>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DCA309-3801-4872-BE9A-E53FB614B827}" type="datetimeFigureOut">
              <a:rPr lang="en-US" smtClean="0"/>
              <a:t>4/6/2024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2253566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7DCA309-3801-4872-BE9A-E53FB614B827}" type="datetimeFigureOut">
              <a:rPr lang="en-US" smtClean="0"/>
              <a:t>4/6/2024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5E7A3A-2D37-4B9F-AD08-5D62E20FE553}" type="slidenum">
              <a:rPr lang="en-US" smtClean="0"/>
              <a:t>‹#›</a:t>
            </a:fld>
            <a:endParaRPr lang="en-US"/>
          </a:p>
        </p:txBody>
      </p:sp>
    </p:spTree>
    <p:extLst>
      <p:ext uri="{BB962C8B-B14F-4D97-AF65-F5344CB8AC3E}">
        <p14:creationId xmlns:p14="http://schemas.microsoft.com/office/powerpoint/2010/main" val="1800673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95300" y="1600204"/>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DCA309-3801-4872-BE9A-E53FB614B827}" type="datetimeFigureOut">
              <a:rPr lang="en-US" smtClean="0"/>
              <a:t>4/6/2024</a:t>
            </a:fld>
            <a:endParaRPr lang="en-US"/>
          </a:p>
        </p:txBody>
      </p:sp>
      <p:sp>
        <p:nvSpPr>
          <p:cNvPr id="5" name="Footer Placeholder 4"/>
          <p:cNvSpPr>
            <a:spLocks noGrp="1"/>
          </p:cNvSpPr>
          <p:nvPr>
            <p:ph type="ftr" sz="quarter" idx="3"/>
          </p:nvPr>
        </p:nvSpPr>
        <p:spPr>
          <a:xfrm>
            <a:off x="3384550"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5E7A3A-2D37-4B9F-AD08-5D62E20FE553}" type="slidenum">
              <a:rPr lang="en-US" smtClean="0"/>
              <a:t>‹#›</a:t>
            </a:fld>
            <a:endParaRPr lang="en-US"/>
          </a:p>
        </p:txBody>
      </p:sp>
    </p:spTree>
    <p:extLst>
      <p:ext uri="{BB962C8B-B14F-4D97-AF65-F5344CB8AC3E}">
        <p14:creationId xmlns:p14="http://schemas.microsoft.com/office/powerpoint/2010/main" val="1097351378"/>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D769B-9362-1276-FF9D-0FFD3B31BFB8}"/>
              </a:ext>
            </a:extLst>
          </p:cNvPr>
          <p:cNvSpPr>
            <a:spLocks noGrp="1"/>
          </p:cNvSpPr>
          <p:nvPr>
            <p:ph type="ctrTitle"/>
          </p:nvPr>
        </p:nvSpPr>
        <p:spPr/>
        <p:txBody>
          <a:bodyPr/>
          <a:lstStyle/>
          <a:p>
            <a:r>
              <a:rPr lang="en-US" b="1" dirty="0"/>
              <a:t>DIVIDEND DECISION</a:t>
            </a:r>
          </a:p>
        </p:txBody>
      </p:sp>
    </p:spTree>
    <p:extLst>
      <p:ext uri="{BB962C8B-B14F-4D97-AF65-F5344CB8AC3E}">
        <p14:creationId xmlns:p14="http://schemas.microsoft.com/office/powerpoint/2010/main" val="1374720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903EA-01CB-6F36-7991-7B17103979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05ED2E-8A35-6213-15C4-E0CD8B93584A}"/>
              </a:ext>
            </a:extLst>
          </p:cNvPr>
          <p:cNvSpPr>
            <a:spLocks noGrp="1"/>
          </p:cNvSpPr>
          <p:nvPr>
            <p:ph type="title"/>
          </p:nvPr>
        </p:nvSpPr>
        <p:spPr>
          <a:xfrm>
            <a:off x="690178" y="173515"/>
            <a:ext cx="7448984" cy="689370"/>
          </a:xfrm>
        </p:spPr>
        <p:txBody>
          <a:bodyPr>
            <a:normAutofit fontScale="90000"/>
          </a:bodyPr>
          <a:lstStyle/>
          <a:p>
            <a:r>
              <a:rPr lang="en-US" b="1" dirty="0"/>
              <a:t>Types of Dividend Policy </a:t>
            </a:r>
          </a:p>
        </p:txBody>
      </p:sp>
      <p:sp>
        <p:nvSpPr>
          <p:cNvPr id="3" name="Content Placeholder 2">
            <a:extLst>
              <a:ext uri="{FF2B5EF4-FFF2-40B4-BE49-F238E27FC236}">
                <a16:creationId xmlns:a16="http://schemas.microsoft.com/office/drawing/2014/main" id="{E3BBBCE0-8AD4-7A5A-411D-A62C95876ECF}"/>
              </a:ext>
            </a:extLst>
          </p:cNvPr>
          <p:cNvSpPr>
            <a:spLocks noGrp="1"/>
          </p:cNvSpPr>
          <p:nvPr>
            <p:ph idx="1"/>
          </p:nvPr>
        </p:nvSpPr>
        <p:spPr>
          <a:xfrm>
            <a:off x="128789" y="914400"/>
            <a:ext cx="9684912" cy="5847008"/>
          </a:xfrm>
        </p:spPr>
        <p:txBody>
          <a:bodyPr>
            <a:noAutofit/>
          </a:bodyPr>
          <a:lstStyle/>
          <a:p>
            <a:pPr marL="386731" indent="-386731">
              <a:buFont typeface="+mj-lt"/>
              <a:buAutoNum type="arabicPeriod"/>
            </a:pPr>
            <a:r>
              <a:rPr lang="en-US" sz="2000" b="1" dirty="0"/>
              <a:t>Stable/Regular dividend policy</a:t>
            </a:r>
          </a:p>
          <a:p>
            <a:pPr marL="0" indent="0">
              <a:buNone/>
            </a:pPr>
            <a:r>
              <a:rPr lang="en-US" sz="2000" b="1" dirty="0"/>
              <a:t>       - </a:t>
            </a:r>
            <a:r>
              <a:rPr lang="en-US" sz="2000" dirty="0"/>
              <a:t>payment of stable dividends is consistent regardless of the market</a:t>
            </a:r>
          </a:p>
          <a:p>
            <a:pPr lvl="1"/>
            <a:r>
              <a:rPr lang="en-US" sz="1700" dirty="0"/>
              <a:t>Payment of dividends by a firm on a yearly basis. </a:t>
            </a:r>
          </a:p>
          <a:p>
            <a:pPr lvl="1"/>
            <a:r>
              <a:rPr lang="en-US" sz="1700" dirty="0"/>
              <a:t>Firm is required to pay dividends whether or not it has made profits.</a:t>
            </a:r>
            <a:endParaRPr lang="en-US" sz="1700" b="1" dirty="0"/>
          </a:p>
          <a:p>
            <a:pPr marL="386731" indent="-386731">
              <a:buFont typeface="+mj-lt"/>
              <a:buAutoNum type="arabicPeriod"/>
            </a:pPr>
            <a:r>
              <a:rPr lang="en-US" sz="2400" b="1" dirty="0"/>
              <a:t>Irregular dividend policy</a:t>
            </a:r>
          </a:p>
          <a:p>
            <a:pPr lvl="1"/>
            <a:r>
              <a:rPr lang="en-US" sz="1700" dirty="0"/>
              <a:t>Payment of dividends is inconsistent. </a:t>
            </a:r>
          </a:p>
          <a:p>
            <a:pPr lvl="1"/>
            <a:r>
              <a:rPr lang="en-US" sz="1700" dirty="0"/>
              <a:t>A firm may pay dividends in a year when it has made reasonable earnings and none in years when they make losses. </a:t>
            </a:r>
          </a:p>
          <a:p>
            <a:pPr lvl="1"/>
            <a:r>
              <a:rPr lang="en-US" sz="1700" dirty="0"/>
              <a:t>This can be due to uncertainty of earnings, unsuccessful business operations and lack of liquidity</a:t>
            </a:r>
            <a:endParaRPr lang="en-US" sz="1700" b="1" dirty="0"/>
          </a:p>
          <a:p>
            <a:pPr marL="386731" indent="-386731">
              <a:buFont typeface="+mj-lt"/>
              <a:buAutoNum type="arabicPeriod"/>
            </a:pPr>
            <a:r>
              <a:rPr lang="en-US" sz="2000" b="1" dirty="0"/>
              <a:t>Residual dividend policy</a:t>
            </a:r>
          </a:p>
          <a:p>
            <a:pPr lvl="1"/>
            <a:r>
              <a:rPr lang="en-US" sz="1700" dirty="0"/>
              <a:t>Dividends are paid out of profits after making provision for money required to meet upcoming capital expenditures</a:t>
            </a:r>
          </a:p>
          <a:p>
            <a:pPr marL="386731" indent="-386731">
              <a:buFont typeface="+mj-lt"/>
              <a:buAutoNum type="arabicPeriod"/>
            </a:pPr>
            <a:r>
              <a:rPr lang="en-US" sz="2400" b="1" dirty="0"/>
              <a:t>No dividend policy</a:t>
            </a:r>
          </a:p>
          <a:p>
            <a:pPr lvl="1"/>
            <a:r>
              <a:rPr lang="en-US" sz="1700" dirty="0"/>
              <a:t>Its mostly adopted by firms that have just started operating and the main objective is to grow the business for some more years before it can begin to pay dividends.</a:t>
            </a:r>
          </a:p>
        </p:txBody>
      </p:sp>
    </p:spTree>
    <p:extLst>
      <p:ext uri="{BB962C8B-B14F-4D97-AF65-F5344CB8AC3E}">
        <p14:creationId xmlns:p14="http://schemas.microsoft.com/office/powerpoint/2010/main" val="3501127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C0A50-2A10-E2D9-A9D9-680511A11397}"/>
              </a:ext>
            </a:extLst>
          </p:cNvPr>
          <p:cNvSpPr>
            <a:spLocks noGrp="1"/>
          </p:cNvSpPr>
          <p:nvPr>
            <p:ph type="title"/>
          </p:nvPr>
        </p:nvSpPr>
        <p:spPr>
          <a:xfrm>
            <a:off x="495300" y="180302"/>
            <a:ext cx="8915400" cy="656822"/>
          </a:xfrm>
        </p:spPr>
        <p:txBody>
          <a:bodyPr>
            <a:normAutofit fontScale="90000"/>
          </a:bodyPr>
          <a:lstStyle/>
          <a:p>
            <a:r>
              <a:rPr lang="en-US" b="1" dirty="0"/>
              <a:t>Advantages of Stable Dividend Policy</a:t>
            </a:r>
          </a:p>
        </p:txBody>
      </p:sp>
      <p:sp>
        <p:nvSpPr>
          <p:cNvPr id="3" name="Content Placeholder 2">
            <a:extLst>
              <a:ext uri="{FF2B5EF4-FFF2-40B4-BE49-F238E27FC236}">
                <a16:creationId xmlns:a16="http://schemas.microsoft.com/office/drawing/2014/main" id="{3D8BFF49-C330-7BC5-9936-5C602214F49B}"/>
              </a:ext>
            </a:extLst>
          </p:cNvPr>
          <p:cNvSpPr>
            <a:spLocks noGrp="1"/>
          </p:cNvSpPr>
          <p:nvPr>
            <p:ph idx="1"/>
          </p:nvPr>
        </p:nvSpPr>
        <p:spPr>
          <a:xfrm>
            <a:off x="218941" y="1004552"/>
            <a:ext cx="9465971" cy="5620692"/>
          </a:xfrm>
        </p:spPr>
        <p:txBody>
          <a:bodyPr>
            <a:noAutofit/>
          </a:bodyPr>
          <a:lstStyle/>
          <a:p>
            <a:r>
              <a:rPr lang="en-US" sz="2500" b="1" dirty="0"/>
              <a:t>Business continuity </a:t>
            </a:r>
            <a:r>
              <a:rPr lang="en-US" sz="2500" dirty="0"/>
              <a:t>i.e. </a:t>
            </a:r>
            <a:r>
              <a:rPr lang="en-US" sz="2500" b="1" dirty="0"/>
              <a:t> </a:t>
            </a:r>
            <a:r>
              <a:rPr lang="en-US" sz="2500" dirty="0"/>
              <a:t>Signal that the firm will operate profitably in the future.</a:t>
            </a:r>
            <a:endParaRPr lang="en-US" sz="2500" b="1" dirty="0"/>
          </a:p>
          <a:p>
            <a:r>
              <a:rPr lang="en-US" sz="2500" b="1" dirty="0"/>
              <a:t>Stabilize share prices </a:t>
            </a:r>
            <a:r>
              <a:rPr lang="en-US" sz="2500" dirty="0"/>
              <a:t>i.e. thus the market can easily predict future dividend payments.</a:t>
            </a:r>
            <a:endParaRPr lang="en-US" sz="2500" b="1" dirty="0"/>
          </a:p>
          <a:p>
            <a:r>
              <a:rPr lang="en-US" sz="2500" b="1" dirty="0"/>
              <a:t>Investor confidence </a:t>
            </a:r>
            <a:r>
              <a:rPr lang="en-US" sz="2500" dirty="0"/>
              <a:t>i.e. firms that pay stable dividends are perceived less risky and profitable.</a:t>
            </a:r>
            <a:endParaRPr lang="en-US" sz="2500" b="1" dirty="0"/>
          </a:p>
          <a:p>
            <a:r>
              <a:rPr lang="en-US" sz="2500" b="1" dirty="0"/>
              <a:t>Improves credit standing </a:t>
            </a:r>
            <a:r>
              <a:rPr lang="en-US" sz="2500" dirty="0" err="1"/>
              <a:t>i.e</a:t>
            </a:r>
            <a:r>
              <a:rPr lang="en-US" sz="2500" dirty="0"/>
              <a:t> firms that pay stable dividends are perceived less risky,  profitable and able to meet long term obligations.</a:t>
            </a:r>
            <a:endParaRPr lang="en-US" sz="2500" b="1" dirty="0"/>
          </a:p>
          <a:p>
            <a:r>
              <a:rPr lang="en-US" sz="2500" b="1" dirty="0"/>
              <a:t>Source of livelihood </a:t>
            </a:r>
            <a:r>
              <a:rPr lang="en-US" sz="2500" dirty="0"/>
              <a:t>i.e. used by investors to meet their day-to-day expenses.</a:t>
            </a:r>
            <a:endParaRPr lang="en-US" sz="2500" b="1" dirty="0"/>
          </a:p>
        </p:txBody>
      </p:sp>
    </p:spTree>
    <p:extLst>
      <p:ext uri="{BB962C8B-B14F-4D97-AF65-F5344CB8AC3E}">
        <p14:creationId xmlns:p14="http://schemas.microsoft.com/office/powerpoint/2010/main" val="2123491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2F887-081D-6FEC-B64D-B951D5329426}"/>
              </a:ext>
            </a:extLst>
          </p:cNvPr>
          <p:cNvSpPr>
            <a:spLocks noGrp="1"/>
          </p:cNvSpPr>
          <p:nvPr>
            <p:ph type="title"/>
          </p:nvPr>
        </p:nvSpPr>
        <p:spPr>
          <a:xfrm>
            <a:off x="495300" y="171606"/>
            <a:ext cx="8915400" cy="742793"/>
          </a:xfrm>
        </p:spPr>
        <p:txBody>
          <a:bodyPr>
            <a:normAutofit fontScale="90000"/>
          </a:bodyPr>
          <a:lstStyle/>
          <a:p>
            <a:r>
              <a:rPr lang="en-US" b="1" dirty="0"/>
              <a:t>Forms of Dividend Payment.</a:t>
            </a:r>
          </a:p>
        </p:txBody>
      </p:sp>
      <p:sp>
        <p:nvSpPr>
          <p:cNvPr id="3" name="Content Placeholder 2">
            <a:extLst>
              <a:ext uri="{FF2B5EF4-FFF2-40B4-BE49-F238E27FC236}">
                <a16:creationId xmlns:a16="http://schemas.microsoft.com/office/drawing/2014/main" id="{C9FC2A17-DC22-D4B9-A793-B5B0502941B0}"/>
              </a:ext>
            </a:extLst>
          </p:cNvPr>
          <p:cNvSpPr>
            <a:spLocks noGrp="1"/>
          </p:cNvSpPr>
          <p:nvPr>
            <p:ph idx="1"/>
          </p:nvPr>
        </p:nvSpPr>
        <p:spPr>
          <a:xfrm>
            <a:off x="206061" y="901521"/>
            <a:ext cx="9478851" cy="5808371"/>
          </a:xfrm>
        </p:spPr>
        <p:txBody>
          <a:bodyPr>
            <a:normAutofit/>
          </a:bodyPr>
          <a:lstStyle/>
          <a:p>
            <a:pPr marL="386731" indent="-386731">
              <a:buFont typeface="+mj-lt"/>
              <a:buAutoNum type="arabicPeriod"/>
            </a:pPr>
            <a:r>
              <a:rPr lang="en-US" b="1" dirty="0"/>
              <a:t>Cash dividend.  </a:t>
            </a:r>
            <a:r>
              <a:rPr lang="en-US" dirty="0"/>
              <a:t>Firms normally pay dividends in form of cash when they have sufficient levels of cash and near cash resources. </a:t>
            </a:r>
          </a:p>
          <a:p>
            <a:pPr marL="386731" indent="-386731">
              <a:buFont typeface="+mj-lt"/>
              <a:buAutoNum type="arabicPeriod"/>
            </a:pPr>
            <a:r>
              <a:rPr lang="en-US" b="1" dirty="0"/>
              <a:t>Stock/Shares dividends. </a:t>
            </a:r>
            <a:r>
              <a:rPr lang="en-US" dirty="0"/>
              <a:t>Dividend distribution can be made by bonus issue .  Its adopted in instances where the firm does not have cash or cash is restricted for other purposes.</a:t>
            </a:r>
          </a:p>
          <a:p>
            <a:pPr marL="386731" indent="-386731">
              <a:buFont typeface="+mj-lt"/>
              <a:buAutoNum type="arabicPeriod"/>
            </a:pPr>
            <a:r>
              <a:rPr lang="en-US" b="1" dirty="0"/>
              <a:t>Property dividends. </a:t>
            </a:r>
            <a:r>
              <a:rPr lang="en-US" dirty="0"/>
              <a:t>This is where firms pay shareholders using property instead of cash distribution. It is a non monetary form of dividend payment and not common..</a:t>
            </a:r>
          </a:p>
        </p:txBody>
      </p:sp>
    </p:spTree>
    <p:extLst>
      <p:ext uri="{BB962C8B-B14F-4D97-AF65-F5344CB8AC3E}">
        <p14:creationId xmlns:p14="http://schemas.microsoft.com/office/powerpoint/2010/main" val="1931887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B747F0-4678-8AEA-5B8A-DEF0901A3BDB}"/>
              </a:ext>
            </a:extLst>
          </p:cNvPr>
          <p:cNvSpPr>
            <a:spLocks noGrp="1"/>
          </p:cNvSpPr>
          <p:nvPr>
            <p:ph idx="1"/>
          </p:nvPr>
        </p:nvSpPr>
        <p:spPr>
          <a:xfrm>
            <a:off x="495300" y="1600204"/>
            <a:ext cx="8915400" cy="2096033"/>
          </a:xfrm>
        </p:spPr>
        <p:txBody>
          <a:bodyPr>
            <a:normAutofit/>
          </a:bodyPr>
          <a:lstStyle/>
          <a:p>
            <a:pPr marL="0" indent="0" algn="ctr">
              <a:buNone/>
            </a:pPr>
            <a:r>
              <a:rPr lang="en-US" sz="7218" b="1" dirty="0"/>
              <a:t>end</a:t>
            </a:r>
          </a:p>
        </p:txBody>
      </p:sp>
    </p:spTree>
    <p:extLst>
      <p:ext uri="{BB962C8B-B14F-4D97-AF65-F5344CB8AC3E}">
        <p14:creationId xmlns:p14="http://schemas.microsoft.com/office/powerpoint/2010/main" val="1840815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332705"/>
            <a:ext cx="8915400" cy="762000"/>
          </a:xfrm>
        </p:spPr>
        <p:txBody>
          <a:bodyPr/>
          <a:lstStyle/>
          <a:p>
            <a:r>
              <a:rPr lang="en-GB" b="1" dirty="0"/>
              <a:t>Content </a:t>
            </a:r>
          </a:p>
        </p:txBody>
      </p:sp>
      <p:sp>
        <p:nvSpPr>
          <p:cNvPr id="3" name="Content Placeholder 2"/>
          <p:cNvSpPr>
            <a:spLocks noGrp="1"/>
          </p:cNvSpPr>
          <p:nvPr>
            <p:ph idx="1"/>
          </p:nvPr>
        </p:nvSpPr>
        <p:spPr>
          <a:xfrm>
            <a:off x="579548" y="1275012"/>
            <a:ext cx="8583501" cy="4881093"/>
          </a:xfrm>
        </p:spPr>
        <p:txBody>
          <a:bodyPr>
            <a:normAutofit/>
          </a:bodyPr>
          <a:lstStyle/>
          <a:p>
            <a:r>
              <a:rPr lang="en-GB" dirty="0"/>
              <a:t>Definition </a:t>
            </a:r>
          </a:p>
          <a:p>
            <a:r>
              <a:rPr lang="en-GB" dirty="0"/>
              <a:t>Dividend Theories </a:t>
            </a:r>
          </a:p>
          <a:p>
            <a:r>
              <a:rPr lang="en-GB" dirty="0"/>
              <a:t>Factors influencing dividend policy </a:t>
            </a:r>
          </a:p>
          <a:p>
            <a:r>
              <a:rPr lang="en-GB" dirty="0"/>
              <a:t>Dividend Payment procedures </a:t>
            </a:r>
          </a:p>
          <a:p>
            <a:r>
              <a:rPr lang="en-GB" dirty="0"/>
              <a:t>Types of Dividend policy </a:t>
            </a:r>
          </a:p>
          <a:p>
            <a:r>
              <a:rPr lang="en-GB" dirty="0"/>
              <a:t>Forms of Dividend payment </a:t>
            </a:r>
          </a:p>
        </p:txBody>
      </p:sp>
    </p:spTree>
    <p:extLst>
      <p:ext uri="{BB962C8B-B14F-4D97-AF65-F5344CB8AC3E}">
        <p14:creationId xmlns:p14="http://schemas.microsoft.com/office/powerpoint/2010/main" val="2214682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4E173-CAE8-ABED-85AC-66F5764AB7C7}"/>
              </a:ext>
            </a:extLst>
          </p:cNvPr>
          <p:cNvSpPr>
            <a:spLocks noGrp="1"/>
          </p:cNvSpPr>
          <p:nvPr>
            <p:ph type="title"/>
          </p:nvPr>
        </p:nvSpPr>
        <p:spPr>
          <a:xfrm>
            <a:off x="961740" y="94888"/>
            <a:ext cx="6196545" cy="639208"/>
          </a:xfrm>
        </p:spPr>
        <p:txBody>
          <a:bodyPr>
            <a:normAutofit fontScale="90000"/>
          </a:bodyPr>
          <a:lstStyle/>
          <a:p>
            <a:r>
              <a:rPr lang="en-US" b="1" dirty="0"/>
              <a:t>Introduction</a:t>
            </a:r>
          </a:p>
        </p:txBody>
      </p:sp>
      <p:sp>
        <p:nvSpPr>
          <p:cNvPr id="3" name="Content Placeholder 2">
            <a:extLst>
              <a:ext uri="{FF2B5EF4-FFF2-40B4-BE49-F238E27FC236}">
                <a16:creationId xmlns:a16="http://schemas.microsoft.com/office/drawing/2014/main" id="{5B95C04E-3B97-60A3-A458-74E38EA65F83}"/>
              </a:ext>
            </a:extLst>
          </p:cNvPr>
          <p:cNvSpPr>
            <a:spLocks noGrp="1"/>
          </p:cNvSpPr>
          <p:nvPr>
            <p:ph idx="1"/>
          </p:nvPr>
        </p:nvSpPr>
        <p:spPr>
          <a:xfrm>
            <a:off x="180304" y="721218"/>
            <a:ext cx="9569003" cy="6027312"/>
          </a:xfrm>
        </p:spPr>
        <p:txBody>
          <a:bodyPr>
            <a:normAutofit fontScale="92500" lnSpcReduction="10000"/>
          </a:bodyPr>
          <a:lstStyle/>
          <a:p>
            <a:pPr marL="0" indent="0">
              <a:buNone/>
            </a:pPr>
            <a:r>
              <a:rPr lang="en-US" b="1" dirty="0"/>
              <a:t>Dividend:</a:t>
            </a:r>
            <a:r>
              <a:rPr lang="en-US" dirty="0"/>
              <a:t> Refer to part of earnings of a company which is distributed among share holders.</a:t>
            </a:r>
          </a:p>
          <a:p>
            <a:r>
              <a:rPr lang="en-US" dirty="0"/>
              <a:t>It’s a reward  to shareholders for the investments made in the shares of a company.</a:t>
            </a:r>
          </a:p>
          <a:p>
            <a:r>
              <a:rPr lang="en-US" dirty="0"/>
              <a:t>Dividend policy determines how much a company’s earnings should be distributed to shareholders or re-invested in the company.</a:t>
            </a:r>
          </a:p>
          <a:p>
            <a:r>
              <a:rPr lang="en-US" dirty="0"/>
              <a:t>The company is faced with three options; </a:t>
            </a:r>
          </a:p>
          <a:p>
            <a:pPr lvl="1"/>
            <a:r>
              <a:rPr lang="en-US" dirty="0"/>
              <a:t>To distribute all the Earnings as Dividend </a:t>
            </a:r>
          </a:p>
          <a:p>
            <a:pPr lvl="1"/>
            <a:r>
              <a:rPr lang="en-US" dirty="0"/>
              <a:t>Retain all the Earnings.</a:t>
            </a:r>
          </a:p>
          <a:p>
            <a:pPr lvl="1"/>
            <a:r>
              <a:rPr lang="en-US" dirty="0"/>
              <a:t>Retain part of the Earnings and Distribute Part of it.</a:t>
            </a:r>
          </a:p>
          <a:p>
            <a:r>
              <a:rPr lang="en-US" dirty="0"/>
              <a:t>Retained earnings form the most significant part of source of funds for financing a firms growth.</a:t>
            </a:r>
          </a:p>
        </p:txBody>
      </p:sp>
    </p:spTree>
    <p:extLst>
      <p:ext uri="{BB962C8B-B14F-4D97-AF65-F5344CB8AC3E}">
        <p14:creationId xmlns:p14="http://schemas.microsoft.com/office/powerpoint/2010/main" val="886296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1E8B40-B175-6595-BF58-019CF4952864}"/>
              </a:ext>
            </a:extLst>
          </p:cNvPr>
          <p:cNvSpPr>
            <a:spLocks noGrp="1"/>
          </p:cNvSpPr>
          <p:nvPr>
            <p:ph type="title"/>
          </p:nvPr>
        </p:nvSpPr>
        <p:spPr>
          <a:xfrm>
            <a:off x="495300" y="197364"/>
            <a:ext cx="8915400" cy="781430"/>
          </a:xfrm>
        </p:spPr>
        <p:txBody>
          <a:bodyPr>
            <a:normAutofit fontScale="90000"/>
          </a:bodyPr>
          <a:lstStyle/>
          <a:p>
            <a:r>
              <a:rPr lang="en-US" b="1" dirty="0"/>
              <a:t>Dividend Decision &amp; Value of the Firm.</a:t>
            </a:r>
          </a:p>
        </p:txBody>
      </p:sp>
      <p:sp>
        <p:nvSpPr>
          <p:cNvPr id="3" name="Content Placeholder 2">
            <a:extLst>
              <a:ext uri="{FF2B5EF4-FFF2-40B4-BE49-F238E27FC236}">
                <a16:creationId xmlns:a16="http://schemas.microsoft.com/office/drawing/2014/main" id="{0E850600-BD57-2054-2F14-031D0B8A7143}"/>
              </a:ext>
            </a:extLst>
          </p:cNvPr>
          <p:cNvSpPr>
            <a:spLocks noGrp="1"/>
          </p:cNvSpPr>
          <p:nvPr>
            <p:ph idx="1"/>
          </p:nvPr>
        </p:nvSpPr>
        <p:spPr>
          <a:xfrm>
            <a:off x="495300" y="1107584"/>
            <a:ext cx="8915400" cy="5525037"/>
          </a:xfrm>
        </p:spPr>
        <p:txBody>
          <a:bodyPr>
            <a:normAutofit/>
          </a:bodyPr>
          <a:lstStyle/>
          <a:p>
            <a:r>
              <a:rPr lang="en-US" dirty="0"/>
              <a:t>There are two controversial views on dividend decision as to whether decision to pay dividend influences the value (share Price) of the firm. </a:t>
            </a:r>
          </a:p>
          <a:p>
            <a:r>
              <a:rPr lang="en-US" dirty="0"/>
              <a:t>The two common theories that have been advanced to explain the relationship between dividends and the value to the firm are;</a:t>
            </a:r>
            <a:endParaRPr lang="en-GB" dirty="0"/>
          </a:p>
          <a:p>
            <a:pPr marL="571500" indent="-571500">
              <a:buAutoNum type="romanLcPeriod"/>
            </a:pPr>
            <a:r>
              <a:rPr lang="en-US" b="1" dirty="0"/>
              <a:t>Irrelevant/Neo Classical /MM Theory</a:t>
            </a:r>
          </a:p>
          <a:p>
            <a:pPr marL="571500" indent="-571500">
              <a:buAutoNum type="romanLcPeriod"/>
            </a:pPr>
            <a:r>
              <a:rPr lang="en-US" b="1" dirty="0"/>
              <a:t>Relevant/Classical/Traditional Theory</a:t>
            </a:r>
          </a:p>
        </p:txBody>
      </p:sp>
    </p:spTree>
    <p:extLst>
      <p:ext uri="{BB962C8B-B14F-4D97-AF65-F5344CB8AC3E}">
        <p14:creationId xmlns:p14="http://schemas.microsoft.com/office/powerpoint/2010/main" val="410473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FD86E-215F-5787-46E0-5D1B26F233D2}"/>
              </a:ext>
            </a:extLst>
          </p:cNvPr>
          <p:cNvSpPr>
            <a:spLocks noGrp="1"/>
          </p:cNvSpPr>
          <p:nvPr>
            <p:ph type="title"/>
          </p:nvPr>
        </p:nvSpPr>
        <p:spPr>
          <a:xfrm>
            <a:off x="495300" y="274638"/>
            <a:ext cx="8915400" cy="717035"/>
          </a:xfrm>
        </p:spPr>
        <p:txBody>
          <a:bodyPr>
            <a:normAutofit fontScale="90000"/>
          </a:bodyPr>
          <a:lstStyle/>
          <a:p>
            <a:r>
              <a:rPr lang="en-US" b="1" dirty="0"/>
              <a:t>Irrelevant/Neo Classical/MM Theory</a:t>
            </a:r>
          </a:p>
        </p:txBody>
      </p:sp>
      <p:sp>
        <p:nvSpPr>
          <p:cNvPr id="3" name="Content Placeholder 2">
            <a:extLst>
              <a:ext uri="{FF2B5EF4-FFF2-40B4-BE49-F238E27FC236}">
                <a16:creationId xmlns:a16="http://schemas.microsoft.com/office/drawing/2014/main" id="{A3489F0B-4EFF-70CC-9BD3-88CEFF3C381D}"/>
              </a:ext>
            </a:extLst>
          </p:cNvPr>
          <p:cNvSpPr>
            <a:spLocks noGrp="1"/>
          </p:cNvSpPr>
          <p:nvPr>
            <p:ph idx="1"/>
          </p:nvPr>
        </p:nvSpPr>
        <p:spPr>
          <a:xfrm>
            <a:off x="309093" y="1004552"/>
            <a:ext cx="9101607" cy="5550794"/>
          </a:xfrm>
        </p:spPr>
        <p:txBody>
          <a:bodyPr>
            <a:normAutofit/>
          </a:bodyPr>
          <a:lstStyle/>
          <a:p>
            <a:r>
              <a:rPr lang="en-GB" dirty="0"/>
              <a:t>According to irrelevant theory, the value of a firm is not affected by its dividend policy. </a:t>
            </a:r>
          </a:p>
          <a:p>
            <a:r>
              <a:rPr lang="en-GB" dirty="0"/>
              <a:t>Whether a company pays dividends or retains earnings to reinvest in the business, it should not affect its stock price or the total wealth of its shareholders. </a:t>
            </a:r>
          </a:p>
        </p:txBody>
      </p:sp>
    </p:spTree>
    <p:extLst>
      <p:ext uri="{BB962C8B-B14F-4D97-AF65-F5344CB8AC3E}">
        <p14:creationId xmlns:p14="http://schemas.microsoft.com/office/powerpoint/2010/main" val="464533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C683B-4800-A826-AF09-D303DA6833C7}"/>
              </a:ext>
            </a:extLst>
          </p:cNvPr>
          <p:cNvSpPr>
            <a:spLocks noGrp="1"/>
          </p:cNvSpPr>
          <p:nvPr>
            <p:ph type="title"/>
          </p:nvPr>
        </p:nvSpPr>
        <p:spPr>
          <a:xfrm>
            <a:off x="495300" y="274638"/>
            <a:ext cx="8915400" cy="781430"/>
          </a:xfrm>
        </p:spPr>
        <p:txBody>
          <a:bodyPr/>
          <a:lstStyle/>
          <a:p>
            <a:pPr marL="571500" indent="-571500"/>
            <a:r>
              <a:rPr lang="en-US" b="1" dirty="0"/>
              <a:t>Relevant/Classical/Traditional Theory</a:t>
            </a:r>
          </a:p>
        </p:txBody>
      </p:sp>
      <p:sp>
        <p:nvSpPr>
          <p:cNvPr id="3" name="Content Placeholder 2">
            <a:extLst>
              <a:ext uri="{FF2B5EF4-FFF2-40B4-BE49-F238E27FC236}">
                <a16:creationId xmlns:a16="http://schemas.microsoft.com/office/drawing/2014/main" id="{D0629769-A2FE-FA11-84F2-09B3F318935E}"/>
              </a:ext>
            </a:extLst>
          </p:cNvPr>
          <p:cNvSpPr>
            <a:spLocks noGrp="1"/>
          </p:cNvSpPr>
          <p:nvPr>
            <p:ph idx="1"/>
          </p:nvPr>
        </p:nvSpPr>
        <p:spPr>
          <a:xfrm>
            <a:off x="257577" y="1236373"/>
            <a:ext cx="9324305" cy="5355622"/>
          </a:xfrm>
        </p:spPr>
        <p:txBody>
          <a:bodyPr>
            <a:noAutofit/>
          </a:bodyPr>
          <a:lstStyle/>
          <a:p>
            <a:r>
              <a:rPr lang="en-US" sz="3300" dirty="0"/>
              <a:t>Dividend decisions are important and the amount of dividend paid by the firm affects it value.</a:t>
            </a:r>
          </a:p>
          <a:p>
            <a:r>
              <a:rPr lang="en-US" sz="3300" dirty="0"/>
              <a:t>It argues that the choice of dividend policy affects the value of the firm.</a:t>
            </a:r>
          </a:p>
          <a:p>
            <a:r>
              <a:rPr lang="en-US" sz="3300" dirty="0"/>
              <a:t>Theory gives a number of reasons why dividend payment may be desired by the shareholders when they increase shareholder value.</a:t>
            </a:r>
          </a:p>
        </p:txBody>
      </p:sp>
    </p:spTree>
    <p:extLst>
      <p:ext uri="{BB962C8B-B14F-4D97-AF65-F5344CB8AC3E}">
        <p14:creationId xmlns:p14="http://schemas.microsoft.com/office/powerpoint/2010/main" val="3507521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ED24E-84E8-A601-A621-D5DEA84EE015}"/>
              </a:ext>
            </a:extLst>
          </p:cNvPr>
          <p:cNvSpPr>
            <a:spLocks noGrp="1"/>
          </p:cNvSpPr>
          <p:nvPr>
            <p:ph type="title"/>
          </p:nvPr>
        </p:nvSpPr>
        <p:spPr>
          <a:xfrm>
            <a:off x="495300" y="171606"/>
            <a:ext cx="8915400" cy="652642"/>
          </a:xfrm>
        </p:spPr>
        <p:txBody>
          <a:bodyPr>
            <a:normAutofit fontScale="90000"/>
          </a:bodyPr>
          <a:lstStyle/>
          <a:p>
            <a:r>
              <a:rPr lang="en-US" b="1" dirty="0"/>
              <a:t>Reasons for Dividend Payment</a:t>
            </a:r>
          </a:p>
        </p:txBody>
      </p:sp>
      <p:sp>
        <p:nvSpPr>
          <p:cNvPr id="3" name="Content Placeholder 2">
            <a:extLst>
              <a:ext uri="{FF2B5EF4-FFF2-40B4-BE49-F238E27FC236}">
                <a16:creationId xmlns:a16="http://schemas.microsoft.com/office/drawing/2014/main" id="{E4333047-622C-20CF-4DCD-B067BB8046F9}"/>
              </a:ext>
            </a:extLst>
          </p:cNvPr>
          <p:cNvSpPr>
            <a:spLocks noGrp="1"/>
          </p:cNvSpPr>
          <p:nvPr>
            <p:ph idx="1"/>
          </p:nvPr>
        </p:nvSpPr>
        <p:spPr>
          <a:xfrm>
            <a:off x="180305" y="953037"/>
            <a:ext cx="9465972" cy="5705458"/>
          </a:xfrm>
        </p:spPr>
        <p:txBody>
          <a:bodyPr>
            <a:normAutofit fontScale="85000" lnSpcReduction="20000"/>
          </a:bodyPr>
          <a:lstStyle/>
          <a:p>
            <a:pPr marL="386731" indent="-386731">
              <a:buFont typeface="+mj-lt"/>
              <a:buAutoNum type="arabicPeriod"/>
            </a:pPr>
            <a:r>
              <a:rPr lang="en-US" b="1" dirty="0"/>
              <a:t>“The one bird-in-hand and two in the bush” argument.  </a:t>
            </a:r>
            <a:r>
              <a:rPr lang="en-US" dirty="0"/>
              <a:t>Firms that  pay dividend   will command a higher market share value compared to a firm that follows a retention policy.</a:t>
            </a:r>
          </a:p>
          <a:p>
            <a:pPr marL="386731" indent="-386731">
              <a:buFont typeface="+mj-lt"/>
              <a:buAutoNum type="arabicPeriod"/>
            </a:pPr>
            <a:r>
              <a:rPr lang="en-US" b="1" dirty="0"/>
              <a:t>Signaling effect. </a:t>
            </a:r>
            <a:r>
              <a:rPr lang="en-US" dirty="0"/>
              <a:t>Payment of dividends signals good news to the capital markets indicating that the firm is doing well. on the other hand firms that do not pay dividends indicate that the firm is underperforming. Hence perceived as risky </a:t>
            </a:r>
          </a:p>
          <a:p>
            <a:pPr marL="386731" indent="-386731">
              <a:buFont typeface="+mj-lt"/>
              <a:buAutoNum type="arabicPeriod"/>
            </a:pPr>
            <a:r>
              <a:rPr lang="en-US" b="1" dirty="0"/>
              <a:t>The need for diversification. </a:t>
            </a:r>
            <a:r>
              <a:rPr lang="en-US" dirty="0"/>
              <a:t>Investors prefer firms that pay dividends so that they can diversify their portfolio. Hence minimize the overall risk on  the investment.</a:t>
            </a:r>
          </a:p>
          <a:p>
            <a:pPr marL="386731" indent="-386731">
              <a:buFont typeface="+mj-lt"/>
              <a:buAutoNum type="arabicPeriod"/>
            </a:pPr>
            <a:r>
              <a:rPr lang="en-US" b="1" dirty="0"/>
              <a:t>Steady source of income. </a:t>
            </a:r>
            <a:r>
              <a:rPr lang="en-US" dirty="0"/>
              <a:t>Most investors invest to create additional wealth and some investors depend on these earnings for their livelihood thus prefer payment of dividends.</a:t>
            </a:r>
          </a:p>
          <a:p>
            <a:pPr marL="386731" indent="-386731">
              <a:buFont typeface="+mj-lt"/>
              <a:buAutoNum type="arabicPeriod"/>
            </a:pPr>
            <a:r>
              <a:rPr lang="en-US" b="1" dirty="0"/>
              <a:t>Transaction costs. </a:t>
            </a:r>
            <a:r>
              <a:rPr lang="en-US" dirty="0"/>
              <a:t>If there are costs involved, investors will prefer to invest in companies that pay dividend.</a:t>
            </a:r>
          </a:p>
        </p:txBody>
      </p:sp>
    </p:spTree>
    <p:extLst>
      <p:ext uri="{BB962C8B-B14F-4D97-AF65-F5344CB8AC3E}">
        <p14:creationId xmlns:p14="http://schemas.microsoft.com/office/powerpoint/2010/main" val="16030288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15274-EF48-AF94-6F54-ED7699FCF6A4}"/>
              </a:ext>
            </a:extLst>
          </p:cNvPr>
          <p:cNvSpPr>
            <a:spLocks noGrp="1"/>
          </p:cNvSpPr>
          <p:nvPr>
            <p:ph type="title"/>
          </p:nvPr>
        </p:nvSpPr>
        <p:spPr>
          <a:xfrm>
            <a:off x="575336" y="165570"/>
            <a:ext cx="7786690" cy="642145"/>
          </a:xfrm>
        </p:spPr>
        <p:txBody>
          <a:bodyPr>
            <a:normAutofit fontScale="90000"/>
          </a:bodyPr>
          <a:lstStyle/>
          <a:p>
            <a:r>
              <a:rPr lang="en-US" b="1" dirty="0"/>
              <a:t>Factors Influencing Dividend Policy</a:t>
            </a:r>
          </a:p>
        </p:txBody>
      </p:sp>
      <p:sp>
        <p:nvSpPr>
          <p:cNvPr id="3" name="Content Placeholder 2">
            <a:extLst>
              <a:ext uri="{FF2B5EF4-FFF2-40B4-BE49-F238E27FC236}">
                <a16:creationId xmlns:a16="http://schemas.microsoft.com/office/drawing/2014/main" id="{0385AED1-B847-A7A1-1AEE-5C0AF0BB2C9D}"/>
              </a:ext>
            </a:extLst>
          </p:cNvPr>
          <p:cNvSpPr>
            <a:spLocks noGrp="1"/>
          </p:cNvSpPr>
          <p:nvPr>
            <p:ph idx="1"/>
          </p:nvPr>
        </p:nvSpPr>
        <p:spPr>
          <a:xfrm>
            <a:off x="154546" y="850006"/>
            <a:ext cx="9569003" cy="5834129"/>
          </a:xfrm>
        </p:spPr>
        <p:txBody>
          <a:bodyPr>
            <a:normAutofit fontScale="62500" lnSpcReduction="20000"/>
          </a:bodyPr>
          <a:lstStyle/>
          <a:p>
            <a:pPr marL="0" indent="0">
              <a:buNone/>
            </a:pPr>
            <a:endParaRPr lang="en-US" dirty="0"/>
          </a:p>
          <a:p>
            <a:pPr marL="386731" indent="-386731">
              <a:buFont typeface="+mj-lt"/>
              <a:buAutoNum type="arabicPeriod"/>
            </a:pPr>
            <a:r>
              <a:rPr lang="en-US" b="1" dirty="0"/>
              <a:t>Desire for corporate control</a:t>
            </a:r>
            <a:r>
              <a:rPr lang="en-US" dirty="0"/>
              <a:t>. Desire for shareholders to retain control over the company. </a:t>
            </a:r>
          </a:p>
          <a:p>
            <a:pPr marL="386731" indent="-386731">
              <a:buFont typeface="+mj-lt"/>
              <a:buAutoNum type="arabicPeriod"/>
            </a:pPr>
            <a:r>
              <a:rPr lang="en-US" b="1" dirty="0"/>
              <a:t>Liquidity position. </a:t>
            </a:r>
            <a:r>
              <a:rPr lang="en-US" dirty="0"/>
              <a:t>Firms are expected to have cash to pay their dividends, firms that do not have sufficient cash may not pay dividends while those in a good liquidity position can afford to declare dividends.</a:t>
            </a:r>
          </a:p>
          <a:p>
            <a:pPr marL="386731" indent="-386731">
              <a:buFont typeface="+mj-lt"/>
              <a:buAutoNum type="arabicPeriod"/>
            </a:pPr>
            <a:r>
              <a:rPr lang="en-US" b="1" dirty="0"/>
              <a:t>Profitable investment opportunities. </a:t>
            </a:r>
            <a:r>
              <a:rPr lang="en-US" dirty="0"/>
              <a:t>If a firm has profitable opportunities they may choose to pay dividends and vice versa.</a:t>
            </a:r>
          </a:p>
          <a:p>
            <a:pPr marL="386731" indent="-386731">
              <a:buFont typeface="+mj-lt"/>
              <a:buAutoNum type="arabicPeriod"/>
            </a:pPr>
            <a:r>
              <a:rPr lang="en-US" b="1" dirty="0"/>
              <a:t>Shareholder demographics</a:t>
            </a:r>
            <a:r>
              <a:rPr lang="en-US" dirty="0"/>
              <a:t>. Young shareholders will like to invest for longer term in order to make capital gains while elderly shareholders invest to obtain immediate dividends.</a:t>
            </a:r>
          </a:p>
          <a:p>
            <a:pPr marL="386731" indent="-386731">
              <a:buFont typeface="+mj-lt"/>
              <a:buAutoNum type="arabicPeriod"/>
            </a:pPr>
            <a:r>
              <a:rPr lang="en-US" b="1" dirty="0"/>
              <a:t>Age of the firm. </a:t>
            </a:r>
            <a:r>
              <a:rPr lang="en-US" dirty="0"/>
              <a:t>Infant firms normally limit payment of dividend and retain the earnings for financing its future growth while mature firms with limited growth opportunities and stable cash flows can afford to pay dividends.</a:t>
            </a:r>
          </a:p>
          <a:p>
            <a:pPr marL="386731" indent="-386731">
              <a:buFont typeface="+mj-lt"/>
              <a:buAutoNum type="arabicPeriod"/>
            </a:pPr>
            <a:r>
              <a:rPr lang="en-US" b="1" dirty="0"/>
              <a:t>Restriction on loan agreements. </a:t>
            </a:r>
            <a:r>
              <a:rPr lang="en-US" dirty="0"/>
              <a:t>Some firms are prevented from paying dividends through restrictive loan agreements where a firm has high levels of borrowings.</a:t>
            </a:r>
          </a:p>
          <a:p>
            <a:pPr marL="386731" indent="-386731">
              <a:buFont typeface="+mj-lt"/>
              <a:buAutoNum type="arabicPeriod"/>
            </a:pPr>
            <a:r>
              <a:rPr lang="en-US" b="1" dirty="0"/>
              <a:t>Preference of majority of shareholders. </a:t>
            </a:r>
            <a:r>
              <a:rPr lang="en-US" dirty="0"/>
              <a:t>In instances where majority of the share holders prefer to receive the cash dividend as opposed to preferred capital gains the firm will take into consideration. </a:t>
            </a:r>
          </a:p>
        </p:txBody>
      </p:sp>
    </p:spTree>
    <p:extLst>
      <p:ext uri="{BB962C8B-B14F-4D97-AF65-F5344CB8AC3E}">
        <p14:creationId xmlns:p14="http://schemas.microsoft.com/office/powerpoint/2010/main" val="19944064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7B841-BD28-9D48-8FC7-93C8944CC801}"/>
              </a:ext>
            </a:extLst>
          </p:cNvPr>
          <p:cNvSpPr>
            <a:spLocks noGrp="1"/>
          </p:cNvSpPr>
          <p:nvPr>
            <p:ph type="title"/>
          </p:nvPr>
        </p:nvSpPr>
        <p:spPr>
          <a:xfrm>
            <a:off x="495300" y="107211"/>
            <a:ext cx="8915400" cy="614004"/>
          </a:xfrm>
        </p:spPr>
        <p:txBody>
          <a:bodyPr>
            <a:normAutofit fontScale="90000"/>
          </a:bodyPr>
          <a:lstStyle/>
          <a:p>
            <a:r>
              <a:rPr lang="en-US" b="1" dirty="0"/>
              <a:t>Dividend Payment Procedures</a:t>
            </a:r>
          </a:p>
        </p:txBody>
      </p:sp>
      <p:sp>
        <p:nvSpPr>
          <p:cNvPr id="3" name="Content Placeholder 2">
            <a:extLst>
              <a:ext uri="{FF2B5EF4-FFF2-40B4-BE49-F238E27FC236}">
                <a16:creationId xmlns:a16="http://schemas.microsoft.com/office/drawing/2014/main" id="{938313E2-CB21-8DA5-D2FD-4978B55E1E54}"/>
              </a:ext>
            </a:extLst>
          </p:cNvPr>
          <p:cNvSpPr>
            <a:spLocks noGrp="1"/>
          </p:cNvSpPr>
          <p:nvPr>
            <p:ph idx="1"/>
          </p:nvPr>
        </p:nvSpPr>
        <p:spPr>
          <a:xfrm>
            <a:off x="115909" y="772732"/>
            <a:ext cx="9607639" cy="5975798"/>
          </a:xfrm>
        </p:spPr>
        <p:txBody>
          <a:bodyPr>
            <a:noAutofit/>
          </a:bodyPr>
          <a:lstStyle/>
          <a:p>
            <a:pPr>
              <a:buFont typeface="+mj-lt"/>
              <a:buAutoNum type="arabicPeriod"/>
            </a:pPr>
            <a:r>
              <a:rPr lang="en-US" sz="2600" b="1" dirty="0"/>
              <a:t>Declaration Date</a:t>
            </a:r>
          </a:p>
          <a:p>
            <a:pPr lvl="1"/>
            <a:r>
              <a:rPr lang="en-US" sz="2200" dirty="0"/>
              <a:t>A date when a firm declares the amount of dividend to be paid to shareholders for a given financial year. </a:t>
            </a:r>
            <a:endParaRPr lang="en-US" sz="2200" b="1" dirty="0"/>
          </a:p>
          <a:p>
            <a:pPr>
              <a:buFont typeface="+mj-lt"/>
              <a:buAutoNum type="arabicPeriod"/>
            </a:pPr>
            <a:endParaRPr lang="en-US" sz="2000" b="1" dirty="0"/>
          </a:p>
          <a:p>
            <a:pPr>
              <a:buFont typeface="+mj-lt"/>
              <a:buAutoNum type="arabicPeriod"/>
            </a:pPr>
            <a:r>
              <a:rPr lang="en-US" sz="2600" b="1" dirty="0"/>
              <a:t>Dividend record date </a:t>
            </a:r>
          </a:p>
          <a:p>
            <a:pPr lvl="1"/>
            <a:r>
              <a:rPr lang="en-US" sz="2200" dirty="0"/>
              <a:t>The date the firm examines its shareholder records to determine who is entitled to dividend payment. </a:t>
            </a:r>
            <a:endParaRPr lang="en-US" sz="2200" b="1" dirty="0"/>
          </a:p>
          <a:p>
            <a:pPr>
              <a:buFont typeface="+mj-lt"/>
              <a:buAutoNum type="arabicPeriod"/>
            </a:pPr>
            <a:r>
              <a:rPr lang="en-US" sz="2600" b="1" dirty="0"/>
              <a:t>Dividend payment date</a:t>
            </a:r>
          </a:p>
          <a:p>
            <a:pPr lvl="1"/>
            <a:r>
              <a:rPr lang="en-US" sz="2200" dirty="0"/>
              <a:t>The date when the firm effects payments of dividend declared to eligible shareholders.</a:t>
            </a:r>
          </a:p>
          <a:p>
            <a:pPr lvl="1"/>
            <a:r>
              <a:rPr lang="en-US" sz="2200" dirty="0" err="1"/>
              <a:t>Cheque</a:t>
            </a:r>
            <a:r>
              <a:rPr lang="en-US" sz="2200" dirty="0"/>
              <a:t>, Mobile Money, ETFs, Banks Transfers </a:t>
            </a:r>
          </a:p>
        </p:txBody>
      </p:sp>
    </p:spTree>
    <p:extLst>
      <p:ext uri="{BB962C8B-B14F-4D97-AF65-F5344CB8AC3E}">
        <p14:creationId xmlns:p14="http://schemas.microsoft.com/office/powerpoint/2010/main" val="29931254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1098</TotalTime>
  <Words>1068</Words>
  <Application>Microsoft Office PowerPoint</Application>
  <PresentationFormat>A4 Paper (210x297 mm)</PresentationFormat>
  <Paragraphs>77</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DIVIDEND DECISION</vt:lpstr>
      <vt:lpstr>Content </vt:lpstr>
      <vt:lpstr>Introduction</vt:lpstr>
      <vt:lpstr>Dividend Decision &amp; Value of the Firm.</vt:lpstr>
      <vt:lpstr>Irrelevant/Neo Classical/MM Theory</vt:lpstr>
      <vt:lpstr>Relevant/Classical/Traditional Theory</vt:lpstr>
      <vt:lpstr>Reasons for Dividend Payment</vt:lpstr>
      <vt:lpstr>Factors Influencing Dividend Policy</vt:lpstr>
      <vt:lpstr>Dividend Payment Procedures</vt:lpstr>
      <vt:lpstr>Types of Dividend Policy </vt:lpstr>
      <vt:lpstr>Advantages of Stable Dividend Policy</vt:lpstr>
      <vt:lpstr>Forms of Dividend Payment.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DIVIDEND DECISION</dc:title>
  <dc:creator>NINSIIMA PATIENCE</dc:creator>
  <cp:lastModifiedBy>USER</cp:lastModifiedBy>
  <cp:revision>32</cp:revision>
  <dcterms:created xsi:type="dcterms:W3CDTF">2023-10-06T14:14:31Z</dcterms:created>
  <dcterms:modified xsi:type="dcterms:W3CDTF">2024-04-06T07:59:54Z</dcterms:modified>
</cp:coreProperties>
</file>