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87" r:id="rId3"/>
    <p:sldId id="258" r:id="rId4"/>
    <p:sldId id="288" r:id="rId5"/>
    <p:sldId id="289" r:id="rId6"/>
    <p:sldId id="290" r:id="rId7"/>
    <p:sldId id="291" r:id="rId8"/>
    <p:sldId id="292" r:id="rId9"/>
    <p:sldId id="293" r:id="rId10"/>
    <p:sldId id="294" r:id="rId11"/>
    <p:sldId id="295" r:id="rId12"/>
    <p:sldId id="268" r:id="rId13"/>
    <p:sldId id="284" r:id="rId14"/>
    <p:sldId id="263" r:id="rId15"/>
    <p:sldId id="273" r:id="rId16"/>
    <p:sldId id="264" r:id="rId17"/>
    <p:sldId id="266" r:id="rId18"/>
    <p:sldId id="267" r:id="rId19"/>
    <p:sldId id="259" r:id="rId20"/>
    <p:sldId id="274" r:id="rId21"/>
    <p:sldId id="275" r:id="rId22"/>
    <p:sldId id="276" r:id="rId23"/>
    <p:sldId id="260" r:id="rId24"/>
    <p:sldId id="277" r:id="rId25"/>
    <p:sldId id="261" r:id="rId26"/>
    <p:sldId id="279" r:id="rId27"/>
    <p:sldId id="281" r:id="rId28"/>
    <p:sldId id="282" r:id="rId29"/>
    <p:sldId id="283" r:id="rId30"/>
    <p:sldId id="262" r:id="rId31"/>
    <p:sldId id="270" r:id="rId32"/>
    <p:sldId id="27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430" autoAdjust="0"/>
  </p:normalViewPr>
  <p:slideViewPr>
    <p:cSldViewPr snapToGrid="0">
      <p:cViewPr varScale="1">
        <p:scale>
          <a:sx n="76" d="100"/>
          <a:sy n="76" d="100"/>
        </p:scale>
        <p:origin x="94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15F184-02C9-46BA-A0BD-839E89C495AD}" type="datetimeFigureOut">
              <a:rPr lang="en-US" smtClean="0"/>
              <a:t>8/22/2025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E89405-CC2F-4497-BDA5-E1FCCCA81BD4}" type="slidenum">
              <a:rPr lang="en-US" smtClean="0"/>
              <a:t>‹#›</a:t>
            </a:fld>
            <a:endParaRPr lang="en-US"/>
          </a:p>
        </p:txBody>
      </p:sp>
    </p:spTree>
    <p:extLst>
      <p:ext uri="{BB962C8B-B14F-4D97-AF65-F5344CB8AC3E}">
        <p14:creationId xmlns:p14="http://schemas.microsoft.com/office/powerpoint/2010/main" val="4141416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botnet refers to a group of computers which have been infected by malware and have come under the control of a malicious actor.</a:t>
            </a:r>
          </a:p>
          <a:p>
            <a:r>
              <a:rPr lang="en-US" sz="1200" b="0" i="0" kern="1200" dirty="0">
                <a:solidFill>
                  <a:schemeClr val="tx1"/>
                </a:solidFill>
                <a:effectLst/>
                <a:latin typeface="+mn-lt"/>
                <a:ea typeface="+mn-ea"/>
                <a:cs typeface="+mn-cs"/>
              </a:rPr>
              <a:t>DOM -</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Document Object Model</a:t>
            </a:r>
            <a:endParaRPr lang="en-US" dirty="0"/>
          </a:p>
        </p:txBody>
      </p:sp>
      <p:sp>
        <p:nvSpPr>
          <p:cNvPr id="4" name="Slide Number Placeholder 3"/>
          <p:cNvSpPr>
            <a:spLocks noGrp="1"/>
          </p:cNvSpPr>
          <p:nvPr>
            <p:ph type="sldNum" sz="quarter" idx="10"/>
          </p:nvPr>
        </p:nvSpPr>
        <p:spPr/>
        <p:txBody>
          <a:bodyPr/>
          <a:lstStyle/>
          <a:p>
            <a:fld id="{A88475C3-993D-4407-B973-20E8293337FD}" type="slidenum">
              <a:rPr lang="en-US" smtClean="0"/>
              <a:t>6</a:t>
            </a:fld>
            <a:endParaRPr lang="en-US"/>
          </a:p>
        </p:txBody>
      </p:sp>
    </p:spTree>
    <p:extLst>
      <p:ext uri="{BB962C8B-B14F-4D97-AF65-F5344CB8AC3E}">
        <p14:creationId xmlns:p14="http://schemas.microsoft.com/office/powerpoint/2010/main" val="3848801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29</a:t>
            </a:fld>
            <a:endParaRPr lang="en-US"/>
          </a:p>
        </p:txBody>
      </p:sp>
    </p:spTree>
    <p:extLst>
      <p:ext uri="{BB962C8B-B14F-4D97-AF65-F5344CB8AC3E}">
        <p14:creationId xmlns:p14="http://schemas.microsoft.com/office/powerpoint/2010/main" val="3120544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brute force attack – where hackers try to gain unauthorized access to an account or encrypted data through trial and error, attempting several login credentials or encryption keys until they find the correct password.</a:t>
            </a:r>
          </a:p>
          <a:p>
            <a:r>
              <a:rPr lang="en-US" sz="1200" b="0" i="0" kern="1200" dirty="0">
                <a:solidFill>
                  <a:schemeClr val="tx1"/>
                </a:solidFill>
                <a:effectLst/>
                <a:latin typeface="+mn-lt"/>
                <a:ea typeface="+mn-ea"/>
                <a:cs typeface="+mn-cs"/>
              </a:rPr>
              <a:t>A dictionary attack - </a:t>
            </a:r>
            <a:r>
              <a:rPr lang="en-US" dirty="0"/>
              <a:t>where an attacker systematically tries a pre-compiled list of likely passwords, such as common words, phrases, and previously leaked credentials, to gain unauthorized access to a system or encrypted data.</a:t>
            </a:r>
          </a:p>
          <a:p>
            <a:r>
              <a:rPr lang="en-US" sz="1200" b="0" i="0" kern="1200" dirty="0">
                <a:solidFill>
                  <a:schemeClr val="tx1"/>
                </a:solidFill>
                <a:effectLst/>
                <a:latin typeface="+mn-lt"/>
                <a:ea typeface="+mn-ea"/>
                <a:cs typeface="+mn-cs"/>
              </a:rPr>
              <a:t>Credential stuffing – where attackers use lists of compromised user credentials to breach into a system with the assumption that many users reuse usernames and passwords across multiple services.</a:t>
            </a:r>
          </a:p>
          <a:p>
            <a:r>
              <a:rPr lang="en-US" sz="1200" b="0" i="0" kern="1200" dirty="0">
                <a:solidFill>
                  <a:schemeClr val="tx1"/>
                </a:solidFill>
                <a:effectLst/>
                <a:latin typeface="+mn-lt"/>
                <a:ea typeface="+mn-ea"/>
                <a:cs typeface="+mn-cs"/>
              </a:rPr>
              <a:t>A keylogger or keystroke logger/keyboard capturing is a form of malware or hardware that keeps track of and records your keystrokes as you type. It takes the information and sends it to a hacker using a command-and-control (C&amp;C) server</a:t>
            </a:r>
            <a:endParaRPr lang="en-US" dirty="0"/>
          </a:p>
          <a:p>
            <a:endParaRPr lang="en-US" dirty="0"/>
          </a:p>
        </p:txBody>
      </p:sp>
      <p:sp>
        <p:nvSpPr>
          <p:cNvPr id="4" name="Slide Number Placeholder 3"/>
          <p:cNvSpPr>
            <a:spLocks noGrp="1"/>
          </p:cNvSpPr>
          <p:nvPr>
            <p:ph type="sldNum" sz="quarter" idx="5"/>
          </p:nvPr>
        </p:nvSpPr>
        <p:spPr/>
        <p:txBody>
          <a:bodyPr/>
          <a:lstStyle/>
          <a:p>
            <a:fld id="{07E89405-CC2F-4497-BDA5-E1FCCCA81BD4}" type="slidenum">
              <a:rPr lang="en-US" smtClean="0"/>
              <a:t>9</a:t>
            </a:fld>
            <a:endParaRPr lang="en-US"/>
          </a:p>
        </p:txBody>
      </p:sp>
    </p:spTree>
    <p:extLst>
      <p:ext uri="{BB962C8B-B14F-4D97-AF65-F5344CB8AC3E}">
        <p14:creationId xmlns:p14="http://schemas.microsoft.com/office/powerpoint/2010/main" val="3387271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Pretexting attack </a:t>
            </a:r>
            <a:r>
              <a:rPr lang="en-US" dirty="0"/>
              <a:t>- </a:t>
            </a:r>
            <a:r>
              <a:rPr lang="en-US" sz="1200" b="0" i="0" kern="1200" dirty="0">
                <a:solidFill>
                  <a:schemeClr val="tx1"/>
                </a:solidFill>
                <a:effectLst/>
                <a:latin typeface="+mn-lt"/>
                <a:ea typeface="+mn-ea"/>
                <a:cs typeface="+mn-cs"/>
              </a:rPr>
              <a:t>attacker, or </a:t>
            </a:r>
            <a:r>
              <a:rPr lang="en-US" sz="1200" b="0" i="0" kern="1200" dirty="0" err="1">
                <a:solidFill>
                  <a:schemeClr val="tx1"/>
                </a:solidFill>
                <a:effectLst/>
                <a:latin typeface="+mn-lt"/>
                <a:ea typeface="+mn-ea"/>
                <a:cs typeface="+mn-cs"/>
              </a:rPr>
              <a:t>pretexter</a:t>
            </a:r>
            <a:r>
              <a:rPr lang="en-US" sz="1200" b="0" i="0" kern="1200" dirty="0">
                <a:solidFill>
                  <a:schemeClr val="tx1"/>
                </a:solidFill>
                <a:effectLst/>
                <a:latin typeface="+mn-lt"/>
                <a:ea typeface="+mn-ea"/>
                <a:cs typeface="+mn-cs"/>
              </a:rPr>
              <a:t> uses a fabricated story, or pretext, to gain the victim's trust, often by impersonating a trusted authority figure like a coworker or a representative from a bank or IT department. </a:t>
            </a:r>
          </a:p>
          <a:p>
            <a:r>
              <a:rPr lang="en-US" sz="1200" b="1" i="0" kern="1200" dirty="0">
                <a:solidFill>
                  <a:schemeClr val="tx1"/>
                </a:solidFill>
                <a:effectLst/>
                <a:latin typeface="+mn-lt"/>
                <a:ea typeface="+mn-ea"/>
                <a:cs typeface="+mn-cs"/>
              </a:rPr>
              <a:t>Baiting</a:t>
            </a:r>
            <a:r>
              <a:rPr lang="en-US" sz="1200" b="0" i="0" kern="1200" dirty="0">
                <a:solidFill>
                  <a:schemeClr val="tx1"/>
                </a:solidFill>
                <a:effectLst/>
                <a:latin typeface="+mn-lt"/>
                <a:ea typeface="+mn-ea"/>
                <a:cs typeface="+mn-cs"/>
              </a:rPr>
              <a:t> - where attackers lure victims into compromising their security by exploiting human curiosity or greed. E.g. using a USB “forgotten” in the company washroom labelled “Highly Confidential”. </a:t>
            </a:r>
          </a:p>
          <a:p>
            <a:r>
              <a:rPr lang="en-US" sz="1200" b="1" i="0" kern="1200" dirty="0">
                <a:solidFill>
                  <a:schemeClr val="tx1"/>
                </a:solidFill>
                <a:effectLst/>
                <a:latin typeface="+mn-lt"/>
                <a:ea typeface="+mn-ea"/>
                <a:cs typeface="+mn-cs"/>
              </a:rPr>
              <a:t>Tailgating</a:t>
            </a:r>
            <a:r>
              <a:rPr lang="en-US" sz="1200" b="0" i="0" kern="1200" dirty="0">
                <a:solidFill>
                  <a:schemeClr val="tx1"/>
                </a:solidFill>
                <a:effectLst/>
                <a:latin typeface="+mn-lt"/>
                <a:ea typeface="+mn-ea"/>
                <a:cs typeface="+mn-cs"/>
              </a:rPr>
              <a:t> - the </a:t>
            </a:r>
            <a:r>
              <a:rPr lang="en-US" sz="1200" b="0" i="0" kern="1200" dirty="0" err="1">
                <a:solidFill>
                  <a:schemeClr val="tx1"/>
                </a:solidFill>
                <a:effectLst/>
                <a:latin typeface="+mn-lt"/>
                <a:ea typeface="+mn-ea"/>
                <a:cs typeface="+mn-cs"/>
              </a:rPr>
              <a:t>unauthorised</a:t>
            </a:r>
            <a:r>
              <a:rPr lang="en-US" sz="1200" b="0" i="0" kern="1200" dirty="0">
                <a:solidFill>
                  <a:schemeClr val="tx1"/>
                </a:solidFill>
                <a:effectLst/>
                <a:latin typeface="+mn-lt"/>
                <a:ea typeface="+mn-ea"/>
                <a:cs typeface="+mn-cs"/>
              </a:rPr>
              <a:t> practice of following an </a:t>
            </a:r>
            <a:r>
              <a:rPr lang="en-US" sz="1200" b="0" i="0" kern="1200" dirty="0" err="1">
                <a:solidFill>
                  <a:schemeClr val="tx1"/>
                </a:solidFill>
                <a:effectLst/>
                <a:latin typeface="+mn-lt"/>
                <a:ea typeface="+mn-ea"/>
                <a:cs typeface="+mn-cs"/>
              </a:rPr>
              <a:t>authorised</a:t>
            </a:r>
            <a:r>
              <a:rPr lang="en-US" sz="1200" b="0" i="0" kern="1200" dirty="0">
                <a:solidFill>
                  <a:schemeClr val="tx1"/>
                </a:solidFill>
                <a:effectLst/>
                <a:latin typeface="+mn-lt"/>
                <a:ea typeface="+mn-ea"/>
                <a:cs typeface="+mn-cs"/>
              </a:rPr>
              <a:t> individual to gain physical access to restricted areas.</a:t>
            </a:r>
          </a:p>
          <a:p>
            <a:r>
              <a:rPr lang="en-US" sz="1200" b="1" i="0" kern="1200" dirty="0">
                <a:solidFill>
                  <a:schemeClr val="tx1"/>
                </a:solidFill>
                <a:effectLst/>
                <a:latin typeface="+mn-lt"/>
                <a:ea typeface="+mn-ea"/>
                <a:cs typeface="+mn-cs"/>
              </a:rPr>
              <a:t>Quid pro quo </a:t>
            </a:r>
            <a:r>
              <a:rPr lang="en-US" sz="1200" b="0" i="0" kern="1200" dirty="0">
                <a:solidFill>
                  <a:schemeClr val="tx1"/>
                </a:solidFill>
                <a:effectLst/>
                <a:latin typeface="+mn-lt"/>
                <a:ea typeface="+mn-ea"/>
                <a:cs typeface="+mn-cs"/>
              </a:rPr>
              <a:t>- where attackers offer a seemingly beneficial service or information in exchange for a victim's sensitive data or access to their systems.  </a:t>
            </a:r>
          </a:p>
          <a:p>
            <a:r>
              <a:rPr lang="en-US" sz="1200" b="1" i="0" kern="1200" dirty="0">
                <a:solidFill>
                  <a:schemeClr val="tx1"/>
                </a:solidFill>
                <a:effectLst/>
                <a:latin typeface="+mn-lt"/>
                <a:ea typeface="+mn-ea"/>
                <a:cs typeface="+mn-cs"/>
              </a:rPr>
              <a:t>Crypto ransomware attacks</a:t>
            </a:r>
            <a:r>
              <a:rPr lang="en-US" sz="1200" b="0" i="0" kern="1200" dirty="0">
                <a:solidFill>
                  <a:schemeClr val="tx1"/>
                </a:solidFill>
                <a:effectLst/>
                <a:latin typeface="+mn-lt"/>
                <a:ea typeface="+mn-ea"/>
                <a:cs typeface="+mn-cs"/>
              </a:rPr>
              <a:t>/ crypto-malware, involve malware that encrypts a victim's files, making them inaccessible until a ransom is paid for the decryption key, typically demanded in cryptocurrency to make payment anonymous. </a:t>
            </a:r>
          </a:p>
          <a:p>
            <a:r>
              <a:rPr lang="en-US" sz="1200" b="1" i="0" kern="1200" dirty="0">
                <a:solidFill>
                  <a:schemeClr val="tx1"/>
                </a:solidFill>
                <a:effectLst/>
                <a:latin typeface="+mn-lt"/>
                <a:ea typeface="+mn-ea"/>
                <a:cs typeface="+mn-cs"/>
              </a:rPr>
              <a:t>Locker ransomware </a:t>
            </a:r>
            <a:r>
              <a:rPr lang="en-US" sz="1200" b="0" i="0" kern="1200" dirty="0">
                <a:solidFill>
                  <a:schemeClr val="tx1"/>
                </a:solidFill>
                <a:effectLst/>
                <a:latin typeface="+mn-lt"/>
                <a:ea typeface="+mn-ea"/>
                <a:cs typeface="+mn-cs"/>
              </a:rPr>
              <a:t>locks users out of their systems, demanding ransom for access.</a:t>
            </a:r>
            <a:endParaRPr lang="en-US" dirty="0"/>
          </a:p>
        </p:txBody>
      </p:sp>
      <p:sp>
        <p:nvSpPr>
          <p:cNvPr id="4" name="Slide Number Placeholder 3"/>
          <p:cNvSpPr>
            <a:spLocks noGrp="1"/>
          </p:cNvSpPr>
          <p:nvPr>
            <p:ph type="sldNum" sz="quarter" idx="5"/>
          </p:nvPr>
        </p:nvSpPr>
        <p:spPr/>
        <p:txBody>
          <a:bodyPr/>
          <a:lstStyle/>
          <a:p>
            <a:fld id="{07E89405-CC2F-4497-BDA5-E1FCCCA81BD4}" type="slidenum">
              <a:rPr lang="en-US" smtClean="0"/>
              <a:t>10</a:t>
            </a:fld>
            <a:endParaRPr lang="en-US"/>
          </a:p>
        </p:txBody>
      </p:sp>
    </p:spTree>
    <p:extLst>
      <p:ext uri="{BB962C8B-B14F-4D97-AF65-F5344CB8AC3E}">
        <p14:creationId xmlns:p14="http://schemas.microsoft.com/office/powerpoint/2010/main" val="4067754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Phishing uses email, vishing uses phone calls, smishing uses text messages, and whaling specifically targets high-ranking individuals within an organization. </a:t>
            </a:r>
            <a:endParaRPr lang="en-US" dirty="0"/>
          </a:p>
        </p:txBody>
      </p:sp>
      <p:sp>
        <p:nvSpPr>
          <p:cNvPr id="4" name="Slide Number Placeholder 3"/>
          <p:cNvSpPr>
            <a:spLocks noGrp="1"/>
          </p:cNvSpPr>
          <p:nvPr>
            <p:ph type="sldNum" sz="quarter" idx="5"/>
          </p:nvPr>
        </p:nvSpPr>
        <p:spPr/>
        <p:txBody>
          <a:bodyPr/>
          <a:lstStyle/>
          <a:p>
            <a:fld id="{07E89405-CC2F-4497-BDA5-E1FCCCA81BD4}" type="slidenum">
              <a:rPr lang="en-US" smtClean="0"/>
              <a:t>19</a:t>
            </a:fld>
            <a:endParaRPr lang="en-US"/>
          </a:p>
        </p:txBody>
      </p:sp>
    </p:spTree>
    <p:extLst>
      <p:ext uri="{BB962C8B-B14F-4D97-AF65-F5344CB8AC3E}">
        <p14:creationId xmlns:p14="http://schemas.microsoft.com/office/powerpoint/2010/main" val="3550540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Payment fraud happens when a person or an entity gains </a:t>
            </a:r>
            <a:r>
              <a:rPr lang="en-US" sz="1200" b="0" i="0" kern="1200" dirty="0" err="1">
                <a:solidFill>
                  <a:schemeClr val="tx1"/>
                </a:solidFill>
                <a:effectLst/>
                <a:latin typeface="+mn-lt"/>
                <a:ea typeface="+mn-ea"/>
                <a:cs typeface="+mn-cs"/>
              </a:rPr>
              <a:t>unauthorised</a:t>
            </a:r>
            <a:r>
              <a:rPr lang="en-US" sz="1200" b="0" i="0" kern="1200" dirty="0">
                <a:solidFill>
                  <a:schemeClr val="tx1"/>
                </a:solidFill>
                <a:effectLst/>
                <a:latin typeface="+mn-lt"/>
                <a:ea typeface="+mn-ea"/>
                <a:cs typeface="+mn-cs"/>
              </a:rPr>
              <a:t> access to another individual's or entity's payment information, such as a Credit Card or Debit Card. Thereafter your information is used to execute transactions without your knowledge.</a:t>
            </a:r>
            <a:endParaRPr lang="en-US" dirty="0"/>
          </a:p>
        </p:txBody>
      </p:sp>
      <p:sp>
        <p:nvSpPr>
          <p:cNvPr id="4" name="Slide Number Placeholder 3"/>
          <p:cNvSpPr>
            <a:spLocks noGrp="1"/>
          </p:cNvSpPr>
          <p:nvPr>
            <p:ph type="sldNum" sz="quarter" idx="5"/>
          </p:nvPr>
        </p:nvSpPr>
        <p:spPr/>
        <p:txBody>
          <a:bodyPr/>
          <a:lstStyle/>
          <a:p>
            <a:fld id="{07E89405-CC2F-4497-BDA5-E1FCCCA81BD4}" type="slidenum">
              <a:rPr lang="en-US" smtClean="0"/>
              <a:t>20</a:t>
            </a:fld>
            <a:endParaRPr lang="en-US"/>
          </a:p>
        </p:txBody>
      </p:sp>
    </p:spTree>
    <p:extLst>
      <p:ext uri="{BB962C8B-B14F-4D97-AF65-F5344CB8AC3E}">
        <p14:creationId xmlns:p14="http://schemas.microsoft.com/office/powerpoint/2010/main" val="3425619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25</a:t>
            </a:fld>
            <a:endParaRPr lang="en-US"/>
          </a:p>
        </p:txBody>
      </p:sp>
    </p:spTree>
    <p:extLst>
      <p:ext uri="{BB962C8B-B14F-4D97-AF65-F5344CB8AC3E}">
        <p14:creationId xmlns:p14="http://schemas.microsoft.com/office/powerpoint/2010/main" val="1387694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26</a:t>
            </a:fld>
            <a:endParaRPr lang="en-US"/>
          </a:p>
        </p:txBody>
      </p:sp>
    </p:spTree>
    <p:extLst>
      <p:ext uri="{BB962C8B-B14F-4D97-AF65-F5344CB8AC3E}">
        <p14:creationId xmlns:p14="http://schemas.microsoft.com/office/powerpoint/2010/main" val="764269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27</a:t>
            </a:fld>
            <a:endParaRPr lang="en-US"/>
          </a:p>
        </p:txBody>
      </p:sp>
    </p:spTree>
    <p:extLst>
      <p:ext uri="{BB962C8B-B14F-4D97-AF65-F5344CB8AC3E}">
        <p14:creationId xmlns:p14="http://schemas.microsoft.com/office/powerpoint/2010/main" val="3363255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Quid pro quo translates to “a favor for a favor.” </a:t>
            </a:r>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28</a:t>
            </a:fld>
            <a:endParaRPr lang="en-US"/>
          </a:p>
        </p:txBody>
      </p:sp>
    </p:spTree>
    <p:extLst>
      <p:ext uri="{BB962C8B-B14F-4D97-AF65-F5344CB8AC3E}">
        <p14:creationId xmlns:p14="http://schemas.microsoft.com/office/powerpoint/2010/main" val="29545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91415240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0496225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120793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911707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247134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7870813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6114617"/>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8235541"/>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7692338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154111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491352158"/>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63088057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1682259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85003"/>
            <a:ext cx="7772400" cy="1470025"/>
          </a:xfrm>
        </p:spPr>
        <p:txBody>
          <a:bodyPr/>
          <a:lstStyle/>
          <a:p>
            <a:r>
              <a:rPr lang="en-US" sz="4400" dirty="0"/>
              <a:t>TOPIC 2: CYBER CRIME</a:t>
            </a:r>
          </a:p>
        </p:txBody>
      </p:sp>
      <p:sp>
        <p:nvSpPr>
          <p:cNvPr id="3" name="Subtitle 2"/>
          <p:cNvSpPr>
            <a:spLocks noGrp="1"/>
          </p:cNvSpPr>
          <p:nvPr>
            <p:ph type="subTitle" idx="1"/>
          </p:nvPr>
        </p:nvSpPr>
        <p:spPr>
          <a:xfrm>
            <a:off x="2878974" y="2037661"/>
            <a:ext cx="6874625" cy="4172220"/>
          </a:xfrm>
        </p:spPr>
        <p:txBody>
          <a:bodyPr/>
          <a:lstStyle/>
          <a:p>
            <a:r>
              <a:rPr lang="en-US" dirty="0"/>
              <a:t>To Cover</a:t>
            </a:r>
          </a:p>
          <a:p>
            <a:pPr marL="457200" indent="-457200" algn="l">
              <a:buFont typeface="Wingdings" panose="05000000000000000000" pitchFamily="2" charset="2"/>
              <a:buChar char="ü"/>
            </a:pPr>
            <a:r>
              <a:rPr lang="en-GB" b="0" dirty="0"/>
              <a:t>Types of cyber security attacks</a:t>
            </a:r>
          </a:p>
          <a:p>
            <a:pPr marL="457200" indent="-457200" algn="l">
              <a:buFont typeface="Wingdings" panose="05000000000000000000" pitchFamily="2" charset="2"/>
              <a:buChar char="ü"/>
            </a:pPr>
            <a:r>
              <a:rPr lang="en-GB" b="0" dirty="0"/>
              <a:t>Cybercrimes targeting Computer systems </a:t>
            </a:r>
          </a:p>
          <a:p>
            <a:pPr marL="457200" indent="-457200" algn="l">
              <a:buFont typeface="Wingdings" panose="05000000000000000000" pitchFamily="2" charset="2"/>
              <a:buChar char="ü"/>
            </a:pPr>
            <a:r>
              <a:rPr lang="en-GB" b="0" dirty="0"/>
              <a:t>Cybercrimes targeting Mobiles </a:t>
            </a:r>
            <a:endParaRPr lang="en-US" b="0" dirty="0"/>
          </a:p>
          <a:p>
            <a:pPr marL="457200" indent="-457200" algn="l">
              <a:buFont typeface="Wingdings" panose="05000000000000000000" pitchFamily="2" charset="2"/>
              <a:buChar char="ü"/>
            </a:pPr>
            <a:r>
              <a:rPr lang="en-GB" b="0" dirty="0"/>
              <a:t>Online scams and frauds</a:t>
            </a:r>
            <a:endParaRPr lang="en-US" b="0" dirty="0"/>
          </a:p>
          <a:p>
            <a:pPr marL="457200" indent="-457200" algn="l">
              <a:buFont typeface="Wingdings" panose="05000000000000000000" pitchFamily="2" charset="2"/>
              <a:buChar char="ü"/>
            </a:pPr>
            <a:r>
              <a:rPr lang="en-GB" b="0" dirty="0"/>
              <a:t>Social Media Scams and Frauds </a:t>
            </a:r>
            <a:endParaRPr lang="en-US" b="0" dirty="0"/>
          </a:p>
          <a:p>
            <a:pPr marL="457200" indent="-457200" algn="l">
              <a:buFont typeface="Wingdings" panose="05000000000000000000" pitchFamily="2" charset="2"/>
              <a:buChar char="ü"/>
            </a:pPr>
            <a:r>
              <a:rPr lang="en-GB" b="0" dirty="0"/>
              <a:t>Social Engineering attacks </a:t>
            </a:r>
            <a:endParaRPr lang="en-US" b="0" dirty="0"/>
          </a:p>
          <a:p>
            <a:pPr marL="457200" indent="-457200" algn="l">
              <a:buFont typeface="Wingdings" panose="05000000000000000000" pitchFamily="2" charset="2"/>
              <a:buChar char="ü"/>
            </a:pPr>
            <a:r>
              <a:rPr lang="en-GB" b="0" dirty="0"/>
              <a:t>Case studies</a:t>
            </a:r>
            <a:endParaRPr lang="en-US" b="0" dirty="0"/>
          </a:p>
          <a:p>
            <a:endParaRPr lang="en-US" dirty="0"/>
          </a:p>
        </p:txBody>
      </p:sp>
    </p:spTree>
    <p:extLst>
      <p:ext uri="{BB962C8B-B14F-4D97-AF65-F5344CB8AC3E}">
        <p14:creationId xmlns:p14="http://schemas.microsoft.com/office/powerpoint/2010/main" val="2167365568"/>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p:txBody>
          <a:bodyPr>
            <a:noAutofit/>
          </a:bodyPr>
          <a:lstStyle/>
          <a:p>
            <a:r>
              <a:rPr lang="en-US" dirty="0"/>
              <a:t>Social Engineering</a:t>
            </a:r>
          </a:p>
          <a:p>
            <a:pPr lvl="1"/>
            <a:r>
              <a:rPr lang="en-US" b="0" dirty="0"/>
              <a:t>Description: Manipulative techniques used to trick individuals into divulging confidential information or performing actions that compromise security.</a:t>
            </a:r>
          </a:p>
          <a:p>
            <a:pPr lvl="1"/>
            <a:r>
              <a:rPr lang="en-US" b="0" dirty="0"/>
              <a:t>Examples: Pretexting, baiting, tailgating, quid pro quo.</a:t>
            </a:r>
          </a:p>
          <a:p>
            <a:r>
              <a:rPr lang="en-US" dirty="0"/>
              <a:t>Ransomware</a:t>
            </a:r>
          </a:p>
          <a:p>
            <a:pPr lvl="1"/>
            <a:r>
              <a:rPr lang="en-US" b="0" dirty="0"/>
              <a:t>Description: Malware that encrypts a victim's files and demands payment for the decryption key. 5,289 attacks recorded across the world in 2024.</a:t>
            </a:r>
          </a:p>
          <a:p>
            <a:pPr lvl="1"/>
            <a:r>
              <a:rPr lang="en-US" b="0" dirty="0"/>
              <a:t>Examples: Crypto-ransomware, locker ransomware.</a:t>
            </a:r>
          </a:p>
        </p:txBody>
      </p:sp>
    </p:spTree>
    <p:extLst>
      <p:ext uri="{BB962C8B-B14F-4D97-AF65-F5344CB8AC3E}">
        <p14:creationId xmlns:p14="http://schemas.microsoft.com/office/powerpoint/2010/main" val="936270541"/>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p:txBody>
          <a:bodyPr>
            <a:noAutofit/>
          </a:bodyPr>
          <a:lstStyle/>
          <a:p>
            <a:r>
              <a:rPr lang="en-US" dirty="0"/>
              <a:t>Supply Chain Attacks</a:t>
            </a:r>
          </a:p>
          <a:p>
            <a:pPr lvl="1"/>
            <a:r>
              <a:rPr lang="en-US" b="0" dirty="0"/>
              <a:t>Description: Attacks that target less secure elements in the supply chain to infiltrate an organization.</a:t>
            </a:r>
          </a:p>
          <a:p>
            <a:pPr lvl="1"/>
            <a:r>
              <a:rPr lang="en-US" b="0" dirty="0"/>
              <a:t>Examples: Software supply chain attacks, hardware-based attacks.</a:t>
            </a:r>
          </a:p>
          <a:p>
            <a:r>
              <a:rPr lang="en-US" dirty="0" err="1"/>
              <a:t>IoT</a:t>
            </a:r>
            <a:r>
              <a:rPr lang="en-US" dirty="0"/>
              <a:t> Vulnerabilities</a:t>
            </a:r>
          </a:p>
          <a:p>
            <a:pPr lvl="1"/>
            <a:r>
              <a:rPr lang="en-US" b="0" dirty="0"/>
              <a:t>Description: Security weaknesses in Internet of Things (</a:t>
            </a:r>
            <a:r>
              <a:rPr lang="en-US" b="0" dirty="0" err="1"/>
              <a:t>IoT</a:t>
            </a:r>
            <a:r>
              <a:rPr lang="en-US" b="0" dirty="0"/>
              <a:t>) devices that can be exploited by attackers.</a:t>
            </a:r>
          </a:p>
          <a:p>
            <a:pPr lvl="1"/>
            <a:r>
              <a:rPr lang="en-US" b="0" dirty="0"/>
              <a:t>Examples: Unauthorized access, data breaches, botnet formation.</a:t>
            </a:r>
          </a:p>
        </p:txBody>
      </p:sp>
    </p:spTree>
    <p:extLst>
      <p:ext uri="{BB962C8B-B14F-4D97-AF65-F5344CB8AC3E}">
        <p14:creationId xmlns:p14="http://schemas.microsoft.com/office/powerpoint/2010/main" val="2596668216"/>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p:txBody>
          <a:bodyPr>
            <a:noAutofit/>
          </a:bodyPr>
          <a:lstStyle/>
          <a:p>
            <a:r>
              <a:rPr lang="en-US" dirty="0"/>
              <a:t>Cloud Security Threats</a:t>
            </a:r>
          </a:p>
          <a:p>
            <a:pPr lvl="1"/>
            <a:r>
              <a:rPr lang="en-US" b="0" dirty="0"/>
              <a:t>Description: Risks associated with using cloud services.</a:t>
            </a:r>
          </a:p>
          <a:p>
            <a:pPr lvl="1"/>
            <a:r>
              <a:rPr lang="en-US" b="0" dirty="0"/>
              <a:t>Examples: Data breaches, insecure APIs, account hijacking, misconfiguration.</a:t>
            </a:r>
          </a:p>
          <a:p>
            <a:r>
              <a:rPr lang="en-US" dirty="0"/>
              <a:t>Physical Security Threats</a:t>
            </a:r>
          </a:p>
          <a:p>
            <a:pPr lvl="1"/>
            <a:r>
              <a:rPr lang="en-US" b="0" dirty="0"/>
              <a:t>Description: Risks to the physical infrastructure supporting information systems.</a:t>
            </a:r>
          </a:p>
          <a:p>
            <a:pPr lvl="1"/>
            <a:r>
              <a:rPr lang="en-US" b="0" dirty="0"/>
              <a:t>Examples: Theft of devices, destruction of hardware, unauthorized physical access.</a:t>
            </a:r>
          </a:p>
        </p:txBody>
      </p:sp>
    </p:spTree>
    <p:extLst>
      <p:ext uri="{BB962C8B-B14F-4D97-AF65-F5344CB8AC3E}">
        <p14:creationId xmlns:p14="http://schemas.microsoft.com/office/powerpoint/2010/main" val="1717414848"/>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11480"/>
            <a:ext cx="8153400" cy="990600"/>
          </a:xfrm>
        </p:spPr>
        <p:txBody>
          <a:bodyPr/>
          <a:lstStyle/>
          <a:p>
            <a:pPr lvl="0"/>
            <a:r>
              <a:rPr lang="en-GB" dirty="0"/>
              <a:t>Cybercrimes targeting Computer systems</a:t>
            </a:r>
            <a:endParaRPr lang="en-US" dirty="0"/>
          </a:p>
        </p:txBody>
      </p:sp>
      <p:sp>
        <p:nvSpPr>
          <p:cNvPr id="3" name="Content Placeholder 2"/>
          <p:cNvSpPr>
            <a:spLocks noGrp="1"/>
          </p:cNvSpPr>
          <p:nvPr>
            <p:ph idx="1"/>
          </p:nvPr>
        </p:nvSpPr>
        <p:spPr>
          <a:xfrm>
            <a:off x="994787" y="1752600"/>
            <a:ext cx="10590962" cy="4481945"/>
          </a:xfrm>
        </p:spPr>
        <p:txBody>
          <a:bodyPr/>
          <a:lstStyle/>
          <a:p>
            <a:r>
              <a:rPr lang="en-US" b="0" dirty="0"/>
              <a:t>In these crimes, the offender uses the computer to obtain information or to damage operating programs. They include;</a:t>
            </a:r>
          </a:p>
          <a:p>
            <a:pPr lvl="1"/>
            <a:r>
              <a:rPr lang="en-US" b="1" dirty="0"/>
              <a:t>Data diddling attacks </a:t>
            </a:r>
            <a:r>
              <a:rPr lang="en-US" dirty="0"/>
              <a:t>- where a person intentionally enters wrong information into a computer, system, or document. Usually done by human or computer virus.</a:t>
            </a:r>
          </a:p>
          <a:p>
            <a:pPr lvl="1"/>
            <a:r>
              <a:rPr lang="en-US" b="1" dirty="0"/>
              <a:t>Malware attacks</a:t>
            </a:r>
            <a:r>
              <a:rPr lang="en-US" dirty="0"/>
              <a:t> – viruses, worms, </a:t>
            </a:r>
            <a:r>
              <a:rPr lang="en-US" dirty="0" err="1"/>
              <a:t>trojan</a:t>
            </a:r>
            <a:r>
              <a:rPr lang="en-US" dirty="0"/>
              <a:t> horses, logic bombs, spyware, ransomware </a:t>
            </a:r>
            <a:r>
              <a:rPr lang="en-US" dirty="0" err="1"/>
              <a:t>etc</a:t>
            </a:r>
            <a:endParaRPr lang="en-US" dirty="0"/>
          </a:p>
          <a:p>
            <a:pPr lvl="1"/>
            <a:r>
              <a:rPr lang="en-US" b="1" dirty="0"/>
              <a:t>Data breaches </a:t>
            </a:r>
            <a:r>
              <a:rPr lang="en-US" dirty="0"/>
              <a:t>– where sensitive information is copied, transmitted, viewed, stolen, altered or used without the knowledge or authorization of the system's owner.</a:t>
            </a:r>
            <a:endParaRPr lang="en-US" b="0" dirty="0"/>
          </a:p>
          <a:p>
            <a:endParaRPr lang="en-US" dirty="0"/>
          </a:p>
        </p:txBody>
      </p:sp>
    </p:spTree>
    <p:extLst>
      <p:ext uri="{BB962C8B-B14F-4D97-AF65-F5344CB8AC3E}">
        <p14:creationId xmlns:p14="http://schemas.microsoft.com/office/powerpoint/2010/main" val="1135792078"/>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a:t>
            </a:r>
            <a:r>
              <a:rPr lang="en-US" dirty="0"/>
              <a:t> to computer systems…</a:t>
            </a:r>
          </a:p>
        </p:txBody>
      </p:sp>
      <p:sp>
        <p:nvSpPr>
          <p:cNvPr id="3" name="Content Placeholder 2"/>
          <p:cNvSpPr>
            <a:spLocks noGrp="1"/>
          </p:cNvSpPr>
          <p:nvPr>
            <p:ph idx="1"/>
          </p:nvPr>
        </p:nvSpPr>
        <p:spPr>
          <a:xfrm>
            <a:off x="944545" y="1752600"/>
            <a:ext cx="10691446" cy="4698076"/>
          </a:xfrm>
        </p:spPr>
        <p:txBody>
          <a:bodyPr/>
          <a:lstStyle/>
          <a:p>
            <a:r>
              <a:rPr lang="en-US" b="0" dirty="0"/>
              <a:t>Include;</a:t>
            </a:r>
          </a:p>
          <a:p>
            <a:pPr lvl="1"/>
            <a:r>
              <a:rPr lang="en-US" b="1" dirty="0"/>
              <a:t>Advanced Persistent Threats (APTs)</a:t>
            </a:r>
            <a:r>
              <a:rPr lang="en-US" b="0" dirty="0"/>
              <a:t> – a prolonged and targeted cyberattack in which an intruder gains access to a network and remains undetected for a long time. </a:t>
            </a:r>
          </a:p>
          <a:p>
            <a:pPr lvl="1"/>
            <a:r>
              <a:rPr lang="en-US" b="1" dirty="0"/>
              <a:t>Distributed denial of service (</a:t>
            </a:r>
            <a:r>
              <a:rPr lang="en-US" b="1" dirty="0" err="1"/>
              <a:t>DDoS</a:t>
            </a:r>
            <a:r>
              <a:rPr lang="en-US" b="1" dirty="0"/>
              <a:t>) attacks </a:t>
            </a:r>
            <a:r>
              <a:rPr lang="en-US" dirty="0"/>
              <a:t>– a malicious attempt to disrupt the normal traffic of a targeted server, service or network by overwhelming the target with a flood of Internet traffic in order to block the users.</a:t>
            </a:r>
          </a:p>
          <a:p>
            <a:pPr lvl="1"/>
            <a:r>
              <a:rPr lang="en-US" b="1" dirty="0"/>
              <a:t>Spam and Phishing </a:t>
            </a:r>
            <a:r>
              <a:rPr lang="en-US" dirty="0"/>
              <a:t>– Spam emails are notifications or advertisements you didn't ask to receive while Phishing emails are attempts to get personal information like passwords or credit card numbers.</a:t>
            </a:r>
          </a:p>
        </p:txBody>
      </p:sp>
    </p:spTree>
    <p:extLst>
      <p:ext uri="{BB962C8B-B14F-4D97-AF65-F5344CB8AC3E}">
        <p14:creationId xmlns:p14="http://schemas.microsoft.com/office/powerpoint/2010/main" val="99246893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a:t>
            </a:r>
            <a:r>
              <a:rPr lang="en-US" dirty="0"/>
              <a:t> to computer systems…</a:t>
            </a:r>
          </a:p>
        </p:txBody>
      </p:sp>
      <p:sp>
        <p:nvSpPr>
          <p:cNvPr id="3" name="Content Placeholder 2"/>
          <p:cNvSpPr>
            <a:spLocks noGrp="1"/>
          </p:cNvSpPr>
          <p:nvPr>
            <p:ph idx="1"/>
          </p:nvPr>
        </p:nvSpPr>
        <p:spPr/>
        <p:txBody>
          <a:bodyPr/>
          <a:lstStyle/>
          <a:p>
            <a:r>
              <a:rPr lang="en-US" b="0" dirty="0"/>
              <a:t>Include;</a:t>
            </a:r>
          </a:p>
          <a:p>
            <a:pPr lvl="1"/>
            <a:r>
              <a:rPr lang="en-US" b="1" dirty="0"/>
              <a:t>Corporate Account Takeover (CATO)</a:t>
            </a:r>
            <a:r>
              <a:rPr lang="en-US" b="0" dirty="0"/>
              <a:t> – occur when cyber thieves gain control of systems by stealing sensitive employee credentials and information to use for transfer of information or money. </a:t>
            </a:r>
          </a:p>
          <a:p>
            <a:pPr lvl="1"/>
            <a:r>
              <a:rPr lang="en-US" b="1" dirty="0"/>
              <a:t>Automated Teller Machine (ATM) Cash Out </a:t>
            </a:r>
            <a:r>
              <a:rPr lang="en-US" b="0" dirty="0"/>
              <a:t>– an attack in which criminals breach a bank or payment card processor and manipulate fraud detection controls as well as alter customer accounts so there are no limits to withdraw money from numerous ATMs in a short period of time. </a:t>
            </a:r>
            <a:endParaRPr lang="en-US" dirty="0"/>
          </a:p>
        </p:txBody>
      </p:sp>
    </p:spTree>
    <p:extLst>
      <p:ext uri="{BB962C8B-B14F-4D97-AF65-F5344CB8AC3E}">
        <p14:creationId xmlns:p14="http://schemas.microsoft.com/office/powerpoint/2010/main" val="177665391"/>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 targeting Mobiles </a:t>
            </a:r>
            <a:endParaRPr lang="en-US" dirty="0"/>
          </a:p>
        </p:txBody>
      </p:sp>
      <p:sp>
        <p:nvSpPr>
          <p:cNvPr id="3" name="Content Placeholder 2"/>
          <p:cNvSpPr>
            <a:spLocks noGrp="1"/>
          </p:cNvSpPr>
          <p:nvPr>
            <p:ph idx="1"/>
          </p:nvPr>
        </p:nvSpPr>
        <p:spPr>
          <a:xfrm>
            <a:off x="1016000" y="1752600"/>
            <a:ext cx="10630040" cy="4481945"/>
          </a:xfrm>
        </p:spPr>
        <p:txBody>
          <a:bodyPr/>
          <a:lstStyle/>
          <a:p>
            <a:r>
              <a:rPr lang="en-US" b="0" dirty="0"/>
              <a:t>Mobile devices account for more than 60% of digital fraud.</a:t>
            </a:r>
            <a:endParaRPr lang="en-US" dirty="0"/>
          </a:p>
          <a:p>
            <a:r>
              <a:rPr lang="en-US" dirty="0"/>
              <a:t>Top Security Threats of Smartphones</a:t>
            </a:r>
            <a:endParaRPr lang="en-US" b="0" dirty="0"/>
          </a:p>
          <a:p>
            <a:pPr lvl="1"/>
            <a:r>
              <a:rPr lang="en-US" b="1" dirty="0"/>
              <a:t>Data leaks </a:t>
            </a:r>
            <a:r>
              <a:rPr lang="en-US" b="0" dirty="0"/>
              <a:t>– Nearly every smartphone app collects data from your phone such as your name, date of birth, bank account information, location history, contact list, photos, etc. If servers maintained by app developers are compromised, you may be exposed.</a:t>
            </a:r>
          </a:p>
          <a:p>
            <a:pPr lvl="1"/>
            <a:r>
              <a:rPr lang="en-US" b="1" dirty="0"/>
              <a:t>Poor password security </a:t>
            </a:r>
            <a:r>
              <a:rPr lang="en-US" dirty="0"/>
              <a:t>– e.g. using same password across different accounts, using weak passwords, not using multiple authentication etc.</a:t>
            </a:r>
          </a:p>
          <a:p>
            <a:pPr lvl="1"/>
            <a:r>
              <a:rPr lang="en-US" b="1" dirty="0"/>
              <a:t>Open </a:t>
            </a:r>
            <a:r>
              <a:rPr lang="en-US" b="1" dirty="0" err="1"/>
              <a:t>WiFi</a:t>
            </a:r>
            <a:r>
              <a:rPr lang="en-US" dirty="0"/>
              <a:t> – open </a:t>
            </a:r>
            <a:r>
              <a:rPr lang="en-US" dirty="0" err="1"/>
              <a:t>WiFi</a:t>
            </a:r>
            <a:r>
              <a:rPr lang="en-US" dirty="0"/>
              <a:t> networks that don’t require passwords or use encryption can pause threats. Some cybercriminals create open </a:t>
            </a:r>
            <a:r>
              <a:rPr lang="en-US" dirty="0" err="1"/>
              <a:t>WiFi</a:t>
            </a:r>
            <a:r>
              <a:rPr lang="en-US" dirty="0"/>
              <a:t> hotspots to entice people and steal their data or link them to phishing sites.</a:t>
            </a:r>
          </a:p>
        </p:txBody>
      </p:sp>
    </p:spTree>
    <p:extLst>
      <p:ext uri="{BB962C8B-B14F-4D97-AF65-F5344CB8AC3E}">
        <p14:creationId xmlns:p14="http://schemas.microsoft.com/office/powerpoint/2010/main" val="3807519685"/>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Smartphones threats…</a:t>
            </a:r>
          </a:p>
        </p:txBody>
      </p:sp>
      <p:sp>
        <p:nvSpPr>
          <p:cNvPr id="3" name="Content Placeholder 2"/>
          <p:cNvSpPr>
            <a:spLocks noGrp="1"/>
          </p:cNvSpPr>
          <p:nvPr>
            <p:ph idx="1"/>
          </p:nvPr>
        </p:nvSpPr>
        <p:spPr/>
        <p:txBody>
          <a:bodyPr/>
          <a:lstStyle/>
          <a:p>
            <a:r>
              <a:rPr lang="en-US" dirty="0"/>
              <a:t>Top Security Threats of Smartphones</a:t>
            </a:r>
            <a:endParaRPr lang="en-US" b="0" dirty="0"/>
          </a:p>
          <a:p>
            <a:pPr lvl="1"/>
            <a:r>
              <a:rPr lang="en-US" b="1" dirty="0"/>
              <a:t>Phishing attacks</a:t>
            </a:r>
            <a:r>
              <a:rPr lang="en-US" dirty="0"/>
              <a:t> –  Done to fool their targets into giving up a password, clicking on a link to download malware, or confirming a transaction etc. </a:t>
            </a:r>
          </a:p>
          <a:p>
            <a:pPr lvl="1"/>
            <a:r>
              <a:rPr lang="en-US" b="1" dirty="0"/>
              <a:t>Identity theft </a:t>
            </a:r>
            <a:r>
              <a:rPr lang="en-US" dirty="0"/>
              <a:t>– thieves have used stolen identities to open new mobile phone accounts, or hijack an existing account and upgrade phones or add phone lines. </a:t>
            </a:r>
          </a:p>
          <a:p>
            <a:pPr lvl="1"/>
            <a:r>
              <a:rPr lang="en-US" b="1" dirty="0"/>
              <a:t>Spyware</a:t>
            </a:r>
            <a:r>
              <a:rPr lang="en-US" b="0" dirty="0"/>
              <a:t> – installed software to monitor your phone activities allows surveillance. Abusers can use these apps to read texts and emails, track the phone’s location, secretly listen to nearby conversations, take pictures, etc. </a:t>
            </a:r>
          </a:p>
          <a:p>
            <a:pPr lvl="1"/>
            <a:r>
              <a:rPr lang="en-US" b="1" dirty="0"/>
              <a:t>Malicious apps </a:t>
            </a:r>
            <a:r>
              <a:rPr lang="en-US" b="0" dirty="0"/>
              <a:t>– using the Trojan Horse trick: an app appearing to be beneficial but actually contains a virus. They may use it to lock a phone, steal data or even money from MM and banking applications. </a:t>
            </a:r>
          </a:p>
        </p:txBody>
      </p:sp>
    </p:spTree>
    <p:extLst>
      <p:ext uri="{BB962C8B-B14F-4D97-AF65-F5344CB8AC3E}">
        <p14:creationId xmlns:p14="http://schemas.microsoft.com/office/powerpoint/2010/main" val="2843963137"/>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Smartphones threats…</a:t>
            </a:r>
          </a:p>
        </p:txBody>
      </p:sp>
      <p:sp>
        <p:nvSpPr>
          <p:cNvPr id="3" name="Content Placeholder 2"/>
          <p:cNvSpPr>
            <a:spLocks noGrp="1"/>
          </p:cNvSpPr>
          <p:nvPr>
            <p:ph idx="1"/>
          </p:nvPr>
        </p:nvSpPr>
        <p:spPr/>
        <p:txBody>
          <a:bodyPr/>
          <a:lstStyle/>
          <a:p>
            <a:r>
              <a:rPr lang="en-US" dirty="0"/>
              <a:t>Top Security Threats of Smartphones</a:t>
            </a:r>
            <a:endParaRPr lang="en-US" b="0" dirty="0"/>
          </a:p>
          <a:p>
            <a:pPr lvl="1"/>
            <a:r>
              <a:rPr lang="en-US" b="1" dirty="0"/>
              <a:t>Apps with weak security </a:t>
            </a:r>
            <a:r>
              <a:rPr lang="en-US" b="0" dirty="0"/>
              <a:t>– sometimes App developers use weak encryption algorithms that are easy to hack, or unintentionally share digital “tokens” that allow hackers to impersonate real people online.</a:t>
            </a:r>
          </a:p>
          <a:p>
            <a:pPr lvl="1"/>
            <a:r>
              <a:rPr lang="en-US" b="1" dirty="0"/>
              <a:t>Out-of-date devices </a:t>
            </a:r>
            <a:r>
              <a:rPr lang="en-US" b="0" dirty="0"/>
              <a:t>– taking long to update your device or using an outdated phone that can no longer receive security updates. E.g. Samsung updates devices for up to 4 years, Apple for about 5-6 years, and Google supports Pixel phones for at least 3 years.</a:t>
            </a:r>
          </a:p>
        </p:txBody>
      </p:sp>
    </p:spTree>
    <p:extLst>
      <p:ext uri="{BB962C8B-B14F-4D97-AF65-F5344CB8AC3E}">
        <p14:creationId xmlns:p14="http://schemas.microsoft.com/office/powerpoint/2010/main" val="413065186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frauds</a:t>
            </a:r>
            <a:endParaRPr lang="en-US" dirty="0"/>
          </a:p>
        </p:txBody>
      </p:sp>
      <p:sp>
        <p:nvSpPr>
          <p:cNvPr id="3" name="Content Placeholder 2"/>
          <p:cNvSpPr>
            <a:spLocks noGrp="1"/>
          </p:cNvSpPr>
          <p:nvPr>
            <p:ph idx="1"/>
          </p:nvPr>
        </p:nvSpPr>
        <p:spPr>
          <a:xfrm>
            <a:off x="1015999" y="1752600"/>
            <a:ext cx="10439121" cy="4498571"/>
          </a:xfrm>
        </p:spPr>
        <p:txBody>
          <a:bodyPr/>
          <a:lstStyle/>
          <a:p>
            <a:r>
              <a:rPr lang="en-US" b="0" dirty="0"/>
              <a:t>Internet scams are different methodologies of fraud, facilitated by cybercriminals on the Internet.</a:t>
            </a:r>
          </a:p>
          <a:p>
            <a:r>
              <a:rPr lang="en-US" b="0" dirty="0"/>
              <a:t>Examples include;</a:t>
            </a:r>
            <a:endParaRPr lang="en-US" dirty="0"/>
          </a:p>
          <a:p>
            <a:pPr lvl="1"/>
            <a:r>
              <a:rPr lang="en-US" b="1" dirty="0"/>
              <a:t>Email scams </a:t>
            </a:r>
            <a:r>
              <a:rPr lang="en-US" dirty="0"/>
              <a:t>- the</a:t>
            </a:r>
            <a:r>
              <a:rPr lang="en-US" b="0" dirty="0"/>
              <a:t> intentional deception for either personal gain or to damage another individual by means of email. It includes a link to an attacker-controlled malicious website where the attacker collects sensitive data from victims. </a:t>
            </a:r>
            <a:endParaRPr lang="en-US" dirty="0"/>
          </a:p>
          <a:p>
            <a:pPr lvl="1"/>
            <a:r>
              <a:rPr lang="en-US" b="1" dirty="0"/>
              <a:t>Phishing, Vishing, </a:t>
            </a:r>
            <a:r>
              <a:rPr lang="en-US" b="1" dirty="0" err="1"/>
              <a:t>Smishing</a:t>
            </a:r>
            <a:r>
              <a:rPr lang="en-US" b="1" dirty="0"/>
              <a:t>, Whaling </a:t>
            </a:r>
            <a:r>
              <a:rPr lang="en-US" dirty="0"/>
              <a:t>– </a:t>
            </a:r>
            <a:r>
              <a:rPr lang="en-US" b="0" dirty="0"/>
              <a:t>The attacker often tailors an email to speak directly to you, and includes information only an acquaintance would know in order to steal your personal details.</a:t>
            </a:r>
            <a:endParaRPr lang="en-US" dirty="0"/>
          </a:p>
        </p:txBody>
      </p:sp>
    </p:spTree>
    <p:extLst>
      <p:ext uri="{BB962C8B-B14F-4D97-AF65-F5344CB8AC3E}">
        <p14:creationId xmlns:p14="http://schemas.microsoft.com/office/powerpoint/2010/main" val="145085268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descr="What Is CYBER CRIME | Cyber Crime Explained - YouTube">
            <a:extLst>
              <a:ext uri="{FF2B5EF4-FFF2-40B4-BE49-F238E27FC236}">
                <a16:creationId xmlns:a16="http://schemas.microsoft.com/office/drawing/2014/main" id="{BEB71C81-80F4-B5B4-395D-76B5C234453C}"/>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460990" y="136595"/>
            <a:ext cx="9216104" cy="518573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C9355A8-C602-1F68-FED1-2E2EA443C2F0}"/>
              </a:ext>
            </a:extLst>
          </p:cNvPr>
          <p:cNvSpPr txBox="1"/>
          <p:nvPr/>
        </p:nvSpPr>
        <p:spPr>
          <a:xfrm>
            <a:off x="1825448" y="5322333"/>
            <a:ext cx="8596929" cy="954107"/>
          </a:xfrm>
          <a:prstGeom prst="rect">
            <a:avLst/>
          </a:prstGeom>
          <a:noFill/>
        </p:spPr>
        <p:txBody>
          <a:bodyPr wrap="square" rtlCol="0">
            <a:spAutoFit/>
          </a:bodyPr>
          <a:lstStyle/>
          <a:p>
            <a:pPr algn="ctr"/>
            <a:r>
              <a:rPr lang="en-US" sz="2800" dirty="0"/>
              <a:t>Any criminal activity that involves a computer, networked device or a network or digital devices.</a:t>
            </a:r>
          </a:p>
        </p:txBody>
      </p:sp>
    </p:spTree>
    <p:extLst>
      <p:ext uri="{BB962C8B-B14F-4D97-AF65-F5344CB8AC3E}">
        <p14:creationId xmlns:p14="http://schemas.microsoft.com/office/powerpoint/2010/main" val="32181179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frauds…</a:t>
            </a:r>
            <a:endParaRPr lang="en-US" dirty="0"/>
          </a:p>
        </p:txBody>
      </p:sp>
      <p:sp>
        <p:nvSpPr>
          <p:cNvPr id="3" name="Content Placeholder 2"/>
          <p:cNvSpPr>
            <a:spLocks noGrp="1"/>
          </p:cNvSpPr>
          <p:nvPr>
            <p:ph idx="1"/>
          </p:nvPr>
        </p:nvSpPr>
        <p:spPr>
          <a:xfrm>
            <a:off x="1016000" y="1752600"/>
            <a:ext cx="10539604" cy="4598325"/>
          </a:xfrm>
        </p:spPr>
        <p:txBody>
          <a:bodyPr/>
          <a:lstStyle/>
          <a:p>
            <a:r>
              <a:rPr lang="en-US" b="0" dirty="0"/>
              <a:t>Examples include;</a:t>
            </a:r>
            <a:endParaRPr lang="en-US" dirty="0"/>
          </a:p>
          <a:p>
            <a:pPr lvl="1"/>
            <a:r>
              <a:rPr lang="en-US" b="1" dirty="0"/>
              <a:t>Online job/recruitment fraud</a:t>
            </a:r>
            <a:r>
              <a:rPr lang="en-US" dirty="0"/>
              <a:t> –</a:t>
            </a:r>
            <a:r>
              <a:rPr lang="en-US" b="0" dirty="0"/>
              <a:t> scammers offer fake job opportunities to job seekers by listing jobs that don't exist, in the hope of getting either money or personal data.</a:t>
            </a:r>
            <a:endParaRPr lang="en-US" dirty="0"/>
          </a:p>
          <a:p>
            <a:pPr lvl="1"/>
            <a:r>
              <a:rPr lang="en-US" b="1" dirty="0"/>
              <a:t>Online sextortion </a:t>
            </a:r>
            <a:r>
              <a:rPr lang="en-US" dirty="0"/>
              <a:t>- </a:t>
            </a:r>
            <a:r>
              <a:rPr lang="en-US" b="0" dirty="0"/>
              <a:t>The hacker claims to have access to your email account, computer, password and recorded videos of you and</a:t>
            </a:r>
            <a:r>
              <a:rPr lang="en-US" dirty="0"/>
              <a:t> threatens to share sexual pictures, videos, or information about you unless you pay money.</a:t>
            </a:r>
          </a:p>
          <a:p>
            <a:pPr lvl="1"/>
            <a:r>
              <a:rPr lang="en-US" b="1" dirty="0"/>
              <a:t>Debit/credit card fraud, Online payment fraud </a:t>
            </a:r>
            <a:r>
              <a:rPr lang="en-US" dirty="0"/>
              <a:t>– </a:t>
            </a:r>
            <a:r>
              <a:rPr lang="en-US" b="0" dirty="0"/>
              <a:t>any frauds that involve e-commerce systems aimed at stealing identity or money.</a:t>
            </a:r>
          </a:p>
          <a:p>
            <a:pPr lvl="1"/>
            <a:r>
              <a:rPr lang="en-US" b="1" dirty="0"/>
              <a:t>Cyberbullying</a:t>
            </a:r>
            <a:r>
              <a:rPr lang="en-US" dirty="0"/>
              <a:t> – sending, posting, or sharing negative, harmful, false, or mean content about someone else causing embarrassment or humiliation.</a:t>
            </a:r>
          </a:p>
        </p:txBody>
      </p:sp>
    </p:spTree>
    <p:extLst>
      <p:ext uri="{BB962C8B-B14F-4D97-AF65-F5344CB8AC3E}">
        <p14:creationId xmlns:p14="http://schemas.microsoft.com/office/powerpoint/2010/main" val="63697754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frauds…</a:t>
            </a:r>
            <a:endParaRPr lang="en-US" dirty="0"/>
          </a:p>
        </p:txBody>
      </p:sp>
      <p:sp>
        <p:nvSpPr>
          <p:cNvPr id="3" name="Content Placeholder 2"/>
          <p:cNvSpPr>
            <a:spLocks noGrp="1"/>
          </p:cNvSpPr>
          <p:nvPr>
            <p:ph idx="1"/>
          </p:nvPr>
        </p:nvSpPr>
        <p:spPr>
          <a:xfrm>
            <a:off x="1015999" y="1752600"/>
            <a:ext cx="10660185" cy="4598325"/>
          </a:xfrm>
        </p:spPr>
        <p:txBody>
          <a:bodyPr/>
          <a:lstStyle/>
          <a:p>
            <a:r>
              <a:rPr lang="en-US" b="0" dirty="0"/>
              <a:t>Examples include;</a:t>
            </a:r>
            <a:endParaRPr lang="en-US" dirty="0"/>
          </a:p>
          <a:p>
            <a:pPr lvl="1"/>
            <a:r>
              <a:rPr lang="en-US" b="1" dirty="0"/>
              <a:t>Website defacement </a:t>
            </a:r>
            <a:r>
              <a:rPr lang="en-US" dirty="0"/>
              <a:t>– </a:t>
            </a:r>
            <a:r>
              <a:rPr lang="en-US" b="0" dirty="0"/>
              <a:t>where malicious parties penetrate a website and replace content on the site with their own.</a:t>
            </a:r>
          </a:p>
          <a:p>
            <a:pPr lvl="1"/>
            <a:r>
              <a:rPr lang="en-US" b="1" dirty="0"/>
              <a:t>Cybersquatting</a:t>
            </a:r>
            <a:r>
              <a:rPr lang="en-US" dirty="0"/>
              <a:t> - </a:t>
            </a:r>
            <a:r>
              <a:rPr lang="en-US" b="0" dirty="0"/>
              <a:t>the unauthorized registration, trafficking and use of Internet domain names that are identical or similar to trademarks, service marks, company names, or personal names with intention to profit from the goodwill of a trademark belonging to someone else.</a:t>
            </a:r>
          </a:p>
          <a:p>
            <a:pPr lvl="1"/>
            <a:r>
              <a:rPr lang="en-US" b="1" dirty="0"/>
              <a:t>Pharming</a:t>
            </a:r>
            <a:r>
              <a:rPr lang="en-US" dirty="0"/>
              <a:t> - the fraudulent practice of directing internet users to a fake website similar to a legitimate one, to obtain personal information such as passwords, account numbers, etc.</a:t>
            </a:r>
          </a:p>
          <a:p>
            <a:pPr lvl="1"/>
            <a:endParaRPr lang="en-US" dirty="0"/>
          </a:p>
        </p:txBody>
      </p:sp>
    </p:spTree>
    <p:extLst>
      <p:ext uri="{BB962C8B-B14F-4D97-AF65-F5344CB8AC3E}">
        <p14:creationId xmlns:p14="http://schemas.microsoft.com/office/powerpoint/2010/main" val="2124853025"/>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frauds…</a:t>
            </a:r>
            <a:endParaRPr lang="en-US" dirty="0"/>
          </a:p>
        </p:txBody>
      </p:sp>
      <p:sp>
        <p:nvSpPr>
          <p:cNvPr id="3" name="Content Placeholder 2"/>
          <p:cNvSpPr>
            <a:spLocks noGrp="1"/>
          </p:cNvSpPr>
          <p:nvPr>
            <p:ph idx="1"/>
          </p:nvPr>
        </p:nvSpPr>
        <p:spPr>
          <a:xfrm>
            <a:off x="1015999" y="1752600"/>
            <a:ext cx="10489363" cy="4598325"/>
          </a:xfrm>
        </p:spPr>
        <p:txBody>
          <a:bodyPr/>
          <a:lstStyle/>
          <a:p>
            <a:r>
              <a:rPr lang="en-US" b="0" dirty="0"/>
              <a:t>Examples include;</a:t>
            </a:r>
            <a:endParaRPr lang="en-US" dirty="0"/>
          </a:p>
          <a:p>
            <a:pPr lvl="1"/>
            <a:r>
              <a:rPr lang="en-US" b="1" dirty="0"/>
              <a:t>Cyber espionage/ spying/ collection </a:t>
            </a:r>
            <a:r>
              <a:rPr lang="en-US" dirty="0"/>
              <a:t>- </a:t>
            </a:r>
            <a:r>
              <a:rPr lang="en-US" b="0" dirty="0"/>
              <a:t>steals classified, sensitive data or intellectual property to gain an advantage over a competitive company or government entity.</a:t>
            </a:r>
            <a:endParaRPr lang="en-US" dirty="0"/>
          </a:p>
          <a:p>
            <a:pPr lvl="1"/>
            <a:r>
              <a:rPr lang="en-US" b="1" dirty="0" err="1"/>
              <a:t>Cryptojacking</a:t>
            </a:r>
            <a:r>
              <a:rPr lang="en-US" dirty="0"/>
              <a:t> -</a:t>
            </a:r>
            <a:r>
              <a:rPr lang="en-US" b="0" dirty="0"/>
              <a:t> the act of hijacking a computer to mine cryptocurrencies against the user's will, through websites, or while the user is unaware.</a:t>
            </a:r>
          </a:p>
        </p:txBody>
      </p:sp>
    </p:spTree>
    <p:extLst>
      <p:ext uri="{BB962C8B-B14F-4D97-AF65-F5344CB8AC3E}">
        <p14:creationId xmlns:p14="http://schemas.microsoft.com/office/powerpoint/2010/main" val="281616892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Media Scams and Frauds </a:t>
            </a:r>
            <a:endParaRPr lang="en-US" dirty="0"/>
          </a:p>
        </p:txBody>
      </p:sp>
      <p:sp>
        <p:nvSpPr>
          <p:cNvPr id="3" name="Content Placeholder 2"/>
          <p:cNvSpPr>
            <a:spLocks noGrp="1"/>
          </p:cNvSpPr>
          <p:nvPr>
            <p:ph idx="1"/>
          </p:nvPr>
        </p:nvSpPr>
        <p:spPr>
          <a:xfrm>
            <a:off x="1095269" y="1752600"/>
            <a:ext cx="10540721" cy="4598324"/>
          </a:xfrm>
        </p:spPr>
        <p:txBody>
          <a:bodyPr/>
          <a:lstStyle/>
          <a:p>
            <a:r>
              <a:rPr lang="en-US" b="0" dirty="0"/>
              <a:t>A type of fraud that is committed on social networking sites.</a:t>
            </a:r>
          </a:p>
          <a:p>
            <a:r>
              <a:rPr lang="en-US" b="0" dirty="0"/>
              <a:t>Examples include;</a:t>
            </a:r>
          </a:p>
          <a:p>
            <a:pPr lvl="1"/>
            <a:r>
              <a:rPr lang="en-US" b="1" dirty="0"/>
              <a:t>Impersonation and Identity theft </a:t>
            </a:r>
            <a:r>
              <a:rPr lang="en-US" b="0" dirty="0"/>
              <a:t>– accounts that use the name, image, or other identifying elements of a person, company, or organization for fraudulent purposes. </a:t>
            </a:r>
          </a:p>
          <a:p>
            <a:pPr lvl="1"/>
            <a:r>
              <a:rPr lang="en-US" b="1" dirty="0"/>
              <a:t>Job scams </a:t>
            </a:r>
            <a:r>
              <a:rPr lang="en-US" b="0" dirty="0"/>
              <a:t>– fake recruitment done via social media</a:t>
            </a:r>
          </a:p>
          <a:p>
            <a:pPr lvl="1"/>
            <a:r>
              <a:rPr lang="en-US" b="1" dirty="0"/>
              <a:t>Misinformation</a:t>
            </a:r>
            <a:r>
              <a:rPr lang="en-US" b="0" dirty="0"/>
              <a:t> – false information that is spread, regardless of whether there is intent to mislead. </a:t>
            </a:r>
          </a:p>
          <a:p>
            <a:pPr lvl="1"/>
            <a:r>
              <a:rPr lang="en-US" b="1" dirty="0"/>
              <a:t>Fake news</a:t>
            </a:r>
            <a:r>
              <a:rPr lang="en-US" dirty="0"/>
              <a:t> - false information or propaganda published under the guise of being authentic news.</a:t>
            </a:r>
          </a:p>
        </p:txBody>
      </p:sp>
    </p:spTree>
    <p:extLst>
      <p:ext uri="{BB962C8B-B14F-4D97-AF65-F5344CB8AC3E}">
        <p14:creationId xmlns:p14="http://schemas.microsoft.com/office/powerpoint/2010/main" val="280046452"/>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Media Scams and Frauds… </a:t>
            </a:r>
            <a:endParaRPr lang="en-US" dirty="0"/>
          </a:p>
        </p:txBody>
      </p:sp>
      <p:sp>
        <p:nvSpPr>
          <p:cNvPr id="3" name="Content Placeholder 2"/>
          <p:cNvSpPr>
            <a:spLocks noGrp="1"/>
          </p:cNvSpPr>
          <p:nvPr>
            <p:ph idx="1"/>
          </p:nvPr>
        </p:nvSpPr>
        <p:spPr/>
        <p:txBody>
          <a:bodyPr/>
          <a:lstStyle/>
          <a:p>
            <a:r>
              <a:rPr lang="en-US" b="0" dirty="0"/>
              <a:t>Examples include;</a:t>
            </a:r>
          </a:p>
          <a:p>
            <a:pPr lvl="1"/>
            <a:r>
              <a:rPr lang="en-US" b="1" dirty="0"/>
              <a:t>Cyber grooming </a:t>
            </a:r>
            <a:r>
              <a:rPr lang="en-US" b="0" dirty="0"/>
              <a:t>– when someone (often an adult) befriends a child online and builds an emotional connection with intentions of sexual abuse, sexual exploitation or trafficking (See Case Study II).</a:t>
            </a:r>
          </a:p>
          <a:p>
            <a:pPr lvl="1"/>
            <a:r>
              <a:rPr lang="en-US" b="1" dirty="0"/>
              <a:t>Child pornography </a:t>
            </a:r>
            <a:r>
              <a:rPr lang="en-US" b="0" dirty="0"/>
              <a:t>- Facebook flagged a staggering 73.3 million pieces of content under “child nudity and sexual exploitation” from Q1 to Q3 of 2022.</a:t>
            </a:r>
          </a:p>
          <a:p>
            <a:pPr lvl="1"/>
            <a:r>
              <a:rPr lang="en-US" b="1" dirty="0"/>
              <a:t>Cyber stalking</a:t>
            </a:r>
            <a:r>
              <a:rPr lang="en-US" dirty="0"/>
              <a:t> – the use of the internet to stalk or harass another person.</a:t>
            </a:r>
          </a:p>
          <a:p>
            <a:pPr lvl="1"/>
            <a:r>
              <a:rPr lang="en-US" b="1" dirty="0"/>
              <a:t>Cyberbullying</a:t>
            </a:r>
            <a:r>
              <a:rPr lang="en-US" dirty="0"/>
              <a:t> – bullying with the use of digital technologies. </a:t>
            </a:r>
          </a:p>
          <a:p>
            <a:pPr lvl="1"/>
            <a:r>
              <a:rPr lang="en-US" b="1" dirty="0"/>
              <a:t>Doxing</a:t>
            </a:r>
            <a:r>
              <a:rPr lang="en-US" dirty="0"/>
              <a:t> – revealing or publishing private information about a person online.</a:t>
            </a:r>
          </a:p>
          <a:p>
            <a:pPr lvl="1"/>
            <a:r>
              <a:rPr lang="en-US" dirty="0" err="1"/>
              <a:t>Etc</a:t>
            </a:r>
            <a:endParaRPr lang="en-US" dirty="0"/>
          </a:p>
        </p:txBody>
      </p:sp>
    </p:spTree>
    <p:extLst>
      <p:ext uri="{BB962C8B-B14F-4D97-AF65-F5344CB8AC3E}">
        <p14:creationId xmlns:p14="http://schemas.microsoft.com/office/powerpoint/2010/main" val="168422273"/>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Engineering attacks </a:t>
            </a:r>
            <a:endParaRPr lang="en-US" dirty="0"/>
          </a:p>
        </p:txBody>
      </p:sp>
      <p:sp>
        <p:nvSpPr>
          <p:cNvPr id="3" name="Content Placeholder 2"/>
          <p:cNvSpPr>
            <a:spLocks noGrp="1"/>
          </p:cNvSpPr>
          <p:nvPr>
            <p:ph idx="1"/>
          </p:nvPr>
        </p:nvSpPr>
        <p:spPr>
          <a:xfrm>
            <a:off x="1016000" y="1752600"/>
            <a:ext cx="10871200" cy="4495800"/>
          </a:xfrm>
        </p:spPr>
        <p:txBody>
          <a:bodyPr/>
          <a:lstStyle/>
          <a:p>
            <a:r>
              <a:rPr lang="en-US" dirty="0"/>
              <a:t>Social Engineering </a:t>
            </a:r>
            <a:r>
              <a:rPr lang="en-US" b="0" dirty="0"/>
              <a:t>is</a:t>
            </a:r>
            <a:r>
              <a:rPr lang="en-US" dirty="0"/>
              <a:t> </a:t>
            </a:r>
            <a:r>
              <a:rPr lang="en-US" b="0" dirty="0"/>
              <a:t>the use of psychological deception to manipulate individuals into divulging confidential or personal information that may be used for fraudulent purposes. E.g.;</a:t>
            </a:r>
            <a:endParaRPr lang="en-US" dirty="0"/>
          </a:p>
          <a:p>
            <a:pPr lvl="1"/>
            <a:r>
              <a:rPr lang="en-US" b="1" dirty="0"/>
              <a:t>Phishing attacks </a:t>
            </a:r>
            <a:r>
              <a:rPr lang="en-US" dirty="0"/>
              <a:t>- occur when scammers use any form of communication (usually emails/ email phishing) to “fish” for information. These messages look identical to ones from trusted sources like organizations and people you know.</a:t>
            </a:r>
          </a:p>
          <a:p>
            <a:pPr lvl="1"/>
            <a:r>
              <a:rPr lang="en-US" b="1" dirty="0"/>
              <a:t>Spear Phishing</a:t>
            </a:r>
            <a:r>
              <a:rPr lang="en-US" dirty="0"/>
              <a:t> – targets a specific group or type of individual such as a company’s system administrator. The attacker sends a distress message and asks you to click on the link to get more information (See Case Study I). </a:t>
            </a:r>
          </a:p>
          <a:p>
            <a:pPr lvl="1"/>
            <a:r>
              <a:rPr lang="en-US" b="1" dirty="0"/>
              <a:t>Whaling</a:t>
            </a:r>
            <a:r>
              <a:rPr lang="en-US" dirty="0"/>
              <a:t> –  an even more targeted type of phishing that goes after the top management like the CEO, CFO, </a:t>
            </a:r>
            <a:r>
              <a:rPr lang="en-US" dirty="0" err="1"/>
              <a:t>etc</a:t>
            </a:r>
            <a:r>
              <a:rPr lang="en-US" dirty="0"/>
              <a:t> within an industry or a specific business.</a:t>
            </a:r>
          </a:p>
        </p:txBody>
      </p:sp>
    </p:spTree>
    <p:extLst>
      <p:ext uri="{BB962C8B-B14F-4D97-AF65-F5344CB8AC3E}">
        <p14:creationId xmlns:p14="http://schemas.microsoft.com/office/powerpoint/2010/main" val="2370749719"/>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Engineering attacks… </a:t>
            </a:r>
            <a:endParaRPr lang="en-US" dirty="0"/>
          </a:p>
        </p:txBody>
      </p:sp>
      <p:sp>
        <p:nvSpPr>
          <p:cNvPr id="3" name="Content Placeholder 2"/>
          <p:cNvSpPr>
            <a:spLocks noGrp="1"/>
          </p:cNvSpPr>
          <p:nvPr>
            <p:ph idx="1"/>
          </p:nvPr>
        </p:nvSpPr>
        <p:spPr/>
        <p:txBody>
          <a:bodyPr/>
          <a:lstStyle/>
          <a:p>
            <a:r>
              <a:rPr lang="en-US" b="0" dirty="0"/>
              <a:t>Examples include;</a:t>
            </a:r>
            <a:endParaRPr lang="en-US" dirty="0"/>
          </a:p>
          <a:p>
            <a:pPr lvl="1"/>
            <a:r>
              <a:rPr lang="en-US" b="1" dirty="0"/>
              <a:t>Vishing</a:t>
            </a:r>
            <a:r>
              <a:rPr lang="en-US" dirty="0"/>
              <a:t> – </a:t>
            </a:r>
            <a:r>
              <a:rPr lang="en-US" b="0" dirty="0"/>
              <a:t>has the same purpose as other types of phishing attacks but is accomplished through a voice call. Hence the “v” rather than the “</a:t>
            </a:r>
            <a:r>
              <a:rPr lang="en-US" b="0" dirty="0" err="1"/>
              <a:t>ph</a:t>
            </a:r>
            <a:r>
              <a:rPr lang="en-US" b="0" dirty="0"/>
              <a:t>” in the name.</a:t>
            </a:r>
          </a:p>
          <a:p>
            <a:pPr lvl="1"/>
            <a:r>
              <a:rPr lang="en-US" b="1" dirty="0"/>
              <a:t>Smishing</a:t>
            </a:r>
            <a:r>
              <a:rPr lang="en-US" dirty="0"/>
              <a:t> – an attack that uses text messaging or short message service (SMS) to execute the attack. E.g. by delivering a message to a cell phone through SMS that contains a clickable link or a return phone number.</a:t>
            </a:r>
          </a:p>
          <a:p>
            <a:pPr lvl="1"/>
            <a:r>
              <a:rPr lang="en-US" b="1" dirty="0"/>
              <a:t>Baiting</a:t>
            </a:r>
            <a:r>
              <a:rPr lang="en-US" dirty="0"/>
              <a:t> – attack in which scammers lure victims into providing sensitive information by promising them something valuable in return e.g. pop-up ads that offer free games, music, or movie downloads. If you click on the link, your device will be infected with malware. </a:t>
            </a:r>
          </a:p>
        </p:txBody>
      </p:sp>
    </p:spTree>
    <p:extLst>
      <p:ext uri="{BB962C8B-B14F-4D97-AF65-F5344CB8AC3E}">
        <p14:creationId xmlns:p14="http://schemas.microsoft.com/office/powerpoint/2010/main" val="2536198509"/>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Engineering attacks… </a:t>
            </a:r>
            <a:endParaRPr lang="en-US" dirty="0"/>
          </a:p>
        </p:txBody>
      </p:sp>
      <p:sp>
        <p:nvSpPr>
          <p:cNvPr id="3" name="Content Placeholder 2"/>
          <p:cNvSpPr>
            <a:spLocks noGrp="1"/>
          </p:cNvSpPr>
          <p:nvPr>
            <p:ph idx="1"/>
          </p:nvPr>
        </p:nvSpPr>
        <p:spPr>
          <a:xfrm>
            <a:off x="1015999" y="1752600"/>
            <a:ext cx="10599895" cy="4731327"/>
          </a:xfrm>
        </p:spPr>
        <p:txBody>
          <a:bodyPr/>
          <a:lstStyle/>
          <a:p>
            <a:r>
              <a:rPr lang="en-US" b="0" dirty="0"/>
              <a:t>Examples include;</a:t>
            </a:r>
            <a:endParaRPr lang="en-US" dirty="0"/>
          </a:p>
          <a:p>
            <a:pPr lvl="1"/>
            <a:r>
              <a:rPr lang="en-US" b="1" dirty="0"/>
              <a:t>Piggybacking and tailgating</a:t>
            </a:r>
            <a:r>
              <a:rPr lang="en-US" dirty="0"/>
              <a:t> - an authorized person allows an unauthorized person access to a restricted area. Tailgating also includes giving unauthorized users (like a coworker or child) access to your company devices. They may put your device at risk or spread malicious code.</a:t>
            </a:r>
          </a:p>
          <a:p>
            <a:pPr lvl="1"/>
            <a:r>
              <a:rPr lang="en-US" b="1" dirty="0"/>
              <a:t>Pretexting</a:t>
            </a:r>
            <a:r>
              <a:rPr lang="en-US" b="0" dirty="0"/>
              <a:t> – occurs when someone creates a fake pretext, persona or misuses their actual role. </a:t>
            </a:r>
            <a:r>
              <a:rPr lang="en-US" b="0"/>
              <a:t>It’s common with </a:t>
            </a:r>
            <a:r>
              <a:rPr lang="en-US" b="0" dirty="0"/>
              <a:t>data breaches from the inside e.g. a System Admin asking staff for their passwords then misuses them. </a:t>
            </a:r>
          </a:p>
          <a:p>
            <a:pPr lvl="1"/>
            <a:r>
              <a:rPr lang="en-US" b="1" dirty="0"/>
              <a:t>Business Email Compromise (BEC)</a:t>
            </a:r>
            <a:r>
              <a:rPr lang="en-US" dirty="0"/>
              <a:t> – where criminals impersonate individuals within a company, often executives or trusted business partners, to trick employees into transferring money, revealing sensitive information, or performing other harmful actions.</a:t>
            </a:r>
          </a:p>
        </p:txBody>
      </p:sp>
    </p:spTree>
    <p:extLst>
      <p:ext uri="{BB962C8B-B14F-4D97-AF65-F5344CB8AC3E}">
        <p14:creationId xmlns:p14="http://schemas.microsoft.com/office/powerpoint/2010/main" val="3624309614"/>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Engineering attacks… </a:t>
            </a:r>
            <a:endParaRPr lang="en-US" dirty="0"/>
          </a:p>
        </p:txBody>
      </p:sp>
      <p:sp>
        <p:nvSpPr>
          <p:cNvPr id="3" name="Content Placeholder 2"/>
          <p:cNvSpPr>
            <a:spLocks noGrp="1"/>
          </p:cNvSpPr>
          <p:nvPr>
            <p:ph idx="1"/>
          </p:nvPr>
        </p:nvSpPr>
        <p:spPr>
          <a:xfrm>
            <a:off x="874207" y="1752600"/>
            <a:ext cx="10611059" cy="4731327"/>
          </a:xfrm>
        </p:spPr>
        <p:txBody>
          <a:bodyPr/>
          <a:lstStyle/>
          <a:p>
            <a:r>
              <a:rPr lang="en-US" b="0" dirty="0"/>
              <a:t>Examples include;</a:t>
            </a:r>
            <a:endParaRPr lang="en-US" dirty="0"/>
          </a:p>
          <a:p>
            <a:pPr lvl="1"/>
            <a:r>
              <a:rPr lang="en-US" b="1" kern="1200" dirty="0"/>
              <a:t>Quid pro quo attacks</a:t>
            </a:r>
            <a:r>
              <a:rPr lang="en-US" kern="1200" dirty="0"/>
              <a:t> – E.g. occurs </a:t>
            </a:r>
            <a:r>
              <a:rPr lang="en-US" dirty="0"/>
              <a:t>when scammers pretend to be from an IT department with an offer to speed up your internet or extend a free trial in return for you trying out new software.  </a:t>
            </a:r>
          </a:p>
          <a:p>
            <a:pPr lvl="1"/>
            <a:r>
              <a:rPr lang="en-US" b="1" dirty="0"/>
              <a:t>Honeytraps (romance scams)</a:t>
            </a:r>
            <a:r>
              <a:rPr lang="en-US" dirty="0"/>
              <a:t> – scammers create fake online dating and social media profiles using attractive stolen photos to engage you. </a:t>
            </a:r>
          </a:p>
          <a:p>
            <a:pPr lvl="1"/>
            <a:r>
              <a:rPr lang="en-US" b="1" dirty="0"/>
              <a:t>Scareware</a:t>
            </a:r>
            <a:r>
              <a:rPr lang="en-US" b="0" dirty="0"/>
              <a:t> – also known as </a:t>
            </a:r>
            <a:r>
              <a:rPr lang="en-US" b="0" dirty="0" err="1"/>
              <a:t>fraudware</a:t>
            </a:r>
            <a:r>
              <a:rPr lang="en-US" b="0" dirty="0"/>
              <a:t>, deception software, and rogue scanner software — frightens victims into believing they’re under imminent threat e.g. that your device has been infected with a virus with a link to clean. </a:t>
            </a:r>
          </a:p>
        </p:txBody>
      </p:sp>
    </p:spTree>
    <p:extLst>
      <p:ext uri="{BB962C8B-B14F-4D97-AF65-F5344CB8AC3E}">
        <p14:creationId xmlns:p14="http://schemas.microsoft.com/office/powerpoint/2010/main" val="142580787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Social Engineering attacks… </a:t>
            </a:r>
            <a:endParaRPr lang="en-US" dirty="0"/>
          </a:p>
        </p:txBody>
      </p:sp>
      <p:sp>
        <p:nvSpPr>
          <p:cNvPr id="3" name="Content Placeholder 2"/>
          <p:cNvSpPr>
            <a:spLocks noGrp="1"/>
          </p:cNvSpPr>
          <p:nvPr>
            <p:ph idx="1"/>
          </p:nvPr>
        </p:nvSpPr>
        <p:spPr>
          <a:xfrm>
            <a:off x="1016000" y="1752600"/>
            <a:ext cx="10690330" cy="4631576"/>
          </a:xfrm>
        </p:spPr>
        <p:txBody>
          <a:bodyPr/>
          <a:lstStyle/>
          <a:p>
            <a:r>
              <a:rPr lang="en-US" b="0" dirty="0"/>
              <a:t>Examples include;</a:t>
            </a:r>
            <a:endParaRPr lang="en-US" dirty="0"/>
          </a:p>
          <a:p>
            <a:pPr lvl="1"/>
            <a:r>
              <a:rPr lang="en-US" b="1" dirty="0"/>
              <a:t>A watering hole attack</a:t>
            </a:r>
            <a:r>
              <a:rPr lang="en-US" b="0" dirty="0"/>
              <a:t> - occurs when hackers infect a site that they know you regularly visit. When you visit the site, you automatically download malware (known as a drive-by-download). Or, you'll be taken to a fake version of the site that is designed to steal your credentials. </a:t>
            </a:r>
            <a:endParaRPr lang="en-US" dirty="0"/>
          </a:p>
          <a:p>
            <a:pPr lvl="1"/>
            <a:r>
              <a:rPr lang="en-US" b="1" dirty="0"/>
              <a:t>Search Engine Phishing </a:t>
            </a:r>
            <a:r>
              <a:rPr lang="en-US" dirty="0"/>
              <a:t>- </a:t>
            </a:r>
            <a:r>
              <a:rPr lang="en-US" b="0" dirty="0"/>
              <a:t>also known as SEO poisoning or SEO Trojans, is where hackers work to become the top hit on a search using a search engine. Clicking on their link displayed within the search engine directs you to the hacker’s website where they can steal your information.</a:t>
            </a:r>
            <a:endParaRPr lang="en-US" dirty="0"/>
          </a:p>
        </p:txBody>
      </p:sp>
    </p:spTree>
    <p:extLst>
      <p:ext uri="{BB962C8B-B14F-4D97-AF65-F5344CB8AC3E}">
        <p14:creationId xmlns:p14="http://schemas.microsoft.com/office/powerpoint/2010/main" val="3557593864"/>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11480"/>
            <a:ext cx="8153400" cy="990600"/>
          </a:xfrm>
        </p:spPr>
        <p:txBody>
          <a:bodyPr/>
          <a:lstStyle/>
          <a:p>
            <a:pPr lvl="0"/>
            <a:r>
              <a:rPr lang="en-GB" dirty="0"/>
              <a:t>Cybercrimes</a:t>
            </a:r>
            <a:endParaRPr lang="en-US" dirty="0"/>
          </a:p>
        </p:txBody>
      </p:sp>
      <p:sp>
        <p:nvSpPr>
          <p:cNvPr id="3" name="Content Placeholder 2"/>
          <p:cNvSpPr>
            <a:spLocks noGrp="1"/>
          </p:cNvSpPr>
          <p:nvPr>
            <p:ph idx="1"/>
          </p:nvPr>
        </p:nvSpPr>
        <p:spPr/>
        <p:txBody>
          <a:bodyPr/>
          <a:lstStyle/>
          <a:p>
            <a:r>
              <a:rPr lang="en-US" b="0" dirty="0"/>
              <a:t>The computer may have been used in committing the crime, or it may be the target. </a:t>
            </a:r>
          </a:p>
          <a:p>
            <a:r>
              <a:rPr lang="en-US" b="0" dirty="0"/>
              <a:t>Cybercrime may harm someone's security, finances or bring them to disrepute or embarrassment or even depression and death.</a:t>
            </a:r>
          </a:p>
        </p:txBody>
      </p:sp>
    </p:spTree>
    <p:extLst>
      <p:ext uri="{BB962C8B-B14F-4D97-AF65-F5344CB8AC3E}">
        <p14:creationId xmlns:p14="http://schemas.microsoft.com/office/powerpoint/2010/main" val="2556728191"/>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Case study I: Spear Phishing</a:t>
            </a:r>
            <a:endParaRPr lang="en-US" dirty="0"/>
          </a:p>
        </p:txBody>
      </p:sp>
      <p:pic>
        <p:nvPicPr>
          <p:cNvPr id="5" name="Content Placeholder 4"/>
          <p:cNvPicPr>
            <a:picLocks noGrp="1" noChangeAspect="1"/>
          </p:cNvPicPr>
          <p:nvPr>
            <p:ph idx="1"/>
          </p:nvPr>
        </p:nvPicPr>
        <p:blipFill>
          <a:blip r:embed="rId2"/>
          <a:stretch>
            <a:fillRect/>
          </a:stretch>
        </p:blipFill>
        <p:spPr>
          <a:xfrm>
            <a:off x="2957989" y="1600200"/>
            <a:ext cx="6870383" cy="5056374"/>
          </a:xfrm>
          <a:prstGeom prst="rect">
            <a:avLst/>
          </a:prstGeom>
        </p:spPr>
      </p:pic>
    </p:spTree>
    <p:extLst>
      <p:ext uri="{BB962C8B-B14F-4D97-AF65-F5344CB8AC3E}">
        <p14:creationId xmlns:p14="http://schemas.microsoft.com/office/powerpoint/2010/main" val="1454586067"/>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II – cyber grooming</a:t>
            </a:r>
          </a:p>
        </p:txBody>
      </p:sp>
      <p:sp>
        <p:nvSpPr>
          <p:cNvPr id="5" name="Content Placeholder 4"/>
          <p:cNvSpPr>
            <a:spLocks noGrp="1"/>
          </p:cNvSpPr>
          <p:nvPr>
            <p:ph idx="1"/>
          </p:nvPr>
        </p:nvSpPr>
        <p:spPr>
          <a:xfrm>
            <a:off x="1015999" y="1600200"/>
            <a:ext cx="10569749" cy="4800600"/>
          </a:xfrm>
        </p:spPr>
        <p:txBody>
          <a:bodyPr/>
          <a:lstStyle/>
          <a:p>
            <a:r>
              <a:rPr lang="en-US" dirty="0" err="1"/>
              <a:t>Breck</a:t>
            </a:r>
            <a:r>
              <a:rPr lang="en-US" dirty="0"/>
              <a:t> (14yrs old Victim) and </a:t>
            </a:r>
            <a:r>
              <a:rPr lang="en-US" dirty="0" err="1"/>
              <a:t>Daynes</a:t>
            </a:r>
            <a:r>
              <a:rPr lang="en-US" dirty="0"/>
              <a:t> (Murderer)</a:t>
            </a:r>
          </a:p>
          <a:p>
            <a:pPr lvl="1"/>
            <a:r>
              <a:rPr lang="en-US" dirty="0" err="1"/>
              <a:t>Daynes</a:t>
            </a:r>
            <a:r>
              <a:rPr lang="en-US" dirty="0"/>
              <a:t>, a troubled 18yrs old lured teenagers with Games in an online Gaming group. He pretended to be a 17yrs old proprietor of a multimillion-dollar Tech Company.</a:t>
            </a:r>
          </a:p>
          <a:p>
            <a:pPr lvl="1"/>
            <a:r>
              <a:rPr lang="en-US" dirty="0" err="1"/>
              <a:t>Breck’s</a:t>
            </a:r>
            <a:r>
              <a:rPr lang="en-US" dirty="0"/>
              <a:t> parents became suspicious, tried to meet </a:t>
            </a:r>
            <a:r>
              <a:rPr lang="en-US" dirty="0" err="1"/>
              <a:t>Daynes</a:t>
            </a:r>
            <a:r>
              <a:rPr lang="en-US" dirty="0"/>
              <a:t> unsuccessfully and decided to stop him from interacting with </a:t>
            </a:r>
            <a:r>
              <a:rPr lang="en-US" dirty="0" err="1"/>
              <a:t>Daynes</a:t>
            </a:r>
            <a:r>
              <a:rPr lang="en-US" dirty="0"/>
              <a:t> who was by then controlling him.</a:t>
            </a:r>
          </a:p>
          <a:p>
            <a:pPr lvl="1"/>
            <a:r>
              <a:rPr lang="en-US" dirty="0"/>
              <a:t>Dec 2013 </a:t>
            </a:r>
            <a:r>
              <a:rPr lang="en-US" dirty="0" err="1"/>
              <a:t>Breck’s</a:t>
            </a:r>
            <a:r>
              <a:rPr lang="en-US" dirty="0"/>
              <a:t> mother reported the case to Police but was advised to tell </a:t>
            </a:r>
            <a:r>
              <a:rPr lang="en-US" dirty="0" err="1"/>
              <a:t>Breck</a:t>
            </a:r>
            <a:r>
              <a:rPr lang="en-US" dirty="0"/>
              <a:t> to cut contact with </a:t>
            </a:r>
            <a:r>
              <a:rPr lang="en-US" dirty="0" err="1"/>
              <a:t>Daynes</a:t>
            </a:r>
            <a:r>
              <a:rPr lang="en-US" dirty="0"/>
              <a:t> and play other games or join other groups.</a:t>
            </a:r>
          </a:p>
          <a:p>
            <a:pPr lvl="1"/>
            <a:r>
              <a:rPr lang="en-US" dirty="0" err="1"/>
              <a:t>Daynes</a:t>
            </a:r>
            <a:r>
              <a:rPr lang="en-US" dirty="0"/>
              <a:t> sent a phone to </a:t>
            </a:r>
            <a:r>
              <a:rPr lang="en-US" dirty="0" err="1"/>
              <a:t>Breck</a:t>
            </a:r>
            <a:r>
              <a:rPr lang="en-US" dirty="0"/>
              <a:t> to record a meeting about him by </a:t>
            </a:r>
            <a:r>
              <a:rPr lang="en-US" dirty="0" err="1"/>
              <a:t>Breck</a:t>
            </a:r>
            <a:r>
              <a:rPr lang="en-US" dirty="0"/>
              <a:t>, his parents and another boy and his parents.</a:t>
            </a:r>
          </a:p>
        </p:txBody>
      </p:sp>
      <p:sp>
        <p:nvSpPr>
          <p:cNvPr id="6" name="Rectangle 5"/>
          <p:cNvSpPr>
            <a:spLocks noChangeArrowheads="1"/>
          </p:cNvSpPr>
          <p:nvPr/>
        </p:nvSpPr>
        <p:spPr bwMode="auto">
          <a:xfrm>
            <a:off x="1524001" y="90101"/>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eaLnBrk="0" fontAlgn="base" hangingPunct="0">
              <a:spcBef>
                <a:spcPct val="0"/>
              </a:spcBef>
              <a:spcAft>
                <a:spcPct val="0"/>
              </a:spcAft>
            </a:pPr>
            <a:endParaRPr lang="en-US" altLang="en-US" dirty="0">
              <a:solidFill>
                <a:srgbClr val="12121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764467"/>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 cyber grooming…</a:t>
            </a:r>
          </a:p>
        </p:txBody>
      </p:sp>
      <p:sp>
        <p:nvSpPr>
          <p:cNvPr id="5" name="Content Placeholder 4"/>
          <p:cNvSpPr>
            <a:spLocks noGrp="1"/>
          </p:cNvSpPr>
          <p:nvPr>
            <p:ph idx="1"/>
          </p:nvPr>
        </p:nvSpPr>
        <p:spPr>
          <a:xfrm>
            <a:off x="1015999" y="1752600"/>
            <a:ext cx="10509459" cy="4714702"/>
          </a:xfrm>
        </p:spPr>
        <p:txBody>
          <a:bodyPr/>
          <a:lstStyle/>
          <a:p>
            <a:pPr lvl="1"/>
            <a:r>
              <a:rPr lang="en-US" dirty="0" err="1"/>
              <a:t>Daynes</a:t>
            </a:r>
            <a:r>
              <a:rPr lang="en-US" dirty="0"/>
              <a:t> pretended to be ill and invited </a:t>
            </a:r>
            <a:r>
              <a:rPr lang="en-US" dirty="0" err="1"/>
              <a:t>Breck</a:t>
            </a:r>
            <a:r>
              <a:rPr lang="en-US" dirty="0"/>
              <a:t> over so he trains him to take over his business. </a:t>
            </a:r>
            <a:r>
              <a:rPr lang="en-US" dirty="0" err="1"/>
              <a:t>Breck</a:t>
            </a:r>
            <a:r>
              <a:rPr lang="en-US" dirty="0"/>
              <a:t> went on Feb 16, 2014 pretending to be meeting a friend for a sleep over.</a:t>
            </a:r>
          </a:p>
          <a:p>
            <a:pPr lvl="1"/>
            <a:r>
              <a:rPr lang="en-US" dirty="0" err="1"/>
              <a:t>Daynes</a:t>
            </a:r>
            <a:r>
              <a:rPr lang="en-US" dirty="0"/>
              <a:t> tied up, raped and murdered </a:t>
            </a:r>
            <a:r>
              <a:rPr lang="en-US" dirty="0" err="1"/>
              <a:t>Breck</a:t>
            </a:r>
            <a:r>
              <a:rPr lang="en-US" dirty="0"/>
              <a:t> then published pics to the other boys in the Gaming group.</a:t>
            </a:r>
          </a:p>
          <a:p>
            <a:pPr lvl="1"/>
            <a:r>
              <a:rPr lang="en-US" dirty="0" err="1"/>
              <a:t>Daynes</a:t>
            </a:r>
            <a:r>
              <a:rPr lang="en-US" dirty="0"/>
              <a:t> later pleaded guilty of murder with sexual and sadistic motivation and was sentenced to life imprisonment</a:t>
            </a:r>
          </a:p>
          <a:p>
            <a:pPr lvl="1"/>
            <a:r>
              <a:rPr lang="en-US" dirty="0"/>
              <a:t>Investigations revealed </a:t>
            </a:r>
            <a:r>
              <a:rPr lang="en-US" dirty="0" err="1"/>
              <a:t>Daynes</a:t>
            </a:r>
            <a:r>
              <a:rPr lang="en-US" dirty="0"/>
              <a:t> had been accused of raping a boy and having indecent images but not charged in 2011.</a:t>
            </a:r>
          </a:p>
          <a:p>
            <a:pPr lvl="1"/>
            <a:r>
              <a:rPr lang="en-US" dirty="0" err="1"/>
              <a:t>Daynes</a:t>
            </a:r>
            <a:r>
              <a:rPr lang="en-US" dirty="0"/>
              <a:t>’ 999 call is played on the series “Murder Games” … “My friend and I got into an altercation … and I’m the only one who came out alive.”</a:t>
            </a:r>
          </a:p>
          <a:p>
            <a:pPr marL="457200" lvl="1" indent="0">
              <a:buNone/>
            </a:pPr>
            <a:endParaRPr lang="en-US" dirty="0"/>
          </a:p>
        </p:txBody>
      </p:sp>
      <p:sp>
        <p:nvSpPr>
          <p:cNvPr id="6" name="Rectangle 5"/>
          <p:cNvSpPr>
            <a:spLocks noChangeArrowheads="1"/>
          </p:cNvSpPr>
          <p:nvPr/>
        </p:nvSpPr>
        <p:spPr bwMode="auto">
          <a:xfrm>
            <a:off x="1524001" y="90101"/>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eaLnBrk="0" fontAlgn="base" hangingPunct="0">
              <a:spcBef>
                <a:spcPct val="0"/>
              </a:spcBef>
              <a:spcAft>
                <a:spcPct val="0"/>
              </a:spcAft>
            </a:pPr>
            <a:endParaRPr lang="en-US" altLang="en-US" dirty="0">
              <a:solidFill>
                <a:srgbClr val="12121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3806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6" name="Picture 4" descr="CYBER CRIME AND INFORMATION ABOUT CONFUSION MATRIX AND IT'S TWO TYPES OF  ERRORS | by Malay Kaushik | Medium">
            <a:extLst>
              <a:ext uri="{FF2B5EF4-FFF2-40B4-BE49-F238E27FC236}">
                <a16:creationId xmlns:a16="http://schemas.microsoft.com/office/drawing/2014/main" id="{D0D5E85F-BC3F-2011-F0D4-A5638F585D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7337" y="177102"/>
            <a:ext cx="6503796" cy="6503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299765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a:t>
            </a:r>
          </a:p>
        </p:txBody>
      </p:sp>
      <p:sp>
        <p:nvSpPr>
          <p:cNvPr id="3" name="Content Placeholder 2"/>
          <p:cNvSpPr>
            <a:spLocks noGrp="1"/>
          </p:cNvSpPr>
          <p:nvPr>
            <p:ph idx="1"/>
          </p:nvPr>
        </p:nvSpPr>
        <p:spPr>
          <a:xfrm>
            <a:off x="1015999" y="1752600"/>
            <a:ext cx="10549653" cy="4648200"/>
          </a:xfrm>
        </p:spPr>
        <p:txBody>
          <a:bodyPr>
            <a:noAutofit/>
          </a:bodyPr>
          <a:lstStyle/>
          <a:p>
            <a:r>
              <a:rPr lang="en-US" dirty="0"/>
              <a:t>Malware</a:t>
            </a:r>
          </a:p>
          <a:p>
            <a:pPr lvl="1"/>
            <a:r>
              <a:rPr lang="en-US" b="0" dirty="0"/>
              <a:t>Description: Malicious software designed to harm, exploit, or otherwise compromise information systems.</a:t>
            </a:r>
          </a:p>
          <a:p>
            <a:pPr lvl="1"/>
            <a:r>
              <a:rPr lang="en-US" b="0" dirty="0"/>
              <a:t>Examples: Viruses, worms, trojan horse, ransomware, spyware, adware.</a:t>
            </a:r>
          </a:p>
          <a:p>
            <a:r>
              <a:rPr lang="en-US" dirty="0"/>
              <a:t>Phishing</a:t>
            </a:r>
          </a:p>
          <a:p>
            <a:pPr lvl="1"/>
            <a:r>
              <a:rPr lang="en-US" b="0" dirty="0"/>
              <a:t>Description: Fraudulent attempts to obtain sensitive information by pretending to be a trustworthy entity in electronic communications.</a:t>
            </a:r>
          </a:p>
          <a:p>
            <a:pPr lvl="1"/>
            <a:r>
              <a:rPr lang="en-US" b="0" dirty="0"/>
              <a:t>Examples: Email phishing, spear phishing, whaling, vishing, smishing (SMS phishing).</a:t>
            </a:r>
          </a:p>
        </p:txBody>
      </p:sp>
    </p:spTree>
    <p:extLst>
      <p:ext uri="{BB962C8B-B14F-4D97-AF65-F5344CB8AC3E}">
        <p14:creationId xmlns:p14="http://schemas.microsoft.com/office/powerpoint/2010/main" val="12469877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a:t>
            </a:r>
          </a:p>
        </p:txBody>
      </p:sp>
      <p:sp>
        <p:nvSpPr>
          <p:cNvPr id="3" name="Content Placeholder 2"/>
          <p:cNvSpPr>
            <a:spLocks noGrp="1"/>
          </p:cNvSpPr>
          <p:nvPr>
            <p:ph idx="1"/>
          </p:nvPr>
        </p:nvSpPr>
        <p:spPr/>
        <p:txBody>
          <a:bodyPr>
            <a:noAutofit/>
          </a:bodyPr>
          <a:lstStyle/>
          <a:p>
            <a:r>
              <a:rPr lang="en-US" dirty="0"/>
              <a:t>Denial of Service (</a:t>
            </a:r>
            <a:r>
              <a:rPr lang="en-US" dirty="0" err="1"/>
              <a:t>DoS</a:t>
            </a:r>
            <a:r>
              <a:rPr lang="en-US" dirty="0"/>
              <a:t>) and Distributed Denial of Service (</a:t>
            </a:r>
            <a:r>
              <a:rPr lang="en-US" dirty="0" err="1"/>
              <a:t>DDoS</a:t>
            </a:r>
            <a:r>
              <a:rPr lang="en-US" dirty="0"/>
              <a:t>) Attacks</a:t>
            </a:r>
          </a:p>
          <a:p>
            <a:pPr lvl="1"/>
            <a:r>
              <a:rPr lang="en-US" b="0" dirty="0"/>
              <a:t>Description: Attacks that aim to make a machine or network resource unavailable to its intended users by overwhelming it with a flood of illegitimate requests.</a:t>
            </a:r>
          </a:p>
          <a:p>
            <a:pPr lvl="1"/>
            <a:r>
              <a:rPr lang="en-US" b="0" dirty="0"/>
              <a:t>Examples: Flood attacks, application-layer attacks, botnets.</a:t>
            </a:r>
          </a:p>
          <a:p>
            <a:r>
              <a:rPr lang="en-US" dirty="0"/>
              <a:t>Cross-Site Scripting (XSS)</a:t>
            </a:r>
          </a:p>
          <a:p>
            <a:pPr lvl="1"/>
            <a:r>
              <a:rPr lang="en-US" b="0" dirty="0"/>
              <a:t>Description: Attacks that inject malicious scripts into content from otherwise trusted websites.</a:t>
            </a:r>
          </a:p>
          <a:p>
            <a:pPr lvl="1"/>
            <a:r>
              <a:rPr lang="en-US" b="0" dirty="0"/>
              <a:t>Examples: Stored XSS, reflected XSS, DOM-based XSS. </a:t>
            </a:r>
          </a:p>
        </p:txBody>
      </p:sp>
    </p:spTree>
    <p:extLst>
      <p:ext uri="{BB962C8B-B14F-4D97-AF65-F5344CB8AC3E}">
        <p14:creationId xmlns:p14="http://schemas.microsoft.com/office/powerpoint/2010/main" val="355814607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a:xfrm>
            <a:off x="1015999" y="1752600"/>
            <a:ext cx="10388879" cy="4658248"/>
          </a:xfrm>
        </p:spPr>
        <p:txBody>
          <a:bodyPr>
            <a:noAutofit/>
          </a:bodyPr>
          <a:lstStyle/>
          <a:p>
            <a:r>
              <a:rPr lang="en-US" dirty="0"/>
              <a:t>Man-in-the-Middle (</a:t>
            </a:r>
            <a:r>
              <a:rPr lang="en-US" dirty="0" err="1"/>
              <a:t>MitM</a:t>
            </a:r>
            <a:r>
              <a:rPr lang="en-US" dirty="0"/>
              <a:t>) Attacks</a:t>
            </a:r>
          </a:p>
          <a:p>
            <a:pPr lvl="1"/>
            <a:r>
              <a:rPr lang="en-US" b="0" dirty="0"/>
              <a:t>Description: where the attacker secretly intercepts and relays messages between two parties who believe they are directly communicating with each other.</a:t>
            </a:r>
          </a:p>
          <a:p>
            <a:pPr lvl="1"/>
            <a:r>
              <a:rPr lang="en-US" b="0" dirty="0"/>
              <a:t>Examples: Eavesdropping, session hijacking, HTTPS spoofing.</a:t>
            </a:r>
          </a:p>
          <a:p>
            <a:r>
              <a:rPr lang="en-US" dirty="0"/>
              <a:t>SQL Injection</a:t>
            </a:r>
          </a:p>
          <a:p>
            <a:pPr lvl="1"/>
            <a:r>
              <a:rPr lang="en-US" b="0" dirty="0"/>
              <a:t>Description: Attacks that involve inserting malicious SQL code into a query to manipulate a database.</a:t>
            </a:r>
          </a:p>
          <a:p>
            <a:pPr lvl="1"/>
            <a:r>
              <a:rPr lang="en-US" b="0" dirty="0"/>
              <a:t>Examples: Authentication bypass, data leakage, deletion or alteration of data.</a:t>
            </a:r>
          </a:p>
        </p:txBody>
      </p:sp>
    </p:spTree>
    <p:extLst>
      <p:ext uri="{BB962C8B-B14F-4D97-AF65-F5344CB8AC3E}">
        <p14:creationId xmlns:p14="http://schemas.microsoft.com/office/powerpoint/2010/main" val="243087965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p:txBody>
          <a:bodyPr>
            <a:noAutofit/>
          </a:bodyPr>
          <a:lstStyle/>
          <a:p>
            <a:r>
              <a:rPr lang="en-US" dirty="0"/>
              <a:t>Insider Threats</a:t>
            </a:r>
          </a:p>
          <a:p>
            <a:pPr lvl="1"/>
            <a:r>
              <a:rPr lang="en-US" b="0" dirty="0"/>
              <a:t>Description: Threats originating from within the organization, typically from employees or other trusted individuals.</a:t>
            </a:r>
          </a:p>
          <a:p>
            <a:pPr lvl="1"/>
            <a:r>
              <a:rPr lang="en-US" b="0" dirty="0"/>
              <a:t>Examples: Data theft, sabotage, unintentional breaches due to negligence.</a:t>
            </a:r>
          </a:p>
          <a:p>
            <a:r>
              <a:rPr lang="en-US" dirty="0"/>
              <a:t>Advanced Persistent Threats (APTs)</a:t>
            </a:r>
          </a:p>
          <a:p>
            <a:pPr lvl="1"/>
            <a:r>
              <a:rPr lang="en-US" b="0" dirty="0"/>
              <a:t>Description: Prolonged and targeted cyberattacks aimed at stealing data or surveillance over an extended period.</a:t>
            </a:r>
          </a:p>
          <a:p>
            <a:pPr lvl="1"/>
            <a:r>
              <a:rPr lang="en-US" b="0" dirty="0"/>
              <a:t>Examples: State-sponsored attacks, corporate espionage.</a:t>
            </a:r>
          </a:p>
        </p:txBody>
      </p:sp>
    </p:spTree>
    <p:extLst>
      <p:ext uri="{BB962C8B-B14F-4D97-AF65-F5344CB8AC3E}">
        <p14:creationId xmlns:p14="http://schemas.microsoft.com/office/powerpoint/2010/main" val="325145273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cyber security attacks …</a:t>
            </a:r>
          </a:p>
        </p:txBody>
      </p:sp>
      <p:sp>
        <p:nvSpPr>
          <p:cNvPr id="3" name="Content Placeholder 2"/>
          <p:cNvSpPr>
            <a:spLocks noGrp="1"/>
          </p:cNvSpPr>
          <p:nvPr>
            <p:ph idx="1"/>
          </p:nvPr>
        </p:nvSpPr>
        <p:spPr/>
        <p:txBody>
          <a:bodyPr>
            <a:noAutofit/>
          </a:bodyPr>
          <a:lstStyle/>
          <a:p>
            <a:r>
              <a:rPr lang="en-US" dirty="0"/>
              <a:t>Password Attacks</a:t>
            </a:r>
          </a:p>
          <a:p>
            <a:pPr lvl="1"/>
            <a:r>
              <a:rPr lang="en-US" b="0" dirty="0"/>
              <a:t>Description: Attempts to obtain or bypass user passwords to gain unauthorized access to systems and data.</a:t>
            </a:r>
          </a:p>
          <a:p>
            <a:pPr lvl="1"/>
            <a:r>
              <a:rPr lang="en-US" b="0" dirty="0"/>
              <a:t>Examples: Brute force attacks, dictionary attacks, credential stuffing, keylogging.</a:t>
            </a:r>
          </a:p>
          <a:p>
            <a:r>
              <a:rPr lang="en-US" dirty="0"/>
              <a:t>Zero-Day Exploits</a:t>
            </a:r>
          </a:p>
          <a:p>
            <a:pPr lvl="1"/>
            <a:r>
              <a:rPr lang="en-US" b="0" dirty="0"/>
              <a:t>Description: Attacks that exploit previously unknown vulnerabilities in software or hardware.</a:t>
            </a:r>
          </a:p>
          <a:p>
            <a:pPr lvl="1"/>
            <a:r>
              <a:rPr lang="en-US" b="0" dirty="0"/>
              <a:t>Examples: Vulnerability exploitation before patches are released.</a:t>
            </a:r>
          </a:p>
        </p:txBody>
      </p:sp>
    </p:spTree>
    <p:extLst>
      <p:ext uri="{BB962C8B-B14F-4D97-AF65-F5344CB8AC3E}">
        <p14:creationId xmlns:p14="http://schemas.microsoft.com/office/powerpoint/2010/main" val="4214202071"/>
      </p:ext>
    </p:extLst>
  </p:cSld>
  <p:clrMapOvr>
    <a:masterClrMapping/>
  </p:clrMapOvr>
  <p:transition spd="slow"/>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18977</TotalTime>
  <Words>3265</Words>
  <Application>Microsoft Office PowerPoint</Application>
  <PresentationFormat>Widescreen</PresentationFormat>
  <Paragraphs>196</Paragraphs>
  <Slides>32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Times New Roman</vt:lpstr>
      <vt:lpstr>Wingdings</vt:lpstr>
      <vt:lpstr>Theme1</vt:lpstr>
      <vt:lpstr>TOPIC 2: CYBER CRIME</vt:lpstr>
      <vt:lpstr>PowerPoint Presentation</vt:lpstr>
      <vt:lpstr>Cybercrimes</vt:lpstr>
      <vt:lpstr>PowerPoint Presentation</vt:lpstr>
      <vt:lpstr>Types of cyber security attacks</vt:lpstr>
      <vt:lpstr>Types of cyber security attacks…</vt:lpstr>
      <vt:lpstr>Types of cyber security attacks …</vt:lpstr>
      <vt:lpstr>Types of cyber security attacks …</vt:lpstr>
      <vt:lpstr>Types of cyber security attacks …</vt:lpstr>
      <vt:lpstr>Types of cyber security attacks …</vt:lpstr>
      <vt:lpstr>Types of cyber security attacks …</vt:lpstr>
      <vt:lpstr>Types of cyber security attacks …</vt:lpstr>
      <vt:lpstr>Cybercrimes targeting Computer systems</vt:lpstr>
      <vt:lpstr>Cybercrimes to computer systems…</vt:lpstr>
      <vt:lpstr>Cybercrimes to computer systems…</vt:lpstr>
      <vt:lpstr>Cybercrimes targeting Mobiles </vt:lpstr>
      <vt:lpstr>Top Smartphones threats…</vt:lpstr>
      <vt:lpstr>Top Smartphones threats…</vt:lpstr>
      <vt:lpstr>Online scams and frauds</vt:lpstr>
      <vt:lpstr>Online scams and frauds…</vt:lpstr>
      <vt:lpstr>Online scams and frauds…</vt:lpstr>
      <vt:lpstr>Online scams and frauds…</vt:lpstr>
      <vt:lpstr>Social Media Scams and Frauds </vt:lpstr>
      <vt:lpstr>Social Media Scams and Frauds… </vt:lpstr>
      <vt:lpstr>Social Engineering attacks </vt:lpstr>
      <vt:lpstr>Social Engineering attacks… </vt:lpstr>
      <vt:lpstr>Social Engineering attacks… </vt:lpstr>
      <vt:lpstr>Social Engineering attacks… </vt:lpstr>
      <vt:lpstr>Social Engineering attacks… </vt:lpstr>
      <vt:lpstr>Case study I: Spear Phishing</vt:lpstr>
      <vt:lpstr>Case study II – cyber grooming</vt:lpstr>
      <vt:lpstr>Case study – cyber grooming…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2: CYBER CRIMES</dc:title>
  <dc:creator>hp i5</dc:creator>
  <cp:lastModifiedBy>Samali Mlay</cp:lastModifiedBy>
  <cp:revision>98</cp:revision>
  <dcterms:created xsi:type="dcterms:W3CDTF">2023-03-09T16:07:37Z</dcterms:created>
  <dcterms:modified xsi:type="dcterms:W3CDTF">2025-08-22T20:29:52Z</dcterms:modified>
</cp:coreProperties>
</file>