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3"/>
  </p:notesMasterIdLst>
  <p:handoutMasterIdLst>
    <p:handoutMasterId r:id="rId44"/>
  </p:handoutMasterIdLst>
  <p:sldIdLst>
    <p:sldId id="280" r:id="rId5"/>
    <p:sldId id="268" r:id="rId6"/>
    <p:sldId id="269" r:id="rId7"/>
    <p:sldId id="282" r:id="rId8"/>
    <p:sldId id="273" r:id="rId9"/>
    <p:sldId id="274" r:id="rId10"/>
    <p:sldId id="321" r:id="rId11"/>
    <p:sldId id="408" r:id="rId12"/>
    <p:sldId id="315" r:id="rId13"/>
    <p:sldId id="379" r:id="rId14"/>
    <p:sldId id="396" r:id="rId15"/>
    <p:sldId id="383" r:id="rId16"/>
    <p:sldId id="397" r:id="rId17"/>
    <p:sldId id="376" r:id="rId18"/>
    <p:sldId id="398" r:id="rId19"/>
    <p:sldId id="384" r:id="rId20"/>
    <p:sldId id="399" r:id="rId21"/>
    <p:sldId id="385" r:id="rId22"/>
    <p:sldId id="386" r:id="rId23"/>
    <p:sldId id="400" r:id="rId24"/>
    <p:sldId id="387" r:id="rId25"/>
    <p:sldId id="401" r:id="rId26"/>
    <p:sldId id="377" r:id="rId27"/>
    <p:sldId id="402" r:id="rId28"/>
    <p:sldId id="378" r:id="rId29"/>
    <p:sldId id="403" r:id="rId30"/>
    <p:sldId id="322" r:id="rId31"/>
    <p:sldId id="388" r:id="rId32"/>
    <p:sldId id="389" r:id="rId33"/>
    <p:sldId id="324" r:id="rId34"/>
    <p:sldId id="325" r:id="rId35"/>
    <p:sldId id="326" r:id="rId36"/>
    <p:sldId id="327" r:id="rId37"/>
    <p:sldId id="404" r:id="rId38"/>
    <p:sldId id="405" r:id="rId39"/>
    <p:sldId id="406" r:id="rId40"/>
    <p:sldId id="390" r:id="rId41"/>
    <p:sldId id="407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969" autoAdjust="0"/>
  </p:normalViewPr>
  <p:slideViewPr>
    <p:cSldViewPr snapToGrid="0" showGuides="1">
      <p:cViewPr varScale="1">
        <p:scale>
          <a:sx n="64" d="100"/>
          <a:sy n="64" d="100"/>
        </p:scale>
        <p:origin x="9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2/20/2026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2/20/2026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800" dirty="0"/>
              <a:t>Network Design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69F79F-FAB4-CEF8-1C65-B50247156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4177" y="239842"/>
            <a:ext cx="2934520" cy="2394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781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A0A09-098B-8417-46BA-DEB606D06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Plantagenet Cherokee"/>
                <a:ea typeface="+mj-ea"/>
                <a:cs typeface="+mj-cs"/>
              </a:rPr>
              <a:t>Networking </a:t>
            </a:r>
            <a:r>
              <a:rPr lang="en-US" sz="6600" b="1" dirty="0">
                <a:solidFill>
                  <a:srgbClr val="514843"/>
                </a:solidFill>
                <a:latin typeface="Plantagenet Cherokee"/>
              </a:rPr>
              <a:t>Devices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F5622-6884-D84A-DA4D-C58BE3D3E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Network Interface Card (NIC)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Hardware that connects a device to a network. Example: A built-in NIC in a laptop.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Connects a device to a network. Each NIC has a unique MAC address.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Wired (Ethernet), wireless (Wi-Fi), fiber optic.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Layer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Data Link Layer (Layer 2).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06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E70A0-604C-40D7-F650-92144C21B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8" name="Picture 6" descr="What is NIC (Network Interface Card ...">
            <a:extLst>
              <a:ext uri="{FF2B5EF4-FFF2-40B4-BE49-F238E27FC236}">
                <a16:creationId xmlns:a16="http://schemas.microsoft.com/office/drawing/2014/main" id="{AC18DE6D-4C75-738C-3B8D-EA50AA951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" y="376885"/>
            <a:ext cx="11083564" cy="6206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71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82FB5-24A3-D494-996E-E62DE100E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CF11F-7D88-A334-EC26-C10A95BAB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HUB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4400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4400" b="0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Connects multiple Ethernet devices, broadcasting data to all ports (collision-prone).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400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Limitation</a:t>
            </a:r>
            <a:r>
              <a:rPr lang="en-US" sz="4400" b="0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Operates at Layer 1 (Physical Layer), no traffic filtering.</a:t>
            </a:r>
          </a:p>
          <a:p>
            <a:endParaRPr lang="en-US" sz="4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12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BF66C-62D3-B080-4609-48FB220B4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Hub | What is the hub - javatpoint">
            <a:extLst>
              <a:ext uri="{FF2B5EF4-FFF2-40B4-BE49-F238E27FC236}">
                <a16:creationId xmlns:a16="http://schemas.microsoft.com/office/drawing/2014/main" id="{0F425662-DF02-E9A1-796B-8465380FD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199" y="1950719"/>
            <a:ext cx="4621083" cy="4621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BYEASY USB Hub - Multiport USB 3.0 Hub ...">
            <a:extLst>
              <a:ext uri="{FF2B5EF4-FFF2-40B4-BE49-F238E27FC236}">
                <a16:creationId xmlns:a16="http://schemas.microsoft.com/office/drawing/2014/main" id="{1E30F0A9-D110-C983-AE03-8FB50AC5A1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8462" y="1950720"/>
            <a:ext cx="4621083" cy="352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984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06AE3-6510-E0D0-3265-A3D7F9C36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2E90-4A8D-6C94-35A7-699A7D667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Switch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Connects devices within a network and manages data traffic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9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39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Intelligently forwards data to specific devices using MAC addresses.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39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en-US" sz="39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9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Unmanaged</a:t>
            </a:r>
            <a:r>
              <a:rPr lang="en-US" sz="39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Plug-and-play, no configuration.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9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Managed</a:t>
            </a:r>
            <a:r>
              <a:rPr lang="en-US" sz="39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Configurable (VLANs, QoS).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9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Layer</a:t>
            </a:r>
            <a:r>
              <a:rPr lang="en-US" sz="39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Data Link Layer (Layer 2).</a:t>
            </a:r>
          </a:p>
          <a:p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Example: An Ethernet switch in an office LAN.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72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6DDC0-89CE-873A-E24C-371875C1D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What Is a Network Switch?">
            <a:extLst>
              <a:ext uri="{FF2B5EF4-FFF2-40B4-BE49-F238E27FC236}">
                <a16:creationId xmlns:a16="http://schemas.microsoft.com/office/drawing/2014/main" id="{56B2DA8D-F3D5-F1C1-0731-36B4DBBA3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01" y="1907857"/>
            <a:ext cx="6459917" cy="3042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122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F526E-F60E-57A0-A2F7-6B771709A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F9A1B-DC3A-D60C-A3D9-AF7B13700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Router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Directs data packets between networks.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Home router connecting to the ISP.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Function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: Connects different networks, routes traffic using IP addresses.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Features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: NAT, DHCP, firewall, VPN support.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Layer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: Network Layer (Layer 3).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24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AD36E-21F6-03C0-BFD1-9092409B4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What is a router? Learn about home ...">
            <a:extLst>
              <a:ext uri="{FF2B5EF4-FFF2-40B4-BE49-F238E27FC236}">
                <a16:creationId xmlns:a16="http://schemas.microsoft.com/office/drawing/2014/main" id="{CAF27C7B-671B-E530-DCDC-77B9E1B75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" y="1945004"/>
            <a:ext cx="6153150" cy="4044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MTN WAKANET ROUTER - SIMBA TELECOM">
            <a:extLst>
              <a:ext uri="{FF2B5EF4-FFF2-40B4-BE49-F238E27FC236}">
                <a16:creationId xmlns:a16="http://schemas.microsoft.com/office/drawing/2014/main" id="{43E17C8E-A9F4-0C32-8E8B-6F251A9BF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520" y="1499489"/>
            <a:ext cx="4947283" cy="4881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959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A1E5F-D640-BA49-CEA1-D0DBD6123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BEBFA-005B-1400-847B-FFC44033A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4400" b="1" i="0" dirty="0">
                <a:solidFill>
                  <a:srgbClr val="FF0000"/>
                </a:solidFill>
                <a:effectLst/>
                <a:latin typeface="Inter"/>
              </a:rPr>
              <a:t>5 Bridge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Function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Connects two network segments, reducing collision domains.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Use Case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Legacy networks; operates at Layer 2.</a:t>
            </a:r>
          </a:p>
          <a:p>
            <a:endParaRPr lang="en-US" dirty="0"/>
          </a:p>
        </p:txBody>
      </p:sp>
      <p:pic>
        <p:nvPicPr>
          <p:cNvPr id="12290" name="Picture 2" descr="bridges in computer networks ...">
            <a:extLst>
              <a:ext uri="{FF2B5EF4-FFF2-40B4-BE49-F238E27FC236}">
                <a16:creationId xmlns:a16="http://schemas.microsoft.com/office/drawing/2014/main" id="{50794D02-CE80-FBB7-88CD-F6C3C04B5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763" y="4513263"/>
            <a:ext cx="4373819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9132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1DC7B-C104-3091-D733-0AF626ACF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C68E7-9DDC-9D4E-6966-AFFAE3208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5400" b="1" i="0" dirty="0">
                <a:solidFill>
                  <a:srgbClr val="FF0000"/>
                </a:solidFill>
                <a:effectLst/>
                <a:latin typeface="Inter"/>
              </a:rPr>
              <a:t>6 Repeater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5400" b="1" i="0" dirty="0">
                <a:solidFill>
                  <a:srgbClr val="404040"/>
                </a:solidFill>
                <a:effectLst/>
                <a:latin typeface="Inter"/>
              </a:rPr>
              <a:t>Function</a:t>
            </a: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: Amplifies signals to extend network range.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5400" b="1" i="0" dirty="0">
                <a:solidFill>
                  <a:srgbClr val="404040"/>
                </a:solidFill>
                <a:effectLst/>
                <a:latin typeface="Inter"/>
              </a:rPr>
              <a:t>Layer</a:t>
            </a: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: Physical Layer (Layer 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62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G" sz="8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Steps in Network Design</a:t>
            </a:r>
            <a:endParaRPr lang="en-US" sz="80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800" b="1" dirty="0"/>
              <a:t>1. </a:t>
            </a:r>
            <a:r>
              <a:rPr lang="en-US" sz="2800" b="1" dirty="0">
                <a:solidFill>
                  <a:srgbClr val="FF0000"/>
                </a:solidFill>
              </a:rPr>
              <a:t>Prepare</a:t>
            </a:r>
            <a:r>
              <a:rPr lang="en-US" sz="2800" b="1" dirty="0"/>
              <a:t>/</a:t>
            </a:r>
            <a:r>
              <a:rPr lang="en-US" sz="2800" b="1" dirty="0">
                <a:solidFill>
                  <a:srgbClr val="FF0000"/>
                </a:solidFill>
              </a:rPr>
              <a:t>Requirements Analysis: </a:t>
            </a:r>
            <a:r>
              <a:rPr lang="en-US" sz="2800" dirty="0"/>
              <a:t>Understanding the needs of the users and the organization.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800" b="1" dirty="0"/>
              <a:t>2</a:t>
            </a:r>
            <a:r>
              <a:rPr lang="en-US" sz="2800" b="1" dirty="0">
                <a:solidFill>
                  <a:srgbClr val="FF0000"/>
                </a:solidFill>
              </a:rPr>
              <a:t>. Planning: </a:t>
            </a:r>
            <a:r>
              <a:rPr lang="en-US" sz="2800" dirty="0"/>
              <a:t>Determining the layout, type of network, and hardware/software requirements.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800" b="1" dirty="0"/>
              <a:t>3. </a:t>
            </a:r>
            <a:r>
              <a:rPr lang="en-US" sz="2800" b="1" dirty="0">
                <a:solidFill>
                  <a:srgbClr val="FF0000"/>
                </a:solidFill>
              </a:rPr>
              <a:t>Design: </a:t>
            </a:r>
            <a:r>
              <a:rPr lang="en-US" sz="2800" dirty="0"/>
              <a:t>Create a detailed network design (Topology)</a:t>
            </a:r>
            <a:endParaRPr lang="en-US" sz="2800" b="1" dirty="0"/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800" b="1" dirty="0"/>
              <a:t>4. </a:t>
            </a:r>
            <a:r>
              <a:rPr lang="en-US" sz="2800" b="1" dirty="0">
                <a:solidFill>
                  <a:srgbClr val="FF0000"/>
                </a:solidFill>
              </a:rPr>
              <a:t>Implementation: </a:t>
            </a:r>
            <a:r>
              <a:rPr lang="en-US" sz="2800" dirty="0"/>
              <a:t>Configuration (IP),Security measures, Setting up the network according to the plan.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800" b="1" dirty="0"/>
              <a:t>5. </a:t>
            </a:r>
            <a:r>
              <a:rPr lang="en-US" sz="2800" b="1" dirty="0">
                <a:solidFill>
                  <a:srgbClr val="FF0000"/>
                </a:solidFill>
              </a:rPr>
              <a:t>Operate/Testing: </a:t>
            </a:r>
            <a:r>
              <a:rPr lang="en-US" sz="2800" dirty="0"/>
              <a:t>Monitoring and validating the network.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800" b="1" dirty="0"/>
              <a:t>6. </a:t>
            </a:r>
            <a:r>
              <a:rPr lang="en-US" sz="2800" b="1" dirty="0">
                <a:solidFill>
                  <a:srgbClr val="FF0000"/>
                </a:solidFill>
              </a:rPr>
              <a:t>Optimize/Maintenance: </a:t>
            </a:r>
            <a:r>
              <a:rPr lang="en-US" sz="2800" dirty="0"/>
              <a:t>Ongoing support and updates to the network for proper functionality</a:t>
            </a:r>
          </a:p>
        </p:txBody>
      </p:sp>
    </p:spTree>
    <p:extLst>
      <p:ext uri="{BB962C8B-B14F-4D97-AF65-F5344CB8AC3E}">
        <p14:creationId xmlns:p14="http://schemas.microsoft.com/office/powerpoint/2010/main" val="211963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What Is A Digital Repeater? - News">
            <a:extLst>
              <a:ext uri="{FF2B5EF4-FFF2-40B4-BE49-F238E27FC236}">
                <a16:creationId xmlns:a16="http://schemas.microsoft.com/office/drawing/2014/main" id="{C9441C35-94FD-4784-DAE3-FA33A96CA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85" y="216674"/>
            <a:ext cx="10536430" cy="642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41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2F600-1720-3773-64EA-0BBEFE085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7EE3E-0C4F-0480-FD7E-F107936F4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4400" b="1" i="0" dirty="0">
                <a:solidFill>
                  <a:srgbClr val="FF0000"/>
                </a:solidFill>
                <a:effectLst/>
                <a:latin typeface="Inter"/>
              </a:rPr>
              <a:t>7 Modem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Function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Converts digital signals to analog (and vice versa) for telephone lines.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Types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Dial-up, DSL, cable.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12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otspot Modem - WiFi 150Mbps, Unlocked ...">
            <a:extLst>
              <a:ext uri="{FF2B5EF4-FFF2-40B4-BE49-F238E27FC236}">
                <a16:creationId xmlns:a16="http://schemas.microsoft.com/office/drawing/2014/main" id="{A80C4B11-597B-98AC-2814-74CC41269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260" y="1"/>
            <a:ext cx="7406639" cy="6560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91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8F623-0F1A-FC42-848D-302CDA4DC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B1584-29FF-8868-A9B8-02F199BA2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Access Point (AP)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Provides wireless access to a network.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Example: A Wi-Fi hotspot in a coffee shop.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Inter"/>
              </a:rPr>
              <a:t>Function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: Provides wireless connectivity (Wi-Fi) via standards like 802.11ac/ax.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Inter"/>
              </a:rPr>
              <a:t>Layer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: Data Link Layer (Layer 2).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36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WIRELESS ACCESS POINT vs. WIRELESS ...">
            <a:extLst>
              <a:ext uri="{FF2B5EF4-FFF2-40B4-BE49-F238E27FC236}">
                <a16:creationId xmlns:a16="http://schemas.microsoft.com/office/drawing/2014/main" id="{2F9A5578-F850-AF62-7343-7CB562DA5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1692592"/>
            <a:ext cx="5594033" cy="3888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What is a Wireless Access Point (WAP ...">
            <a:extLst>
              <a:ext uri="{FF2B5EF4-FFF2-40B4-BE49-F238E27FC236}">
                <a16:creationId xmlns:a16="http://schemas.microsoft.com/office/drawing/2014/main" id="{76160848-43C5-EB38-D6EA-ABA1F8BD5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967" y="1646872"/>
            <a:ext cx="5083493" cy="322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33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9023-8672-C412-5FB1-7CE9F9702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A16E1-FCA1-C819-DA6D-902E384B8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Firewall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Protects the network from unauthorized access.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Enterprise firewalls blocking malicious traffic.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Monitors and controls traffic based on security rules.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Dedicated appliance.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Host-based (e.g., Windows Firewall).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Stateful/Stateless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Tracks connections or filters statically.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Layer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Network/Transport Layer (Layers 3–4).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96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irewalls - Computer Science GCSE GURU">
            <a:extLst>
              <a:ext uri="{FF2B5EF4-FFF2-40B4-BE49-F238E27FC236}">
                <a16:creationId xmlns:a16="http://schemas.microsoft.com/office/drawing/2014/main" id="{FEDFDF63-F576-87A7-8B19-175FB0825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06" y="811530"/>
            <a:ext cx="10630587" cy="523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552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C06F-6DD4-2CA5-27CA-73B770AE2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77495-8CDF-ED20-2EE1-004960F86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Gateways</a:t>
            </a:r>
          </a:p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Acts as a translator between different network protocols.</a:t>
            </a:r>
          </a:p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Email servers, VoIP.</a:t>
            </a:r>
          </a:p>
          <a:p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74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5943D-9D4C-B5C9-59D0-BF050F5D8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Software Components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9590D-6379-9220-55DA-98587DF65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b="1" i="0" dirty="0">
                <a:solidFill>
                  <a:srgbClr val="FF0000"/>
                </a:solidFill>
                <a:effectLst/>
                <a:latin typeface="Inter"/>
              </a:rPr>
              <a:t>Network Protocols</a:t>
            </a:r>
          </a:p>
          <a:p>
            <a:pPr algn="l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TCP/IP Suite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IP (Internet Protocol)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: Routes packets using IP addresses (IPv4/IPv6).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TCP (Transmission Control Protocol)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: Reliable, connection-oriented (HTTP, FTP).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UDP (User Datagram Protocol)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: Connectionless, low latency (DNS, VoIP).</a:t>
            </a:r>
          </a:p>
          <a:p>
            <a:endParaRPr lang="en-US" sz="4000" b="1" i="0" dirty="0">
              <a:solidFill>
                <a:srgbClr val="FF0000"/>
              </a:solidFill>
              <a:effectLst/>
              <a:latin typeface="In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08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6AB9E-0568-CBF4-D8BF-B6B3E56AA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8981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001D5A7-32C7-520C-A35A-1F07B822C9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04900" y="1727160"/>
            <a:ext cx="1058037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DNS(Domain Name System)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Translates domain names to IP addresses.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DHCP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Assigns dynamic IP addresses.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HTTP/HTTPS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Web traffic (HTTP secure with SSL/TLS).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FTP/SSH/SMTP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File transfer, secure shell, email protocols.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SNMP(Simple Network Management Protocol)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Manages network devices (monitoring/troubleshooting).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ICMP(Internet Control Message Protocol)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Error reporting (e.g., ping).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95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Considerations</a:t>
            </a:r>
            <a:endParaRPr lang="en-UG" sz="6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G" sz="4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Scalability:</a:t>
            </a:r>
            <a:r>
              <a:rPr lang="en-UG" sz="4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ability to grow with increasing demand.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G" sz="4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Reliability:</a:t>
            </a:r>
            <a:r>
              <a:rPr lang="en-UG" sz="4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Ensuring consistent and dependable performance.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G" sz="4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Security:</a:t>
            </a:r>
            <a:r>
              <a:rPr lang="en-UG" sz="4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Protecting data and resources from unauthorized access.</a:t>
            </a:r>
          </a:p>
        </p:txBody>
      </p:sp>
    </p:spTree>
    <p:extLst>
      <p:ext uri="{BB962C8B-B14F-4D97-AF65-F5344CB8AC3E}">
        <p14:creationId xmlns:p14="http://schemas.microsoft.com/office/powerpoint/2010/main" val="1205080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2FB1E-2938-4989-FAF2-57EDDAEEB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 Operating Systems (NOS)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E9328-7CB1-E1FD-FEDE-AF3F2AADD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Network Operating System (NOS)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is specialized software designed to manage and coordinate network resources, enabling multiple computers and devices to communicate and share resources within a network. </a:t>
            </a:r>
          </a:p>
          <a:p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Unlike a traditional operating system (OS) that manages a single computer, a NOS focuses on facilitating communication, resource sharing, and network management across multiple devices.</a:t>
            </a:r>
          </a:p>
          <a:p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Windows Server, Linux (e.g., Ubuntu Server), Cisco IOS.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User management, file sharing, security policies.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51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3160A-F4B3-4756-71EB-69A19566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/>
              <a:t>Functions of a NOS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A6560-8906-69A4-6A84-54D32239B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and Resource Sharing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Allows users to access shared files and printers.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Management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Manages user accounts, permissions, and security.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Security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Provides authentication, encryption, and firewall settings.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Facilitates email, messaging, and video conferencing.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Scalability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Supports additional devices and users.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3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FC406-C369-5B94-6889-F2DC2E90D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Network Operating Systems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1D59F-BC11-ACBB-EFDB-BBFABE6CF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b="1" dirty="0"/>
              <a:t>Peer-to-Peer NOS</a:t>
            </a:r>
            <a:endParaRPr lang="en-US" sz="8000" dirty="0"/>
          </a:p>
          <a:p>
            <a:r>
              <a:rPr lang="en-US" sz="8000" b="1" dirty="0"/>
              <a:t>Client-Server NOS</a:t>
            </a:r>
            <a:endParaRPr lang="en-US" sz="8000" dirty="0"/>
          </a:p>
          <a:p>
            <a:r>
              <a:rPr lang="en-US" sz="8000" b="1" dirty="0"/>
              <a:t>Cloud-Based NOS</a:t>
            </a:r>
            <a:endParaRPr lang="en-US" sz="8000" dirty="0"/>
          </a:p>
          <a:p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08698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B7E88-419B-819D-AB4E-78C1EB453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dirty="0"/>
              <a:t>Peer-to-Peer NOS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31DE6-5258-7703-EB22-3640343EB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Description</a:t>
            </a:r>
            <a:r>
              <a:rPr lang="en-US" sz="4000" dirty="0"/>
              <a:t>: Allows devices to share resources without a central server.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Example</a:t>
            </a:r>
            <a:r>
              <a:rPr lang="en-US" sz="4000" dirty="0"/>
              <a:t>: Windows for Workgroups, macOS.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Advantages</a:t>
            </a:r>
            <a:r>
              <a:rPr lang="en-US" sz="4000" dirty="0"/>
              <a:t>: Simple setup, low cost.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Disadvantages</a:t>
            </a:r>
            <a:r>
              <a:rPr lang="en-US" sz="4000" dirty="0"/>
              <a:t>: Limited scalability and security.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7437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8C515-4580-FD5D-3F31-A69476D8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dirty="0"/>
              <a:t>Client-Server NOS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AE5D3-D59F-87DC-32A1-C9CF94705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Description</a:t>
            </a:r>
            <a:r>
              <a:rPr lang="en-US" sz="4000" dirty="0"/>
              <a:t>: Centralized server provides resources and services to client devices.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Example</a:t>
            </a:r>
            <a:r>
              <a:rPr lang="en-US" sz="4000" dirty="0"/>
              <a:t>: Windows Server, Linux (Ubuntu Server, Red Hat), Novell NetWare.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Advantages</a:t>
            </a:r>
            <a:r>
              <a:rPr lang="en-US" sz="4000" dirty="0"/>
              <a:t>: Centralized management, better security, and scalability.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Disadvantages</a:t>
            </a:r>
            <a:r>
              <a:rPr lang="en-US" sz="4000" dirty="0"/>
              <a:t>: Higher cost and complexity.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3385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688B5-C0F9-D56D-5F87-AE9C71B63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dirty="0"/>
              <a:t>Cloud-Based NOS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BC191-B0E3-587F-996A-BB8BE443C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Description</a:t>
            </a:r>
            <a:r>
              <a:rPr lang="en-US" sz="4000" dirty="0"/>
              <a:t>: Operates in the cloud, offering network services over the internet.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Example</a:t>
            </a:r>
            <a:r>
              <a:rPr lang="en-US" sz="4000" dirty="0"/>
              <a:t>: Google Workspace, Microsoft Azure.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Advantages</a:t>
            </a:r>
            <a:r>
              <a:rPr lang="en-US" sz="4000" dirty="0"/>
              <a:t>: Accessible from anywhere, reduces hardware requirements.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Disadvantages</a:t>
            </a:r>
            <a:r>
              <a:rPr lang="en-US" sz="4000" dirty="0"/>
              <a:t>: Dependent on internet connectivity.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561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D15F0-359C-C529-F90F-3EF750153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i="0" dirty="0">
                <a:solidFill>
                  <a:srgbClr val="FF0000"/>
                </a:solidFill>
                <a:effectLst/>
                <a:latin typeface="Inter"/>
              </a:rPr>
              <a:t>Network Management Tools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66FDB-1BCA-70B8-CE52-C9E147DAC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Wireshark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Packet analysis.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Nagios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Network monitoring.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Cisco Packet Tracer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Network simulation.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49416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2EECD-61A9-4AE0-F8DC-04E4A21C3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AAAF7-35D7-C84C-1A08-1BC9E9B72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algn="l">
              <a:buFont typeface="Wingdings" panose="05000000000000000000" pitchFamily="2" charset="2"/>
              <a:buChar char=""/>
            </a:pPr>
            <a:r>
              <a:rPr lang="en-US" sz="6000" i="1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Identify and Configure Network Devices </a:t>
            </a:r>
            <a:r>
              <a:rPr lang="en-US" sz="6000" i="1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in packet Tracer</a:t>
            </a:r>
            <a:endParaRPr lang="en-US" sz="6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i="1" kern="0" dirty="0">
                <a:effectLst/>
                <a:latin typeface="Times New Roman" panose="02020603050405020304" pitchFamily="18" charset="0"/>
                <a:ea typeface="Arial Unicode MS"/>
              </a:rPr>
              <a:t>Network Cabling and Termination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53537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1738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442" y="2971806"/>
            <a:ext cx="12023557" cy="1684150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Installation &amp; Configuration of Network Devices</a:t>
            </a:r>
          </a:p>
        </p:txBody>
      </p:sp>
    </p:spTree>
    <p:extLst>
      <p:ext uri="{BB962C8B-B14F-4D97-AF65-F5344CB8AC3E}">
        <p14:creationId xmlns:p14="http://schemas.microsoft.com/office/powerpoint/2010/main" val="188997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6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Installation Steps</a:t>
            </a:r>
            <a:endParaRPr lang="en-UG" sz="66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Setup: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Connecting devices and cabling.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Configuring Devices: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Setting IP addresses, subnets, and other network settings.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Testing Connectivity:</a:t>
            </a:r>
            <a:r>
              <a:rPr lang="en-UG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Ensuring devices can communicate.</a:t>
            </a:r>
          </a:p>
        </p:txBody>
      </p:sp>
    </p:spTree>
    <p:extLst>
      <p:ext uri="{BB962C8B-B14F-4D97-AF65-F5344CB8AC3E}">
        <p14:creationId xmlns:p14="http://schemas.microsoft.com/office/powerpoint/2010/main" val="49001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6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Configuration Tools</a:t>
            </a:r>
            <a:endParaRPr lang="en-UG" sz="66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G" sz="6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Command Line Interfaces (CLI):</a:t>
            </a:r>
            <a:r>
              <a:rPr lang="en-UG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Used for configuring network devices.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G" sz="6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 Interfaces:</a:t>
            </a:r>
            <a:r>
              <a:rPr lang="en-UG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Browser-based tools for device configuration.</a:t>
            </a:r>
          </a:p>
        </p:txBody>
      </p:sp>
    </p:spTree>
    <p:extLst>
      <p:ext uri="{BB962C8B-B14F-4D97-AF65-F5344CB8AC3E}">
        <p14:creationId xmlns:p14="http://schemas.microsoft.com/office/powerpoint/2010/main" val="78375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678A3-FFB7-C956-BE85-4EA643D3B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0" lang="en-UG" sz="80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CLI:</a:t>
            </a:r>
            <a:r>
              <a:rPr kumimoji="0" lang="en-US" sz="80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Configuration 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A7FC7-6175-D256-C37B-11F03E199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5" y="1302327"/>
            <a:ext cx="11637818" cy="5479473"/>
          </a:xfrm>
        </p:spPr>
        <p:txBody>
          <a:bodyPr>
            <a:no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Ping: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Tests connectivity- </a:t>
            </a:r>
            <a:r>
              <a:rPr lang="en-US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to test the reachability of a host on an Internet Protocol network.</a:t>
            </a:r>
            <a:endParaRPr lang="en-US" sz="24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IPConfig</a:t>
            </a: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Displays network configurations</a:t>
            </a:r>
            <a:r>
              <a:rPr lang="en-US" sz="2400" dirty="0"/>
              <a:t>. U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 for finding the IP address and default gateway of your network. 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NETSTAT: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Shows network connections and ports</a:t>
            </a:r>
            <a:r>
              <a:rPr lang="en-US" sz="2400" dirty="0"/>
              <a:t>.- 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displays network connections for Transmission Control Protocol, routing tables, and a number of network interface and network protocol statistics.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NSLOOKUP: </a:t>
            </a:r>
            <a:r>
              <a:rPr lang="en-US" sz="2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nslookup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network administration command-line tool for querying the Domain Name System to obtain the mapping between domain name and IP address, or other DNS records.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raceroute and </a:t>
            </a:r>
            <a:r>
              <a:rPr lang="en-US" sz="2400" b="1" kern="1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tracert</a:t>
            </a: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Shows path packets take.</a:t>
            </a: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displays possible routes and transit delays of packets across an Internet Protocol network. The command reports the round-trip times of the packets received from each successive host along the route to a destination.</a:t>
            </a:r>
          </a:p>
        </p:txBody>
      </p:sp>
    </p:spTree>
    <p:extLst>
      <p:ext uri="{BB962C8B-B14F-4D97-AF65-F5344CB8AC3E}">
        <p14:creationId xmlns:p14="http://schemas.microsoft.com/office/powerpoint/2010/main" val="150494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C84BB-55A2-79F8-6F82-8DC479DEA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G" sz="56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CLI:</a:t>
            </a:r>
            <a:r>
              <a:rPr kumimoji="0" lang="en-US" sz="56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Configuration </a:t>
            </a:r>
            <a:r>
              <a:rPr lang="en-US" sz="5600" b="1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sz="5600" b="1" i="0" u="none" strike="noStrike" kern="1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B7B96-D043-4C14-0650-2F26C7E10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ARP: </a:t>
            </a:r>
            <a:r>
              <a:rPr lang="en-US" sz="24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Address Resolution Protocol 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command is used to access the mapping structure of IP addresses to the MAC address. This provides us with a better understanding of the transmission of packets in the network channel.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getmac</a:t>
            </a:r>
            <a:r>
              <a:rPr lang="en-US" sz="2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(get mac address): This command returns the MAC address from all the network cards on a system.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HOSTNAME</a:t>
            </a:r>
            <a:r>
              <a:rPr lang="en-US" sz="2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Linux users, 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hostname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is a commonly used networking command in </a:t>
            </a:r>
            <a:r>
              <a:rPr lang="en-US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cmd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helps set and view the 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hostname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registered to a system. 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HostName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Windows </a:t>
            </a:r>
            <a:r>
              <a:rPr lang="en-US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HostName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network command will simply display the current name of your Windows computer.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Netsh</a:t>
            </a:r>
            <a:r>
              <a:rPr lang="en-US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network shell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is a command-line utility included in Microsoft's Windows NT line of operating systems beginning with Windows 2000. It allows local or remote configuration of network devices such as the interface.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443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DCF9E-FBBA-7463-4DAF-79CC9FB82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Connectivity Devices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DF703-8B89-9814-619C-5A632C8CE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connectivity devices enable communication and data exchange between devices in a network. These devices play a crucial role in ensuring seamless data transmission.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Interface Card (NIC), Hubs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Switches, Routers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Points (AP), Bridges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Gateways, Modems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921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728</TotalTime>
  <Words>1422</Words>
  <Application>Microsoft Office PowerPoint</Application>
  <PresentationFormat>Widescreen</PresentationFormat>
  <Paragraphs>136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Calibri</vt:lpstr>
      <vt:lpstr>Euphemia</vt:lpstr>
      <vt:lpstr>Inter</vt:lpstr>
      <vt:lpstr>Plantagenet Cherokee</vt:lpstr>
      <vt:lpstr>Times New Roman</vt:lpstr>
      <vt:lpstr>Wingdings</vt:lpstr>
      <vt:lpstr>Academic Literature 16x9</vt:lpstr>
      <vt:lpstr>Network Design</vt:lpstr>
      <vt:lpstr>Steps in Network Design</vt:lpstr>
      <vt:lpstr>Considerations</vt:lpstr>
      <vt:lpstr>Installation &amp; Configuration of Network Devices</vt:lpstr>
      <vt:lpstr>Installation Steps</vt:lpstr>
      <vt:lpstr>Configuration Tools</vt:lpstr>
      <vt:lpstr>CLI: Configuration </vt:lpstr>
      <vt:lpstr>CLI: Configuration Ctnd</vt:lpstr>
      <vt:lpstr>Network Connectivity Devices</vt:lpstr>
      <vt:lpstr>Networking Devices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Software Components</vt:lpstr>
      <vt:lpstr>PowerPoint Presentation</vt:lpstr>
      <vt:lpstr>Network Operating Systems (NOS)</vt:lpstr>
      <vt:lpstr>Functions of a NOS</vt:lpstr>
      <vt:lpstr>Types of Network Operating Systems</vt:lpstr>
      <vt:lpstr>Peer-to-Peer NOS</vt:lpstr>
      <vt:lpstr>Client-Server NOS</vt:lpstr>
      <vt:lpstr>Cloud-Based NOS</vt:lpstr>
      <vt:lpstr>Network Management Tools</vt:lpstr>
      <vt:lpstr>ACTIVITY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157</cp:revision>
  <dcterms:created xsi:type="dcterms:W3CDTF">2024-07-25T05:51:55Z</dcterms:created>
  <dcterms:modified xsi:type="dcterms:W3CDTF">2026-02-20T11:40:50Z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