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3" r:id="rId6"/>
    <p:sldId id="299" r:id="rId7"/>
    <p:sldId id="285" r:id="rId8"/>
    <p:sldId id="274" r:id="rId9"/>
    <p:sldId id="275" r:id="rId10"/>
    <p:sldId id="287" r:id="rId11"/>
    <p:sldId id="276" r:id="rId12"/>
    <p:sldId id="277" r:id="rId13"/>
    <p:sldId id="278" r:id="rId14"/>
    <p:sldId id="279" r:id="rId15"/>
    <p:sldId id="286" r:id="rId16"/>
    <p:sldId id="288" r:id="rId17"/>
    <p:sldId id="280" r:id="rId18"/>
    <p:sldId id="281" r:id="rId19"/>
    <p:sldId id="300" r:id="rId20"/>
    <p:sldId id="282" r:id="rId21"/>
    <p:sldId id="289" r:id="rId22"/>
    <p:sldId id="290" r:id="rId23"/>
    <p:sldId id="293" r:id="rId24"/>
    <p:sldId id="291" r:id="rId25"/>
    <p:sldId id="301" r:id="rId26"/>
    <p:sldId id="302" r:id="rId27"/>
    <p:sldId id="303" r:id="rId28"/>
    <p:sldId id="304" r:id="rId29"/>
    <p:sldId id="305" r:id="rId30"/>
    <p:sldId id="297" r:id="rId31"/>
    <p:sldId id="298" r:id="rId32"/>
    <p:sldId id="306" r:id="rId33"/>
    <p:sldId id="267" r:id="rId34"/>
    <p:sldId id="283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10836" y="2219774"/>
            <a:ext cx="7140795" cy="2418451"/>
          </a:xfrm>
        </p:spPr>
        <p:txBody>
          <a:bodyPr anchor="ctr">
            <a:noAutofit/>
          </a:bodyPr>
          <a:lstStyle/>
          <a:p>
            <a:pPr algn="ctr"/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  <a:r>
              <a:rPr lang="en-US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G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CMOS</a:t>
            </a:r>
            <a:r>
              <a:rPr lang="en-US" sz="6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System resources</a:t>
            </a:r>
            <a:endParaRPr lang="en-US" sz="6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76628" y="4511783"/>
            <a:ext cx="3965865" cy="955565"/>
          </a:xfrm>
        </p:spPr>
        <p:txBody>
          <a:bodyPr>
            <a:normAutofit lnSpcReduction="10000"/>
          </a:bodyPr>
          <a:lstStyle/>
          <a:p>
            <a:r>
              <a:rPr lang="en-US" sz="6600" b="1" dirty="0"/>
              <a:t>Topic 6</a:t>
            </a:r>
          </a:p>
        </p:txBody>
      </p:sp>
      <p:pic>
        <p:nvPicPr>
          <p:cNvPr id="1028" name="Picture 4" descr="BIOS, CMOS, UEFI – What's the difference?">
            <a:extLst>
              <a:ext uri="{FF2B5EF4-FFF2-40B4-BE49-F238E27FC236}">
                <a16:creationId xmlns:a16="http://schemas.microsoft.com/office/drawing/2014/main" id="{E2D09A86-E6FF-9AFF-9CC4-576E3A33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49" y="1264025"/>
            <a:ext cx="5164791" cy="43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B57B61-500D-B01C-0B6D-435FF8273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19904"/>
              </p:ext>
            </p:extLst>
          </p:nvPr>
        </p:nvGraphicFramePr>
        <p:xfrm>
          <a:off x="0" y="160020"/>
          <a:ext cx="12192000" cy="6597344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4440694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772898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2693940"/>
                    </a:ext>
                  </a:extLst>
                </a:gridCol>
              </a:tblGrid>
              <a:tr h="879505">
                <a:tc>
                  <a:txBody>
                    <a:bodyPr/>
                    <a:lstStyle/>
                    <a:p>
                      <a:r>
                        <a:rPr lang="en-US" sz="4000" b="1"/>
                        <a:t>Aspect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/>
                        <a:t>BIOS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/>
                        <a:t>CMOS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417"/>
                  </a:ext>
                </a:extLst>
              </a:tr>
              <a:tr h="1539133">
                <a:tc>
                  <a:txBody>
                    <a:bodyPr/>
                    <a:lstStyle/>
                    <a:p>
                      <a:r>
                        <a:rPr lang="en-US" sz="3200" dirty="0"/>
                        <a:t>Nature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Firmware (software on a chip)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Small memory chip (hardware + battery)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94756"/>
                  </a:ext>
                </a:extLst>
              </a:tr>
              <a:tr h="1539133">
                <a:tc>
                  <a:txBody>
                    <a:bodyPr/>
                    <a:lstStyle/>
                    <a:p>
                      <a:r>
                        <a:rPr lang="en-US" sz="3200" dirty="0"/>
                        <a:t>Location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ROM/Flash chip on motherboard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Battery-powered RAM chip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16567"/>
                  </a:ext>
                </a:extLst>
              </a:tr>
              <a:tr h="1074245">
                <a:tc>
                  <a:txBody>
                    <a:bodyPr/>
                    <a:lstStyle/>
                    <a:p>
                      <a:r>
                        <a:rPr lang="en-US" sz="3200"/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Executes POST, loads 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Stores configuration settings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369976"/>
                  </a:ext>
                </a:extLst>
              </a:tr>
              <a:tr h="1565328">
                <a:tc>
                  <a:txBody>
                    <a:bodyPr/>
                    <a:lstStyle/>
                    <a:p>
                      <a:r>
                        <a:rPr lang="en-US" sz="3200"/>
                        <a:t>Volatility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Non-volatile (stays even w/out power)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Volatile (needs battery to retain data)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9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9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9A4E-1C43-0BFC-FFB0-39B728F0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Accessing BIOS/CMOS Setup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1BC9C3-91BF-C09D-54EA-0716257135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7240" y="1789988"/>
            <a:ext cx="1099566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Press a key during startup (varies by manufacturer):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F2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F10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ESC,F12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(common keys).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Brings up </a:t>
            </a: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BIOS Setup Utility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8056-13FA-31D3-4C59-4B96C4C0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Common BIOS/CMOS Settings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B8E4-1F91-334B-F723-286B9D00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82435"/>
            <a:ext cx="10408227" cy="5153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Boot Order: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>Priority sequence for boot devices (SSD, HDD, USB, DVD).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System Date/Time: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>Configured here and stored in CMOS.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Hardware Configuration: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>Enable/disable onboard devices (sound, LAN, USB ports).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Virtualization Support: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>Enable (VT-x on Intel, AMD-V on AMD) for running virtual machines.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Security: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>Set </a:t>
            </a:r>
            <a:r>
              <a:rPr lang="en-US" sz="3200" b="1" dirty="0"/>
              <a:t>BIOS/UEFI passwords</a:t>
            </a:r>
            <a:r>
              <a:rPr lang="en-US" sz="3200" dirty="0"/>
              <a:t> (supervisor/user) and </a:t>
            </a:r>
            <a:r>
              <a:rPr lang="en-US" sz="3200" b="1" dirty="0"/>
              <a:t>Secure Boot</a:t>
            </a:r>
            <a:r>
              <a:rPr lang="en-US" sz="3200" dirty="0"/>
              <a:t> options.</a:t>
            </a:r>
          </a:p>
        </p:txBody>
      </p:sp>
    </p:spTree>
    <p:extLst>
      <p:ext uri="{BB962C8B-B14F-4D97-AF65-F5344CB8AC3E}">
        <p14:creationId xmlns:p14="http://schemas.microsoft.com/office/powerpoint/2010/main" val="27665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 someone tell me from these screenshots what to change in my BIOS  settings so my stupid excuse of a PC can read my bootable USB? :  r/24hoursupport">
            <a:extLst>
              <a:ext uri="{FF2B5EF4-FFF2-40B4-BE49-F238E27FC236}">
                <a16:creationId xmlns:a16="http://schemas.microsoft.com/office/drawing/2014/main" id="{052B4CDA-08E5-AD5D-864D-E0CAA154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" y="443346"/>
            <a:ext cx="5472545" cy="57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olved: Boot order setting - HP Support Community - 7787730">
            <a:extLst>
              <a:ext uri="{FF2B5EF4-FFF2-40B4-BE49-F238E27FC236}">
                <a16:creationId xmlns:a16="http://schemas.microsoft.com/office/drawing/2014/main" id="{12D8F049-1110-0F8A-D0AD-6AA01300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443347"/>
            <a:ext cx="6012873" cy="57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155C-6AA0-DEA2-6E2E-F4982056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CMOS/BIOS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0E7C-9EFA-4E2F-B487-ADB485E8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531620"/>
            <a:ext cx="11384280" cy="5250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1. Dead CMOS Battery:</a:t>
            </a:r>
          </a:p>
          <a:p>
            <a:r>
              <a:rPr lang="en-US" sz="2800" dirty="0"/>
              <a:t>Symptoms: Wrong time/date, reset settings.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2. Corrupted BIOS:</a:t>
            </a:r>
          </a:p>
          <a:p>
            <a:r>
              <a:rPr lang="en-US" sz="2800" dirty="0"/>
              <a:t>System won’t boot.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3. Incorrect BIOS Settings:</a:t>
            </a:r>
          </a:p>
          <a:p>
            <a:r>
              <a:rPr lang="en-US" sz="2800" dirty="0"/>
              <a:t>Boot failure or hardware not recognized.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Solutions:</a:t>
            </a:r>
          </a:p>
          <a:p>
            <a:r>
              <a:rPr lang="en-US" sz="2800" dirty="0"/>
              <a:t>Replace CMOS battery, </a:t>
            </a:r>
          </a:p>
          <a:p>
            <a:r>
              <a:rPr lang="en-US" sz="2800" dirty="0"/>
              <a:t>Reset BIOS to default, </a:t>
            </a:r>
          </a:p>
          <a:p>
            <a:r>
              <a:rPr lang="en-US" sz="2800" dirty="0"/>
              <a:t>Update/flash BIOS if necessary.</a:t>
            </a:r>
          </a:p>
        </p:txBody>
      </p:sp>
    </p:spTree>
    <p:extLst>
      <p:ext uri="{BB962C8B-B14F-4D97-AF65-F5344CB8AC3E}">
        <p14:creationId xmlns:p14="http://schemas.microsoft.com/office/powerpoint/2010/main" val="3901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9013-32C6-B3F8-A7EA-E726B30C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Legacy BIOS Vs UEFI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3F58-A95B-22CA-F939-BBBF829AE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600200"/>
            <a:ext cx="10958945" cy="51816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G" sz="2800" b="1" kern="1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Legacy BIOS</a:t>
            </a:r>
            <a:endParaRPr lang="en-UG" sz="2800" kern="1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G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Older type of BIOS.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G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Limited to 16-bit code execution and 1 MB of addressable memory.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G" sz="2800" b="1" kern="1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UEFI (Unified Extensible Firmware Interface)</a:t>
            </a:r>
            <a:endParaRPr lang="en-US" sz="2800" kern="1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G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Modern BIOS replacement.</a:t>
            </a:r>
            <a:endParaRPr lang="en-US" sz="2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More advanced than traditional BIOS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G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Supports 32-bit and 64-bit code execution.</a:t>
            </a:r>
            <a:endParaRPr lang="en-US" sz="28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Supports larger hard drives, faster boot, graphical interface.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800" dirty="0">
                <a:latin typeface="+mj-lt"/>
              </a:rPr>
              <a:t>Backward compatible with BIOS.</a:t>
            </a:r>
          </a:p>
        </p:txBody>
      </p:sp>
    </p:spTree>
    <p:extLst>
      <p:ext uri="{BB962C8B-B14F-4D97-AF65-F5344CB8AC3E}">
        <p14:creationId xmlns:p14="http://schemas.microsoft.com/office/powerpoint/2010/main" val="11945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75074-65AD-3B3E-8654-E7031654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09" y="3858718"/>
            <a:ext cx="5908100" cy="2999282"/>
          </a:xfrm>
          <a:prstGeom prst="rect">
            <a:avLst/>
          </a:prstGeom>
        </p:spPr>
      </p:pic>
      <p:pic>
        <p:nvPicPr>
          <p:cNvPr id="1028" name="Picture 4" descr="Difference Between BIOS and UEFI - neeosearch">
            <a:extLst>
              <a:ext uri="{FF2B5EF4-FFF2-40B4-BE49-F238E27FC236}">
                <a16:creationId xmlns:a16="http://schemas.microsoft.com/office/drawing/2014/main" id="{D8AD31D6-498F-7CAE-F2CF-26F7F951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1" y="271030"/>
            <a:ext cx="5908099" cy="33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c 2: BIOS/UEFI and POST (Power on Self Start) | by Ghost Matrix | Medium">
            <a:extLst>
              <a:ext uri="{FF2B5EF4-FFF2-40B4-BE49-F238E27FC236}">
                <a16:creationId xmlns:a16="http://schemas.microsoft.com/office/drawing/2014/main" id="{F0C686DB-6126-3021-D739-2CE28407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09" y="410325"/>
            <a:ext cx="5715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DA36-97B7-9541-C9EA-414C96DCA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3FCD-CF31-93BF-36EB-55C0DE9FD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158845" cy="4572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4000" dirty="0"/>
              <a:t>What would happen if the CMOS battery dies?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4000" dirty="0"/>
              <a:t>Why is BIOS considered firmware, not software?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4000" dirty="0"/>
              <a:t>How does UEFI improve upon traditional BIOS?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4000" dirty="0"/>
              <a:t>Describe a situation where you might need to enter BIOS/CMOS setup.</a:t>
            </a:r>
          </a:p>
        </p:txBody>
      </p:sp>
    </p:spTree>
    <p:extLst>
      <p:ext uri="{BB962C8B-B14F-4D97-AF65-F5344CB8AC3E}">
        <p14:creationId xmlns:p14="http://schemas.microsoft.com/office/powerpoint/2010/main" val="22804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B158-C5BE-A1D2-24B6-089BD865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System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1C8A-2098-4B48-2ADA-52CDB0BF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371600"/>
            <a:ext cx="10241280" cy="55833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+mj-lt"/>
              </a:rPr>
              <a:t>System resources are the hardware and software components that an operating system (OS) manages to ensure efficient functioning of the computer.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+mj-lt"/>
              </a:rPr>
              <a:t>Examples:</a:t>
            </a:r>
          </a:p>
          <a:p>
            <a:pPr marL="0" indent="0">
              <a:buNone/>
            </a:pPr>
            <a:r>
              <a:rPr lang="en-US" sz="4400" dirty="0">
                <a:latin typeface="+mj-lt"/>
              </a:rPr>
              <a:t>CPU time, Memory, Input/Output devices, files/data, Networks </a:t>
            </a:r>
            <a:r>
              <a:rPr lang="en-US" sz="4400" dirty="0" err="1">
                <a:latin typeface="+mj-lt"/>
              </a:rPr>
              <a:t>etc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52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BC9B-DD90-28E5-9745-3974D934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Importance of System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504D-3CDC-AB59-5126-97920CB9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They enable smooth functioning of applications.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Efficient allocation thus prevents: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Conflicts (two devices using same resource).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Performance bottlenecks.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Critical for multitasking and resource sharing.</a:t>
            </a:r>
          </a:p>
        </p:txBody>
      </p:sp>
    </p:spTree>
    <p:extLst>
      <p:ext uri="{BB962C8B-B14F-4D97-AF65-F5344CB8AC3E}">
        <p14:creationId xmlns:p14="http://schemas.microsoft.com/office/powerpoint/2010/main" val="34438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2163-6A90-F2EF-5BA4-88F60A0D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B4C0-20DF-71C8-C9AE-F99A1464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When a computer starts, it doesn’t go straight into Windows, Linux, or macOS.</a:t>
            </a:r>
          </a:p>
          <a:p>
            <a:r>
              <a:rPr lang="en-US" sz="3600" dirty="0"/>
              <a:t>First, the system runs firmware instructions stored in a chip.</a:t>
            </a:r>
          </a:p>
          <a:p>
            <a:r>
              <a:rPr lang="en-US" sz="3600" dirty="0"/>
              <a:t>These instructions check hardware, configure devices, and load the operating system.</a:t>
            </a:r>
          </a:p>
          <a:p>
            <a:r>
              <a:rPr lang="en-US" sz="3600" dirty="0"/>
              <a:t>BIOS (Basic Input/Output System) and CMOS (Complementary Metal-Oxide Semiconductor) are key players in this process.</a:t>
            </a:r>
          </a:p>
        </p:txBody>
      </p:sp>
    </p:spTree>
    <p:extLst>
      <p:ext uri="{BB962C8B-B14F-4D97-AF65-F5344CB8AC3E}">
        <p14:creationId xmlns:p14="http://schemas.microsoft.com/office/powerpoint/2010/main" val="1606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30507-190D-E9F9-650F-DDCB0D9E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Types of System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A706-1B83-A614-366D-C1CB0929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69180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Processor (CPU time)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Memory (RAM, cache, virtual memory)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Storage devices (Hard drive, SSD)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Input/Output (I/O) devices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Files &amp; Data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Network resources</a:t>
            </a:r>
          </a:p>
        </p:txBody>
      </p:sp>
    </p:spTree>
    <p:extLst>
      <p:ext uri="{BB962C8B-B14F-4D97-AF65-F5344CB8AC3E}">
        <p14:creationId xmlns:p14="http://schemas.microsoft.com/office/powerpoint/2010/main" val="1049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7F1B-450C-3026-ED42-A0F5546D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1. CPU (Processor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81C7-4A01-EFB8-F93C-E1AD17550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Role: </a:t>
            </a:r>
            <a:r>
              <a:rPr lang="en-US" sz="3600" dirty="0"/>
              <a:t>Executes instructions and performs computations.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Resource management: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Scheduling </a:t>
            </a:r>
            <a:r>
              <a:rPr lang="en-US" sz="3200" dirty="0"/>
              <a:t>– decides which process gets CPU and for how long.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/>
              <a:t>Techniques: </a:t>
            </a:r>
            <a:r>
              <a:rPr lang="en-US" sz="3200" dirty="0"/>
              <a:t>Round Robin, Priority Scheduling, First-Come-First-Serve.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Issues: </a:t>
            </a:r>
            <a:r>
              <a:rPr lang="en-US" sz="3600" dirty="0"/>
              <a:t>Starvation, deadlock.</a:t>
            </a:r>
          </a:p>
        </p:txBody>
      </p:sp>
    </p:spTree>
    <p:extLst>
      <p:ext uri="{BB962C8B-B14F-4D97-AF65-F5344CB8AC3E}">
        <p14:creationId xmlns:p14="http://schemas.microsoft.com/office/powerpoint/2010/main" val="24765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A7DF-B914-1C29-85E1-9665AD18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2. Memory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6847-A4FF-8235-F433-C6A93E6E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Primary memory (RAM): </a:t>
            </a:r>
            <a:r>
              <a:rPr lang="en-US" sz="3600" dirty="0"/>
              <a:t>fast, volatile.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Cache memory: </a:t>
            </a:r>
            <a:r>
              <a:rPr lang="en-US" sz="3600" dirty="0"/>
              <a:t>high-speed, between CPU &amp; RAM.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Virtual memory: </a:t>
            </a:r>
            <a:r>
              <a:rPr lang="en-US" sz="3600" dirty="0"/>
              <a:t>extends RAM using disk space.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OS tasks: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Allocation and deallocation.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Memory protection (processes can’t access others’ memory).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Swapping (moving processes in and out).</a:t>
            </a:r>
          </a:p>
        </p:txBody>
      </p:sp>
    </p:spTree>
    <p:extLst>
      <p:ext uri="{BB962C8B-B14F-4D97-AF65-F5344CB8AC3E}">
        <p14:creationId xmlns:p14="http://schemas.microsoft.com/office/powerpoint/2010/main" val="860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8476-8066-A89E-5C37-68BEC559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3. Storage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1B0C-09D0-8109-B965-2248E4C7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Types: </a:t>
            </a:r>
            <a:r>
              <a:rPr lang="en-US" sz="4000" dirty="0"/>
              <a:t>HDD, SSD, optical disks.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Functions: </a:t>
            </a:r>
            <a:r>
              <a:rPr lang="en-US" sz="4000" dirty="0"/>
              <a:t>Store operating system, applications, and user data.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/>
              <a:t>OS management: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File system organization (e.g., NTFS, FAT32, EXT4).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Access permissions.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Disk scheduling (FCFS, SSTF, SCAN).</a:t>
            </a:r>
          </a:p>
        </p:txBody>
      </p:sp>
    </p:spTree>
    <p:extLst>
      <p:ext uri="{BB962C8B-B14F-4D97-AF65-F5344CB8AC3E}">
        <p14:creationId xmlns:p14="http://schemas.microsoft.com/office/powerpoint/2010/main" val="35843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3FC6-BFCB-8498-A7AE-3FE8352E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4. Input/Output (I/O)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2B81-1F2A-E9CD-84DE-2B75F6E3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40" y="1440180"/>
            <a:ext cx="10195560" cy="47320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/>
              <a:t>Devices: </a:t>
            </a:r>
            <a:r>
              <a:rPr lang="en-US" sz="4400" dirty="0"/>
              <a:t>Keyboard, mouse, monitor, printer, scanners, USBs.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/>
              <a:t>Managed through: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Device drivers (software that communicates with hardware).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Interrupts (signals to CPU from I/O device).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/>
              <a:t>Challenges: </a:t>
            </a:r>
            <a:r>
              <a:rPr lang="en-US" sz="4400" dirty="0"/>
              <a:t>Speed mismatch between CPU and I/O devices.</a:t>
            </a:r>
          </a:p>
        </p:txBody>
      </p:sp>
    </p:spTree>
    <p:extLst>
      <p:ext uri="{BB962C8B-B14F-4D97-AF65-F5344CB8AC3E}">
        <p14:creationId xmlns:p14="http://schemas.microsoft.com/office/powerpoint/2010/main" val="40196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F42D-9A7F-02D8-8A2E-F42CA88D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5. File and Data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7AED2-A4F8-059A-1179-C2791BEE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Files: </a:t>
            </a:r>
            <a:r>
              <a:rPr lang="en-US" sz="3600" dirty="0"/>
              <a:t>Named collection of data stored on disk.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Resource management by 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File naming and structure.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Access control (read/write/execute permissions).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Space allocation.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/>
              <a:t>Example: </a:t>
            </a:r>
            <a:r>
              <a:rPr lang="en-US" sz="3600" dirty="0"/>
              <a:t>Multiple processes accessing the same file.</a:t>
            </a:r>
          </a:p>
        </p:txBody>
      </p:sp>
    </p:spTree>
    <p:extLst>
      <p:ext uri="{BB962C8B-B14F-4D97-AF65-F5344CB8AC3E}">
        <p14:creationId xmlns:p14="http://schemas.microsoft.com/office/powerpoint/2010/main" val="5905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57BA-985C-DCD7-9006-0BF415B0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6. Network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1D386-A464-585B-EBCE-03164B0D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920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1" dirty="0"/>
              <a:t>Includes: </a:t>
            </a:r>
            <a:r>
              <a:rPr lang="en-US" sz="4800" dirty="0"/>
              <a:t>Bandwidth, IP addresses, ports, and sockets.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/>
              <a:t>Managed by: </a:t>
            </a:r>
            <a:r>
              <a:rPr lang="en-US" sz="4800" dirty="0"/>
              <a:t>Network protocols (TCP/IP).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/>
              <a:t>Resource sharing: </a:t>
            </a:r>
            <a:r>
              <a:rPr lang="en-US" sz="4800" dirty="0"/>
              <a:t>Printers, storage, internet.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/>
              <a:t>Issues: </a:t>
            </a:r>
            <a:r>
              <a:rPr lang="en-US" sz="4800" dirty="0"/>
              <a:t>Latency, congestion, security.</a:t>
            </a:r>
          </a:p>
        </p:txBody>
      </p:sp>
    </p:spTree>
    <p:extLst>
      <p:ext uri="{BB962C8B-B14F-4D97-AF65-F5344CB8AC3E}">
        <p14:creationId xmlns:p14="http://schemas.microsoft.com/office/powerpoint/2010/main" val="26654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0AD3-9856-89E0-DB6B-A4657F45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Resource 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73B1-4DFD-315D-C7F7-0C3F4A358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600200"/>
            <a:ext cx="11178540" cy="49834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Occur when multiple processes compete for limited resources.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Types: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Deadlock: processes wait indefinitely for resources.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Starvation: process never gets resources.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/>
              <a:t>Solutions: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Deadlock prevention, detection, and recovery.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Fair scheduling algorithms.</a:t>
            </a:r>
          </a:p>
        </p:txBody>
      </p:sp>
    </p:spTree>
    <p:extLst>
      <p:ext uri="{BB962C8B-B14F-4D97-AF65-F5344CB8AC3E}">
        <p14:creationId xmlns:p14="http://schemas.microsoft.com/office/powerpoint/2010/main" val="159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5EAC-BDA2-9D96-3F88-E20DFE0E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Managing System Resources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D40A-5971-80CD-146C-13039378B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</a:rPr>
              <a:t>Methods: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</a:rPr>
              <a:t>Plug and Play (PnP): </a:t>
            </a:r>
            <a:r>
              <a:rPr lang="en-US" sz="4400" dirty="0"/>
              <a:t>OS auto-assigns resources.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</a:rPr>
              <a:t>Device Manager (Windows): </a:t>
            </a:r>
            <a:r>
              <a:rPr lang="en-US" sz="4400" dirty="0"/>
              <a:t>Configure or troubleshoot conflicts.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srgbClr val="FF0000"/>
                </a:solidFill>
              </a:rPr>
              <a:t>BIOS/UEFI Settings: </a:t>
            </a:r>
            <a:r>
              <a:rPr lang="en-US" sz="4400" dirty="0"/>
              <a:t>Manually assign IRQs or DMA.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Modern OSs reduce manual conflicts.</a:t>
            </a:r>
          </a:p>
        </p:txBody>
      </p:sp>
    </p:spTree>
    <p:extLst>
      <p:ext uri="{BB962C8B-B14F-4D97-AF65-F5344CB8AC3E}">
        <p14:creationId xmlns:p14="http://schemas.microsoft.com/office/powerpoint/2010/main" val="35649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E2BC-90B9-1DFE-E0AF-FFC7267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Resource Monitoring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6E1C-B0AF-3A9A-75BB-95FA58F50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Purpose: </a:t>
            </a:r>
            <a:r>
              <a:rPr lang="en-US" sz="4800" dirty="0"/>
              <a:t>Monitor CPU usage, memory consumption, I/O activity, network traffic.</a:t>
            </a:r>
            <a:endParaRPr lang="en-US" sz="4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Examples in Windows: </a:t>
            </a:r>
            <a:r>
              <a:rPr lang="en-US" sz="4800" dirty="0"/>
              <a:t>Task Manager, Resource Monitor.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b="1" dirty="0">
                <a:solidFill>
                  <a:srgbClr val="FF0000"/>
                </a:solidFill>
              </a:rPr>
              <a:t>Examples in Linux: </a:t>
            </a:r>
            <a:r>
              <a:rPr lang="en-US" sz="4800" dirty="0"/>
              <a:t>top, </a:t>
            </a:r>
            <a:r>
              <a:rPr lang="en-US" sz="4800" dirty="0" err="1"/>
              <a:t>htop</a:t>
            </a:r>
            <a:r>
              <a:rPr lang="en-US" sz="4800" dirty="0"/>
              <a:t>, </a:t>
            </a:r>
            <a:r>
              <a:rPr lang="en-US" sz="4800" dirty="0" err="1"/>
              <a:t>vmstat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2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8134-9BD8-3481-AA6D-B9DE6BAA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What is BIOS?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E97C-A4D6-7764-1BF2-082645F59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b="1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BIOS</a:t>
            </a:r>
            <a:r>
              <a:rPr lang="en-US" sz="4800" kern="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Basic Input/Output System.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 firmware program stored on a ROM/Flash memory chip on the motherboard.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Provides the first code executed when the computer is powered 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3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G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Example: Configuring BIOS/CMOS Settings</a:t>
            </a:r>
            <a:endParaRPr lang="en-UG" sz="4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4264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G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BIOS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Restart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computer and press the designated key (e.g., F2, Del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Esc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enter BIOS setup.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G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System Time and Date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"System Time" and "System Date" fields.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 the values using the arrow keys and Enter.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G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Configuring Boot Order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"Boot" menu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3663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G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Device Manager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G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Device Manager in Windows, expand the device categories, and view the resource settings for each device.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en-UG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43D8-3350-9789-F7A7-73396B12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Reading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9C202-FA15-39E9-60BA-FF152336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Research and prepare a short report on UEFI vs BIOS.</a:t>
            </a:r>
          </a:p>
          <a:p>
            <a:r>
              <a:rPr lang="en-US" sz="4800" dirty="0"/>
              <a:t>Include advantages, disadvantages of each</a:t>
            </a:r>
          </a:p>
        </p:txBody>
      </p:sp>
    </p:spTree>
    <p:extLst>
      <p:ext uri="{BB962C8B-B14F-4D97-AF65-F5344CB8AC3E}">
        <p14:creationId xmlns:p14="http://schemas.microsoft.com/office/powerpoint/2010/main" val="14706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5659" y="1963271"/>
            <a:ext cx="9980682" cy="1734669"/>
          </a:xfrm>
        </p:spPr>
        <p:txBody>
          <a:bodyPr>
            <a:normAutofit/>
          </a:bodyPr>
          <a:lstStyle/>
          <a:p>
            <a:pPr algn="ctr"/>
            <a:r>
              <a:rPr lang="en-US" sz="10700" dirty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0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5 Bios Chip Stock Photos - Free &amp; Royalty-Free Stock ...">
            <a:extLst>
              <a:ext uri="{FF2B5EF4-FFF2-40B4-BE49-F238E27FC236}">
                <a16:creationId xmlns:a16="http://schemas.microsoft.com/office/drawing/2014/main" id="{E933D82D-73AA-2D3E-0889-6026BDD5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4" y="730509"/>
            <a:ext cx="4765964" cy="44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IOS ROM Chip Replacement - opencompute">
            <a:extLst>
              <a:ext uri="{FF2B5EF4-FFF2-40B4-BE49-F238E27FC236}">
                <a16:creationId xmlns:a16="http://schemas.microsoft.com/office/drawing/2014/main" id="{BE2B2CB8-31CE-00E4-4063-C663C843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44" y="618612"/>
            <a:ext cx="7494366" cy="56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9770-4EF4-E8E0-A766-1213CDB3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Functions of BIOS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C5B2-145E-1D13-BB49-5E555361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6" y="1463040"/>
            <a:ext cx="11590713" cy="531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1. Power-On Self-Test (POST):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Checks CPU, RAM, keyboard, storage, etc.</a:t>
            </a:r>
          </a:p>
          <a:p>
            <a:r>
              <a:rPr lang="en-US" sz="2400" dirty="0"/>
              <a:t>Detects hardware errors before booting.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2. Bootstrap Loader: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Locates and loads the operating system from storage (e.g., HDD, SSD, USB).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3. BIOS Drivers: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Provide basic communication between OS and hardware (keyboard, monitor, storage).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4. BIOS Setup Utility: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Interface where users configure system settings (boot order, CPU settings, security).</a:t>
            </a:r>
          </a:p>
        </p:txBody>
      </p:sp>
    </p:spTree>
    <p:extLst>
      <p:ext uri="{BB962C8B-B14F-4D97-AF65-F5344CB8AC3E}">
        <p14:creationId xmlns:p14="http://schemas.microsoft.com/office/powerpoint/2010/main" val="29121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78F2-E5C0-F3DA-28AD-2CE9DDC4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BIOS Boot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AB5AB-F190-3A73-9F0C-D1193A3D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Power is turned on.</a:t>
            </a:r>
          </a:p>
          <a:p>
            <a:r>
              <a:rPr lang="en-US" sz="4000" dirty="0"/>
              <a:t>BIOS runs POST (tests CPU, RAM, and devices).</a:t>
            </a:r>
          </a:p>
          <a:p>
            <a:r>
              <a:rPr lang="en-US" sz="4000" dirty="0"/>
              <a:t>BIOS checks CMOS settings for configuration.</a:t>
            </a:r>
          </a:p>
          <a:p>
            <a:r>
              <a:rPr lang="en-US" sz="4000" dirty="0"/>
              <a:t>BIOS locates boot device (e.g., SSD, HDD).</a:t>
            </a:r>
          </a:p>
          <a:p>
            <a:r>
              <a:rPr lang="en-US" sz="4000" dirty="0"/>
              <a:t>Loads the bootloader → Operating System starts.</a:t>
            </a:r>
          </a:p>
        </p:txBody>
      </p:sp>
    </p:spTree>
    <p:extLst>
      <p:ext uri="{BB962C8B-B14F-4D97-AF65-F5344CB8AC3E}">
        <p14:creationId xmlns:p14="http://schemas.microsoft.com/office/powerpoint/2010/main" val="34369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oot Process of a computer | What is boot process in computer | Boot process">
            <a:extLst>
              <a:ext uri="{FF2B5EF4-FFF2-40B4-BE49-F238E27FC236}">
                <a16:creationId xmlns:a16="http://schemas.microsoft.com/office/drawing/2014/main" id="{38D782BE-5A7B-D365-689A-43790299D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1" y="528204"/>
            <a:ext cx="10313940" cy="58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4977-4AFC-8328-530D-FD4C1140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What is CMOS?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A57C-04CF-C1EC-11B8-1B4317BE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36" y="1392382"/>
            <a:ext cx="9982200" cy="4572000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CMOS = Complementary Metal-Oxide Semiconductor.</a:t>
            </a:r>
          </a:p>
          <a:p>
            <a:r>
              <a:rPr lang="en-US" sz="4400" dirty="0"/>
              <a:t>A small memory chip that stores BIOS settings.</a:t>
            </a:r>
          </a:p>
          <a:p>
            <a:r>
              <a:rPr lang="en-US" sz="4400" dirty="0"/>
              <a:t>Powered by a small CMOS battery (coin-cell battery on the motherboard).</a:t>
            </a:r>
          </a:p>
        </p:txBody>
      </p:sp>
      <p:pic>
        <p:nvPicPr>
          <p:cNvPr id="4099" name="Picture 3" descr="replace CMOS battery on motherboard ...">
            <a:extLst>
              <a:ext uri="{FF2B5EF4-FFF2-40B4-BE49-F238E27FC236}">
                <a16:creationId xmlns:a16="http://schemas.microsoft.com/office/drawing/2014/main" id="{294E5BA1-79CF-6FAC-AD50-9A8081CB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010">
            <a:off x="9573922" y="4484543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at are CMOS, BIOS, and UEFI? | CORSAIR">
            <a:extLst>
              <a:ext uri="{FF2B5EF4-FFF2-40B4-BE49-F238E27FC236}">
                <a16:creationId xmlns:a16="http://schemas.microsoft.com/office/drawing/2014/main" id="{A03333F4-E1FC-4752-C144-A55D1D6E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77" y="516428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818A-DE97-FED9-E0BB-A2C04E0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Role of CMOS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CF95-CF1A-51CD-6CCC-B69B6274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485900"/>
            <a:ext cx="11087100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1. Stores system configuration: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Date and Time.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Boot sequence.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CPU and memory settings.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Hardware configuration (hard drives, optical drives, etc.).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Security settings (passwords).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2. Without CMOS battery:</a:t>
            </a:r>
          </a:p>
          <a:p>
            <a:r>
              <a:rPr lang="en-US" sz="3200" dirty="0"/>
              <a:t>Settings reset to default when the computer is turned off.</a:t>
            </a:r>
          </a:p>
        </p:txBody>
      </p:sp>
    </p:spTree>
    <p:extLst>
      <p:ext uri="{BB962C8B-B14F-4D97-AF65-F5344CB8AC3E}">
        <p14:creationId xmlns:p14="http://schemas.microsoft.com/office/powerpoint/2010/main" val="6512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582</TotalTime>
  <Words>1381</Words>
  <Application>Microsoft Office PowerPoint</Application>
  <PresentationFormat>Widescreen</PresentationFormat>
  <Paragraphs>180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Euphemia</vt:lpstr>
      <vt:lpstr>Plantagenet Cherokee</vt:lpstr>
      <vt:lpstr>Wingdings</vt:lpstr>
      <vt:lpstr>Academic Literature 16x9</vt:lpstr>
      <vt:lpstr>BIOS, CMOS &amp; System resources</vt:lpstr>
      <vt:lpstr>Introduction</vt:lpstr>
      <vt:lpstr>What is BIOS?</vt:lpstr>
      <vt:lpstr>PowerPoint Presentation</vt:lpstr>
      <vt:lpstr>Functions of BIOS</vt:lpstr>
      <vt:lpstr>BIOS Boot Process</vt:lpstr>
      <vt:lpstr>PowerPoint Presentation</vt:lpstr>
      <vt:lpstr>What is CMOS?</vt:lpstr>
      <vt:lpstr>Role of CMOS</vt:lpstr>
      <vt:lpstr>PowerPoint Presentation</vt:lpstr>
      <vt:lpstr>Accessing BIOS/CMOS Setup</vt:lpstr>
      <vt:lpstr>Common BIOS/CMOS Settings</vt:lpstr>
      <vt:lpstr>PowerPoint Presentation</vt:lpstr>
      <vt:lpstr>Common CMOS/BIOS Issues</vt:lpstr>
      <vt:lpstr>Legacy BIOS Vs UEFI</vt:lpstr>
      <vt:lpstr>PowerPoint Presentation</vt:lpstr>
      <vt:lpstr>Discussion Questions</vt:lpstr>
      <vt:lpstr>System Resources</vt:lpstr>
      <vt:lpstr>Importance of System Resources</vt:lpstr>
      <vt:lpstr>Types of System Resources</vt:lpstr>
      <vt:lpstr>1. CPU (Processor Time)</vt:lpstr>
      <vt:lpstr>2. Memory Resources</vt:lpstr>
      <vt:lpstr>3. Storage Resources</vt:lpstr>
      <vt:lpstr>4. Input/Output (I/O) Resources</vt:lpstr>
      <vt:lpstr>5. File and Data Resources</vt:lpstr>
      <vt:lpstr>6. Network Resources</vt:lpstr>
      <vt:lpstr>Resource Conflicts</vt:lpstr>
      <vt:lpstr>Managing System Resources</vt:lpstr>
      <vt:lpstr>Resource Monitoring Tools</vt:lpstr>
      <vt:lpstr>Practical Example: Configuring BIOS/CMOS Settings</vt:lpstr>
      <vt:lpstr>Reading Assignment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 and CMOS</dc:title>
  <dc:creator>Benedict Solvent</dc:creator>
  <cp:lastModifiedBy>Benedict Solvent</cp:lastModifiedBy>
  <cp:revision>124</cp:revision>
  <dcterms:created xsi:type="dcterms:W3CDTF">2024-07-24T09:41:59Z</dcterms:created>
  <dcterms:modified xsi:type="dcterms:W3CDTF">2025-09-18T10:32:36Z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