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7"/>
  </p:notesMasterIdLst>
  <p:handoutMasterIdLst>
    <p:handoutMasterId r:id="rId38"/>
  </p:handoutMasterIdLst>
  <p:sldIdLst>
    <p:sldId id="256" r:id="rId5"/>
    <p:sldId id="273" r:id="rId6"/>
    <p:sldId id="299" r:id="rId7"/>
    <p:sldId id="285" r:id="rId8"/>
    <p:sldId id="274" r:id="rId9"/>
    <p:sldId id="275" r:id="rId10"/>
    <p:sldId id="287" r:id="rId11"/>
    <p:sldId id="276" r:id="rId12"/>
    <p:sldId id="277" r:id="rId13"/>
    <p:sldId id="278" r:id="rId14"/>
    <p:sldId id="279" r:id="rId15"/>
    <p:sldId id="286" r:id="rId16"/>
    <p:sldId id="288" r:id="rId17"/>
    <p:sldId id="280" r:id="rId18"/>
    <p:sldId id="281" r:id="rId19"/>
    <p:sldId id="300" r:id="rId20"/>
    <p:sldId id="282" r:id="rId21"/>
    <p:sldId id="289" r:id="rId22"/>
    <p:sldId id="290" r:id="rId23"/>
    <p:sldId id="293" r:id="rId24"/>
    <p:sldId id="291" r:id="rId25"/>
    <p:sldId id="301" r:id="rId26"/>
    <p:sldId id="302" r:id="rId27"/>
    <p:sldId id="303" r:id="rId28"/>
    <p:sldId id="304" r:id="rId29"/>
    <p:sldId id="305" r:id="rId30"/>
    <p:sldId id="297" r:id="rId31"/>
    <p:sldId id="298" r:id="rId32"/>
    <p:sldId id="306" r:id="rId33"/>
    <p:sldId id="267" r:id="rId34"/>
    <p:sldId id="283" r:id="rId35"/>
    <p:sldId id="268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78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7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9/18/2025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9/18/2025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i="1" dirty="0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9/18/2025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9/18/2025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9/18/2025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9/18/2025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9/18/2025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9/18/2025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9/18/2025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9/18/2025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9/18/2025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9/18/2025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-110836" y="2219774"/>
            <a:ext cx="7140795" cy="2418451"/>
          </a:xfrm>
        </p:spPr>
        <p:txBody>
          <a:bodyPr anchor="ctr">
            <a:noAutofit/>
          </a:bodyPr>
          <a:lstStyle/>
          <a:p>
            <a:pPr algn="ctr"/>
            <a:r>
              <a:rPr lang="en-UG" sz="6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BIOS</a:t>
            </a:r>
            <a:r>
              <a:rPr lang="en-US" sz="6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G" sz="6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CMOS</a:t>
            </a:r>
            <a:r>
              <a:rPr lang="en-US" sz="6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&amp; System resources</a:t>
            </a:r>
            <a:endParaRPr lang="en-US" sz="600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476628" y="4511783"/>
            <a:ext cx="3965865" cy="955565"/>
          </a:xfrm>
        </p:spPr>
        <p:txBody>
          <a:bodyPr>
            <a:normAutofit lnSpcReduction="10000"/>
          </a:bodyPr>
          <a:lstStyle/>
          <a:p>
            <a:r>
              <a:rPr lang="en-US" sz="6600" b="1" dirty="0"/>
              <a:t>Topic 6</a:t>
            </a:r>
          </a:p>
        </p:txBody>
      </p:sp>
      <p:pic>
        <p:nvPicPr>
          <p:cNvPr id="1028" name="Picture 4" descr="BIOS, CMOS, UEFI – What's the difference?">
            <a:extLst>
              <a:ext uri="{FF2B5EF4-FFF2-40B4-BE49-F238E27FC236}">
                <a16:creationId xmlns:a16="http://schemas.microsoft.com/office/drawing/2014/main" id="{E2D09A86-E6FF-9AFF-9CC4-576E3A33D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949" y="1264025"/>
            <a:ext cx="5164791" cy="4383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DB57B61-500D-B01C-0B6D-435FF82734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1319904"/>
              </p:ext>
            </p:extLst>
          </p:nvPr>
        </p:nvGraphicFramePr>
        <p:xfrm>
          <a:off x="0" y="160020"/>
          <a:ext cx="12192000" cy="6597344"/>
        </p:xfrm>
        <a:graphic>
          <a:graphicData uri="http://schemas.openxmlformats.org/drawingml/2006/table">
            <a:tbl>
              <a:tblPr/>
              <a:tblGrid>
                <a:gridCol w="4064000">
                  <a:extLst>
                    <a:ext uri="{9D8B030D-6E8A-4147-A177-3AD203B41FA5}">
                      <a16:colId xmlns:a16="http://schemas.microsoft.com/office/drawing/2014/main" val="444069412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977289863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062693940"/>
                    </a:ext>
                  </a:extLst>
                </a:gridCol>
              </a:tblGrid>
              <a:tr h="879505">
                <a:tc>
                  <a:txBody>
                    <a:bodyPr/>
                    <a:lstStyle/>
                    <a:p>
                      <a:r>
                        <a:rPr lang="en-US" sz="4000" b="1"/>
                        <a:t>Aspect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/>
                        <a:t>BIOS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CMOS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451417"/>
                  </a:ext>
                </a:extLst>
              </a:tr>
              <a:tr h="1539133">
                <a:tc>
                  <a:txBody>
                    <a:bodyPr/>
                    <a:lstStyle/>
                    <a:p>
                      <a:r>
                        <a:rPr lang="en-US" sz="3200" dirty="0"/>
                        <a:t>Nature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200"/>
                        <a:t>Firmware (software on a chip)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Small memory chip (hardware + battery)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3694756"/>
                  </a:ext>
                </a:extLst>
              </a:tr>
              <a:tr h="1539133">
                <a:tc>
                  <a:txBody>
                    <a:bodyPr/>
                    <a:lstStyle/>
                    <a:p>
                      <a:r>
                        <a:rPr lang="en-US" sz="3200" dirty="0"/>
                        <a:t>Location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ROM/Flash chip on motherboard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Battery-powered RAM chip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9316567"/>
                  </a:ext>
                </a:extLst>
              </a:tr>
              <a:tr h="1074245">
                <a:tc>
                  <a:txBody>
                    <a:bodyPr/>
                    <a:lstStyle/>
                    <a:p>
                      <a:r>
                        <a:rPr lang="en-US" sz="3200"/>
                        <a:t>Function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200"/>
                        <a:t>Executes POST, loads OS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Stores configuration settings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9369976"/>
                  </a:ext>
                </a:extLst>
              </a:tr>
              <a:tr h="1565328">
                <a:tc>
                  <a:txBody>
                    <a:bodyPr/>
                    <a:lstStyle/>
                    <a:p>
                      <a:r>
                        <a:rPr lang="en-US" sz="3200"/>
                        <a:t>Volatility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200"/>
                        <a:t>Non-volatile (stays even w/out power)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Volatile (needs battery to retain data)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7996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096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E9A4E-1C43-0BFC-FFB0-39B728F08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Accessing BIOS/CMOS Setup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C1BC9C3-91BF-C09D-54EA-07162571354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77240" y="1789988"/>
            <a:ext cx="10995660" cy="467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en-US" altLang="en-US" sz="5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Press a key during startup (varies by manufacturer):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n-US" sz="5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DEL</a:t>
            </a:r>
            <a:r>
              <a:rPr kumimoji="0" lang="en-US" altLang="en-US" sz="5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5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F2</a:t>
            </a:r>
            <a:r>
              <a:rPr kumimoji="0" lang="en-US" altLang="en-US" sz="5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5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F10</a:t>
            </a:r>
            <a:r>
              <a:rPr kumimoji="0" lang="en-US" altLang="en-US" sz="5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5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ESC,F12</a:t>
            </a:r>
            <a:r>
              <a:rPr kumimoji="0" lang="en-US" altLang="en-US" sz="5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(common keys).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en-US" altLang="en-US" sz="5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Brings up </a:t>
            </a:r>
            <a:r>
              <a:rPr kumimoji="0" lang="en-US" altLang="en-US" sz="5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BIOS Setup Utility</a:t>
            </a:r>
            <a:r>
              <a:rPr kumimoji="0" lang="en-US" altLang="en-US" sz="5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730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78056-13FA-31D3-4C59-4B96C4C00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Common BIOS/CMOS Settings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34B8E4-1F91-334B-F723-286B9D001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482435"/>
            <a:ext cx="10408227" cy="5153891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200" b="1" dirty="0">
                <a:solidFill>
                  <a:srgbClr val="FF0000"/>
                </a:solidFill>
              </a:rPr>
              <a:t>Boot Order:</a:t>
            </a:r>
            <a:r>
              <a:rPr lang="en-US" sz="3200" dirty="0">
                <a:solidFill>
                  <a:srgbClr val="FF0000"/>
                </a:solidFill>
              </a:rPr>
              <a:t> </a:t>
            </a:r>
            <a:r>
              <a:rPr lang="en-US" sz="3200" dirty="0"/>
              <a:t>Priority sequence for boot devices (SSD, HDD, USB, DVD).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b="1" dirty="0">
                <a:solidFill>
                  <a:srgbClr val="FF0000"/>
                </a:solidFill>
              </a:rPr>
              <a:t>System Date/Time:</a:t>
            </a:r>
            <a:r>
              <a:rPr lang="en-US" sz="3200" dirty="0">
                <a:solidFill>
                  <a:srgbClr val="FF0000"/>
                </a:solidFill>
              </a:rPr>
              <a:t> </a:t>
            </a:r>
            <a:r>
              <a:rPr lang="en-US" sz="3200" dirty="0"/>
              <a:t>Configured here and stored in CMOS.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b="1" dirty="0">
                <a:solidFill>
                  <a:srgbClr val="FF0000"/>
                </a:solidFill>
              </a:rPr>
              <a:t>Hardware Configuration:</a:t>
            </a:r>
            <a:r>
              <a:rPr lang="en-US" sz="3200" dirty="0">
                <a:solidFill>
                  <a:srgbClr val="FF0000"/>
                </a:solidFill>
              </a:rPr>
              <a:t> </a:t>
            </a:r>
            <a:r>
              <a:rPr lang="en-US" sz="3200" dirty="0"/>
              <a:t>Enable/disable onboard devices (sound, LAN, USB ports).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b="1" dirty="0">
                <a:solidFill>
                  <a:srgbClr val="FF0000"/>
                </a:solidFill>
              </a:rPr>
              <a:t>Virtualization Support:</a:t>
            </a:r>
            <a:r>
              <a:rPr lang="en-US" sz="3200" dirty="0">
                <a:solidFill>
                  <a:srgbClr val="FF0000"/>
                </a:solidFill>
              </a:rPr>
              <a:t> </a:t>
            </a:r>
            <a:r>
              <a:rPr lang="en-US" sz="3200" dirty="0"/>
              <a:t>Enable (VT-x on Intel, AMD-V on AMD) for running virtual machines.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b="1" dirty="0">
                <a:solidFill>
                  <a:srgbClr val="FF0000"/>
                </a:solidFill>
              </a:rPr>
              <a:t>Security:</a:t>
            </a:r>
            <a:r>
              <a:rPr lang="en-US" sz="3200" dirty="0">
                <a:solidFill>
                  <a:srgbClr val="FF0000"/>
                </a:solidFill>
              </a:rPr>
              <a:t> </a:t>
            </a:r>
            <a:r>
              <a:rPr lang="en-US" sz="3200" dirty="0"/>
              <a:t>Set </a:t>
            </a:r>
            <a:r>
              <a:rPr lang="en-US" sz="3200" b="1" dirty="0"/>
              <a:t>BIOS/UEFI passwords</a:t>
            </a:r>
            <a:r>
              <a:rPr lang="en-US" sz="3200" dirty="0"/>
              <a:t> (supervisor/user) and </a:t>
            </a:r>
            <a:r>
              <a:rPr lang="en-US" sz="3200" b="1" dirty="0"/>
              <a:t>Secure Boot</a:t>
            </a:r>
            <a:r>
              <a:rPr lang="en-US" sz="3200" dirty="0"/>
              <a:t> options.</a:t>
            </a:r>
          </a:p>
        </p:txBody>
      </p:sp>
    </p:spTree>
    <p:extLst>
      <p:ext uri="{BB962C8B-B14F-4D97-AF65-F5344CB8AC3E}">
        <p14:creationId xmlns:p14="http://schemas.microsoft.com/office/powerpoint/2010/main" val="2766522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an someone tell me from these screenshots what to change in my BIOS  settings so my stupid excuse of a PC can read my bootable USB? :  r/24hoursupport">
            <a:extLst>
              <a:ext uri="{FF2B5EF4-FFF2-40B4-BE49-F238E27FC236}">
                <a16:creationId xmlns:a16="http://schemas.microsoft.com/office/drawing/2014/main" id="{052B4CDA-08E5-AD5D-864D-E0CAA1549D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90" y="443346"/>
            <a:ext cx="5472545" cy="5763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Solved: Boot order setting - HP Support Community - 7787730">
            <a:extLst>
              <a:ext uri="{FF2B5EF4-FFF2-40B4-BE49-F238E27FC236}">
                <a16:creationId xmlns:a16="http://schemas.microsoft.com/office/drawing/2014/main" id="{12D8F049-1110-0F8A-D0AD-6AA01300F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036" y="443347"/>
            <a:ext cx="6012873" cy="5763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10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0155C-6AA0-DEA2-6E2E-F49820567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Common CMOS/BIOS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D00E7C-9EFA-4E2F-B487-ADB485E84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780" y="1531620"/>
            <a:ext cx="11384280" cy="525018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</a:rPr>
              <a:t>1. Dead CMOS Battery:</a:t>
            </a:r>
          </a:p>
          <a:p>
            <a:r>
              <a:rPr lang="en-US" sz="2800" dirty="0"/>
              <a:t>Symptoms: Wrong time/date, reset settings.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</a:rPr>
              <a:t>2. Corrupted BIOS:</a:t>
            </a:r>
          </a:p>
          <a:p>
            <a:r>
              <a:rPr lang="en-US" sz="2800" dirty="0"/>
              <a:t>System won’t boot.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</a:rPr>
              <a:t>3. Incorrect BIOS Settings:</a:t>
            </a:r>
          </a:p>
          <a:p>
            <a:r>
              <a:rPr lang="en-US" sz="2800" dirty="0"/>
              <a:t>Boot failure or hardware not recognized.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</a:rPr>
              <a:t>Solutions:</a:t>
            </a:r>
          </a:p>
          <a:p>
            <a:r>
              <a:rPr lang="en-US" sz="2800" dirty="0"/>
              <a:t>Replace CMOS battery, </a:t>
            </a:r>
          </a:p>
          <a:p>
            <a:r>
              <a:rPr lang="en-US" sz="2800" dirty="0"/>
              <a:t>Reset BIOS to default, </a:t>
            </a:r>
          </a:p>
          <a:p>
            <a:r>
              <a:rPr lang="en-US" sz="2800" dirty="0"/>
              <a:t>Update/flash BIOS if necessary.</a:t>
            </a:r>
          </a:p>
        </p:txBody>
      </p:sp>
    </p:spTree>
    <p:extLst>
      <p:ext uri="{BB962C8B-B14F-4D97-AF65-F5344CB8AC3E}">
        <p14:creationId xmlns:p14="http://schemas.microsoft.com/office/powerpoint/2010/main" val="39011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E9013-32C6-B3F8-A7EA-E726B30C9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Legacy BIOS Vs UEFI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263F58-A95B-22CA-F939-BBBF829AE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727" y="1600200"/>
            <a:ext cx="10958945" cy="5181600"/>
          </a:xfrm>
        </p:spPr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G" sz="2800" b="1" kern="100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Legacy BIOS</a:t>
            </a:r>
            <a:endParaRPr lang="en-UG" sz="2800" kern="100" dirty="0">
              <a:solidFill>
                <a:srgbClr val="FF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ü"/>
              <a:tabLst>
                <a:tab pos="914400" algn="l"/>
              </a:tabLst>
            </a:pPr>
            <a:r>
              <a:rPr lang="en-UG" sz="28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Older type of BIOS.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ü"/>
              <a:tabLst>
                <a:tab pos="914400" algn="l"/>
              </a:tabLst>
            </a:pPr>
            <a:r>
              <a:rPr lang="en-UG" sz="28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Limited to 16-bit code execution and 1 MB of addressable memory.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G" sz="2800" b="1" kern="100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UEFI (Unified Extensible Firmware Interface)</a:t>
            </a:r>
            <a:endParaRPr lang="en-US" sz="2800" kern="100" dirty="0">
              <a:solidFill>
                <a:srgbClr val="FF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G" sz="28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Modern BIOS replacement.</a:t>
            </a:r>
            <a:endParaRPr lang="en-US" sz="2800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S" sz="2800" dirty="0">
                <a:latin typeface="+mj-lt"/>
              </a:rPr>
              <a:t>More advanced than traditional BIOS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G" sz="28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Supports 32-bit and 64-bit code execution.</a:t>
            </a:r>
            <a:endParaRPr lang="en-US" sz="2800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S" sz="2800" dirty="0">
                <a:latin typeface="+mj-lt"/>
              </a:rPr>
              <a:t>Supports larger hard drives, faster boot, graphical interface.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S" sz="2800" dirty="0">
                <a:latin typeface="+mj-lt"/>
              </a:rPr>
              <a:t>Backward compatible with BIOS.</a:t>
            </a:r>
          </a:p>
        </p:txBody>
      </p:sp>
    </p:spTree>
    <p:extLst>
      <p:ext uri="{BB962C8B-B14F-4D97-AF65-F5344CB8AC3E}">
        <p14:creationId xmlns:p14="http://schemas.microsoft.com/office/powerpoint/2010/main" val="119453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675074-65AD-3B3E-8654-E70316545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3809" y="3858718"/>
            <a:ext cx="5908100" cy="2999282"/>
          </a:xfrm>
          <a:prstGeom prst="rect">
            <a:avLst/>
          </a:prstGeom>
        </p:spPr>
      </p:pic>
      <p:pic>
        <p:nvPicPr>
          <p:cNvPr id="1028" name="Picture 4" descr="Difference Between BIOS and UEFI - neeosearch">
            <a:extLst>
              <a:ext uri="{FF2B5EF4-FFF2-40B4-BE49-F238E27FC236}">
                <a16:creationId xmlns:a16="http://schemas.microsoft.com/office/drawing/2014/main" id="{D8AD31D6-498F-7CAE-F2CF-26F7F9513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01" y="271030"/>
            <a:ext cx="5908099" cy="335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ec 2: BIOS/UEFI and POST (Power on Self Start) | by Ghost Matrix | Medium">
            <a:extLst>
              <a:ext uri="{FF2B5EF4-FFF2-40B4-BE49-F238E27FC236}">
                <a16:creationId xmlns:a16="http://schemas.microsoft.com/office/drawing/2014/main" id="{F0C686DB-6126-3021-D739-2CE284072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409" y="410325"/>
            <a:ext cx="5715000" cy="321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300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9DA36-97B7-9541-C9EA-414C96DCA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Discussion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13FCD-CF31-93BF-36EB-55C0DE9FD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10158845" cy="4572000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lphaLcParenR"/>
            </a:pPr>
            <a:r>
              <a:rPr lang="en-US" sz="4000" dirty="0"/>
              <a:t>What would happen if the CMOS battery dies?</a:t>
            </a:r>
          </a:p>
          <a:p>
            <a:pPr marL="457200" indent="-457200">
              <a:buFont typeface="+mj-lt"/>
              <a:buAutoNum type="alphaLcParenR"/>
            </a:pPr>
            <a:r>
              <a:rPr lang="en-US" sz="4000" dirty="0"/>
              <a:t>Why is BIOS considered firmware, not software?</a:t>
            </a:r>
          </a:p>
          <a:p>
            <a:pPr marL="457200" indent="-457200">
              <a:buFont typeface="+mj-lt"/>
              <a:buAutoNum type="alphaLcParenR"/>
            </a:pPr>
            <a:r>
              <a:rPr lang="en-US" sz="4000" dirty="0"/>
              <a:t>How does UEFI improve upon traditional BIOS?</a:t>
            </a:r>
          </a:p>
          <a:p>
            <a:pPr marL="457200" indent="-457200">
              <a:buFont typeface="+mj-lt"/>
              <a:buAutoNum type="alphaLcParenR"/>
            </a:pPr>
            <a:r>
              <a:rPr lang="en-US" sz="4000" dirty="0"/>
              <a:t>Describe a situation where you might need to enter BIOS/CMOS setup.</a:t>
            </a:r>
          </a:p>
        </p:txBody>
      </p:sp>
    </p:spTree>
    <p:extLst>
      <p:ext uri="{BB962C8B-B14F-4D97-AF65-F5344CB8AC3E}">
        <p14:creationId xmlns:p14="http://schemas.microsoft.com/office/powerpoint/2010/main" val="2280414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7B158-C5BE-A1D2-24B6-089BD865C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b="1" dirty="0">
                <a:solidFill>
                  <a:srgbClr val="FF0000"/>
                </a:solidFill>
              </a:rPr>
              <a:t>System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D81C8A-2098-4B48-2ADA-52CDB0BFE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820" y="1371600"/>
            <a:ext cx="10241280" cy="558338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400" dirty="0">
                <a:latin typeface="+mj-lt"/>
              </a:rPr>
              <a:t>System resources are the hardware and software components that an operating system (OS) manages to ensure efficient functioning of the computer.</a:t>
            </a:r>
          </a:p>
          <a:p>
            <a:pPr marL="0" indent="0">
              <a:buNone/>
            </a:pPr>
            <a:r>
              <a:rPr lang="en-US" sz="4400" b="1" dirty="0">
                <a:solidFill>
                  <a:srgbClr val="FF0000"/>
                </a:solidFill>
                <a:latin typeface="+mj-lt"/>
              </a:rPr>
              <a:t>Examples:</a:t>
            </a:r>
          </a:p>
          <a:p>
            <a:pPr marL="0" indent="0">
              <a:buNone/>
            </a:pPr>
            <a:r>
              <a:rPr lang="en-US" sz="4400" dirty="0">
                <a:latin typeface="+mj-lt"/>
              </a:rPr>
              <a:t>CPU time, Memory, Input/Output devices, files/data, Networks </a:t>
            </a:r>
            <a:r>
              <a:rPr lang="en-US" sz="4400" dirty="0" err="1">
                <a:latin typeface="+mj-lt"/>
              </a:rPr>
              <a:t>etc</a:t>
            </a:r>
            <a:endParaRPr lang="en-US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5523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FBC9B-DD90-28E5-9745-3974D9343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Importance of System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B504D-3CDC-AB59-5126-97920CB920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600" dirty="0"/>
              <a:t>They enable smooth functioning of applications.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600" dirty="0"/>
              <a:t>Efficient allocation thus prevents: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600" dirty="0"/>
              <a:t>Conflicts (two devices using same resource).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600" dirty="0"/>
              <a:t>Performance bottlenecks.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600" dirty="0"/>
              <a:t>Critical for multitasking and resource sharing.</a:t>
            </a:r>
          </a:p>
        </p:txBody>
      </p:sp>
    </p:spTree>
    <p:extLst>
      <p:ext uri="{BB962C8B-B14F-4D97-AF65-F5344CB8AC3E}">
        <p14:creationId xmlns:p14="http://schemas.microsoft.com/office/powerpoint/2010/main" val="344383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82163-6A90-F2EF-5BA4-88F60A0DA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56B4C0-20DF-71C8-C9AE-F99A1464BB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600" dirty="0"/>
              <a:t>When a computer starts, it doesn’t go straight into Windows, Linux, or macOS.</a:t>
            </a:r>
          </a:p>
          <a:p>
            <a:r>
              <a:rPr lang="en-US" sz="3600" dirty="0"/>
              <a:t>First, the system runs firmware instructions stored in a chip.</a:t>
            </a:r>
          </a:p>
          <a:p>
            <a:r>
              <a:rPr lang="en-US" sz="3600" dirty="0"/>
              <a:t>These instructions check hardware, configure devices, and load the operating system.</a:t>
            </a:r>
          </a:p>
          <a:p>
            <a:r>
              <a:rPr lang="en-US" sz="3600" dirty="0"/>
              <a:t>BIOS (Basic Input/Output System) and CMOS (Complementary Metal-Oxide Semiconductor) are key players in this process.</a:t>
            </a:r>
          </a:p>
        </p:txBody>
      </p:sp>
    </p:spTree>
    <p:extLst>
      <p:ext uri="{BB962C8B-B14F-4D97-AF65-F5344CB8AC3E}">
        <p14:creationId xmlns:p14="http://schemas.microsoft.com/office/powerpoint/2010/main" val="160636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30507-190D-E9F9-650F-DDCB0D9E7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600" b="1" dirty="0">
                <a:solidFill>
                  <a:srgbClr val="FF0000"/>
                </a:solidFill>
              </a:rPr>
              <a:t>Types of System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C2A706-1B83-A614-366D-C1CB0929FB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869180"/>
          </a:xfrm>
        </p:spPr>
        <p:txBody>
          <a:bodyPr>
            <a:normAutofit fontScale="92500" lnSpcReduction="20000"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/>
              <a:t>Processor (CPU time)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/>
              <a:t>Memory (RAM, cache, virtual memory)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/>
              <a:t>Storage devices (Hard drive, SSD)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/>
              <a:t>Input/Output (I/O) devices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/>
              <a:t>Files &amp; Data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/>
              <a:t>Network resources</a:t>
            </a:r>
          </a:p>
        </p:txBody>
      </p:sp>
    </p:spTree>
    <p:extLst>
      <p:ext uri="{BB962C8B-B14F-4D97-AF65-F5344CB8AC3E}">
        <p14:creationId xmlns:p14="http://schemas.microsoft.com/office/powerpoint/2010/main" val="104978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B7F1B-450C-3026-ED42-A0F5546DB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1. CPU (Processor Time)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FA81C7-4A01-EFB8-F93C-E1AD17550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600" b="1" dirty="0"/>
              <a:t>Role: </a:t>
            </a:r>
            <a:r>
              <a:rPr lang="en-US" sz="3600" dirty="0"/>
              <a:t>Executes instructions and performs computations.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600" b="1" dirty="0"/>
              <a:t>Resource management: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200" b="1" dirty="0"/>
              <a:t>Scheduling </a:t>
            </a:r>
            <a:r>
              <a:rPr lang="en-US" sz="3200" dirty="0"/>
              <a:t>– decides which process gets CPU and for how long.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200" b="1" dirty="0"/>
              <a:t>Techniques: </a:t>
            </a:r>
            <a:r>
              <a:rPr lang="en-US" sz="3200" dirty="0"/>
              <a:t>Round Robin, Priority Scheduling, First-Come-First-Serve.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600" b="1" dirty="0"/>
              <a:t>Issues: </a:t>
            </a:r>
            <a:r>
              <a:rPr lang="en-US" sz="3600" dirty="0"/>
              <a:t>Starvation, deadlock.</a:t>
            </a:r>
          </a:p>
        </p:txBody>
      </p:sp>
    </p:spTree>
    <p:extLst>
      <p:ext uri="{BB962C8B-B14F-4D97-AF65-F5344CB8AC3E}">
        <p14:creationId xmlns:p14="http://schemas.microsoft.com/office/powerpoint/2010/main" val="247656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DA7DF-B914-1C29-85E1-9665AD18C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/>
              <a:t>2. Memory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736847-A4FF-8235-F433-C6A93E6EA6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600" b="1" dirty="0"/>
              <a:t>Primary memory (RAM): </a:t>
            </a:r>
            <a:r>
              <a:rPr lang="en-US" sz="3600" dirty="0"/>
              <a:t>fast, volatile.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600" b="1" dirty="0"/>
              <a:t>Cache memory: </a:t>
            </a:r>
            <a:r>
              <a:rPr lang="en-US" sz="3600" dirty="0"/>
              <a:t>high-speed, between CPU &amp; RAM.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600" b="1" dirty="0"/>
              <a:t>Virtual memory: </a:t>
            </a:r>
            <a:r>
              <a:rPr lang="en-US" sz="3600" dirty="0"/>
              <a:t>extends RAM using disk space.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600" b="1" dirty="0"/>
              <a:t>OS tasks: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600" dirty="0"/>
              <a:t>Allocation and deallocation.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600" dirty="0"/>
              <a:t>Memory protection (processes can’t access others’ memory).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600" dirty="0"/>
              <a:t>Swapping (moving processes in and out).</a:t>
            </a:r>
          </a:p>
        </p:txBody>
      </p:sp>
    </p:spTree>
    <p:extLst>
      <p:ext uri="{BB962C8B-B14F-4D97-AF65-F5344CB8AC3E}">
        <p14:creationId xmlns:p14="http://schemas.microsoft.com/office/powerpoint/2010/main" val="86050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98476-8066-A89E-5C37-68BEC5593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3. Storage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271B0C-09D0-8109-B965-2248E4C7CC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000" b="1" dirty="0"/>
              <a:t>Types: </a:t>
            </a:r>
            <a:r>
              <a:rPr lang="en-US" sz="4000" dirty="0"/>
              <a:t>HDD, SSD, optical disks.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000" b="1" dirty="0"/>
              <a:t>Functions: </a:t>
            </a:r>
            <a:r>
              <a:rPr lang="en-US" sz="4000" dirty="0"/>
              <a:t>Store operating system, applications, and user data.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000" b="1" dirty="0"/>
              <a:t>OS management: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4000" dirty="0"/>
              <a:t>File system organization (e.g., NTFS, FAT32, EXT4).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4000" dirty="0"/>
              <a:t>Access permissions.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4000" dirty="0"/>
              <a:t>Disk scheduling (FCFS, SSTF, SCAN).</a:t>
            </a:r>
          </a:p>
        </p:txBody>
      </p:sp>
    </p:spTree>
    <p:extLst>
      <p:ext uri="{BB962C8B-B14F-4D97-AF65-F5344CB8AC3E}">
        <p14:creationId xmlns:p14="http://schemas.microsoft.com/office/powerpoint/2010/main" val="358432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73FC6-BFCB-8498-A7AE-3FE8352E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b="1" dirty="0"/>
              <a:t>4. Input/Output (I/O)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3F2B81-1F2A-E9CD-84DE-2B75F6E30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1540" y="1440180"/>
            <a:ext cx="10195560" cy="473202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400" b="1" dirty="0"/>
              <a:t>Devices: </a:t>
            </a:r>
            <a:r>
              <a:rPr lang="en-US" sz="4400" dirty="0"/>
              <a:t>Keyboard, mouse, monitor, printer, scanners, USBs.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400" b="1" dirty="0"/>
              <a:t>Managed through: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4000" dirty="0"/>
              <a:t>Device drivers (software that communicates with hardware).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4000" dirty="0"/>
              <a:t>Interrupts (signals to CPU from I/O device).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400" b="1" dirty="0"/>
              <a:t>Challenges: </a:t>
            </a:r>
            <a:r>
              <a:rPr lang="en-US" sz="4400" dirty="0"/>
              <a:t>Speed mismatch between CPU and I/O devices.</a:t>
            </a:r>
          </a:p>
        </p:txBody>
      </p:sp>
    </p:spTree>
    <p:extLst>
      <p:ext uri="{BB962C8B-B14F-4D97-AF65-F5344CB8AC3E}">
        <p14:creationId xmlns:p14="http://schemas.microsoft.com/office/powerpoint/2010/main" val="401968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1F42D-9A7F-02D8-8A2E-F42CA88D5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/>
              <a:t>5. File and Data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7AED2-A4F8-059A-1179-C2791BEE88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600" b="1" dirty="0"/>
              <a:t>Files: </a:t>
            </a:r>
            <a:r>
              <a:rPr lang="en-US" sz="3600" dirty="0"/>
              <a:t>Named collection of data stored on disk.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600" b="1" dirty="0"/>
              <a:t>Resource management by OS: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600" dirty="0"/>
              <a:t>File naming and structure.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600" dirty="0"/>
              <a:t>Access control (read/write/execute permissions).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600" dirty="0"/>
              <a:t>Space allocation.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600" b="1" dirty="0"/>
              <a:t>Example: </a:t>
            </a:r>
            <a:r>
              <a:rPr lang="en-US" sz="3600" dirty="0"/>
              <a:t>Multiple processes accessing the same file.</a:t>
            </a:r>
          </a:p>
        </p:txBody>
      </p:sp>
    </p:spTree>
    <p:extLst>
      <p:ext uri="{BB962C8B-B14F-4D97-AF65-F5344CB8AC3E}">
        <p14:creationId xmlns:p14="http://schemas.microsoft.com/office/powerpoint/2010/main" val="59054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557BA-985C-DCD7-9006-0BF415B00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6. Network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1D386-A464-585B-EBCE-03164B0D5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89204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800" b="1" dirty="0"/>
              <a:t>Includes: </a:t>
            </a:r>
            <a:r>
              <a:rPr lang="en-US" sz="4800" dirty="0"/>
              <a:t>Bandwidth, IP addresses, ports, and sockets.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800" b="1" dirty="0"/>
              <a:t>Managed by: </a:t>
            </a:r>
            <a:r>
              <a:rPr lang="en-US" sz="4800" dirty="0"/>
              <a:t>Network protocols (TCP/IP).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800" b="1" dirty="0"/>
              <a:t>Resource sharing: </a:t>
            </a:r>
            <a:r>
              <a:rPr lang="en-US" sz="4800" dirty="0"/>
              <a:t>Printers, storage, internet.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800" b="1" dirty="0"/>
              <a:t>Issues: </a:t>
            </a:r>
            <a:r>
              <a:rPr lang="en-US" sz="4800" dirty="0"/>
              <a:t>Latency, congestion, security.</a:t>
            </a:r>
          </a:p>
        </p:txBody>
      </p:sp>
    </p:spTree>
    <p:extLst>
      <p:ext uri="{BB962C8B-B14F-4D97-AF65-F5344CB8AC3E}">
        <p14:creationId xmlns:p14="http://schemas.microsoft.com/office/powerpoint/2010/main" val="266545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40AD3-9856-89E0-DB6B-A4657F457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rgbClr val="FF0000"/>
                </a:solidFill>
              </a:rPr>
              <a:t>Resource Conflicts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073B1-4DFD-315D-C7F7-0C3F4A358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780" y="1600200"/>
            <a:ext cx="11178540" cy="498348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200" dirty="0"/>
              <a:t>Occur when multiple processes compete for limited resources.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b="1" dirty="0"/>
              <a:t>Types: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200" dirty="0"/>
              <a:t>Deadlock: processes wait indefinitely for resources.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200" dirty="0"/>
              <a:t>Starvation: process never gets resources.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b="1" dirty="0"/>
              <a:t>Solutions: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200" dirty="0"/>
              <a:t>Deadlock prevention, detection, and recovery.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3200" dirty="0"/>
              <a:t>Fair scheduling algorithms.</a:t>
            </a:r>
          </a:p>
        </p:txBody>
      </p:sp>
    </p:spTree>
    <p:extLst>
      <p:ext uri="{BB962C8B-B14F-4D97-AF65-F5344CB8AC3E}">
        <p14:creationId xmlns:p14="http://schemas.microsoft.com/office/powerpoint/2010/main" val="159655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B5EAC-BDA2-9D96-3F88-E20DFE0E1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Managing System Resources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38D40A-5971-80CD-146C-13039378B2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400" b="1" dirty="0">
                <a:solidFill>
                  <a:srgbClr val="FF0000"/>
                </a:solidFill>
              </a:rPr>
              <a:t>Methods: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4400" b="1" dirty="0">
                <a:solidFill>
                  <a:srgbClr val="FF0000"/>
                </a:solidFill>
              </a:rPr>
              <a:t>Plug and Play (PnP): </a:t>
            </a:r>
            <a:r>
              <a:rPr lang="en-US" sz="4400" dirty="0"/>
              <a:t>OS auto-assigns resources.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4400" b="1" dirty="0">
                <a:solidFill>
                  <a:srgbClr val="FF0000"/>
                </a:solidFill>
              </a:rPr>
              <a:t>Device Manager (Windows): </a:t>
            </a:r>
            <a:r>
              <a:rPr lang="en-US" sz="4400" dirty="0"/>
              <a:t>Configure or troubleshoot conflicts.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4400" b="1" dirty="0">
                <a:solidFill>
                  <a:srgbClr val="FF0000"/>
                </a:solidFill>
              </a:rPr>
              <a:t>BIOS/UEFI Settings: </a:t>
            </a:r>
            <a:r>
              <a:rPr lang="en-US" sz="4400" dirty="0"/>
              <a:t>Manually assign IRQs or DMA.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400" dirty="0"/>
              <a:t>Modern OSs reduce manual conflicts.</a:t>
            </a:r>
          </a:p>
        </p:txBody>
      </p:sp>
    </p:spTree>
    <p:extLst>
      <p:ext uri="{BB962C8B-B14F-4D97-AF65-F5344CB8AC3E}">
        <p14:creationId xmlns:p14="http://schemas.microsoft.com/office/powerpoint/2010/main" val="356495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EE2BC-90B9-1DFE-E0AF-FFC7267DE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Resource Monitoring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136E1C-B0AF-3A9A-75BB-95FA58F50B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800" b="1" dirty="0">
                <a:solidFill>
                  <a:srgbClr val="FF0000"/>
                </a:solidFill>
              </a:rPr>
              <a:t>Purpose: </a:t>
            </a:r>
            <a:r>
              <a:rPr lang="en-US" sz="4800" dirty="0"/>
              <a:t>Monitor CPU usage, memory consumption, I/O activity, network traffic.</a:t>
            </a:r>
            <a:endParaRPr lang="en-US" sz="4800" b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4800" b="1" dirty="0">
                <a:solidFill>
                  <a:srgbClr val="FF0000"/>
                </a:solidFill>
              </a:rPr>
              <a:t>Examples in Windows: </a:t>
            </a:r>
            <a:r>
              <a:rPr lang="en-US" sz="4800" dirty="0"/>
              <a:t>Task Manager, Resource Monitor.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800" b="1" dirty="0">
                <a:solidFill>
                  <a:srgbClr val="FF0000"/>
                </a:solidFill>
              </a:rPr>
              <a:t>Examples in Linux: </a:t>
            </a:r>
            <a:r>
              <a:rPr lang="en-US" sz="4800" dirty="0"/>
              <a:t>top, </a:t>
            </a:r>
            <a:r>
              <a:rPr lang="en-US" sz="4800" dirty="0" err="1"/>
              <a:t>htop</a:t>
            </a:r>
            <a:r>
              <a:rPr lang="en-US" sz="4800" dirty="0"/>
              <a:t>, </a:t>
            </a:r>
            <a:r>
              <a:rPr lang="en-US" sz="4800" dirty="0" err="1"/>
              <a:t>vmstat</a:t>
            </a:r>
            <a:r>
              <a:rPr lang="en-US" sz="4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4623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38134-9BD8-3481-AA6D-B9DE6BAA2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What is BIOS?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B7E97C-A4D6-7764-1BF2-082645F59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800" b="1" kern="1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BIOS</a:t>
            </a:r>
            <a:r>
              <a:rPr lang="en-US" sz="4800" kern="1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= Basic Input/Output System.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A firmware program stored on a ROM/Flash memory chip on the motherboard.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Provides the first code executed when the computer is powered on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22335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G" sz="40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Practical Example: Configuring BIOS/CMOS Settings</a:t>
            </a:r>
            <a:endParaRPr lang="en-UG" sz="40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600199"/>
            <a:ext cx="9982200" cy="5042647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G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Accessing BIOS</a:t>
            </a:r>
            <a:r>
              <a:rPr lang="en-UG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Restart </a:t>
            </a:r>
            <a:r>
              <a:rPr lang="en-US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your </a:t>
            </a:r>
            <a:r>
              <a:rPr lang="en-UG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computer and press the designated key (e.g., F2, Del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Esc</a:t>
            </a:r>
            <a:r>
              <a:rPr lang="en-UG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to enter BIOS setup.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G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Setting System Time and Date</a:t>
            </a:r>
            <a:r>
              <a:rPr lang="en-UG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UG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Navigate to the "System Time" and "System Date" fields.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UG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Adjust the values using the arrow keys and Enter.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G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Configuring Boot Order</a:t>
            </a:r>
            <a:r>
              <a:rPr lang="en-UG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UG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Navigate to the "Boot" menu</a:t>
            </a:r>
            <a:endParaRPr lang="en-US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3663" lvl="1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914400" algn="l"/>
              </a:tabLst>
            </a:pPr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UG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Device Manager</a:t>
            </a:r>
            <a:r>
              <a:rPr lang="en-UG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Open Device Manager in Windows, expand the device categories, and view the resource settings for each device.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endParaRPr lang="en-UG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656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43D8-3350-9789-F7A7-73396B12C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/>
              <a:t>Reading Assignment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9C202-FA15-39E9-60BA-FF1523367F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Research and prepare a short report on UEFI vs BIOS.</a:t>
            </a:r>
          </a:p>
          <a:p>
            <a:r>
              <a:rPr lang="en-US" sz="4800" dirty="0"/>
              <a:t>Include advantages, disadvantages of each</a:t>
            </a:r>
          </a:p>
        </p:txBody>
      </p:sp>
    </p:spTree>
    <p:extLst>
      <p:ext uri="{BB962C8B-B14F-4D97-AF65-F5344CB8AC3E}">
        <p14:creationId xmlns:p14="http://schemas.microsoft.com/office/powerpoint/2010/main" val="1470607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05659" y="1963271"/>
            <a:ext cx="9980682" cy="1734669"/>
          </a:xfrm>
        </p:spPr>
        <p:txBody>
          <a:bodyPr>
            <a:normAutofit/>
          </a:bodyPr>
          <a:lstStyle/>
          <a:p>
            <a:pPr algn="ctr"/>
            <a:r>
              <a:rPr lang="en-US" sz="10700" dirty="0"/>
              <a:t>END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208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175 Bios Chip Stock Photos - Free &amp; Royalty-Free Stock ...">
            <a:extLst>
              <a:ext uri="{FF2B5EF4-FFF2-40B4-BE49-F238E27FC236}">
                <a16:creationId xmlns:a16="http://schemas.microsoft.com/office/drawing/2014/main" id="{E933D82D-73AA-2D3E-0889-6026BDD5E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94" y="730509"/>
            <a:ext cx="4765964" cy="4451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BIOS ROM Chip Replacement - opencompute">
            <a:extLst>
              <a:ext uri="{FF2B5EF4-FFF2-40B4-BE49-F238E27FC236}">
                <a16:creationId xmlns:a16="http://schemas.microsoft.com/office/drawing/2014/main" id="{BE2B2CB8-31CE-00E4-4063-C663C843D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344" y="618612"/>
            <a:ext cx="7494366" cy="562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465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49770-4EF4-E8E0-A766-1213CDB32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rgbClr val="FF0000"/>
                </a:solidFill>
              </a:rPr>
              <a:t>Functions of BIOS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D9C5B2-145E-1D13-BB49-5E55536152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6" y="1463040"/>
            <a:ext cx="11590713" cy="53187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</a:rPr>
              <a:t>1. Power-On Self-Test (POST):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/>
              <a:t>Checks CPU, RAM, keyboard, storage, etc.</a:t>
            </a:r>
          </a:p>
          <a:p>
            <a:r>
              <a:rPr lang="en-US" sz="2400" dirty="0"/>
              <a:t>Detects hardware errors before booting.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</a:rPr>
              <a:t>2. Bootstrap Loader: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/>
              <a:t>Locates and loads the operating system from storage (e.g., HDD, SSD, USB).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</a:rPr>
              <a:t>3. BIOS Drivers: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/>
              <a:t>Provide basic communication between OS and hardware (keyboard, monitor, storage).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</a:rPr>
              <a:t>4. BIOS Setup Utility: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/>
              <a:t>Interface where users configure system settings (boot order, CPU settings, security).</a:t>
            </a:r>
          </a:p>
        </p:txBody>
      </p:sp>
    </p:spTree>
    <p:extLst>
      <p:ext uri="{BB962C8B-B14F-4D97-AF65-F5344CB8AC3E}">
        <p14:creationId xmlns:p14="http://schemas.microsoft.com/office/powerpoint/2010/main" val="291215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778F2-E5C0-F3DA-28AD-2CE9DDC46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BIOS Boot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7AB5AB-F190-3A73-9F0C-D1193A3D9D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4000" dirty="0"/>
              <a:t>Power is turned on.</a:t>
            </a:r>
          </a:p>
          <a:p>
            <a:r>
              <a:rPr lang="en-US" sz="4000" dirty="0"/>
              <a:t>BIOS runs POST (tests CPU, RAM, and devices).</a:t>
            </a:r>
          </a:p>
          <a:p>
            <a:r>
              <a:rPr lang="en-US" sz="4000" dirty="0"/>
              <a:t>BIOS checks CMOS settings for configuration.</a:t>
            </a:r>
          </a:p>
          <a:p>
            <a:r>
              <a:rPr lang="en-US" sz="4000" dirty="0"/>
              <a:t>BIOS locates boot device (e.g., SSD, HDD).</a:t>
            </a:r>
          </a:p>
          <a:p>
            <a:r>
              <a:rPr lang="en-US" sz="4000" dirty="0"/>
              <a:t>Loads the bootloader → Operating System starts.</a:t>
            </a:r>
          </a:p>
        </p:txBody>
      </p:sp>
    </p:spTree>
    <p:extLst>
      <p:ext uri="{BB962C8B-B14F-4D97-AF65-F5344CB8AC3E}">
        <p14:creationId xmlns:p14="http://schemas.microsoft.com/office/powerpoint/2010/main" val="343698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Boot Process of a computer | What is boot process in computer | Boot process">
            <a:extLst>
              <a:ext uri="{FF2B5EF4-FFF2-40B4-BE49-F238E27FC236}">
                <a16:creationId xmlns:a16="http://schemas.microsoft.com/office/drawing/2014/main" id="{38D782BE-5A7B-D365-689A-43790299D5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51" y="528204"/>
            <a:ext cx="10313940" cy="5801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655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24977-4AFC-8328-530D-FD4C11407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/>
              <a:t>What is CMOS?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D9A57C-04CF-C1EC-11B8-1B4317BEBB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536" y="1392382"/>
            <a:ext cx="9982200" cy="4572000"/>
          </a:xfrm>
        </p:spPr>
        <p:txBody>
          <a:bodyPr>
            <a:normAutofit lnSpcReduction="10000"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CMOS = Complementary Metal-Oxide Semiconductor.</a:t>
            </a:r>
          </a:p>
          <a:p>
            <a:r>
              <a:rPr lang="en-US" sz="4400" dirty="0"/>
              <a:t>A small memory chip that stores BIOS settings.</a:t>
            </a:r>
          </a:p>
          <a:p>
            <a:r>
              <a:rPr lang="en-US" sz="4400" dirty="0"/>
              <a:t>Powered by a small CMOS battery (coin-cell battery on the motherboard).</a:t>
            </a:r>
          </a:p>
        </p:txBody>
      </p:sp>
      <p:pic>
        <p:nvPicPr>
          <p:cNvPr id="4099" name="Picture 3" descr="replace CMOS battery on motherboard ...">
            <a:extLst>
              <a:ext uri="{FF2B5EF4-FFF2-40B4-BE49-F238E27FC236}">
                <a16:creationId xmlns:a16="http://schemas.microsoft.com/office/drawing/2014/main" id="{294E5BA1-79CF-6FAC-AD50-9A8081CB6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35010">
            <a:off x="9573922" y="4484543"/>
            <a:ext cx="2333625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What are CMOS, BIOS, and UEFI? | CORSAIR">
            <a:extLst>
              <a:ext uri="{FF2B5EF4-FFF2-40B4-BE49-F238E27FC236}">
                <a16:creationId xmlns:a16="http://schemas.microsoft.com/office/drawing/2014/main" id="{A03333F4-E1FC-4752-C144-A55D1D6E1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377" y="5164282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816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F818A-DE97-FED9-E0BB-A2C04E080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dirty="0"/>
              <a:t>Role of CMOS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CBCF95-CF1A-51CD-6CCC-B69B62744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820" y="1485900"/>
            <a:ext cx="11087100" cy="5295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FF0000"/>
                </a:solidFill>
              </a:rPr>
              <a:t>1. Stores system configuration: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Date and Time.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Boot sequence.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CPU and memory settings.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Hardware configuration (hard drives, optical drives, etc.).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Security settings (passwords).</a:t>
            </a:r>
          </a:p>
          <a:p>
            <a:pPr marL="0" indent="0">
              <a:buNone/>
            </a:pPr>
            <a:r>
              <a:rPr lang="en-US" sz="3200" b="1" dirty="0">
                <a:solidFill>
                  <a:srgbClr val="FF0000"/>
                </a:solidFill>
              </a:rPr>
              <a:t>2. Without CMOS battery:</a:t>
            </a:r>
          </a:p>
          <a:p>
            <a:r>
              <a:rPr lang="en-US" sz="3200" dirty="0"/>
              <a:t>Settings reset to default when the computer is turned off.</a:t>
            </a:r>
          </a:p>
        </p:txBody>
      </p:sp>
    </p:spTree>
    <p:extLst>
      <p:ext uri="{BB962C8B-B14F-4D97-AF65-F5344CB8AC3E}">
        <p14:creationId xmlns:p14="http://schemas.microsoft.com/office/powerpoint/2010/main" val="651262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03431380.potx" id="{B573BD99-E105-4D2A-964B-B901A176567A}" vid="{B1D363B9-18DE-4874-9E2B-FD69B5C6548D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DDBB83-77C1-4099-A0AA-289882E745E2}">
  <ds:schemaRefs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582</TotalTime>
  <Words>1381</Words>
  <Application>Microsoft Office PowerPoint</Application>
  <PresentationFormat>Widescreen</PresentationFormat>
  <Paragraphs>180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Calibri</vt:lpstr>
      <vt:lpstr>Euphemia</vt:lpstr>
      <vt:lpstr>Plantagenet Cherokee</vt:lpstr>
      <vt:lpstr>Wingdings</vt:lpstr>
      <vt:lpstr>Academic Literature 16x9</vt:lpstr>
      <vt:lpstr>BIOS, CMOS &amp; System resources</vt:lpstr>
      <vt:lpstr>Introduction</vt:lpstr>
      <vt:lpstr>What is BIOS?</vt:lpstr>
      <vt:lpstr>PowerPoint Presentation</vt:lpstr>
      <vt:lpstr>Functions of BIOS</vt:lpstr>
      <vt:lpstr>BIOS Boot Process</vt:lpstr>
      <vt:lpstr>PowerPoint Presentation</vt:lpstr>
      <vt:lpstr>What is CMOS?</vt:lpstr>
      <vt:lpstr>Role of CMOS</vt:lpstr>
      <vt:lpstr>PowerPoint Presentation</vt:lpstr>
      <vt:lpstr>Accessing BIOS/CMOS Setup</vt:lpstr>
      <vt:lpstr>Common BIOS/CMOS Settings</vt:lpstr>
      <vt:lpstr>PowerPoint Presentation</vt:lpstr>
      <vt:lpstr>Common CMOS/BIOS Issues</vt:lpstr>
      <vt:lpstr>Legacy BIOS Vs UEFI</vt:lpstr>
      <vt:lpstr>PowerPoint Presentation</vt:lpstr>
      <vt:lpstr>Discussion Questions</vt:lpstr>
      <vt:lpstr>System Resources</vt:lpstr>
      <vt:lpstr>Importance of System Resources</vt:lpstr>
      <vt:lpstr>Types of System Resources</vt:lpstr>
      <vt:lpstr>1. CPU (Processor Time)</vt:lpstr>
      <vt:lpstr>2. Memory Resources</vt:lpstr>
      <vt:lpstr>3. Storage Resources</vt:lpstr>
      <vt:lpstr>4. Input/Output (I/O) Resources</vt:lpstr>
      <vt:lpstr>5. File and Data Resources</vt:lpstr>
      <vt:lpstr>6. Network Resources</vt:lpstr>
      <vt:lpstr>Resource Conflicts</vt:lpstr>
      <vt:lpstr>Managing System Resources</vt:lpstr>
      <vt:lpstr>Resource Monitoring Tools</vt:lpstr>
      <vt:lpstr>Practical Example: Configuring BIOS/CMOS Settings</vt:lpstr>
      <vt:lpstr>Reading Assignment</vt:lpstr>
      <vt:lpstr>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BIOS and CMOS</dc:title>
  <dc:creator>Benedict Solvent</dc:creator>
  <cp:lastModifiedBy>Benedict Solvent</cp:lastModifiedBy>
  <cp:revision>124</cp:revision>
  <dcterms:created xsi:type="dcterms:W3CDTF">2024-07-24T09:41:59Z</dcterms:created>
  <dcterms:modified xsi:type="dcterms:W3CDTF">2025-09-18T10:32:36Z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