
<file path=[Content_Types].xml><?xml version="1.0" encoding="utf-8"?>
<Types xmlns="http://schemas.openxmlformats.org/package/2006/content-types">
  <Default Extension="jpeg" ContentType="image/jpe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7"/>
  </p:notesMasterIdLst>
  <p:sldIdLst>
    <p:sldId id="256" r:id="rId2"/>
    <p:sldId id="257" r:id="rId3"/>
    <p:sldId id="258" r:id="rId4"/>
    <p:sldId id="259" r:id="rId5"/>
    <p:sldId id="260" r:id="rId6"/>
    <p:sldId id="261" r:id="rId7"/>
    <p:sldId id="262" r:id="rId8"/>
    <p:sldId id="322" r:id="rId9"/>
    <p:sldId id="323" r:id="rId10"/>
    <p:sldId id="321" r:id="rId11"/>
    <p:sldId id="324" r:id="rId12"/>
    <p:sldId id="326" r:id="rId13"/>
    <p:sldId id="325" r:id="rId14"/>
    <p:sldId id="307" r:id="rId15"/>
    <p:sldId id="304" r:id="rId16"/>
    <p:sldId id="305" r:id="rId17"/>
    <p:sldId id="310" r:id="rId18"/>
    <p:sldId id="311" r:id="rId19"/>
    <p:sldId id="312" r:id="rId20"/>
    <p:sldId id="313" r:id="rId21"/>
    <p:sldId id="314" r:id="rId22"/>
    <p:sldId id="319" r:id="rId23"/>
    <p:sldId id="263" r:id="rId24"/>
    <p:sldId id="318" r:id="rId25"/>
    <p:sldId id="327" r:id="rId26"/>
  </p:sldIdLst>
  <p:sldSz cx="12192000" cy="6858000"/>
  <p:notesSz cx="6858000" cy="9144000"/>
  <p:defaultTextStyle>
    <a:defPPr>
      <a:defRPr lang="en-U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8"/>
    <p:restoredTop sz="94803"/>
  </p:normalViewPr>
  <p:slideViewPr>
    <p:cSldViewPr snapToGrid="0">
      <p:cViewPr varScale="1">
        <p:scale>
          <a:sx n="99" d="100"/>
          <a:sy n="99" d="100"/>
        </p:scale>
        <p:origin x="152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G"/>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A0F3EE-B7C8-534A-B8DE-5916EC41BABE}" type="datetimeFigureOut">
              <a:rPr lang="en-UG" smtClean="0"/>
              <a:t>27/08/2024</a:t>
            </a:fld>
            <a:endParaRPr lang="en-UG"/>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G"/>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G"/>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G"/>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618C25-2CBB-824D-8682-E7FEEF66F3E8}" type="slidenum">
              <a:rPr lang="en-UG" smtClean="0"/>
              <a:t>‹#›</a:t>
            </a:fld>
            <a:endParaRPr lang="en-UG"/>
          </a:p>
        </p:txBody>
      </p:sp>
    </p:spTree>
    <p:extLst>
      <p:ext uri="{BB962C8B-B14F-4D97-AF65-F5344CB8AC3E}">
        <p14:creationId xmlns:p14="http://schemas.microsoft.com/office/powerpoint/2010/main" val="2123529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t>
            </a:r>
            <a:r>
              <a:rPr lang="en-UG" dirty="0"/>
              <a:t>xamples perfect competition and monopolistic competition</a:t>
            </a:r>
          </a:p>
        </p:txBody>
      </p:sp>
      <p:sp>
        <p:nvSpPr>
          <p:cNvPr id="4" name="Slide Number Placeholder 3"/>
          <p:cNvSpPr>
            <a:spLocks noGrp="1"/>
          </p:cNvSpPr>
          <p:nvPr>
            <p:ph type="sldNum" sz="quarter" idx="5"/>
          </p:nvPr>
        </p:nvSpPr>
        <p:spPr/>
        <p:txBody>
          <a:bodyPr/>
          <a:lstStyle/>
          <a:p>
            <a:fld id="{64618C25-2CBB-824D-8682-E7FEEF66F3E8}" type="slidenum">
              <a:rPr lang="en-UG" smtClean="0"/>
              <a:t>7</a:t>
            </a:fld>
            <a:endParaRPr lang="en-UG"/>
          </a:p>
        </p:txBody>
      </p:sp>
    </p:spTree>
    <p:extLst>
      <p:ext uri="{BB962C8B-B14F-4D97-AF65-F5344CB8AC3E}">
        <p14:creationId xmlns:p14="http://schemas.microsoft.com/office/powerpoint/2010/main" val="40264654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a:t>
            </a:r>
            <a:r>
              <a:rPr lang="en-UG" dirty="0"/>
              <a:t>thers – food deliversy services- safe border, CJ’s boda etc, small. </a:t>
            </a:r>
            <a:r>
              <a:rPr lang="en-GB" dirty="0"/>
              <a:t>L</a:t>
            </a:r>
            <a:r>
              <a:rPr lang="en-UG" dirty="0"/>
              <a:t>ocal  airlines</a:t>
            </a:r>
          </a:p>
        </p:txBody>
      </p:sp>
      <p:sp>
        <p:nvSpPr>
          <p:cNvPr id="4" name="Slide Number Placeholder 3"/>
          <p:cNvSpPr>
            <a:spLocks noGrp="1"/>
          </p:cNvSpPr>
          <p:nvPr>
            <p:ph type="sldNum" sz="quarter" idx="5"/>
          </p:nvPr>
        </p:nvSpPr>
        <p:spPr/>
        <p:txBody>
          <a:bodyPr/>
          <a:lstStyle/>
          <a:p>
            <a:fld id="{64618C25-2CBB-824D-8682-E7FEEF66F3E8}" type="slidenum">
              <a:rPr lang="en-UG" smtClean="0"/>
              <a:t>8</a:t>
            </a:fld>
            <a:endParaRPr lang="en-UG"/>
          </a:p>
        </p:txBody>
      </p:sp>
    </p:spTree>
    <p:extLst>
      <p:ext uri="{BB962C8B-B14F-4D97-AF65-F5344CB8AC3E}">
        <p14:creationId xmlns:p14="http://schemas.microsoft.com/office/powerpoint/2010/main" val="2556802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G" dirty="0"/>
              <a:t>* </a:t>
            </a:r>
            <a:r>
              <a:rPr lang="en-GB" dirty="0"/>
              <a:t>T</a:t>
            </a:r>
            <a:r>
              <a:rPr lang="en-UG" dirty="0"/>
              <a:t>he profit maximizing rule</a:t>
            </a:r>
          </a:p>
        </p:txBody>
      </p:sp>
      <p:sp>
        <p:nvSpPr>
          <p:cNvPr id="4" name="Slide Number Placeholder 3"/>
          <p:cNvSpPr>
            <a:spLocks noGrp="1"/>
          </p:cNvSpPr>
          <p:nvPr>
            <p:ph type="sldNum" sz="quarter" idx="5"/>
          </p:nvPr>
        </p:nvSpPr>
        <p:spPr/>
        <p:txBody>
          <a:bodyPr/>
          <a:lstStyle/>
          <a:p>
            <a:fld id="{64618C25-2CBB-824D-8682-E7FEEF66F3E8}" type="slidenum">
              <a:rPr lang="en-UG" smtClean="0"/>
              <a:t>11</a:t>
            </a:fld>
            <a:endParaRPr lang="en-UG"/>
          </a:p>
        </p:txBody>
      </p:sp>
    </p:spTree>
    <p:extLst>
      <p:ext uri="{BB962C8B-B14F-4D97-AF65-F5344CB8AC3E}">
        <p14:creationId xmlns:p14="http://schemas.microsoft.com/office/powerpoint/2010/main" val="33922513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G" dirty="0"/>
          </a:p>
        </p:txBody>
      </p:sp>
      <p:sp>
        <p:nvSpPr>
          <p:cNvPr id="4" name="Slide Number Placeholder 3"/>
          <p:cNvSpPr>
            <a:spLocks noGrp="1"/>
          </p:cNvSpPr>
          <p:nvPr>
            <p:ph type="sldNum" sz="quarter" idx="5"/>
          </p:nvPr>
        </p:nvSpPr>
        <p:spPr/>
        <p:txBody>
          <a:bodyPr/>
          <a:lstStyle/>
          <a:p>
            <a:fld id="{64618C25-2CBB-824D-8682-E7FEEF66F3E8}" type="slidenum">
              <a:rPr lang="en-UG" smtClean="0"/>
              <a:t>12</a:t>
            </a:fld>
            <a:endParaRPr lang="en-UG"/>
          </a:p>
        </p:txBody>
      </p:sp>
    </p:spTree>
    <p:extLst>
      <p:ext uri="{BB962C8B-B14F-4D97-AF65-F5344CB8AC3E}">
        <p14:creationId xmlns:p14="http://schemas.microsoft.com/office/powerpoint/2010/main" val="10462262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t>
            </a:r>
            <a:r>
              <a:rPr lang="en-UG" dirty="0"/>
              <a:t>xamples – oligopoly, duopoly, monopoly</a:t>
            </a:r>
          </a:p>
        </p:txBody>
      </p:sp>
      <p:sp>
        <p:nvSpPr>
          <p:cNvPr id="4" name="Slide Number Placeholder 3"/>
          <p:cNvSpPr>
            <a:spLocks noGrp="1"/>
          </p:cNvSpPr>
          <p:nvPr>
            <p:ph type="sldNum" sz="quarter" idx="5"/>
          </p:nvPr>
        </p:nvSpPr>
        <p:spPr/>
        <p:txBody>
          <a:bodyPr/>
          <a:lstStyle/>
          <a:p>
            <a:fld id="{64618C25-2CBB-824D-8682-E7FEEF66F3E8}" type="slidenum">
              <a:rPr lang="en-UG" smtClean="0"/>
              <a:t>22</a:t>
            </a:fld>
            <a:endParaRPr lang="en-UG"/>
          </a:p>
        </p:txBody>
      </p:sp>
    </p:spTree>
    <p:extLst>
      <p:ext uri="{BB962C8B-B14F-4D97-AF65-F5344CB8AC3E}">
        <p14:creationId xmlns:p14="http://schemas.microsoft.com/office/powerpoint/2010/main" val="29435938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latin typeface="Gill Sans MT" panose="020B0502020104020203" pitchFamily="34" charset="77"/>
              </a:rPr>
              <a:t>Summary: Contestable markets are characterized by low barriers to entry and exit thereby encouraging competitive behaviour while non contestable markets have high barriers to entry and exit which maintain market power and push firms to engage in monopolistic behaviour</a:t>
            </a:r>
            <a:endParaRPr lang="en-UG" dirty="0"/>
          </a:p>
        </p:txBody>
      </p:sp>
      <p:sp>
        <p:nvSpPr>
          <p:cNvPr id="4" name="Slide Number Placeholder 3"/>
          <p:cNvSpPr>
            <a:spLocks noGrp="1"/>
          </p:cNvSpPr>
          <p:nvPr>
            <p:ph type="sldNum" sz="quarter" idx="5"/>
          </p:nvPr>
        </p:nvSpPr>
        <p:spPr/>
        <p:txBody>
          <a:bodyPr/>
          <a:lstStyle/>
          <a:p>
            <a:fld id="{64618C25-2CBB-824D-8682-E7FEEF66F3E8}" type="slidenum">
              <a:rPr lang="en-UG" smtClean="0"/>
              <a:t>23</a:t>
            </a:fld>
            <a:endParaRPr lang="en-UG"/>
          </a:p>
        </p:txBody>
      </p:sp>
    </p:spTree>
    <p:extLst>
      <p:ext uri="{BB962C8B-B14F-4D97-AF65-F5344CB8AC3E}">
        <p14:creationId xmlns:p14="http://schemas.microsoft.com/office/powerpoint/2010/main" val="20110968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E77C1-67E7-2BBE-2190-7F77D9C327AE}"/>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G"/>
          </a:p>
        </p:txBody>
      </p:sp>
      <p:sp>
        <p:nvSpPr>
          <p:cNvPr id="3" name="Subtitle 2">
            <a:extLst>
              <a:ext uri="{FF2B5EF4-FFF2-40B4-BE49-F238E27FC236}">
                <a16:creationId xmlns:a16="http://schemas.microsoft.com/office/drawing/2014/main" id="{FDAE1F7B-CF48-60F8-BEA4-8E329E9080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G"/>
          </a:p>
        </p:txBody>
      </p:sp>
      <p:sp>
        <p:nvSpPr>
          <p:cNvPr id="4" name="Date Placeholder 3">
            <a:extLst>
              <a:ext uri="{FF2B5EF4-FFF2-40B4-BE49-F238E27FC236}">
                <a16:creationId xmlns:a16="http://schemas.microsoft.com/office/drawing/2014/main" id="{E010B9F1-DB35-6252-A0D0-9B656C857C26}"/>
              </a:ext>
            </a:extLst>
          </p:cNvPr>
          <p:cNvSpPr>
            <a:spLocks noGrp="1"/>
          </p:cNvSpPr>
          <p:nvPr>
            <p:ph type="dt" sz="half" idx="10"/>
          </p:nvPr>
        </p:nvSpPr>
        <p:spPr/>
        <p:txBody>
          <a:bodyPr/>
          <a:lstStyle/>
          <a:p>
            <a:fld id="{C57F2533-8E16-0C4E-9CB9-5F7AE89A26E0}" type="datetimeFigureOut">
              <a:rPr lang="en-UG" smtClean="0"/>
              <a:t>27/08/2024</a:t>
            </a:fld>
            <a:endParaRPr lang="en-UG"/>
          </a:p>
        </p:txBody>
      </p:sp>
      <p:sp>
        <p:nvSpPr>
          <p:cNvPr id="5" name="Footer Placeholder 4">
            <a:extLst>
              <a:ext uri="{FF2B5EF4-FFF2-40B4-BE49-F238E27FC236}">
                <a16:creationId xmlns:a16="http://schemas.microsoft.com/office/drawing/2014/main" id="{26085CD7-709C-294D-07ED-5DC09AB5A678}"/>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9321D57B-1EF5-3799-5AE3-2ABC32CEB0CC}"/>
              </a:ext>
            </a:extLst>
          </p:cNvPr>
          <p:cNvSpPr>
            <a:spLocks noGrp="1"/>
          </p:cNvSpPr>
          <p:nvPr>
            <p:ph type="sldNum" sz="quarter" idx="12"/>
          </p:nvPr>
        </p:nvSpPr>
        <p:spPr/>
        <p:txBody>
          <a:bodyPr/>
          <a:lstStyle/>
          <a:p>
            <a:fld id="{8E350AAF-B27D-7943-8EA5-09D2E3B9AB3D}" type="slidenum">
              <a:rPr lang="en-UG" smtClean="0"/>
              <a:t>‹#›</a:t>
            </a:fld>
            <a:endParaRPr lang="en-UG"/>
          </a:p>
        </p:txBody>
      </p:sp>
    </p:spTree>
    <p:extLst>
      <p:ext uri="{BB962C8B-B14F-4D97-AF65-F5344CB8AC3E}">
        <p14:creationId xmlns:p14="http://schemas.microsoft.com/office/powerpoint/2010/main" val="368133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4A81E-BBD0-0969-EBE5-F02EFD3B84BC}"/>
              </a:ext>
            </a:extLst>
          </p:cNvPr>
          <p:cNvSpPr>
            <a:spLocks noGrp="1"/>
          </p:cNvSpPr>
          <p:nvPr>
            <p:ph type="title"/>
          </p:nvPr>
        </p:nvSpPr>
        <p:spPr/>
        <p:txBody>
          <a:bodyPr/>
          <a:lstStyle/>
          <a:p>
            <a:r>
              <a:rPr lang="en-GB"/>
              <a:t>Click to edit Master title style</a:t>
            </a:r>
            <a:endParaRPr lang="en-UG"/>
          </a:p>
        </p:txBody>
      </p:sp>
      <p:sp>
        <p:nvSpPr>
          <p:cNvPr id="3" name="Vertical Text Placeholder 2">
            <a:extLst>
              <a:ext uri="{FF2B5EF4-FFF2-40B4-BE49-F238E27FC236}">
                <a16:creationId xmlns:a16="http://schemas.microsoft.com/office/drawing/2014/main" id="{52BA40F9-44DD-24EA-9FF2-B28B5637F20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G"/>
          </a:p>
        </p:txBody>
      </p:sp>
      <p:sp>
        <p:nvSpPr>
          <p:cNvPr id="4" name="Date Placeholder 3">
            <a:extLst>
              <a:ext uri="{FF2B5EF4-FFF2-40B4-BE49-F238E27FC236}">
                <a16:creationId xmlns:a16="http://schemas.microsoft.com/office/drawing/2014/main" id="{FC9F5313-B5BE-F256-422A-96BF33A15451}"/>
              </a:ext>
            </a:extLst>
          </p:cNvPr>
          <p:cNvSpPr>
            <a:spLocks noGrp="1"/>
          </p:cNvSpPr>
          <p:nvPr>
            <p:ph type="dt" sz="half" idx="10"/>
          </p:nvPr>
        </p:nvSpPr>
        <p:spPr/>
        <p:txBody>
          <a:bodyPr/>
          <a:lstStyle/>
          <a:p>
            <a:fld id="{C57F2533-8E16-0C4E-9CB9-5F7AE89A26E0}" type="datetimeFigureOut">
              <a:rPr lang="en-UG" smtClean="0"/>
              <a:t>27/08/2024</a:t>
            </a:fld>
            <a:endParaRPr lang="en-UG"/>
          </a:p>
        </p:txBody>
      </p:sp>
      <p:sp>
        <p:nvSpPr>
          <p:cNvPr id="5" name="Footer Placeholder 4">
            <a:extLst>
              <a:ext uri="{FF2B5EF4-FFF2-40B4-BE49-F238E27FC236}">
                <a16:creationId xmlns:a16="http://schemas.microsoft.com/office/drawing/2014/main" id="{F921FA9E-9D98-5C1B-0FAB-DAF737DE83C4}"/>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AFDE40D5-8FF9-D69C-4E9B-26BAEF8F51C4}"/>
              </a:ext>
            </a:extLst>
          </p:cNvPr>
          <p:cNvSpPr>
            <a:spLocks noGrp="1"/>
          </p:cNvSpPr>
          <p:nvPr>
            <p:ph type="sldNum" sz="quarter" idx="12"/>
          </p:nvPr>
        </p:nvSpPr>
        <p:spPr/>
        <p:txBody>
          <a:bodyPr/>
          <a:lstStyle/>
          <a:p>
            <a:fld id="{8E350AAF-B27D-7943-8EA5-09D2E3B9AB3D}" type="slidenum">
              <a:rPr lang="en-UG" smtClean="0"/>
              <a:t>‹#›</a:t>
            </a:fld>
            <a:endParaRPr lang="en-UG"/>
          </a:p>
        </p:txBody>
      </p:sp>
    </p:spTree>
    <p:extLst>
      <p:ext uri="{BB962C8B-B14F-4D97-AF65-F5344CB8AC3E}">
        <p14:creationId xmlns:p14="http://schemas.microsoft.com/office/powerpoint/2010/main" val="10984644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670370-79C7-F6A2-8A67-93F816568D18}"/>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G"/>
          </a:p>
        </p:txBody>
      </p:sp>
      <p:sp>
        <p:nvSpPr>
          <p:cNvPr id="3" name="Vertical Text Placeholder 2">
            <a:extLst>
              <a:ext uri="{FF2B5EF4-FFF2-40B4-BE49-F238E27FC236}">
                <a16:creationId xmlns:a16="http://schemas.microsoft.com/office/drawing/2014/main" id="{A58A315C-C67F-EB1E-6D14-98F3511AE5DD}"/>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G"/>
          </a:p>
        </p:txBody>
      </p:sp>
      <p:sp>
        <p:nvSpPr>
          <p:cNvPr id="4" name="Date Placeholder 3">
            <a:extLst>
              <a:ext uri="{FF2B5EF4-FFF2-40B4-BE49-F238E27FC236}">
                <a16:creationId xmlns:a16="http://schemas.microsoft.com/office/drawing/2014/main" id="{4DC2552C-1013-DA06-73E6-ABC77F32AEDE}"/>
              </a:ext>
            </a:extLst>
          </p:cNvPr>
          <p:cNvSpPr>
            <a:spLocks noGrp="1"/>
          </p:cNvSpPr>
          <p:nvPr>
            <p:ph type="dt" sz="half" idx="10"/>
          </p:nvPr>
        </p:nvSpPr>
        <p:spPr/>
        <p:txBody>
          <a:bodyPr/>
          <a:lstStyle/>
          <a:p>
            <a:fld id="{C57F2533-8E16-0C4E-9CB9-5F7AE89A26E0}" type="datetimeFigureOut">
              <a:rPr lang="en-UG" smtClean="0"/>
              <a:t>27/08/2024</a:t>
            </a:fld>
            <a:endParaRPr lang="en-UG"/>
          </a:p>
        </p:txBody>
      </p:sp>
      <p:sp>
        <p:nvSpPr>
          <p:cNvPr id="5" name="Footer Placeholder 4">
            <a:extLst>
              <a:ext uri="{FF2B5EF4-FFF2-40B4-BE49-F238E27FC236}">
                <a16:creationId xmlns:a16="http://schemas.microsoft.com/office/drawing/2014/main" id="{0B2EB221-B49D-129F-7B5B-C419CC135871}"/>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880E9605-E268-6B41-5302-2CE0A5043761}"/>
              </a:ext>
            </a:extLst>
          </p:cNvPr>
          <p:cNvSpPr>
            <a:spLocks noGrp="1"/>
          </p:cNvSpPr>
          <p:nvPr>
            <p:ph type="sldNum" sz="quarter" idx="12"/>
          </p:nvPr>
        </p:nvSpPr>
        <p:spPr/>
        <p:txBody>
          <a:bodyPr/>
          <a:lstStyle/>
          <a:p>
            <a:fld id="{8E350AAF-B27D-7943-8EA5-09D2E3B9AB3D}" type="slidenum">
              <a:rPr lang="en-UG" smtClean="0"/>
              <a:t>‹#›</a:t>
            </a:fld>
            <a:endParaRPr lang="en-UG"/>
          </a:p>
        </p:txBody>
      </p:sp>
    </p:spTree>
    <p:extLst>
      <p:ext uri="{BB962C8B-B14F-4D97-AF65-F5344CB8AC3E}">
        <p14:creationId xmlns:p14="http://schemas.microsoft.com/office/powerpoint/2010/main" val="697528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53BD2-6F26-4D0D-AE65-2E522A922402}"/>
              </a:ext>
            </a:extLst>
          </p:cNvPr>
          <p:cNvSpPr>
            <a:spLocks noGrp="1"/>
          </p:cNvSpPr>
          <p:nvPr>
            <p:ph type="title"/>
          </p:nvPr>
        </p:nvSpPr>
        <p:spPr/>
        <p:txBody>
          <a:bodyPr/>
          <a:lstStyle/>
          <a:p>
            <a:r>
              <a:rPr lang="en-GB"/>
              <a:t>Click to edit Master title style</a:t>
            </a:r>
            <a:endParaRPr lang="en-UG"/>
          </a:p>
        </p:txBody>
      </p:sp>
      <p:sp>
        <p:nvSpPr>
          <p:cNvPr id="3" name="Content Placeholder 2">
            <a:extLst>
              <a:ext uri="{FF2B5EF4-FFF2-40B4-BE49-F238E27FC236}">
                <a16:creationId xmlns:a16="http://schemas.microsoft.com/office/drawing/2014/main" id="{1B728C22-BE0F-215A-CC0C-D1CFAB3AFC3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G"/>
          </a:p>
        </p:txBody>
      </p:sp>
      <p:sp>
        <p:nvSpPr>
          <p:cNvPr id="4" name="Date Placeholder 3">
            <a:extLst>
              <a:ext uri="{FF2B5EF4-FFF2-40B4-BE49-F238E27FC236}">
                <a16:creationId xmlns:a16="http://schemas.microsoft.com/office/drawing/2014/main" id="{6798ABE8-D3C3-5703-2D73-1ADA5A0C3E57}"/>
              </a:ext>
            </a:extLst>
          </p:cNvPr>
          <p:cNvSpPr>
            <a:spLocks noGrp="1"/>
          </p:cNvSpPr>
          <p:nvPr>
            <p:ph type="dt" sz="half" idx="10"/>
          </p:nvPr>
        </p:nvSpPr>
        <p:spPr/>
        <p:txBody>
          <a:bodyPr/>
          <a:lstStyle/>
          <a:p>
            <a:fld id="{C57F2533-8E16-0C4E-9CB9-5F7AE89A26E0}" type="datetimeFigureOut">
              <a:rPr lang="en-UG" smtClean="0"/>
              <a:t>27/08/2024</a:t>
            </a:fld>
            <a:endParaRPr lang="en-UG"/>
          </a:p>
        </p:txBody>
      </p:sp>
      <p:sp>
        <p:nvSpPr>
          <p:cNvPr id="5" name="Footer Placeholder 4">
            <a:extLst>
              <a:ext uri="{FF2B5EF4-FFF2-40B4-BE49-F238E27FC236}">
                <a16:creationId xmlns:a16="http://schemas.microsoft.com/office/drawing/2014/main" id="{492B3C2F-3C21-54EF-51E6-74C6B6BC5290}"/>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6125486F-9A8A-3A2F-A863-DEAAF8753854}"/>
              </a:ext>
            </a:extLst>
          </p:cNvPr>
          <p:cNvSpPr>
            <a:spLocks noGrp="1"/>
          </p:cNvSpPr>
          <p:nvPr>
            <p:ph type="sldNum" sz="quarter" idx="12"/>
          </p:nvPr>
        </p:nvSpPr>
        <p:spPr/>
        <p:txBody>
          <a:bodyPr/>
          <a:lstStyle/>
          <a:p>
            <a:fld id="{8E350AAF-B27D-7943-8EA5-09D2E3B9AB3D}" type="slidenum">
              <a:rPr lang="en-UG" smtClean="0"/>
              <a:t>‹#›</a:t>
            </a:fld>
            <a:endParaRPr lang="en-UG"/>
          </a:p>
        </p:txBody>
      </p:sp>
    </p:spTree>
    <p:extLst>
      <p:ext uri="{BB962C8B-B14F-4D97-AF65-F5344CB8AC3E}">
        <p14:creationId xmlns:p14="http://schemas.microsoft.com/office/powerpoint/2010/main" val="3379082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3466E-60C8-6D63-12EE-0FE82AD7AF3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G"/>
          </a:p>
        </p:txBody>
      </p:sp>
      <p:sp>
        <p:nvSpPr>
          <p:cNvPr id="3" name="Text Placeholder 2">
            <a:extLst>
              <a:ext uri="{FF2B5EF4-FFF2-40B4-BE49-F238E27FC236}">
                <a16:creationId xmlns:a16="http://schemas.microsoft.com/office/drawing/2014/main" id="{7E4FDB16-AC7F-EF08-1F4F-4250954625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BE5BC4F-625A-DEEF-37DD-D77F71618687}"/>
              </a:ext>
            </a:extLst>
          </p:cNvPr>
          <p:cNvSpPr>
            <a:spLocks noGrp="1"/>
          </p:cNvSpPr>
          <p:nvPr>
            <p:ph type="dt" sz="half" idx="10"/>
          </p:nvPr>
        </p:nvSpPr>
        <p:spPr/>
        <p:txBody>
          <a:bodyPr/>
          <a:lstStyle/>
          <a:p>
            <a:fld id="{C57F2533-8E16-0C4E-9CB9-5F7AE89A26E0}" type="datetimeFigureOut">
              <a:rPr lang="en-UG" smtClean="0"/>
              <a:t>27/08/2024</a:t>
            </a:fld>
            <a:endParaRPr lang="en-UG"/>
          </a:p>
        </p:txBody>
      </p:sp>
      <p:sp>
        <p:nvSpPr>
          <p:cNvPr id="5" name="Footer Placeholder 4">
            <a:extLst>
              <a:ext uri="{FF2B5EF4-FFF2-40B4-BE49-F238E27FC236}">
                <a16:creationId xmlns:a16="http://schemas.microsoft.com/office/drawing/2014/main" id="{79192165-DC01-2AE8-BB87-AABA764BB29A}"/>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04A066B7-225D-3594-05DC-D32558187EE6}"/>
              </a:ext>
            </a:extLst>
          </p:cNvPr>
          <p:cNvSpPr>
            <a:spLocks noGrp="1"/>
          </p:cNvSpPr>
          <p:nvPr>
            <p:ph type="sldNum" sz="quarter" idx="12"/>
          </p:nvPr>
        </p:nvSpPr>
        <p:spPr/>
        <p:txBody>
          <a:bodyPr/>
          <a:lstStyle/>
          <a:p>
            <a:fld id="{8E350AAF-B27D-7943-8EA5-09D2E3B9AB3D}" type="slidenum">
              <a:rPr lang="en-UG" smtClean="0"/>
              <a:t>‹#›</a:t>
            </a:fld>
            <a:endParaRPr lang="en-UG"/>
          </a:p>
        </p:txBody>
      </p:sp>
    </p:spTree>
    <p:extLst>
      <p:ext uri="{BB962C8B-B14F-4D97-AF65-F5344CB8AC3E}">
        <p14:creationId xmlns:p14="http://schemas.microsoft.com/office/powerpoint/2010/main" val="1670806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FEA3C-955B-DD78-1046-0AEE9287E18F}"/>
              </a:ext>
            </a:extLst>
          </p:cNvPr>
          <p:cNvSpPr>
            <a:spLocks noGrp="1"/>
          </p:cNvSpPr>
          <p:nvPr>
            <p:ph type="title"/>
          </p:nvPr>
        </p:nvSpPr>
        <p:spPr/>
        <p:txBody>
          <a:bodyPr/>
          <a:lstStyle/>
          <a:p>
            <a:r>
              <a:rPr lang="en-GB"/>
              <a:t>Click to edit Master title style</a:t>
            </a:r>
            <a:endParaRPr lang="en-UG"/>
          </a:p>
        </p:txBody>
      </p:sp>
      <p:sp>
        <p:nvSpPr>
          <p:cNvPr id="3" name="Content Placeholder 2">
            <a:extLst>
              <a:ext uri="{FF2B5EF4-FFF2-40B4-BE49-F238E27FC236}">
                <a16:creationId xmlns:a16="http://schemas.microsoft.com/office/drawing/2014/main" id="{710BDA1F-4271-F888-A7D1-7998FE4C5F2A}"/>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G"/>
          </a:p>
        </p:txBody>
      </p:sp>
      <p:sp>
        <p:nvSpPr>
          <p:cNvPr id="4" name="Content Placeholder 3">
            <a:extLst>
              <a:ext uri="{FF2B5EF4-FFF2-40B4-BE49-F238E27FC236}">
                <a16:creationId xmlns:a16="http://schemas.microsoft.com/office/drawing/2014/main" id="{FF17B9C5-EA60-8717-536E-62C0FE94423C}"/>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G"/>
          </a:p>
        </p:txBody>
      </p:sp>
      <p:sp>
        <p:nvSpPr>
          <p:cNvPr id="5" name="Date Placeholder 4">
            <a:extLst>
              <a:ext uri="{FF2B5EF4-FFF2-40B4-BE49-F238E27FC236}">
                <a16:creationId xmlns:a16="http://schemas.microsoft.com/office/drawing/2014/main" id="{2F401972-3483-A4BC-34F2-DA916B7BD847}"/>
              </a:ext>
            </a:extLst>
          </p:cNvPr>
          <p:cNvSpPr>
            <a:spLocks noGrp="1"/>
          </p:cNvSpPr>
          <p:nvPr>
            <p:ph type="dt" sz="half" idx="10"/>
          </p:nvPr>
        </p:nvSpPr>
        <p:spPr/>
        <p:txBody>
          <a:bodyPr/>
          <a:lstStyle/>
          <a:p>
            <a:fld id="{C57F2533-8E16-0C4E-9CB9-5F7AE89A26E0}" type="datetimeFigureOut">
              <a:rPr lang="en-UG" smtClean="0"/>
              <a:t>27/08/2024</a:t>
            </a:fld>
            <a:endParaRPr lang="en-UG"/>
          </a:p>
        </p:txBody>
      </p:sp>
      <p:sp>
        <p:nvSpPr>
          <p:cNvPr id="6" name="Footer Placeholder 5">
            <a:extLst>
              <a:ext uri="{FF2B5EF4-FFF2-40B4-BE49-F238E27FC236}">
                <a16:creationId xmlns:a16="http://schemas.microsoft.com/office/drawing/2014/main" id="{4F9E53E7-75F7-765B-628E-DB8A070389F3}"/>
              </a:ext>
            </a:extLst>
          </p:cNvPr>
          <p:cNvSpPr>
            <a:spLocks noGrp="1"/>
          </p:cNvSpPr>
          <p:nvPr>
            <p:ph type="ftr" sz="quarter" idx="11"/>
          </p:nvPr>
        </p:nvSpPr>
        <p:spPr/>
        <p:txBody>
          <a:bodyPr/>
          <a:lstStyle/>
          <a:p>
            <a:endParaRPr lang="en-UG"/>
          </a:p>
        </p:txBody>
      </p:sp>
      <p:sp>
        <p:nvSpPr>
          <p:cNvPr id="7" name="Slide Number Placeholder 6">
            <a:extLst>
              <a:ext uri="{FF2B5EF4-FFF2-40B4-BE49-F238E27FC236}">
                <a16:creationId xmlns:a16="http://schemas.microsoft.com/office/drawing/2014/main" id="{B0025ADE-3180-FDA2-7624-7DCA9010CFE2}"/>
              </a:ext>
            </a:extLst>
          </p:cNvPr>
          <p:cNvSpPr>
            <a:spLocks noGrp="1"/>
          </p:cNvSpPr>
          <p:nvPr>
            <p:ph type="sldNum" sz="quarter" idx="12"/>
          </p:nvPr>
        </p:nvSpPr>
        <p:spPr/>
        <p:txBody>
          <a:bodyPr/>
          <a:lstStyle/>
          <a:p>
            <a:fld id="{8E350AAF-B27D-7943-8EA5-09D2E3B9AB3D}" type="slidenum">
              <a:rPr lang="en-UG" smtClean="0"/>
              <a:t>‹#›</a:t>
            </a:fld>
            <a:endParaRPr lang="en-UG"/>
          </a:p>
        </p:txBody>
      </p:sp>
    </p:spTree>
    <p:extLst>
      <p:ext uri="{BB962C8B-B14F-4D97-AF65-F5344CB8AC3E}">
        <p14:creationId xmlns:p14="http://schemas.microsoft.com/office/powerpoint/2010/main" val="2075462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0CA6B-A7D2-A0D7-7CB4-E4ED1B3FCB59}"/>
              </a:ext>
            </a:extLst>
          </p:cNvPr>
          <p:cNvSpPr>
            <a:spLocks noGrp="1"/>
          </p:cNvSpPr>
          <p:nvPr>
            <p:ph type="title"/>
          </p:nvPr>
        </p:nvSpPr>
        <p:spPr>
          <a:xfrm>
            <a:off x="839788" y="365125"/>
            <a:ext cx="10515600" cy="1325563"/>
          </a:xfrm>
        </p:spPr>
        <p:txBody>
          <a:bodyPr/>
          <a:lstStyle/>
          <a:p>
            <a:r>
              <a:rPr lang="en-GB"/>
              <a:t>Click to edit Master title style</a:t>
            </a:r>
            <a:endParaRPr lang="en-UG"/>
          </a:p>
        </p:txBody>
      </p:sp>
      <p:sp>
        <p:nvSpPr>
          <p:cNvPr id="3" name="Text Placeholder 2">
            <a:extLst>
              <a:ext uri="{FF2B5EF4-FFF2-40B4-BE49-F238E27FC236}">
                <a16:creationId xmlns:a16="http://schemas.microsoft.com/office/drawing/2014/main" id="{1DA1D7D0-74CC-9D7A-7A66-F2D9CB4D819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B34C422B-6697-9927-ACE0-05BF0162D6D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G"/>
          </a:p>
        </p:txBody>
      </p:sp>
      <p:sp>
        <p:nvSpPr>
          <p:cNvPr id="5" name="Text Placeholder 4">
            <a:extLst>
              <a:ext uri="{FF2B5EF4-FFF2-40B4-BE49-F238E27FC236}">
                <a16:creationId xmlns:a16="http://schemas.microsoft.com/office/drawing/2014/main" id="{E1CE3DA8-B0FE-9899-4F9D-14AE2271A6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A943545-F621-C5E3-9057-682EF4468EE7}"/>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G"/>
          </a:p>
        </p:txBody>
      </p:sp>
      <p:sp>
        <p:nvSpPr>
          <p:cNvPr id="7" name="Date Placeholder 6">
            <a:extLst>
              <a:ext uri="{FF2B5EF4-FFF2-40B4-BE49-F238E27FC236}">
                <a16:creationId xmlns:a16="http://schemas.microsoft.com/office/drawing/2014/main" id="{7770899A-0A24-9A78-108C-A5D58C9ADC2A}"/>
              </a:ext>
            </a:extLst>
          </p:cNvPr>
          <p:cNvSpPr>
            <a:spLocks noGrp="1"/>
          </p:cNvSpPr>
          <p:nvPr>
            <p:ph type="dt" sz="half" idx="10"/>
          </p:nvPr>
        </p:nvSpPr>
        <p:spPr/>
        <p:txBody>
          <a:bodyPr/>
          <a:lstStyle/>
          <a:p>
            <a:fld id="{C57F2533-8E16-0C4E-9CB9-5F7AE89A26E0}" type="datetimeFigureOut">
              <a:rPr lang="en-UG" smtClean="0"/>
              <a:t>27/08/2024</a:t>
            </a:fld>
            <a:endParaRPr lang="en-UG"/>
          </a:p>
        </p:txBody>
      </p:sp>
      <p:sp>
        <p:nvSpPr>
          <p:cNvPr id="8" name="Footer Placeholder 7">
            <a:extLst>
              <a:ext uri="{FF2B5EF4-FFF2-40B4-BE49-F238E27FC236}">
                <a16:creationId xmlns:a16="http://schemas.microsoft.com/office/drawing/2014/main" id="{547B9456-B9F8-7CC7-B530-FE9EEF45E284}"/>
              </a:ext>
            </a:extLst>
          </p:cNvPr>
          <p:cNvSpPr>
            <a:spLocks noGrp="1"/>
          </p:cNvSpPr>
          <p:nvPr>
            <p:ph type="ftr" sz="quarter" idx="11"/>
          </p:nvPr>
        </p:nvSpPr>
        <p:spPr/>
        <p:txBody>
          <a:bodyPr/>
          <a:lstStyle/>
          <a:p>
            <a:endParaRPr lang="en-UG"/>
          </a:p>
        </p:txBody>
      </p:sp>
      <p:sp>
        <p:nvSpPr>
          <p:cNvPr id="9" name="Slide Number Placeholder 8">
            <a:extLst>
              <a:ext uri="{FF2B5EF4-FFF2-40B4-BE49-F238E27FC236}">
                <a16:creationId xmlns:a16="http://schemas.microsoft.com/office/drawing/2014/main" id="{CF8B1CE6-FBFA-8BAB-A86A-629867626EB8}"/>
              </a:ext>
            </a:extLst>
          </p:cNvPr>
          <p:cNvSpPr>
            <a:spLocks noGrp="1"/>
          </p:cNvSpPr>
          <p:nvPr>
            <p:ph type="sldNum" sz="quarter" idx="12"/>
          </p:nvPr>
        </p:nvSpPr>
        <p:spPr/>
        <p:txBody>
          <a:bodyPr/>
          <a:lstStyle/>
          <a:p>
            <a:fld id="{8E350AAF-B27D-7943-8EA5-09D2E3B9AB3D}" type="slidenum">
              <a:rPr lang="en-UG" smtClean="0"/>
              <a:t>‹#›</a:t>
            </a:fld>
            <a:endParaRPr lang="en-UG"/>
          </a:p>
        </p:txBody>
      </p:sp>
    </p:spTree>
    <p:extLst>
      <p:ext uri="{BB962C8B-B14F-4D97-AF65-F5344CB8AC3E}">
        <p14:creationId xmlns:p14="http://schemas.microsoft.com/office/powerpoint/2010/main" val="2085271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9CFF0-1AF5-2ACA-588B-5DCA615E1231}"/>
              </a:ext>
            </a:extLst>
          </p:cNvPr>
          <p:cNvSpPr>
            <a:spLocks noGrp="1"/>
          </p:cNvSpPr>
          <p:nvPr>
            <p:ph type="title"/>
          </p:nvPr>
        </p:nvSpPr>
        <p:spPr/>
        <p:txBody>
          <a:bodyPr/>
          <a:lstStyle/>
          <a:p>
            <a:r>
              <a:rPr lang="en-GB"/>
              <a:t>Click to edit Master title style</a:t>
            </a:r>
            <a:endParaRPr lang="en-UG"/>
          </a:p>
        </p:txBody>
      </p:sp>
      <p:sp>
        <p:nvSpPr>
          <p:cNvPr id="3" name="Date Placeholder 2">
            <a:extLst>
              <a:ext uri="{FF2B5EF4-FFF2-40B4-BE49-F238E27FC236}">
                <a16:creationId xmlns:a16="http://schemas.microsoft.com/office/drawing/2014/main" id="{7D458778-69B7-5BED-2575-3DAF0EBDED5F}"/>
              </a:ext>
            </a:extLst>
          </p:cNvPr>
          <p:cNvSpPr>
            <a:spLocks noGrp="1"/>
          </p:cNvSpPr>
          <p:nvPr>
            <p:ph type="dt" sz="half" idx="10"/>
          </p:nvPr>
        </p:nvSpPr>
        <p:spPr/>
        <p:txBody>
          <a:bodyPr/>
          <a:lstStyle/>
          <a:p>
            <a:fld id="{C57F2533-8E16-0C4E-9CB9-5F7AE89A26E0}" type="datetimeFigureOut">
              <a:rPr lang="en-UG" smtClean="0"/>
              <a:t>27/08/2024</a:t>
            </a:fld>
            <a:endParaRPr lang="en-UG"/>
          </a:p>
        </p:txBody>
      </p:sp>
      <p:sp>
        <p:nvSpPr>
          <p:cNvPr id="4" name="Footer Placeholder 3">
            <a:extLst>
              <a:ext uri="{FF2B5EF4-FFF2-40B4-BE49-F238E27FC236}">
                <a16:creationId xmlns:a16="http://schemas.microsoft.com/office/drawing/2014/main" id="{4E21D85A-24E1-8E86-25D5-D6C18F25ED51}"/>
              </a:ext>
            </a:extLst>
          </p:cNvPr>
          <p:cNvSpPr>
            <a:spLocks noGrp="1"/>
          </p:cNvSpPr>
          <p:nvPr>
            <p:ph type="ftr" sz="quarter" idx="11"/>
          </p:nvPr>
        </p:nvSpPr>
        <p:spPr/>
        <p:txBody>
          <a:bodyPr/>
          <a:lstStyle/>
          <a:p>
            <a:endParaRPr lang="en-UG"/>
          </a:p>
        </p:txBody>
      </p:sp>
      <p:sp>
        <p:nvSpPr>
          <p:cNvPr id="5" name="Slide Number Placeholder 4">
            <a:extLst>
              <a:ext uri="{FF2B5EF4-FFF2-40B4-BE49-F238E27FC236}">
                <a16:creationId xmlns:a16="http://schemas.microsoft.com/office/drawing/2014/main" id="{49F8578C-42A1-5368-D401-88F54EA64AAE}"/>
              </a:ext>
            </a:extLst>
          </p:cNvPr>
          <p:cNvSpPr>
            <a:spLocks noGrp="1"/>
          </p:cNvSpPr>
          <p:nvPr>
            <p:ph type="sldNum" sz="quarter" idx="12"/>
          </p:nvPr>
        </p:nvSpPr>
        <p:spPr/>
        <p:txBody>
          <a:bodyPr/>
          <a:lstStyle/>
          <a:p>
            <a:fld id="{8E350AAF-B27D-7943-8EA5-09D2E3B9AB3D}" type="slidenum">
              <a:rPr lang="en-UG" smtClean="0"/>
              <a:t>‹#›</a:t>
            </a:fld>
            <a:endParaRPr lang="en-UG"/>
          </a:p>
        </p:txBody>
      </p:sp>
    </p:spTree>
    <p:extLst>
      <p:ext uri="{BB962C8B-B14F-4D97-AF65-F5344CB8AC3E}">
        <p14:creationId xmlns:p14="http://schemas.microsoft.com/office/powerpoint/2010/main" val="31435416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54A646D-D9EA-9CBB-3B4E-EC79BC313DFA}"/>
              </a:ext>
            </a:extLst>
          </p:cNvPr>
          <p:cNvSpPr>
            <a:spLocks noGrp="1"/>
          </p:cNvSpPr>
          <p:nvPr>
            <p:ph type="dt" sz="half" idx="10"/>
          </p:nvPr>
        </p:nvSpPr>
        <p:spPr/>
        <p:txBody>
          <a:bodyPr/>
          <a:lstStyle/>
          <a:p>
            <a:fld id="{C57F2533-8E16-0C4E-9CB9-5F7AE89A26E0}" type="datetimeFigureOut">
              <a:rPr lang="en-UG" smtClean="0"/>
              <a:t>27/08/2024</a:t>
            </a:fld>
            <a:endParaRPr lang="en-UG"/>
          </a:p>
        </p:txBody>
      </p:sp>
      <p:sp>
        <p:nvSpPr>
          <p:cNvPr id="3" name="Footer Placeholder 2">
            <a:extLst>
              <a:ext uri="{FF2B5EF4-FFF2-40B4-BE49-F238E27FC236}">
                <a16:creationId xmlns:a16="http://schemas.microsoft.com/office/drawing/2014/main" id="{C6FB9872-053D-F48E-5F3C-9799DCCBFAFC}"/>
              </a:ext>
            </a:extLst>
          </p:cNvPr>
          <p:cNvSpPr>
            <a:spLocks noGrp="1"/>
          </p:cNvSpPr>
          <p:nvPr>
            <p:ph type="ftr" sz="quarter" idx="11"/>
          </p:nvPr>
        </p:nvSpPr>
        <p:spPr/>
        <p:txBody>
          <a:bodyPr/>
          <a:lstStyle/>
          <a:p>
            <a:endParaRPr lang="en-UG"/>
          </a:p>
        </p:txBody>
      </p:sp>
      <p:sp>
        <p:nvSpPr>
          <p:cNvPr id="4" name="Slide Number Placeholder 3">
            <a:extLst>
              <a:ext uri="{FF2B5EF4-FFF2-40B4-BE49-F238E27FC236}">
                <a16:creationId xmlns:a16="http://schemas.microsoft.com/office/drawing/2014/main" id="{12ACC595-94DA-5891-95DA-E1BCCECE0F95}"/>
              </a:ext>
            </a:extLst>
          </p:cNvPr>
          <p:cNvSpPr>
            <a:spLocks noGrp="1"/>
          </p:cNvSpPr>
          <p:nvPr>
            <p:ph type="sldNum" sz="quarter" idx="12"/>
          </p:nvPr>
        </p:nvSpPr>
        <p:spPr/>
        <p:txBody>
          <a:bodyPr/>
          <a:lstStyle/>
          <a:p>
            <a:fld id="{8E350AAF-B27D-7943-8EA5-09D2E3B9AB3D}" type="slidenum">
              <a:rPr lang="en-UG" smtClean="0"/>
              <a:t>‹#›</a:t>
            </a:fld>
            <a:endParaRPr lang="en-UG"/>
          </a:p>
        </p:txBody>
      </p:sp>
    </p:spTree>
    <p:extLst>
      <p:ext uri="{BB962C8B-B14F-4D97-AF65-F5344CB8AC3E}">
        <p14:creationId xmlns:p14="http://schemas.microsoft.com/office/powerpoint/2010/main" val="485504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30FC5-0068-15B8-C51C-7FDDBFBB47E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G"/>
          </a:p>
        </p:txBody>
      </p:sp>
      <p:sp>
        <p:nvSpPr>
          <p:cNvPr id="3" name="Content Placeholder 2">
            <a:extLst>
              <a:ext uri="{FF2B5EF4-FFF2-40B4-BE49-F238E27FC236}">
                <a16:creationId xmlns:a16="http://schemas.microsoft.com/office/drawing/2014/main" id="{5E672EDE-02B1-11A1-BACE-DAF733A5F3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G"/>
          </a:p>
        </p:txBody>
      </p:sp>
      <p:sp>
        <p:nvSpPr>
          <p:cNvPr id="4" name="Text Placeholder 3">
            <a:extLst>
              <a:ext uri="{FF2B5EF4-FFF2-40B4-BE49-F238E27FC236}">
                <a16:creationId xmlns:a16="http://schemas.microsoft.com/office/drawing/2014/main" id="{3A0A0A22-B9A9-523E-E95D-98405A4AF5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7983362-9741-AAB4-B53C-DAA0F278A08A}"/>
              </a:ext>
            </a:extLst>
          </p:cNvPr>
          <p:cNvSpPr>
            <a:spLocks noGrp="1"/>
          </p:cNvSpPr>
          <p:nvPr>
            <p:ph type="dt" sz="half" idx="10"/>
          </p:nvPr>
        </p:nvSpPr>
        <p:spPr/>
        <p:txBody>
          <a:bodyPr/>
          <a:lstStyle/>
          <a:p>
            <a:fld id="{C57F2533-8E16-0C4E-9CB9-5F7AE89A26E0}" type="datetimeFigureOut">
              <a:rPr lang="en-UG" smtClean="0"/>
              <a:t>27/08/2024</a:t>
            </a:fld>
            <a:endParaRPr lang="en-UG"/>
          </a:p>
        </p:txBody>
      </p:sp>
      <p:sp>
        <p:nvSpPr>
          <p:cNvPr id="6" name="Footer Placeholder 5">
            <a:extLst>
              <a:ext uri="{FF2B5EF4-FFF2-40B4-BE49-F238E27FC236}">
                <a16:creationId xmlns:a16="http://schemas.microsoft.com/office/drawing/2014/main" id="{AC179321-3113-24BA-8B19-F32DA8749566}"/>
              </a:ext>
            </a:extLst>
          </p:cNvPr>
          <p:cNvSpPr>
            <a:spLocks noGrp="1"/>
          </p:cNvSpPr>
          <p:nvPr>
            <p:ph type="ftr" sz="quarter" idx="11"/>
          </p:nvPr>
        </p:nvSpPr>
        <p:spPr/>
        <p:txBody>
          <a:bodyPr/>
          <a:lstStyle/>
          <a:p>
            <a:endParaRPr lang="en-UG"/>
          </a:p>
        </p:txBody>
      </p:sp>
      <p:sp>
        <p:nvSpPr>
          <p:cNvPr id="7" name="Slide Number Placeholder 6">
            <a:extLst>
              <a:ext uri="{FF2B5EF4-FFF2-40B4-BE49-F238E27FC236}">
                <a16:creationId xmlns:a16="http://schemas.microsoft.com/office/drawing/2014/main" id="{83EA95EE-0635-5D02-99F5-676783525572}"/>
              </a:ext>
            </a:extLst>
          </p:cNvPr>
          <p:cNvSpPr>
            <a:spLocks noGrp="1"/>
          </p:cNvSpPr>
          <p:nvPr>
            <p:ph type="sldNum" sz="quarter" idx="12"/>
          </p:nvPr>
        </p:nvSpPr>
        <p:spPr/>
        <p:txBody>
          <a:bodyPr/>
          <a:lstStyle/>
          <a:p>
            <a:fld id="{8E350AAF-B27D-7943-8EA5-09D2E3B9AB3D}" type="slidenum">
              <a:rPr lang="en-UG" smtClean="0"/>
              <a:t>‹#›</a:t>
            </a:fld>
            <a:endParaRPr lang="en-UG"/>
          </a:p>
        </p:txBody>
      </p:sp>
    </p:spTree>
    <p:extLst>
      <p:ext uri="{BB962C8B-B14F-4D97-AF65-F5344CB8AC3E}">
        <p14:creationId xmlns:p14="http://schemas.microsoft.com/office/powerpoint/2010/main" val="1010840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68E54-26B5-FFBA-7DC9-AE2A853BBB0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G"/>
          </a:p>
        </p:txBody>
      </p:sp>
      <p:sp>
        <p:nvSpPr>
          <p:cNvPr id="3" name="Picture Placeholder 2">
            <a:extLst>
              <a:ext uri="{FF2B5EF4-FFF2-40B4-BE49-F238E27FC236}">
                <a16:creationId xmlns:a16="http://schemas.microsoft.com/office/drawing/2014/main" id="{213C3413-8538-8CDB-A641-7528EE80F4C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G"/>
          </a:p>
        </p:txBody>
      </p:sp>
      <p:sp>
        <p:nvSpPr>
          <p:cNvPr id="4" name="Text Placeholder 3">
            <a:extLst>
              <a:ext uri="{FF2B5EF4-FFF2-40B4-BE49-F238E27FC236}">
                <a16:creationId xmlns:a16="http://schemas.microsoft.com/office/drawing/2014/main" id="{5A642824-0732-3451-00ED-58FC32D631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3E15733-629C-C519-A75E-D97D8C7E6781}"/>
              </a:ext>
            </a:extLst>
          </p:cNvPr>
          <p:cNvSpPr>
            <a:spLocks noGrp="1"/>
          </p:cNvSpPr>
          <p:nvPr>
            <p:ph type="dt" sz="half" idx="10"/>
          </p:nvPr>
        </p:nvSpPr>
        <p:spPr/>
        <p:txBody>
          <a:bodyPr/>
          <a:lstStyle/>
          <a:p>
            <a:fld id="{C57F2533-8E16-0C4E-9CB9-5F7AE89A26E0}" type="datetimeFigureOut">
              <a:rPr lang="en-UG" smtClean="0"/>
              <a:t>27/08/2024</a:t>
            </a:fld>
            <a:endParaRPr lang="en-UG"/>
          </a:p>
        </p:txBody>
      </p:sp>
      <p:sp>
        <p:nvSpPr>
          <p:cNvPr id="6" name="Footer Placeholder 5">
            <a:extLst>
              <a:ext uri="{FF2B5EF4-FFF2-40B4-BE49-F238E27FC236}">
                <a16:creationId xmlns:a16="http://schemas.microsoft.com/office/drawing/2014/main" id="{89289692-225A-DE19-48AA-828DE0BE7AAF}"/>
              </a:ext>
            </a:extLst>
          </p:cNvPr>
          <p:cNvSpPr>
            <a:spLocks noGrp="1"/>
          </p:cNvSpPr>
          <p:nvPr>
            <p:ph type="ftr" sz="quarter" idx="11"/>
          </p:nvPr>
        </p:nvSpPr>
        <p:spPr/>
        <p:txBody>
          <a:bodyPr/>
          <a:lstStyle/>
          <a:p>
            <a:endParaRPr lang="en-UG"/>
          </a:p>
        </p:txBody>
      </p:sp>
      <p:sp>
        <p:nvSpPr>
          <p:cNvPr id="7" name="Slide Number Placeholder 6">
            <a:extLst>
              <a:ext uri="{FF2B5EF4-FFF2-40B4-BE49-F238E27FC236}">
                <a16:creationId xmlns:a16="http://schemas.microsoft.com/office/drawing/2014/main" id="{C6E00DD2-D51E-E091-DFB4-1BB06624939E}"/>
              </a:ext>
            </a:extLst>
          </p:cNvPr>
          <p:cNvSpPr>
            <a:spLocks noGrp="1"/>
          </p:cNvSpPr>
          <p:nvPr>
            <p:ph type="sldNum" sz="quarter" idx="12"/>
          </p:nvPr>
        </p:nvSpPr>
        <p:spPr/>
        <p:txBody>
          <a:bodyPr/>
          <a:lstStyle/>
          <a:p>
            <a:fld id="{8E350AAF-B27D-7943-8EA5-09D2E3B9AB3D}" type="slidenum">
              <a:rPr lang="en-UG" smtClean="0"/>
              <a:t>‹#›</a:t>
            </a:fld>
            <a:endParaRPr lang="en-UG"/>
          </a:p>
        </p:txBody>
      </p:sp>
    </p:spTree>
    <p:extLst>
      <p:ext uri="{BB962C8B-B14F-4D97-AF65-F5344CB8AC3E}">
        <p14:creationId xmlns:p14="http://schemas.microsoft.com/office/powerpoint/2010/main" val="776619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49C3AE-523F-1EBB-40A5-6F6B2C3084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G"/>
          </a:p>
        </p:txBody>
      </p:sp>
      <p:sp>
        <p:nvSpPr>
          <p:cNvPr id="3" name="Text Placeholder 2">
            <a:extLst>
              <a:ext uri="{FF2B5EF4-FFF2-40B4-BE49-F238E27FC236}">
                <a16:creationId xmlns:a16="http://schemas.microsoft.com/office/drawing/2014/main" id="{210818CC-44F8-2913-63B2-81755C4EE4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G"/>
          </a:p>
        </p:txBody>
      </p:sp>
      <p:sp>
        <p:nvSpPr>
          <p:cNvPr id="4" name="Date Placeholder 3">
            <a:extLst>
              <a:ext uri="{FF2B5EF4-FFF2-40B4-BE49-F238E27FC236}">
                <a16:creationId xmlns:a16="http://schemas.microsoft.com/office/drawing/2014/main" id="{591E0E45-44BA-E989-B743-DAF45CF973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7F2533-8E16-0C4E-9CB9-5F7AE89A26E0}" type="datetimeFigureOut">
              <a:rPr lang="en-UG" smtClean="0"/>
              <a:t>27/08/2024</a:t>
            </a:fld>
            <a:endParaRPr lang="en-UG"/>
          </a:p>
        </p:txBody>
      </p:sp>
      <p:sp>
        <p:nvSpPr>
          <p:cNvPr id="5" name="Footer Placeholder 4">
            <a:extLst>
              <a:ext uri="{FF2B5EF4-FFF2-40B4-BE49-F238E27FC236}">
                <a16:creationId xmlns:a16="http://schemas.microsoft.com/office/drawing/2014/main" id="{5A16BAED-369E-63E7-827B-3C942DC6A3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G"/>
          </a:p>
        </p:txBody>
      </p:sp>
      <p:sp>
        <p:nvSpPr>
          <p:cNvPr id="6" name="Slide Number Placeholder 5">
            <a:extLst>
              <a:ext uri="{FF2B5EF4-FFF2-40B4-BE49-F238E27FC236}">
                <a16:creationId xmlns:a16="http://schemas.microsoft.com/office/drawing/2014/main" id="{EE50E161-BB5B-621C-1E8E-F9DCFFB697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350AAF-B27D-7943-8EA5-09D2E3B9AB3D}" type="slidenum">
              <a:rPr lang="en-UG" smtClean="0"/>
              <a:t>‹#›</a:t>
            </a:fld>
            <a:endParaRPr lang="en-UG"/>
          </a:p>
        </p:txBody>
      </p:sp>
    </p:spTree>
    <p:extLst>
      <p:ext uri="{BB962C8B-B14F-4D97-AF65-F5344CB8AC3E}">
        <p14:creationId xmlns:p14="http://schemas.microsoft.com/office/powerpoint/2010/main" val="309771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612E9-8319-423D-FE77-E0760B549BD0}"/>
              </a:ext>
            </a:extLst>
          </p:cNvPr>
          <p:cNvSpPr>
            <a:spLocks noGrp="1"/>
          </p:cNvSpPr>
          <p:nvPr>
            <p:ph type="ctrTitle"/>
          </p:nvPr>
        </p:nvSpPr>
        <p:spPr>
          <a:xfrm>
            <a:off x="467833" y="1122362"/>
            <a:ext cx="11142919" cy="2535237"/>
          </a:xfrm>
        </p:spPr>
        <p:txBody>
          <a:bodyPr>
            <a:normAutofit/>
          </a:bodyPr>
          <a:lstStyle/>
          <a:p>
            <a:r>
              <a:rPr lang="en-US" sz="4800" b="1" kern="0" dirty="0">
                <a:solidFill>
                  <a:srgbClr val="000000"/>
                </a:solidFill>
                <a:effectLst/>
                <a:latin typeface="Gill Sans MT" panose="020B0502020104020203" pitchFamily="34" charset="77"/>
                <a:ea typeface="Times New Roman" panose="02020603050405020304" pitchFamily="18" charset="0"/>
              </a:rPr>
              <a:t>Transport</a:t>
            </a:r>
            <a:r>
              <a:rPr lang="en-US" sz="4400" b="1" kern="0" dirty="0">
                <a:solidFill>
                  <a:srgbClr val="000000"/>
                </a:solidFill>
                <a:effectLst/>
                <a:latin typeface="Gill Sans MT" panose="020B0502020104020203" pitchFamily="34" charset="77"/>
                <a:ea typeface="Times New Roman" panose="02020603050405020304" pitchFamily="18" charset="0"/>
              </a:rPr>
              <a:t> Economics and Finance</a:t>
            </a:r>
            <a:endParaRPr lang="en-UG" sz="4400" dirty="0">
              <a:latin typeface="Gill Sans MT" panose="020B0502020104020203" pitchFamily="34" charset="77"/>
            </a:endParaRPr>
          </a:p>
        </p:txBody>
      </p:sp>
      <p:sp>
        <p:nvSpPr>
          <p:cNvPr id="3" name="Subtitle 2">
            <a:extLst>
              <a:ext uri="{FF2B5EF4-FFF2-40B4-BE49-F238E27FC236}">
                <a16:creationId xmlns:a16="http://schemas.microsoft.com/office/drawing/2014/main" id="{14521BC5-CC7A-4962-08E0-8EFBA560AEE5}"/>
              </a:ext>
            </a:extLst>
          </p:cNvPr>
          <p:cNvSpPr>
            <a:spLocks noGrp="1"/>
          </p:cNvSpPr>
          <p:nvPr>
            <p:ph type="subTitle" idx="1"/>
          </p:nvPr>
        </p:nvSpPr>
        <p:spPr>
          <a:xfrm>
            <a:off x="1524000" y="4019106"/>
            <a:ext cx="9144000" cy="1238693"/>
          </a:xfrm>
        </p:spPr>
        <p:txBody>
          <a:bodyPr>
            <a:normAutofit/>
          </a:bodyPr>
          <a:lstStyle/>
          <a:p>
            <a:r>
              <a:rPr lang="en-UG" sz="3600" b="1" dirty="0">
                <a:latin typeface="Gill Sans MT" panose="020B0502020104020203" pitchFamily="34" charset="77"/>
              </a:rPr>
              <a:t>Dr. Ronett Atukunda</a:t>
            </a:r>
          </a:p>
          <a:p>
            <a:r>
              <a:rPr lang="en-UG" sz="3600" b="1" dirty="0">
                <a:latin typeface="Gill Sans MT" panose="020B0502020104020203" pitchFamily="34" charset="77"/>
              </a:rPr>
              <a:t>Department of Economics</a:t>
            </a:r>
          </a:p>
        </p:txBody>
      </p:sp>
    </p:spTree>
    <p:extLst>
      <p:ext uri="{BB962C8B-B14F-4D97-AF65-F5344CB8AC3E}">
        <p14:creationId xmlns:p14="http://schemas.microsoft.com/office/powerpoint/2010/main" val="23185196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2">
            <a:extLst>
              <a:ext uri="{FF2B5EF4-FFF2-40B4-BE49-F238E27FC236}">
                <a16:creationId xmlns:a16="http://schemas.microsoft.com/office/drawing/2014/main" id="{4E6C8FFF-C043-5276-DC30-8CB05CD34180}"/>
              </a:ext>
            </a:extLst>
          </p:cNvPr>
          <p:cNvGrpSpPr>
            <a:grpSpLocks/>
          </p:cNvGrpSpPr>
          <p:nvPr/>
        </p:nvGrpSpPr>
        <p:grpSpPr bwMode="auto">
          <a:xfrm>
            <a:off x="887668" y="4594226"/>
            <a:ext cx="9024682" cy="1746250"/>
            <a:chOff x="1237" y="2881"/>
            <a:chExt cx="4274" cy="1100"/>
          </a:xfrm>
        </p:grpSpPr>
        <p:sp>
          <p:nvSpPr>
            <p:cNvPr id="5123" name="Line 3">
              <a:extLst>
                <a:ext uri="{FF2B5EF4-FFF2-40B4-BE49-F238E27FC236}">
                  <a16:creationId xmlns:a16="http://schemas.microsoft.com/office/drawing/2014/main" id="{2E6278D8-ACA6-954F-4B70-B739ECD19155}"/>
                </a:ext>
              </a:extLst>
            </p:cNvPr>
            <p:cNvSpPr>
              <a:spLocks noChangeShapeType="1"/>
            </p:cNvSpPr>
            <p:nvPr/>
          </p:nvSpPr>
          <p:spPr bwMode="auto">
            <a:xfrm>
              <a:off x="1237" y="3345"/>
              <a:ext cx="4274" cy="0"/>
            </a:xfrm>
            <a:prstGeom prst="line">
              <a:avLst/>
            </a:prstGeom>
            <a:noFill/>
            <a:ln w="1016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5124" name="Rectangle 4">
              <a:extLst>
                <a:ext uri="{FF2B5EF4-FFF2-40B4-BE49-F238E27FC236}">
                  <a16:creationId xmlns:a16="http://schemas.microsoft.com/office/drawing/2014/main" id="{6E0F9ECE-2968-BD44-D4AC-83D74CDA61EA}"/>
                </a:ext>
              </a:extLst>
            </p:cNvPr>
            <p:cNvSpPr>
              <a:spLocks noChangeArrowheads="1"/>
            </p:cNvSpPr>
            <p:nvPr/>
          </p:nvSpPr>
          <p:spPr bwMode="auto">
            <a:xfrm>
              <a:off x="1650" y="3614"/>
              <a:ext cx="3397" cy="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3200" b="1">
                  <a:solidFill>
                    <a:srgbClr val="000000"/>
                  </a:solidFill>
                  <a:latin typeface="Times New Roman" panose="02020603050405020304" pitchFamily="18" charset="0"/>
                </a:rPr>
                <a:t>Market Structure Continuum</a:t>
              </a:r>
            </a:p>
          </p:txBody>
        </p:sp>
        <p:sp>
          <p:nvSpPr>
            <p:cNvPr id="5125" name="Rectangle 5">
              <a:extLst>
                <a:ext uri="{FF2B5EF4-FFF2-40B4-BE49-F238E27FC236}">
                  <a16:creationId xmlns:a16="http://schemas.microsoft.com/office/drawing/2014/main" id="{80582F1B-7BC4-2E62-4A49-285B510628C4}"/>
                </a:ext>
              </a:extLst>
            </p:cNvPr>
            <p:cNvSpPr>
              <a:spLocks noChangeArrowheads="1"/>
            </p:cNvSpPr>
            <p:nvPr/>
          </p:nvSpPr>
          <p:spPr bwMode="auto">
            <a:xfrm>
              <a:off x="1254" y="2890"/>
              <a:ext cx="864" cy="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G" b="1" dirty="0">
                  <a:solidFill>
                    <a:srgbClr val="000000"/>
                  </a:solidFill>
                </a:rPr>
                <a:t>Pure</a:t>
              </a:r>
            </a:p>
            <a:p>
              <a:pPr algn="ctr" eaLnBrk="0" hangingPunct="0"/>
              <a:r>
                <a:rPr lang="en-US" altLang="en-UG" b="1" dirty="0">
                  <a:solidFill>
                    <a:srgbClr val="000000"/>
                  </a:solidFill>
                </a:rPr>
                <a:t>Competition</a:t>
              </a:r>
            </a:p>
          </p:txBody>
        </p:sp>
        <p:sp>
          <p:nvSpPr>
            <p:cNvPr id="5126" name="Rectangle 6">
              <a:extLst>
                <a:ext uri="{FF2B5EF4-FFF2-40B4-BE49-F238E27FC236}">
                  <a16:creationId xmlns:a16="http://schemas.microsoft.com/office/drawing/2014/main" id="{6EA0DFD4-3705-BB8D-E43D-79050F5EC7AD}"/>
                </a:ext>
              </a:extLst>
            </p:cNvPr>
            <p:cNvSpPr>
              <a:spLocks noChangeArrowheads="1"/>
            </p:cNvSpPr>
            <p:nvPr/>
          </p:nvSpPr>
          <p:spPr bwMode="auto">
            <a:xfrm>
              <a:off x="4759" y="2881"/>
              <a:ext cx="735" cy="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G" b="1">
                  <a:solidFill>
                    <a:srgbClr val="000000"/>
                  </a:solidFill>
                </a:rPr>
                <a:t>Pure</a:t>
              </a:r>
            </a:p>
            <a:p>
              <a:pPr algn="ctr" eaLnBrk="0" hangingPunct="0"/>
              <a:r>
                <a:rPr lang="en-US" altLang="en-UG" b="1">
                  <a:solidFill>
                    <a:srgbClr val="000000"/>
                  </a:solidFill>
                </a:rPr>
                <a:t>Monopoly</a:t>
              </a:r>
            </a:p>
          </p:txBody>
        </p:sp>
        <p:sp>
          <p:nvSpPr>
            <p:cNvPr id="5127" name="Rectangle 7">
              <a:extLst>
                <a:ext uri="{FF2B5EF4-FFF2-40B4-BE49-F238E27FC236}">
                  <a16:creationId xmlns:a16="http://schemas.microsoft.com/office/drawing/2014/main" id="{B61E48B8-429C-4B2A-4BAB-86BD44E818D3}"/>
                </a:ext>
              </a:extLst>
            </p:cNvPr>
            <p:cNvSpPr>
              <a:spLocks noChangeArrowheads="1"/>
            </p:cNvSpPr>
            <p:nvPr/>
          </p:nvSpPr>
          <p:spPr bwMode="auto">
            <a:xfrm>
              <a:off x="2435" y="2896"/>
              <a:ext cx="904" cy="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G" b="1">
                  <a:solidFill>
                    <a:srgbClr val="000000"/>
                  </a:solidFill>
                </a:rPr>
                <a:t>Monopolistic</a:t>
              </a:r>
            </a:p>
            <a:p>
              <a:pPr algn="ctr" eaLnBrk="0" hangingPunct="0"/>
              <a:r>
                <a:rPr lang="en-US" altLang="en-UG" b="1">
                  <a:solidFill>
                    <a:srgbClr val="000000"/>
                  </a:solidFill>
                </a:rPr>
                <a:t>Competition</a:t>
              </a:r>
            </a:p>
          </p:txBody>
        </p:sp>
        <p:sp>
          <p:nvSpPr>
            <p:cNvPr id="5128" name="Rectangle 8">
              <a:extLst>
                <a:ext uri="{FF2B5EF4-FFF2-40B4-BE49-F238E27FC236}">
                  <a16:creationId xmlns:a16="http://schemas.microsoft.com/office/drawing/2014/main" id="{0A33C2A6-CABA-C93C-03AA-E0D540C4D3FE}"/>
                </a:ext>
              </a:extLst>
            </p:cNvPr>
            <p:cNvSpPr>
              <a:spLocks noChangeArrowheads="1"/>
            </p:cNvSpPr>
            <p:nvPr/>
          </p:nvSpPr>
          <p:spPr bwMode="auto">
            <a:xfrm>
              <a:off x="3712" y="3052"/>
              <a:ext cx="6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G" b="1">
                  <a:solidFill>
                    <a:srgbClr val="000000"/>
                  </a:solidFill>
                </a:rPr>
                <a:t>Oligopoly</a:t>
              </a:r>
            </a:p>
          </p:txBody>
        </p:sp>
      </p:grpSp>
      <p:sp>
        <p:nvSpPr>
          <p:cNvPr id="5130" name="Rectangle 10">
            <a:extLst>
              <a:ext uri="{FF2B5EF4-FFF2-40B4-BE49-F238E27FC236}">
                <a16:creationId xmlns:a16="http://schemas.microsoft.com/office/drawing/2014/main" id="{6BAC8A6E-0C20-DFAF-294D-061E7C657559}"/>
              </a:ext>
            </a:extLst>
          </p:cNvPr>
          <p:cNvSpPr>
            <a:spLocks noChangeArrowheads="1"/>
          </p:cNvSpPr>
          <p:nvPr/>
        </p:nvSpPr>
        <p:spPr bwMode="auto">
          <a:xfrm>
            <a:off x="1000898" y="90488"/>
            <a:ext cx="9527404" cy="705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eaLnBrk="0" hangingPunct="0"/>
            <a:r>
              <a:rPr lang="en-US" altLang="en-UG" sz="4000" b="1" dirty="0">
                <a:solidFill>
                  <a:srgbClr val="000099"/>
                </a:solidFill>
                <a:latin typeface="Times New Roman" panose="02020603050405020304" pitchFamily="18" charset="0"/>
              </a:rPr>
              <a:t>FOUR MARKET MODELS</a:t>
            </a:r>
          </a:p>
        </p:txBody>
      </p:sp>
      <p:sp>
        <p:nvSpPr>
          <p:cNvPr id="5131" name="Rectangle 11">
            <a:extLst>
              <a:ext uri="{FF2B5EF4-FFF2-40B4-BE49-F238E27FC236}">
                <a16:creationId xmlns:a16="http://schemas.microsoft.com/office/drawing/2014/main" id="{9AFFE37C-D7F9-B8C9-3902-3C760331F013}"/>
              </a:ext>
            </a:extLst>
          </p:cNvPr>
          <p:cNvSpPr>
            <a:spLocks noChangeArrowheads="1"/>
          </p:cNvSpPr>
          <p:nvPr/>
        </p:nvSpPr>
        <p:spPr bwMode="auto">
          <a:xfrm>
            <a:off x="1136823" y="719139"/>
            <a:ext cx="8924036" cy="582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algn="ctr" eaLnBrk="0" hangingPunct="0"/>
            <a:r>
              <a:rPr lang="en-US" altLang="en-UG" sz="3200" b="1" dirty="0">
                <a:latin typeface="Times New Roman" panose="02020603050405020304" pitchFamily="18" charset="0"/>
              </a:rPr>
              <a:t>1. Perfect Competition:</a:t>
            </a:r>
          </a:p>
        </p:txBody>
      </p:sp>
      <p:sp>
        <p:nvSpPr>
          <p:cNvPr id="5132" name="Rectangle 12">
            <a:extLst>
              <a:ext uri="{FF2B5EF4-FFF2-40B4-BE49-F238E27FC236}">
                <a16:creationId xmlns:a16="http://schemas.microsoft.com/office/drawing/2014/main" id="{4840DD43-7F49-5AF1-9791-5761FC61C92D}"/>
              </a:ext>
            </a:extLst>
          </p:cNvPr>
          <p:cNvSpPr>
            <a:spLocks noChangeArrowheads="1"/>
          </p:cNvSpPr>
          <p:nvPr/>
        </p:nvSpPr>
        <p:spPr bwMode="auto">
          <a:xfrm>
            <a:off x="1136823" y="1382713"/>
            <a:ext cx="9231140" cy="31059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lvl1pPr marL="234950" indent="-2349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eaLnBrk="0" hangingPunct="0">
              <a:buFontTx/>
              <a:buChar char="•"/>
            </a:pPr>
            <a:r>
              <a:rPr lang="en-US" altLang="en-UG" sz="2800" b="1" dirty="0">
                <a:solidFill>
                  <a:srgbClr val="CC0000"/>
                </a:solidFill>
                <a:latin typeface="Times New Roman" panose="02020603050405020304" pitchFamily="18" charset="0"/>
              </a:rPr>
              <a:t>Large Number of Sellers</a:t>
            </a:r>
          </a:p>
          <a:p>
            <a:pPr eaLnBrk="0" hangingPunct="0">
              <a:buFontTx/>
              <a:buChar char="•"/>
            </a:pPr>
            <a:r>
              <a:rPr lang="en-US" altLang="en-UG" sz="2800" b="1" dirty="0">
                <a:solidFill>
                  <a:srgbClr val="CC0000"/>
                </a:solidFill>
                <a:latin typeface="Times New Roman" panose="02020603050405020304" pitchFamily="18" charset="0"/>
              </a:rPr>
              <a:t>Homogenous Products</a:t>
            </a:r>
          </a:p>
          <a:p>
            <a:pPr eaLnBrk="0" hangingPunct="0">
              <a:buFontTx/>
              <a:buChar char="•"/>
            </a:pPr>
            <a:r>
              <a:rPr lang="en-US" altLang="en-UG" sz="2800" b="1" dirty="0">
                <a:solidFill>
                  <a:srgbClr val="CC0000"/>
                </a:solidFill>
                <a:latin typeface="Times New Roman" panose="02020603050405020304" pitchFamily="18" charset="0"/>
              </a:rPr>
              <a:t>Easy Entry and Exit – no barriers</a:t>
            </a:r>
          </a:p>
          <a:p>
            <a:pPr eaLnBrk="0" hangingPunct="0">
              <a:buFontTx/>
              <a:buChar char="•"/>
            </a:pPr>
            <a:r>
              <a:rPr lang="en-US" altLang="en-UG" sz="2800" b="1" dirty="0">
                <a:solidFill>
                  <a:srgbClr val="CC0000"/>
                </a:solidFill>
                <a:latin typeface="Times New Roman" panose="02020603050405020304" pitchFamily="18" charset="0"/>
              </a:rPr>
              <a:t>Perfect knowledge of market conditions</a:t>
            </a:r>
          </a:p>
          <a:p>
            <a:pPr eaLnBrk="0" hangingPunct="0">
              <a:buFontTx/>
              <a:buChar char="•"/>
            </a:pPr>
            <a:r>
              <a:rPr lang="en-US" altLang="en-UG" sz="2800" b="1" dirty="0">
                <a:solidFill>
                  <a:srgbClr val="CC0000"/>
                </a:solidFill>
                <a:latin typeface="Times New Roman" panose="02020603050405020304" pitchFamily="18" charset="0"/>
              </a:rPr>
              <a:t>Firms are price takers</a:t>
            </a:r>
          </a:p>
          <a:p>
            <a:pPr eaLnBrk="0" hangingPunct="0">
              <a:buFontTx/>
              <a:buChar char="•"/>
            </a:pPr>
            <a:r>
              <a:rPr lang="en-US" altLang="en-UG" sz="2800" b="1" dirty="0">
                <a:solidFill>
                  <a:srgbClr val="CC0000"/>
                </a:solidFill>
                <a:latin typeface="Times New Roman" panose="02020603050405020304" pitchFamily="18" charset="0"/>
              </a:rPr>
              <a:t>No transport costs</a:t>
            </a:r>
          </a:p>
          <a:p>
            <a:pPr eaLnBrk="0" hangingPunct="0">
              <a:buFontTx/>
              <a:buChar char="•"/>
            </a:pPr>
            <a:r>
              <a:rPr lang="en-US" altLang="en-UG" sz="2800" b="1" dirty="0">
                <a:solidFill>
                  <a:srgbClr val="CC0000"/>
                </a:solidFill>
                <a:latin typeface="Times New Roman" panose="02020603050405020304" pitchFamily="18" charset="0"/>
              </a:rPr>
              <a:t>No long term profits</a:t>
            </a:r>
          </a:p>
        </p:txBody>
      </p:sp>
      <p:sp>
        <p:nvSpPr>
          <p:cNvPr id="2" name="Oval 9">
            <a:extLst>
              <a:ext uri="{FF2B5EF4-FFF2-40B4-BE49-F238E27FC236}">
                <a16:creationId xmlns:a16="http://schemas.microsoft.com/office/drawing/2014/main" id="{96DD1C24-3926-7E3E-F10A-33FAC16999EF}"/>
              </a:ext>
            </a:extLst>
          </p:cNvPr>
          <p:cNvSpPr>
            <a:spLocks noChangeArrowheads="1"/>
          </p:cNvSpPr>
          <p:nvPr/>
        </p:nvSpPr>
        <p:spPr bwMode="auto">
          <a:xfrm>
            <a:off x="1000898" y="4455320"/>
            <a:ext cx="1824363" cy="1089025"/>
          </a:xfrm>
          <a:prstGeom prst="ellipse">
            <a:avLst/>
          </a:prstGeom>
          <a:noFill/>
          <a:ln w="76200">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Tree>
    <p:extLst>
      <p:ext uri="{BB962C8B-B14F-4D97-AF65-F5344CB8AC3E}">
        <p14:creationId xmlns:p14="http://schemas.microsoft.com/office/powerpoint/2010/main" val="208224216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5130"/>
                                        </p:tgtEl>
                                        <p:attrNameLst>
                                          <p:attrName>style.visibility</p:attrName>
                                        </p:attrNameLst>
                                      </p:cBhvr>
                                      <p:to>
                                        <p:strVal val="visible"/>
                                      </p:to>
                                    </p:set>
                                    <p:animEffect transition="in" filter="wipe(left)">
                                      <p:cBhvr>
                                        <p:cTn id="7" dur="500"/>
                                        <p:tgtEl>
                                          <p:spTgt spid="5130"/>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5122"/>
                                        </p:tgtEl>
                                        <p:attrNameLst>
                                          <p:attrName>style.visibility</p:attrName>
                                        </p:attrNameLst>
                                      </p:cBhvr>
                                      <p:to>
                                        <p:strVal val="visible"/>
                                      </p:to>
                                    </p:set>
                                    <p:animEffect transition="in" filter="dissolve">
                                      <p:cBhvr>
                                        <p:cTn id="11" dur="500"/>
                                        <p:tgtEl>
                                          <p:spTgt spid="5122"/>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5131"/>
                                        </p:tgtEl>
                                        <p:attrNameLst>
                                          <p:attrName>style.visibility</p:attrName>
                                        </p:attrNameLst>
                                      </p:cBhvr>
                                      <p:to>
                                        <p:strVal val="visible"/>
                                      </p:to>
                                    </p:set>
                                    <p:animEffect transition="in" filter="wipe(left)">
                                      <p:cBhvr>
                                        <p:cTn id="15" dur="500"/>
                                        <p:tgtEl>
                                          <p:spTgt spid="513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nodeType="clickEffect">
                                  <p:stCondLst>
                                    <p:cond delay="0"/>
                                  </p:stCondLst>
                                  <p:childTnLst>
                                    <p:set>
                                      <p:cBhvr>
                                        <p:cTn id="19" dur="1" fill="hold">
                                          <p:stCondLst>
                                            <p:cond delay="0"/>
                                          </p:stCondLst>
                                        </p:cTn>
                                        <p:tgtEl>
                                          <p:spTgt spid="5132">
                                            <p:txEl>
                                              <p:pRg st="0" end="0"/>
                                            </p:txEl>
                                          </p:spTgt>
                                        </p:tgtEl>
                                        <p:attrNameLst>
                                          <p:attrName>style.visibility</p:attrName>
                                        </p:attrNameLst>
                                      </p:cBhvr>
                                      <p:to>
                                        <p:strVal val="visible"/>
                                      </p:to>
                                    </p:set>
                                    <p:animEffect transition="in" filter="wipe(left)">
                                      <p:cBhvr>
                                        <p:cTn id="20" dur="500"/>
                                        <p:tgtEl>
                                          <p:spTgt spid="5132">
                                            <p:txEl>
                                              <p:pRg st="0" end="0"/>
                                            </p:txEl>
                                          </p:spTgt>
                                        </p:tgtEl>
                                      </p:cBhvr>
                                    </p:animEffect>
                                  </p:childTnLst>
                                  <p:subTnLst>
                                    <p:animClr clrSpc="rgb" dir="cw">
                                      <p:cBhvr override="childStyle">
                                        <p:cTn dur="1" fill="hold" display="0" masterRel="nextClick" afterEffect="1"/>
                                        <p:tgtEl>
                                          <p:spTgt spid="5132">
                                            <p:txEl>
                                              <p:pRg st="0" end="0"/>
                                            </p:txEl>
                                          </p:spTgt>
                                        </p:tgtEl>
                                        <p:attrNameLst>
                                          <p:attrName>ppt_c</p:attrName>
                                        </p:attrNameLst>
                                      </p:cBhvr>
                                      <p:to>
                                        <a:schemeClr val="tx1"/>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nodeType="clickEffect">
                                  <p:stCondLst>
                                    <p:cond delay="0"/>
                                  </p:stCondLst>
                                  <p:childTnLst>
                                    <p:set>
                                      <p:cBhvr>
                                        <p:cTn id="24" dur="1" fill="hold">
                                          <p:stCondLst>
                                            <p:cond delay="0"/>
                                          </p:stCondLst>
                                        </p:cTn>
                                        <p:tgtEl>
                                          <p:spTgt spid="5132">
                                            <p:txEl>
                                              <p:pRg st="1" end="1"/>
                                            </p:txEl>
                                          </p:spTgt>
                                        </p:tgtEl>
                                        <p:attrNameLst>
                                          <p:attrName>style.visibility</p:attrName>
                                        </p:attrNameLst>
                                      </p:cBhvr>
                                      <p:to>
                                        <p:strVal val="visible"/>
                                      </p:to>
                                    </p:set>
                                    <p:animEffect transition="in" filter="wipe(left)">
                                      <p:cBhvr>
                                        <p:cTn id="25" dur="500"/>
                                        <p:tgtEl>
                                          <p:spTgt spid="5132">
                                            <p:txEl>
                                              <p:pRg st="1" end="1"/>
                                            </p:txEl>
                                          </p:spTgt>
                                        </p:tgtEl>
                                      </p:cBhvr>
                                    </p:animEffect>
                                  </p:childTnLst>
                                  <p:subTnLst>
                                    <p:animClr clrSpc="rgb" dir="cw">
                                      <p:cBhvr override="childStyle">
                                        <p:cTn dur="1" fill="hold" display="0" masterRel="nextClick" afterEffect="1"/>
                                        <p:tgtEl>
                                          <p:spTgt spid="5132">
                                            <p:txEl>
                                              <p:pRg st="1" end="1"/>
                                            </p:txEl>
                                          </p:spTgt>
                                        </p:tgtEl>
                                        <p:attrNameLst>
                                          <p:attrName>ppt_c</p:attrName>
                                        </p:attrNameLst>
                                      </p:cBhvr>
                                      <p:to>
                                        <a:schemeClr val="tx1"/>
                                      </p:to>
                                    </p:animClr>
                                  </p:sub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nodeType="clickEffect">
                                  <p:stCondLst>
                                    <p:cond delay="0"/>
                                  </p:stCondLst>
                                  <p:childTnLst>
                                    <p:set>
                                      <p:cBhvr>
                                        <p:cTn id="29" dur="1" fill="hold">
                                          <p:stCondLst>
                                            <p:cond delay="0"/>
                                          </p:stCondLst>
                                        </p:cTn>
                                        <p:tgtEl>
                                          <p:spTgt spid="5132">
                                            <p:txEl>
                                              <p:pRg st="2" end="2"/>
                                            </p:txEl>
                                          </p:spTgt>
                                        </p:tgtEl>
                                        <p:attrNameLst>
                                          <p:attrName>style.visibility</p:attrName>
                                        </p:attrNameLst>
                                      </p:cBhvr>
                                      <p:to>
                                        <p:strVal val="visible"/>
                                      </p:to>
                                    </p:set>
                                    <p:animEffect transition="in" filter="wipe(left)">
                                      <p:cBhvr>
                                        <p:cTn id="30" dur="500"/>
                                        <p:tgtEl>
                                          <p:spTgt spid="5132">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5132">
                                            <p:txEl>
                                              <p:pRg st="3" end="3"/>
                                            </p:txEl>
                                          </p:spTgt>
                                        </p:tgtEl>
                                        <p:attrNameLst>
                                          <p:attrName>style.visibility</p:attrName>
                                        </p:attrNameLst>
                                      </p:cBhvr>
                                      <p:to>
                                        <p:strVal val="visible"/>
                                      </p:to>
                                    </p:set>
                                    <p:animEffect transition="in" filter="wipe(left)">
                                      <p:cBhvr>
                                        <p:cTn id="35" dur="500"/>
                                        <p:tgtEl>
                                          <p:spTgt spid="5132">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5132">
                                            <p:txEl>
                                              <p:pRg st="4" end="4"/>
                                            </p:txEl>
                                          </p:spTgt>
                                        </p:tgtEl>
                                        <p:attrNameLst>
                                          <p:attrName>style.visibility</p:attrName>
                                        </p:attrNameLst>
                                      </p:cBhvr>
                                      <p:to>
                                        <p:strVal val="visible"/>
                                      </p:to>
                                    </p:set>
                                    <p:animEffect transition="in" filter="wipe(left)">
                                      <p:cBhvr>
                                        <p:cTn id="40" dur="500"/>
                                        <p:tgtEl>
                                          <p:spTgt spid="5132">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5132">
                                            <p:txEl>
                                              <p:pRg st="5" end="5"/>
                                            </p:txEl>
                                          </p:spTgt>
                                        </p:tgtEl>
                                        <p:attrNameLst>
                                          <p:attrName>style.visibility</p:attrName>
                                        </p:attrNameLst>
                                      </p:cBhvr>
                                      <p:to>
                                        <p:strVal val="visible"/>
                                      </p:to>
                                    </p:set>
                                    <p:animEffect transition="in" filter="wipe(left)">
                                      <p:cBhvr>
                                        <p:cTn id="45" dur="500"/>
                                        <p:tgtEl>
                                          <p:spTgt spid="5132">
                                            <p:txEl>
                                              <p:pRg st="5" end="5"/>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5132">
                                            <p:txEl>
                                              <p:pRg st="6" end="6"/>
                                            </p:txEl>
                                          </p:spTgt>
                                        </p:tgtEl>
                                        <p:attrNameLst>
                                          <p:attrName>style.visibility</p:attrName>
                                        </p:attrNameLst>
                                      </p:cBhvr>
                                      <p:to>
                                        <p:strVal val="visible"/>
                                      </p:to>
                                    </p:set>
                                    <p:animEffect transition="in" filter="wipe(left)">
                                      <p:cBhvr>
                                        <p:cTn id="50" dur="500"/>
                                        <p:tgtEl>
                                          <p:spTgt spid="5132">
                                            <p:txEl>
                                              <p:pRg st="6" end="6"/>
                                            </p:txEl>
                                          </p:spTgt>
                                        </p:tgtEl>
                                      </p:cBhvr>
                                    </p:animEffect>
                                  </p:childTnLst>
                                </p:cTn>
                              </p:par>
                            </p:childTnLst>
                          </p:cTn>
                        </p:par>
                        <p:par>
                          <p:cTn id="51" fill="hold">
                            <p:stCondLst>
                              <p:cond delay="500"/>
                            </p:stCondLst>
                            <p:childTnLst>
                              <p:par>
                                <p:cTn id="52" presetID="9" presetClass="entr" presetSubtype="0" fill="hold" nodeType="afterEffect">
                                  <p:stCondLst>
                                    <p:cond delay="0"/>
                                  </p:stCondLst>
                                  <p:childTnLst>
                                    <p:set>
                                      <p:cBhvr>
                                        <p:cTn id="53" dur="1" fill="hold">
                                          <p:stCondLst>
                                            <p:cond delay="0"/>
                                          </p:stCondLst>
                                        </p:cTn>
                                        <p:tgtEl>
                                          <p:spTgt spid="2"/>
                                        </p:tgtEl>
                                        <p:attrNameLst>
                                          <p:attrName>style.visibility</p:attrName>
                                        </p:attrNameLst>
                                      </p:cBhvr>
                                      <p:to>
                                        <p:strVal val="visible"/>
                                      </p:to>
                                    </p:set>
                                    <p:animEffect transition="in" filter="dissolve">
                                      <p:cBhvr>
                                        <p:cTn id="5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0" grpId="0" autoUpdateAnimBg="0"/>
      <p:bldP spid="5131" grpId="0" autoUpdateAnimBg="0"/>
      <p:bldP spid="5132"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B2FCF-761B-AC5E-3CB5-95349CB5F6FD}"/>
              </a:ext>
            </a:extLst>
          </p:cNvPr>
          <p:cNvSpPr>
            <a:spLocks noGrp="1"/>
          </p:cNvSpPr>
          <p:nvPr>
            <p:ph type="title"/>
          </p:nvPr>
        </p:nvSpPr>
        <p:spPr>
          <a:xfrm>
            <a:off x="838200" y="365126"/>
            <a:ext cx="10515600" cy="536918"/>
          </a:xfrm>
        </p:spPr>
        <p:txBody>
          <a:bodyPr>
            <a:normAutofit fontScale="90000"/>
          </a:bodyPr>
          <a:lstStyle/>
          <a:p>
            <a:r>
              <a:rPr lang="en-GB" b="1" dirty="0">
                <a:latin typeface="Gill Sans MT" panose="020B0502020104020203" pitchFamily="34" charset="77"/>
              </a:rPr>
              <a:t>S</a:t>
            </a:r>
            <a:r>
              <a:rPr lang="en-UG" b="1" dirty="0">
                <a:latin typeface="Gill Sans MT" panose="020B0502020104020203" pitchFamily="34" charset="77"/>
              </a:rPr>
              <a:t>hort run equilibrium</a:t>
            </a:r>
          </a:p>
        </p:txBody>
      </p:sp>
      <p:sp>
        <p:nvSpPr>
          <p:cNvPr id="3" name="Content Placeholder 2">
            <a:extLst>
              <a:ext uri="{FF2B5EF4-FFF2-40B4-BE49-F238E27FC236}">
                <a16:creationId xmlns:a16="http://schemas.microsoft.com/office/drawing/2014/main" id="{C23E7BAE-43EF-0CD2-208D-7BAE1F7A689C}"/>
              </a:ext>
            </a:extLst>
          </p:cNvPr>
          <p:cNvSpPr>
            <a:spLocks noGrp="1"/>
          </p:cNvSpPr>
          <p:nvPr>
            <p:ph idx="1"/>
          </p:nvPr>
        </p:nvSpPr>
        <p:spPr>
          <a:xfrm>
            <a:off x="838200" y="902044"/>
            <a:ext cx="10515600" cy="5274919"/>
          </a:xfrm>
        </p:spPr>
        <p:txBody>
          <a:bodyPr/>
          <a:lstStyle/>
          <a:p>
            <a:r>
              <a:rPr lang="en-UG" dirty="0">
                <a:latin typeface="Gill Sans MT" panose="020B0502020104020203" pitchFamily="34" charset="77"/>
              </a:rPr>
              <a:t>P = AR = MR = demand curve</a:t>
            </a:r>
          </a:p>
          <a:p>
            <a:r>
              <a:rPr lang="en-GB" dirty="0">
                <a:latin typeface="Gill Sans MT" panose="020B0502020104020203" pitchFamily="34" charset="77"/>
              </a:rPr>
              <a:t>P</a:t>
            </a:r>
            <a:r>
              <a:rPr lang="en-UG" dirty="0">
                <a:latin typeface="Gill Sans MT" panose="020B0502020104020203" pitchFamily="34" charset="77"/>
              </a:rPr>
              <a:t>roduce an output at the point where MC = MR*</a:t>
            </a:r>
          </a:p>
        </p:txBody>
      </p:sp>
    </p:spTree>
    <p:extLst>
      <p:ext uri="{BB962C8B-B14F-4D97-AF65-F5344CB8AC3E}">
        <p14:creationId xmlns:p14="http://schemas.microsoft.com/office/powerpoint/2010/main" val="5045191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C730489D-AE7A-432D-B7E9-24A30EC8EB6A}"/>
              </a:ext>
            </a:extLst>
          </p:cNvPr>
          <p:cNvGraphicFramePr>
            <a:graphicFrameLocks noGrp="1"/>
          </p:cNvGraphicFramePr>
          <p:nvPr>
            <p:ph idx="1"/>
            <p:extLst>
              <p:ext uri="{D42A27DB-BD31-4B8C-83A1-F6EECF244321}">
                <p14:modId xmlns:p14="http://schemas.microsoft.com/office/powerpoint/2010/main" val="2679320843"/>
              </p:ext>
            </p:extLst>
          </p:nvPr>
        </p:nvGraphicFramePr>
        <p:xfrm>
          <a:off x="702275" y="777689"/>
          <a:ext cx="9019143" cy="5519808"/>
        </p:xfrm>
        <a:graphic>
          <a:graphicData uri="http://schemas.openxmlformats.org/drawingml/2006/table">
            <a:tbl>
              <a:tblPr firstRow="1" firstCol="1" bandRow="1">
                <a:tableStyleId>{BDBED569-4797-4DF1-A0F4-6AAB3CD982D8}</a:tableStyleId>
              </a:tblPr>
              <a:tblGrid>
                <a:gridCol w="1288449">
                  <a:extLst>
                    <a:ext uri="{9D8B030D-6E8A-4147-A177-3AD203B41FA5}">
                      <a16:colId xmlns:a16="http://schemas.microsoft.com/office/drawing/2014/main" val="4135930480"/>
                    </a:ext>
                  </a:extLst>
                </a:gridCol>
                <a:gridCol w="1288449">
                  <a:extLst>
                    <a:ext uri="{9D8B030D-6E8A-4147-A177-3AD203B41FA5}">
                      <a16:colId xmlns:a16="http://schemas.microsoft.com/office/drawing/2014/main" val="1335895345"/>
                    </a:ext>
                  </a:extLst>
                </a:gridCol>
                <a:gridCol w="1288449">
                  <a:extLst>
                    <a:ext uri="{9D8B030D-6E8A-4147-A177-3AD203B41FA5}">
                      <a16:colId xmlns:a16="http://schemas.microsoft.com/office/drawing/2014/main" val="1574429437"/>
                    </a:ext>
                  </a:extLst>
                </a:gridCol>
                <a:gridCol w="1288449">
                  <a:extLst>
                    <a:ext uri="{9D8B030D-6E8A-4147-A177-3AD203B41FA5}">
                      <a16:colId xmlns:a16="http://schemas.microsoft.com/office/drawing/2014/main" val="741630356"/>
                    </a:ext>
                  </a:extLst>
                </a:gridCol>
                <a:gridCol w="1288449">
                  <a:extLst>
                    <a:ext uri="{9D8B030D-6E8A-4147-A177-3AD203B41FA5}">
                      <a16:colId xmlns:a16="http://schemas.microsoft.com/office/drawing/2014/main" val="2017089184"/>
                    </a:ext>
                  </a:extLst>
                </a:gridCol>
                <a:gridCol w="1288449">
                  <a:extLst>
                    <a:ext uri="{9D8B030D-6E8A-4147-A177-3AD203B41FA5}">
                      <a16:colId xmlns:a16="http://schemas.microsoft.com/office/drawing/2014/main" val="2701281755"/>
                    </a:ext>
                  </a:extLst>
                </a:gridCol>
                <a:gridCol w="1288449">
                  <a:extLst>
                    <a:ext uri="{9D8B030D-6E8A-4147-A177-3AD203B41FA5}">
                      <a16:colId xmlns:a16="http://schemas.microsoft.com/office/drawing/2014/main" val="2070511537"/>
                    </a:ext>
                  </a:extLst>
                </a:gridCol>
              </a:tblGrid>
              <a:tr h="260280">
                <a:tc>
                  <a:txBody>
                    <a:bodyPr/>
                    <a:lstStyle/>
                    <a:p>
                      <a:pPr algn="just">
                        <a:lnSpc>
                          <a:spcPct val="115000"/>
                        </a:lnSpc>
                      </a:pPr>
                      <a:r>
                        <a:rPr lang="en-US" sz="2400" dirty="0">
                          <a:effectLst/>
                        </a:rPr>
                        <a:t>Q</a:t>
                      </a:r>
                      <a:endParaRPr lang="en-UG" sz="2400" dirty="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TFC</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dirty="0" err="1">
                          <a:effectLst/>
                        </a:rPr>
                        <a:t>TVC</a:t>
                      </a:r>
                      <a:endParaRPr lang="en-UG" sz="2400" dirty="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dirty="0">
                          <a:effectLst/>
                        </a:rPr>
                        <a:t>TC</a:t>
                      </a:r>
                      <a:endParaRPr lang="en-UG" sz="2400" dirty="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AFC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AVC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AC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765223022"/>
                  </a:ext>
                </a:extLst>
              </a:tr>
              <a:tr h="305388">
                <a:tc>
                  <a:txBody>
                    <a:bodyPr/>
                    <a:lstStyle/>
                    <a:p>
                      <a:pPr algn="just">
                        <a:lnSpc>
                          <a:spcPct val="115000"/>
                        </a:lnSpc>
                      </a:pPr>
                      <a:r>
                        <a:rPr lang="en-US" sz="2400">
                          <a:effectLst/>
                        </a:rPr>
                        <a:t>0</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48</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dirty="0">
                          <a:effectLst/>
                        </a:rPr>
                        <a:t>0</a:t>
                      </a:r>
                      <a:endParaRPr lang="en-UG" sz="2400" dirty="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endParaRPr lang="en-UG" sz="2400" dirty="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dirty="0">
                          <a:effectLst/>
                        </a:rPr>
                        <a:t> </a:t>
                      </a:r>
                      <a:endParaRPr lang="en-UG" sz="2400" dirty="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711114784"/>
                  </a:ext>
                </a:extLst>
              </a:tr>
              <a:tr h="305388">
                <a:tc>
                  <a:txBody>
                    <a:bodyPr/>
                    <a:lstStyle/>
                    <a:p>
                      <a:pPr algn="just">
                        <a:lnSpc>
                          <a:spcPct val="115000"/>
                        </a:lnSpc>
                      </a:pPr>
                      <a:r>
                        <a:rPr lang="en-US" sz="2400">
                          <a:effectLst/>
                        </a:rPr>
                        <a:t>1</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48</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dirty="0">
                          <a:effectLst/>
                        </a:rPr>
                        <a:t>25</a:t>
                      </a:r>
                      <a:endParaRPr lang="en-UG" sz="2400" dirty="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endParaRPr lang="en-UG" sz="2400" dirty="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dirty="0">
                          <a:effectLst/>
                        </a:rPr>
                        <a:t> </a:t>
                      </a:r>
                      <a:endParaRPr lang="en-UG" sz="2400" dirty="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053168607"/>
                  </a:ext>
                </a:extLst>
              </a:tr>
              <a:tr h="305388">
                <a:tc>
                  <a:txBody>
                    <a:bodyPr/>
                    <a:lstStyle/>
                    <a:p>
                      <a:pPr algn="just">
                        <a:lnSpc>
                          <a:spcPct val="115000"/>
                        </a:lnSpc>
                      </a:pPr>
                      <a:r>
                        <a:rPr lang="en-US" sz="2400">
                          <a:effectLst/>
                        </a:rPr>
                        <a:t>2</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48</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46</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endParaRPr lang="en-UG" sz="2400" dirty="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296951212"/>
                  </a:ext>
                </a:extLst>
              </a:tr>
              <a:tr h="305388">
                <a:tc>
                  <a:txBody>
                    <a:bodyPr/>
                    <a:lstStyle/>
                    <a:p>
                      <a:pPr algn="just">
                        <a:lnSpc>
                          <a:spcPct val="115000"/>
                        </a:lnSpc>
                      </a:pPr>
                      <a:r>
                        <a:rPr lang="en-US" sz="2400">
                          <a:effectLst/>
                        </a:rPr>
                        <a:t>3</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48</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66</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endParaRPr lang="en-UG" sz="2400" dirty="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121454103"/>
                  </a:ext>
                </a:extLst>
              </a:tr>
              <a:tr h="305388">
                <a:tc>
                  <a:txBody>
                    <a:bodyPr/>
                    <a:lstStyle/>
                    <a:p>
                      <a:pPr algn="just">
                        <a:lnSpc>
                          <a:spcPct val="115000"/>
                        </a:lnSpc>
                      </a:pPr>
                      <a:r>
                        <a:rPr lang="en-US" sz="2400">
                          <a:effectLst/>
                        </a:rPr>
                        <a:t>4</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48</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82</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endParaRPr lang="en-UG" sz="2400" dirty="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60748798"/>
                  </a:ext>
                </a:extLst>
              </a:tr>
              <a:tr h="305388">
                <a:tc>
                  <a:txBody>
                    <a:bodyPr/>
                    <a:lstStyle/>
                    <a:p>
                      <a:pPr algn="just">
                        <a:lnSpc>
                          <a:spcPct val="115000"/>
                        </a:lnSpc>
                      </a:pPr>
                      <a:r>
                        <a:rPr lang="en-US" sz="2400">
                          <a:effectLst/>
                        </a:rPr>
                        <a:t>5</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48</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100</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endParaRPr lang="en-UG" sz="2400" dirty="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521224604"/>
                  </a:ext>
                </a:extLst>
              </a:tr>
              <a:tr h="305388">
                <a:tc>
                  <a:txBody>
                    <a:bodyPr/>
                    <a:lstStyle/>
                    <a:p>
                      <a:pPr algn="just">
                        <a:lnSpc>
                          <a:spcPct val="115000"/>
                        </a:lnSpc>
                      </a:pPr>
                      <a:r>
                        <a:rPr lang="en-US" sz="2400">
                          <a:effectLst/>
                        </a:rPr>
                        <a:t>6</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48</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120</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endParaRPr lang="en-UG" sz="2400" dirty="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415847861"/>
                  </a:ext>
                </a:extLst>
              </a:tr>
              <a:tr h="305388">
                <a:tc>
                  <a:txBody>
                    <a:bodyPr/>
                    <a:lstStyle/>
                    <a:p>
                      <a:pPr algn="just">
                        <a:lnSpc>
                          <a:spcPct val="115000"/>
                        </a:lnSpc>
                      </a:pPr>
                      <a:r>
                        <a:rPr lang="en-US" sz="2400">
                          <a:effectLst/>
                        </a:rPr>
                        <a:t>7</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48</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141</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endParaRPr lang="en-UG" sz="2400" dirty="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915728575"/>
                  </a:ext>
                </a:extLst>
              </a:tr>
              <a:tr h="305388">
                <a:tc>
                  <a:txBody>
                    <a:bodyPr/>
                    <a:lstStyle/>
                    <a:p>
                      <a:pPr algn="just">
                        <a:lnSpc>
                          <a:spcPct val="115000"/>
                        </a:lnSpc>
                      </a:pPr>
                      <a:r>
                        <a:rPr lang="en-US" sz="2400">
                          <a:effectLst/>
                        </a:rPr>
                        <a:t>8</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48</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168</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endParaRPr lang="en-UG" sz="2400" dirty="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dirty="0">
                          <a:effectLst/>
                        </a:rPr>
                        <a:t> </a:t>
                      </a:r>
                      <a:endParaRPr lang="en-UG" sz="2400" dirty="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834808079"/>
                  </a:ext>
                </a:extLst>
              </a:tr>
              <a:tr h="305388">
                <a:tc>
                  <a:txBody>
                    <a:bodyPr/>
                    <a:lstStyle/>
                    <a:p>
                      <a:pPr algn="just">
                        <a:lnSpc>
                          <a:spcPct val="115000"/>
                        </a:lnSpc>
                      </a:pPr>
                      <a:r>
                        <a:rPr lang="en-US" sz="2400">
                          <a:effectLst/>
                        </a:rPr>
                        <a:t>9</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48</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198</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endParaRPr lang="en-UG" sz="2400" dirty="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2368635527"/>
                  </a:ext>
                </a:extLst>
              </a:tr>
              <a:tr h="305388">
                <a:tc>
                  <a:txBody>
                    <a:bodyPr/>
                    <a:lstStyle/>
                    <a:p>
                      <a:pPr algn="just">
                        <a:lnSpc>
                          <a:spcPct val="115000"/>
                        </a:lnSpc>
                      </a:pPr>
                      <a:r>
                        <a:rPr lang="en-US" sz="2400">
                          <a:effectLst/>
                        </a:rPr>
                        <a:t>10</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48</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230</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endParaRPr lang="en-UG" sz="2400" dirty="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922916075"/>
                  </a:ext>
                </a:extLst>
              </a:tr>
              <a:tr h="305388">
                <a:tc>
                  <a:txBody>
                    <a:bodyPr/>
                    <a:lstStyle/>
                    <a:p>
                      <a:pPr algn="just">
                        <a:lnSpc>
                          <a:spcPct val="115000"/>
                        </a:lnSpc>
                      </a:pPr>
                      <a:r>
                        <a:rPr lang="en-US" sz="2400">
                          <a:effectLst/>
                        </a:rPr>
                        <a:t>11</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48</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272</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endParaRPr lang="en-UG" sz="2400" dirty="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1900382357"/>
                  </a:ext>
                </a:extLst>
              </a:tr>
              <a:tr h="305388">
                <a:tc>
                  <a:txBody>
                    <a:bodyPr/>
                    <a:lstStyle/>
                    <a:p>
                      <a:pPr algn="just">
                        <a:lnSpc>
                          <a:spcPct val="115000"/>
                        </a:lnSpc>
                      </a:pPr>
                      <a:r>
                        <a:rPr lang="en-US" sz="2400">
                          <a:effectLst/>
                        </a:rPr>
                        <a:t>12</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48</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321</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endParaRPr lang="en-UG" sz="2400" dirty="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a:effectLst/>
                        </a:rPr>
                        <a:t> </a:t>
                      </a:r>
                      <a:endParaRPr lang="en-UG" sz="240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tc>
                  <a:txBody>
                    <a:bodyPr/>
                    <a:lstStyle/>
                    <a:p>
                      <a:pPr algn="just">
                        <a:lnSpc>
                          <a:spcPct val="115000"/>
                        </a:lnSpc>
                      </a:pPr>
                      <a:r>
                        <a:rPr lang="en-US" sz="2400" dirty="0">
                          <a:effectLst/>
                        </a:rPr>
                        <a:t> </a:t>
                      </a:r>
                      <a:endParaRPr lang="en-UG" sz="2400" dirty="0">
                        <a:effectLst/>
                        <a:latin typeface="Gill Sans MT" panose="020B0502020104020203" pitchFamily="34" charset="77"/>
                        <a:ea typeface="Times New Roman" panose="02020603050405020304" pitchFamily="18" charset="0"/>
                        <a:cs typeface="Times New Roman" panose="02020603050405020304" pitchFamily="18" charset="0"/>
                      </a:endParaRPr>
                    </a:p>
                  </a:txBody>
                  <a:tcPr marL="68580" marR="68580" marT="0" marB="0" anchor="b"/>
                </a:tc>
                <a:extLst>
                  <a:ext uri="{0D108BD9-81ED-4DB2-BD59-A6C34878D82A}">
                    <a16:rowId xmlns:a16="http://schemas.microsoft.com/office/drawing/2014/main" val="3453074706"/>
                  </a:ext>
                </a:extLst>
              </a:tr>
            </a:tbl>
          </a:graphicData>
        </a:graphic>
      </p:graphicFrame>
    </p:spTree>
    <p:extLst>
      <p:ext uri="{BB962C8B-B14F-4D97-AF65-F5344CB8AC3E}">
        <p14:creationId xmlns:p14="http://schemas.microsoft.com/office/powerpoint/2010/main" val="2687995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884CC-F189-E9C0-06D8-FDBCB2FA4091}"/>
              </a:ext>
            </a:extLst>
          </p:cNvPr>
          <p:cNvSpPr>
            <a:spLocks noGrp="1"/>
          </p:cNvSpPr>
          <p:nvPr>
            <p:ph type="title"/>
          </p:nvPr>
        </p:nvSpPr>
        <p:spPr>
          <a:xfrm>
            <a:off x="838200" y="365126"/>
            <a:ext cx="10515600" cy="660486"/>
          </a:xfrm>
        </p:spPr>
        <p:txBody>
          <a:bodyPr>
            <a:normAutofit fontScale="90000"/>
          </a:bodyPr>
          <a:lstStyle/>
          <a:p>
            <a:r>
              <a:rPr lang="en-UG" dirty="0">
                <a:latin typeface="Gill Sans MT" panose="020B0502020104020203" pitchFamily="34" charset="77"/>
              </a:rPr>
              <a:t>Long run equilibrium</a:t>
            </a:r>
          </a:p>
        </p:txBody>
      </p:sp>
      <p:sp>
        <p:nvSpPr>
          <p:cNvPr id="3" name="Content Placeholder 2">
            <a:extLst>
              <a:ext uri="{FF2B5EF4-FFF2-40B4-BE49-F238E27FC236}">
                <a16:creationId xmlns:a16="http://schemas.microsoft.com/office/drawing/2014/main" id="{877261BF-4CF3-25D8-DB97-D53E55E32D9C}"/>
              </a:ext>
            </a:extLst>
          </p:cNvPr>
          <p:cNvSpPr>
            <a:spLocks noGrp="1"/>
          </p:cNvSpPr>
          <p:nvPr>
            <p:ph idx="1"/>
          </p:nvPr>
        </p:nvSpPr>
        <p:spPr>
          <a:xfrm>
            <a:off x="838200" y="1025612"/>
            <a:ext cx="10515600" cy="5151351"/>
          </a:xfrm>
        </p:spPr>
        <p:txBody>
          <a:bodyPr/>
          <a:lstStyle/>
          <a:p>
            <a:r>
              <a:rPr lang="en-GB" dirty="0">
                <a:latin typeface="Gill Sans MT" panose="020B0502020104020203" pitchFamily="34" charset="77"/>
              </a:rPr>
              <a:t>I</a:t>
            </a:r>
            <a:r>
              <a:rPr lang="en-UG" dirty="0">
                <a:latin typeface="Gill Sans MT" panose="020B0502020104020203" pitchFamily="34" charset="77"/>
              </a:rPr>
              <a:t>llustrate showing no profits in the long run</a:t>
            </a:r>
          </a:p>
        </p:txBody>
      </p:sp>
    </p:spTree>
    <p:extLst>
      <p:ext uri="{BB962C8B-B14F-4D97-AF65-F5344CB8AC3E}">
        <p14:creationId xmlns:p14="http://schemas.microsoft.com/office/powerpoint/2010/main" val="10369404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2" name="Group 2">
            <a:extLst>
              <a:ext uri="{FF2B5EF4-FFF2-40B4-BE49-F238E27FC236}">
                <a16:creationId xmlns:a16="http://schemas.microsoft.com/office/drawing/2014/main" id="{4E6C8FFF-C043-5276-DC30-8CB05CD34180}"/>
              </a:ext>
            </a:extLst>
          </p:cNvPr>
          <p:cNvGrpSpPr>
            <a:grpSpLocks/>
          </p:cNvGrpSpPr>
          <p:nvPr/>
        </p:nvGrpSpPr>
        <p:grpSpPr bwMode="auto">
          <a:xfrm>
            <a:off x="887668" y="4594226"/>
            <a:ext cx="9024682" cy="1746250"/>
            <a:chOff x="1237" y="2881"/>
            <a:chExt cx="4274" cy="1100"/>
          </a:xfrm>
        </p:grpSpPr>
        <p:sp>
          <p:nvSpPr>
            <p:cNvPr id="5123" name="Line 3">
              <a:extLst>
                <a:ext uri="{FF2B5EF4-FFF2-40B4-BE49-F238E27FC236}">
                  <a16:creationId xmlns:a16="http://schemas.microsoft.com/office/drawing/2014/main" id="{2E6278D8-ACA6-954F-4B70-B739ECD19155}"/>
                </a:ext>
              </a:extLst>
            </p:cNvPr>
            <p:cNvSpPr>
              <a:spLocks noChangeShapeType="1"/>
            </p:cNvSpPr>
            <p:nvPr/>
          </p:nvSpPr>
          <p:spPr bwMode="auto">
            <a:xfrm>
              <a:off x="1237" y="3345"/>
              <a:ext cx="4274" cy="0"/>
            </a:xfrm>
            <a:prstGeom prst="line">
              <a:avLst/>
            </a:prstGeom>
            <a:noFill/>
            <a:ln w="1016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5124" name="Rectangle 4">
              <a:extLst>
                <a:ext uri="{FF2B5EF4-FFF2-40B4-BE49-F238E27FC236}">
                  <a16:creationId xmlns:a16="http://schemas.microsoft.com/office/drawing/2014/main" id="{6E0F9ECE-2968-BD44-D4AC-83D74CDA61EA}"/>
                </a:ext>
              </a:extLst>
            </p:cNvPr>
            <p:cNvSpPr>
              <a:spLocks noChangeArrowheads="1"/>
            </p:cNvSpPr>
            <p:nvPr/>
          </p:nvSpPr>
          <p:spPr bwMode="auto">
            <a:xfrm>
              <a:off x="1650" y="3614"/>
              <a:ext cx="3397" cy="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3200" b="1">
                  <a:solidFill>
                    <a:srgbClr val="000000"/>
                  </a:solidFill>
                  <a:latin typeface="Times New Roman" panose="02020603050405020304" pitchFamily="18" charset="0"/>
                </a:rPr>
                <a:t>Market Structure Continuum</a:t>
              </a:r>
            </a:p>
          </p:txBody>
        </p:sp>
        <p:sp>
          <p:nvSpPr>
            <p:cNvPr id="5125" name="Rectangle 5">
              <a:extLst>
                <a:ext uri="{FF2B5EF4-FFF2-40B4-BE49-F238E27FC236}">
                  <a16:creationId xmlns:a16="http://schemas.microsoft.com/office/drawing/2014/main" id="{80582F1B-7BC4-2E62-4A49-285B510628C4}"/>
                </a:ext>
              </a:extLst>
            </p:cNvPr>
            <p:cNvSpPr>
              <a:spLocks noChangeArrowheads="1"/>
            </p:cNvSpPr>
            <p:nvPr/>
          </p:nvSpPr>
          <p:spPr bwMode="auto">
            <a:xfrm>
              <a:off x="1254" y="2890"/>
              <a:ext cx="864" cy="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G" b="1" dirty="0">
                  <a:solidFill>
                    <a:srgbClr val="000000"/>
                  </a:solidFill>
                </a:rPr>
                <a:t>Pure</a:t>
              </a:r>
            </a:p>
            <a:p>
              <a:pPr algn="ctr" eaLnBrk="0" hangingPunct="0"/>
              <a:r>
                <a:rPr lang="en-US" altLang="en-UG" b="1" dirty="0">
                  <a:solidFill>
                    <a:srgbClr val="000000"/>
                  </a:solidFill>
                </a:rPr>
                <a:t>Competition</a:t>
              </a:r>
            </a:p>
          </p:txBody>
        </p:sp>
        <p:sp>
          <p:nvSpPr>
            <p:cNvPr id="5126" name="Rectangle 6">
              <a:extLst>
                <a:ext uri="{FF2B5EF4-FFF2-40B4-BE49-F238E27FC236}">
                  <a16:creationId xmlns:a16="http://schemas.microsoft.com/office/drawing/2014/main" id="{6EA0DFD4-3705-BB8D-E43D-79050F5EC7AD}"/>
                </a:ext>
              </a:extLst>
            </p:cNvPr>
            <p:cNvSpPr>
              <a:spLocks noChangeArrowheads="1"/>
            </p:cNvSpPr>
            <p:nvPr/>
          </p:nvSpPr>
          <p:spPr bwMode="auto">
            <a:xfrm>
              <a:off x="4759" y="2881"/>
              <a:ext cx="735" cy="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G" b="1">
                  <a:solidFill>
                    <a:srgbClr val="000000"/>
                  </a:solidFill>
                </a:rPr>
                <a:t>Pure</a:t>
              </a:r>
            </a:p>
            <a:p>
              <a:pPr algn="ctr" eaLnBrk="0" hangingPunct="0"/>
              <a:r>
                <a:rPr lang="en-US" altLang="en-UG" b="1">
                  <a:solidFill>
                    <a:srgbClr val="000000"/>
                  </a:solidFill>
                </a:rPr>
                <a:t>Monopoly</a:t>
              </a:r>
            </a:p>
          </p:txBody>
        </p:sp>
        <p:sp>
          <p:nvSpPr>
            <p:cNvPr id="5127" name="Rectangle 7">
              <a:extLst>
                <a:ext uri="{FF2B5EF4-FFF2-40B4-BE49-F238E27FC236}">
                  <a16:creationId xmlns:a16="http://schemas.microsoft.com/office/drawing/2014/main" id="{B61E48B8-429C-4B2A-4BAB-86BD44E818D3}"/>
                </a:ext>
              </a:extLst>
            </p:cNvPr>
            <p:cNvSpPr>
              <a:spLocks noChangeArrowheads="1"/>
            </p:cNvSpPr>
            <p:nvPr/>
          </p:nvSpPr>
          <p:spPr bwMode="auto">
            <a:xfrm>
              <a:off x="2435" y="2896"/>
              <a:ext cx="904" cy="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G" b="1">
                  <a:solidFill>
                    <a:srgbClr val="000000"/>
                  </a:solidFill>
                </a:rPr>
                <a:t>Monopolistic</a:t>
              </a:r>
            </a:p>
            <a:p>
              <a:pPr algn="ctr" eaLnBrk="0" hangingPunct="0"/>
              <a:r>
                <a:rPr lang="en-US" altLang="en-UG" b="1">
                  <a:solidFill>
                    <a:srgbClr val="000000"/>
                  </a:solidFill>
                </a:rPr>
                <a:t>Competition</a:t>
              </a:r>
            </a:p>
          </p:txBody>
        </p:sp>
        <p:sp>
          <p:nvSpPr>
            <p:cNvPr id="5128" name="Rectangle 8">
              <a:extLst>
                <a:ext uri="{FF2B5EF4-FFF2-40B4-BE49-F238E27FC236}">
                  <a16:creationId xmlns:a16="http://schemas.microsoft.com/office/drawing/2014/main" id="{0A33C2A6-CABA-C93C-03AA-E0D540C4D3FE}"/>
                </a:ext>
              </a:extLst>
            </p:cNvPr>
            <p:cNvSpPr>
              <a:spLocks noChangeArrowheads="1"/>
            </p:cNvSpPr>
            <p:nvPr/>
          </p:nvSpPr>
          <p:spPr bwMode="auto">
            <a:xfrm>
              <a:off x="3712" y="3052"/>
              <a:ext cx="68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G" b="1">
                  <a:solidFill>
                    <a:srgbClr val="000000"/>
                  </a:solidFill>
                </a:rPr>
                <a:t>Oligopoly</a:t>
              </a:r>
            </a:p>
          </p:txBody>
        </p:sp>
      </p:grpSp>
      <p:sp>
        <p:nvSpPr>
          <p:cNvPr id="5129" name="Oval 9">
            <a:extLst>
              <a:ext uri="{FF2B5EF4-FFF2-40B4-BE49-F238E27FC236}">
                <a16:creationId xmlns:a16="http://schemas.microsoft.com/office/drawing/2014/main" id="{BC8D94DF-AB44-61CE-6B97-111888F168E6}"/>
              </a:ext>
            </a:extLst>
          </p:cNvPr>
          <p:cNvSpPr>
            <a:spLocks noChangeArrowheads="1"/>
          </p:cNvSpPr>
          <p:nvPr/>
        </p:nvSpPr>
        <p:spPr bwMode="auto">
          <a:xfrm>
            <a:off x="3417282" y="4378326"/>
            <a:ext cx="1824363" cy="1089025"/>
          </a:xfrm>
          <a:prstGeom prst="ellipse">
            <a:avLst/>
          </a:prstGeom>
          <a:noFill/>
          <a:ln w="76200">
            <a:solidFill>
              <a:srgbClr val="CC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5130" name="Rectangle 10">
            <a:extLst>
              <a:ext uri="{FF2B5EF4-FFF2-40B4-BE49-F238E27FC236}">
                <a16:creationId xmlns:a16="http://schemas.microsoft.com/office/drawing/2014/main" id="{6BAC8A6E-0C20-DFAF-294D-061E7C657559}"/>
              </a:ext>
            </a:extLst>
          </p:cNvPr>
          <p:cNvSpPr>
            <a:spLocks noChangeArrowheads="1"/>
          </p:cNvSpPr>
          <p:nvPr/>
        </p:nvSpPr>
        <p:spPr bwMode="auto">
          <a:xfrm>
            <a:off x="1000898" y="90488"/>
            <a:ext cx="9527404"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eaLnBrk="0" hangingPunct="0"/>
            <a:r>
              <a:rPr lang="en-US" altLang="en-UG" sz="4500" b="1" dirty="0">
                <a:solidFill>
                  <a:srgbClr val="000099"/>
                </a:solidFill>
                <a:latin typeface="Times New Roman" panose="02020603050405020304" pitchFamily="18" charset="0"/>
              </a:rPr>
              <a:t>FOUR MARKET MODELS</a:t>
            </a:r>
          </a:p>
        </p:txBody>
      </p:sp>
      <p:sp>
        <p:nvSpPr>
          <p:cNvPr id="5131" name="Rectangle 11">
            <a:extLst>
              <a:ext uri="{FF2B5EF4-FFF2-40B4-BE49-F238E27FC236}">
                <a16:creationId xmlns:a16="http://schemas.microsoft.com/office/drawing/2014/main" id="{9AFFE37C-D7F9-B8C9-3902-3C760331F013}"/>
              </a:ext>
            </a:extLst>
          </p:cNvPr>
          <p:cNvSpPr>
            <a:spLocks noChangeArrowheads="1"/>
          </p:cNvSpPr>
          <p:nvPr/>
        </p:nvSpPr>
        <p:spPr bwMode="auto">
          <a:xfrm>
            <a:off x="1136823" y="719139"/>
            <a:ext cx="8924036" cy="766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eaLnBrk="0" hangingPunct="0"/>
            <a:r>
              <a:rPr lang="en-US" altLang="en-UG" sz="4400" b="1" dirty="0">
                <a:latin typeface="Times New Roman" panose="02020603050405020304" pitchFamily="18" charset="0"/>
              </a:rPr>
              <a:t>Monopolistic Competition:</a:t>
            </a:r>
          </a:p>
        </p:txBody>
      </p:sp>
      <p:sp>
        <p:nvSpPr>
          <p:cNvPr id="5132" name="Rectangle 12">
            <a:extLst>
              <a:ext uri="{FF2B5EF4-FFF2-40B4-BE49-F238E27FC236}">
                <a16:creationId xmlns:a16="http://schemas.microsoft.com/office/drawing/2014/main" id="{4840DD43-7F49-5AF1-9791-5761FC61C92D}"/>
              </a:ext>
            </a:extLst>
          </p:cNvPr>
          <p:cNvSpPr>
            <a:spLocks noChangeArrowheads="1"/>
          </p:cNvSpPr>
          <p:nvPr/>
        </p:nvSpPr>
        <p:spPr bwMode="auto">
          <a:xfrm>
            <a:off x="1136823" y="1382713"/>
            <a:ext cx="9231140" cy="2244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lvl1pPr marL="234950" indent="-2349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eaLnBrk="0" hangingPunct="0">
              <a:buFontTx/>
              <a:buChar char="•"/>
            </a:pPr>
            <a:r>
              <a:rPr lang="en-US" altLang="en-UG" sz="2800" b="1" dirty="0">
                <a:solidFill>
                  <a:srgbClr val="CC0000"/>
                </a:solidFill>
                <a:latin typeface="Times New Roman" panose="02020603050405020304" pitchFamily="18" charset="0"/>
              </a:rPr>
              <a:t>Relatively Large Number of Sellers and buyers</a:t>
            </a:r>
          </a:p>
          <a:p>
            <a:pPr eaLnBrk="0" hangingPunct="0">
              <a:buFontTx/>
              <a:buChar char="•"/>
            </a:pPr>
            <a:r>
              <a:rPr lang="en-US" altLang="en-UG" sz="2800" b="1" dirty="0">
                <a:solidFill>
                  <a:srgbClr val="CC0000"/>
                </a:solidFill>
                <a:latin typeface="Times New Roman" panose="02020603050405020304" pitchFamily="18" charset="0"/>
              </a:rPr>
              <a:t>Differentiated Products</a:t>
            </a:r>
          </a:p>
          <a:p>
            <a:pPr eaLnBrk="0" hangingPunct="0">
              <a:buFontTx/>
              <a:buChar char="•"/>
            </a:pPr>
            <a:r>
              <a:rPr lang="en-US" altLang="en-UG" sz="2800" b="1" dirty="0">
                <a:solidFill>
                  <a:srgbClr val="CC0000"/>
                </a:solidFill>
                <a:latin typeface="Times New Roman" panose="02020603050405020304" pitchFamily="18" charset="0"/>
              </a:rPr>
              <a:t>Imperfect information</a:t>
            </a:r>
          </a:p>
          <a:p>
            <a:pPr eaLnBrk="0" hangingPunct="0">
              <a:buFontTx/>
              <a:buChar char="•"/>
            </a:pPr>
            <a:r>
              <a:rPr lang="en-US" altLang="en-UG" sz="2800" b="1" dirty="0">
                <a:solidFill>
                  <a:srgbClr val="CC0000"/>
                </a:solidFill>
                <a:latin typeface="Times New Roman" panose="02020603050405020304" pitchFamily="18" charset="0"/>
              </a:rPr>
              <a:t>Short term profits that shrink /disappear in the long run</a:t>
            </a:r>
          </a:p>
          <a:p>
            <a:pPr eaLnBrk="0" hangingPunct="0">
              <a:buFontTx/>
              <a:buChar char="•"/>
            </a:pPr>
            <a:r>
              <a:rPr lang="en-US" altLang="en-UG" sz="2800" b="1" dirty="0">
                <a:solidFill>
                  <a:srgbClr val="CC0000"/>
                </a:solidFill>
                <a:latin typeface="Times New Roman" panose="02020603050405020304" pitchFamily="18" charset="0"/>
              </a:rPr>
              <a:t>Easy Entry and Exit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5130"/>
                                        </p:tgtEl>
                                        <p:attrNameLst>
                                          <p:attrName>style.visibility</p:attrName>
                                        </p:attrNameLst>
                                      </p:cBhvr>
                                      <p:to>
                                        <p:strVal val="visible"/>
                                      </p:to>
                                    </p:set>
                                    <p:animEffect transition="in" filter="wipe(left)">
                                      <p:cBhvr>
                                        <p:cTn id="7" dur="500"/>
                                        <p:tgtEl>
                                          <p:spTgt spid="5130"/>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5122"/>
                                        </p:tgtEl>
                                        <p:attrNameLst>
                                          <p:attrName>style.visibility</p:attrName>
                                        </p:attrNameLst>
                                      </p:cBhvr>
                                      <p:to>
                                        <p:strVal val="visible"/>
                                      </p:to>
                                    </p:set>
                                    <p:animEffect transition="in" filter="dissolve">
                                      <p:cBhvr>
                                        <p:cTn id="11" dur="500"/>
                                        <p:tgtEl>
                                          <p:spTgt spid="5122"/>
                                        </p:tgtEl>
                                      </p:cBhvr>
                                    </p:animEffect>
                                  </p:childTnLst>
                                </p:cTn>
                              </p:par>
                            </p:childTnLst>
                          </p:cTn>
                        </p:par>
                        <p:par>
                          <p:cTn id="12" fill="hold" nodeType="afterGroup">
                            <p:stCondLst>
                              <p:cond delay="1000"/>
                            </p:stCondLst>
                            <p:childTnLst>
                              <p:par>
                                <p:cTn id="13" presetID="22" presetClass="entr" presetSubtype="8" fill="hold" nodeType="afterEffect">
                                  <p:stCondLst>
                                    <p:cond delay="0"/>
                                  </p:stCondLst>
                                  <p:childTnLst>
                                    <p:set>
                                      <p:cBhvr>
                                        <p:cTn id="14" dur="1" fill="hold">
                                          <p:stCondLst>
                                            <p:cond delay="0"/>
                                          </p:stCondLst>
                                        </p:cTn>
                                        <p:tgtEl>
                                          <p:spTgt spid="5131"/>
                                        </p:tgtEl>
                                        <p:attrNameLst>
                                          <p:attrName>style.visibility</p:attrName>
                                        </p:attrNameLst>
                                      </p:cBhvr>
                                      <p:to>
                                        <p:strVal val="visible"/>
                                      </p:to>
                                    </p:set>
                                    <p:animEffect transition="in" filter="wipe(left)">
                                      <p:cBhvr>
                                        <p:cTn id="15" dur="500"/>
                                        <p:tgtEl>
                                          <p:spTgt spid="5131"/>
                                        </p:tgtEl>
                                      </p:cBhvr>
                                    </p:animEffect>
                                  </p:childTnLst>
                                </p:cTn>
                              </p:par>
                            </p:childTnLst>
                          </p:cTn>
                        </p:par>
                        <p:par>
                          <p:cTn id="16" fill="hold" nodeType="afterGroup">
                            <p:stCondLst>
                              <p:cond delay="1500"/>
                            </p:stCondLst>
                            <p:childTnLst>
                              <p:par>
                                <p:cTn id="17" presetID="9" presetClass="entr" presetSubtype="0" fill="hold" nodeType="afterEffect">
                                  <p:stCondLst>
                                    <p:cond delay="0"/>
                                  </p:stCondLst>
                                  <p:childTnLst>
                                    <p:set>
                                      <p:cBhvr>
                                        <p:cTn id="18" dur="1" fill="hold">
                                          <p:stCondLst>
                                            <p:cond delay="0"/>
                                          </p:stCondLst>
                                        </p:cTn>
                                        <p:tgtEl>
                                          <p:spTgt spid="5129"/>
                                        </p:tgtEl>
                                        <p:attrNameLst>
                                          <p:attrName>style.visibility</p:attrName>
                                        </p:attrNameLst>
                                      </p:cBhvr>
                                      <p:to>
                                        <p:strVal val="visible"/>
                                      </p:to>
                                    </p:set>
                                    <p:animEffect transition="in" filter="dissolve">
                                      <p:cBhvr>
                                        <p:cTn id="19" dur="500"/>
                                        <p:tgtEl>
                                          <p:spTgt spid="512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nodeType="clickEffect">
                                  <p:stCondLst>
                                    <p:cond delay="0"/>
                                  </p:stCondLst>
                                  <p:childTnLst>
                                    <p:set>
                                      <p:cBhvr>
                                        <p:cTn id="23" dur="1" fill="hold">
                                          <p:stCondLst>
                                            <p:cond delay="0"/>
                                          </p:stCondLst>
                                        </p:cTn>
                                        <p:tgtEl>
                                          <p:spTgt spid="5132">
                                            <p:txEl>
                                              <p:pRg st="0" end="0"/>
                                            </p:txEl>
                                          </p:spTgt>
                                        </p:tgtEl>
                                        <p:attrNameLst>
                                          <p:attrName>style.visibility</p:attrName>
                                        </p:attrNameLst>
                                      </p:cBhvr>
                                      <p:to>
                                        <p:strVal val="visible"/>
                                      </p:to>
                                    </p:set>
                                    <p:animEffect transition="in" filter="wipe(left)">
                                      <p:cBhvr>
                                        <p:cTn id="24" dur="500"/>
                                        <p:tgtEl>
                                          <p:spTgt spid="5132">
                                            <p:txEl>
                                              <p:pRg st="0" end="0"/>
                                            </p:txEl>
                                          </p:spTgt>
                                        </p:tgtEl>
                                      </p:cBhvr>
                                    </p:animEffect>
                                  </p:childTnLst>
                                  <p:subTnLst>
                                    <p:animClr clrSpc="rgb" dir="cw">
                                      <p:cBhvr override="childStyle">
                                        <p:cTn dur="1" fill="hold" display="0" masterRel="nextClick" afterEffect="1"/>
                                        <p:tgtEl>
                                          <p:spTgt spid="5132">
                                            <p:txEl>
                                              <p:pRg st="0" end="0"/>
                                            </p:txEl>
                                          </p:spTgt>
                                        </p:tgtEl>
                                        <p:attrNameLst>
                                          <p:attrName>ppt_c</p:attrName>
                                        </p:attrNameLst>
                                      </p:cBhvr>
                                      <p:to>
                                        <a:schemeClr val="tx1"/>
                                      </p:to>
                                    </p:animClr>
                                  </p:sub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5132">
                                            <p:txEl>
                                              <p:pRg st="1" end="1"/>
                                            </p:txEl>
                                          </p:spTgt>
                                        </p:tgtEl>
                                        <p:attrNameLst>
                                          <p:attrName>style.visibility</p:attrName>
                                        </p:attrNameLst>
                                      </p:cBhvr>
                                      <p:to>
                                        <p:strVal val="visible"/>
                                      </p:to>
                                    </p:set>
                                    <p:animEffect transition="in" filter="wipe(left)">
                                      <p:cBhvr>
                                        <p:cTn id="29" dur="500"/>
                                        <p:tgtEl>
                                          <p:spTgt spid="5132">
                                            <p:txEl>
                                              <p:pRg st="1" end="1"/>
                                            </p:txEl>
                                          </p:spTgt>
                                        </p:tgtEl>
                                      </p:cBhvr>
                                    </p:animEffect>
                                  </p:childTnLst>
                                  <p:subTnLst>
                                    <p:animClr clrSpc="rgb" dir="cw">
                                      <p:cBhvr override="childStyle">
                                        <p:cTn dur="1" fill="hold" display="0" masterRel="nextClick" afterEffect="1"/>
                                        <p:tgtEl>
                                          <p:spTgt spid="5132">
                                            <p:txEl>
                                              <p:pRg st="1" end="1"/>
                                            </p:txEl>
                                          </p:spTgt>
                                        </p:tgtEl>
                                        <p:attrNameLst>
                                          <p:attrName>ppt_c</p:attrName>
                                        </p:attrNameLst>
                                      </p:cBhvr>
                                      <p:to>
                                        <a:schemeClr val="tx1"/>
                                      </p:to>
                                    </p:animClr>
                                  </p:sub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5132">
                                            <p:txEl>
                                              <p:pRg st="2" end="2"/>
                                            </p:txEl>
                                          </p:spTgt>
                                        </p:tgtEl>
                                        <p:attrNameLst>
                                          <p:attrName>style.visibility</p:attrName>
                                        </p:attrNameLst>
                                      </p:cBhvr>
                                      <p:to>
                                        <p:strVal val="visible"/>
                                      </p:to>
                                    </p:set>
                                    <p:animEffect transition="in" filter="wipe(left)">
                                      <p:cBhvr>
                                        <p:cTn id="34" dur="500"/>
                                        <p:tgtEl>
                                          <p:spTgt spid="5132">
                                            <p:txEl>
                                              <p:pRg st="2" end="2"/>
                                            </p:txEl>
                                          </p:spTgt>
                                        </p:tgtEl>
                                      </p:cBhvr>
                                    </p:animEffect>
                                  </p:childTnLst>
                                  <p:subTnLst>
                                    <p:animClr clrSpc="rgb" dir="cw">
                                      <p:cBhvr override="childStyle">
                                        <p:cTn dur="1" fill="hold" display="0" masterRel="nextClick" afterEffect="1"/>
                                        <p:tgtEl>
                                          <p:spTgt spid="5132">
                                            <p:txEl>
                                              <p:pRg st="2" end="2"/>
                                            </p:txEl>
                                          </p:spTgt>
                                        </p:tgtEl>
                                        <p:attrNameLst>
                                          <p:attrName>ppt_c</p:attrName>
                                        </p:attrNameLst>
                                      </p:cBhvr>
                                      <p:to>
                                        <a:schemeClr val="tx1"/>
                                      </p:to>
                                    </p:animClr>
                                  </p:sub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5132">
                                            <p:txEl>
                                              <p:pRg st="3" end="3"/>
                                            </p:txEl>
                                          </p:spTgt>
                                        </p:tgtEl>
                                        <p:attrNameLst>
                                          <p:attrName>style.visibility</p:attrName>
                                        </p:attrNameLst>
                                      </p:cBhvr>
                                      <p:to>
                                        <p:strVal val="visible"/>
                                      </p:to>
                                    </p:set>
                                    <p:animEffect transition="in" filter="wipe(left)">
                                      <p:cBhvr>
                                        <p:cTn id="39" dur="500"/>
                                        <p:tgtEl>
                                          <p:spTgt spid="5132">
                                            <p:txEl>
                                              <p:pRg st="3" end="3"/>
                                            </p:txEl>
                                          </p:spTgt>
                                        </p:tgtEl>
                                      </p:cBhvr>
                                    </p:animEffect>
                                  </p:childTnLst>
                                  <p:subTnLst>
                                    <p:animClr clrSpc="rgb" dir="cw">
                                      <p:cBhvr override="childStyle">
                                        <p:cTn dur="1" fill="hold" display="0" masterRel="nextClick" afterEffect="1"/>
                                        <p:tgtEl>
                                          <p:spTgt spid="5132">
                                            <p:txEl>
                                              <p:pRg st="3" end="3"/>
                                            </p:txEl>
                                          </p:spTgt>
                                        </p:tgtEl>
                                        <p:attrNameLst>
                                          <p:attrName>ppt_c</p:attrName>
                                        </p:attrNameLst>
                                      </p:cBhvr>
                                      <p:to>
                                        <a:schemeClr val="tx1"/>
                                      </p:to>
                                    </p:animClr>
                                  </p:subTnLst>
                                </p:cTn>
                              </p:par>
                            </p:childTnLst>
                          </p:cTn>
                        </p:par>
                      </p:childTnLst>
                    </p:cTn>
                  </p:par>
                  <p:par>
                    <p:cTn id="40" fill="hold" nodeType="clickPar">
                      <p:stCondLst>
                        <p:cond delay="indefinite"/>
                      </p:stCondLst>
                      <p:childTnLst>
                        <p:par>
                          <p:cTn id="41" fill="hold" nodeType="withGroup">
                            <p:stCondLst>
                              <p:cond delay="0"/>
                            </p:stCondLst>
                            <p:childTnLst>
                              <p:par>
                                <p:cTn id="42" presetID="22" presetClass="entr" presetSubtype="8" fill="hold" nodeType="clickEffect">
                                  <p:stCondLst>
                                    <p:cond delay="0"/>
                                  </p:stCondLst>
                                  <p:childTnLst>
                                    <p:set>
                                      <p:cBhvr>
                                        <p:cTn id="43" dur="1" fill="hold">
                                          <p:stCondLst>
                                            <p:cond delay="0"/>
                                          </p:stCondLst>
                                        </p:cTn>
                                        <p:tgtEl>
                                          <p:spTgt spid="5132">
                                            <p:txEl>
                                              <p:pRg st="4" end="4"/>
                                            </p:txEl>
                                          </p:spTgt>
                                        </p:tgtEl>
                                        <p:attrNameLst>
                                          <p:attrName>style.visibility</p:attrName>
                                        </p:attrNameLst>
                                      </p:cBhvr>
                                      <p:to>
                                        <p:strVal val="visible"/>
                                      </p:to>
                                    </p:set>
                                    <p:animEffect transition="in" filter="wipe(left)">
                                      <p:cBhvr>
                                        <p:cTn id="44" dur="500"/>
                                        <p:tgtEl>
                                          <p:spTgt spid="513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0" grpId="0" autoUpdateAnimBg="0"/>
      <p:bldP spid="5131" grpId="0" autoUpdateAnimBg="0"/>
      <p:bldP spid="513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CFB228B2-6885-AC6A-8825-9855084B1DE0}"/>
              </a:ext>
            </a:extLst>
          </p:cNvPr>
          <p:cNvSpPr>
            <a:spLocks noGrp="1" noChangeArrowheads="1"/>
          </p:cNvSpPr>
          <p:nvPr>
            <p:ph type="title"/>
          </p:nvPr>
        </p:nvSpPr>
        <p:spPr>
          <a:xfrm>
            <a:off x="838200" y="365126"/>
            <a:ext cx="10515600" cy="895264"/>
          </a:xfrm>
        </p:spPr>
        <p:txBody>
          <a:bodyPr/>
          <a:lstStyle/>
          <a:p>
            <a:r>
              <a:rPr lang="en-US" altLang="en-UG" b="1" dirty="0">
                <a:latin typeface="Gill Sans MT" panose="020B0502020104020203" pitchFamily="34" charset="77"/>
              </a:rPr>
              <a:t>Monopolistic</a:t>
            </a:r>
            <a:r>
              <a:rPr lang="en-US" altLang="en-UG" dirty="0"/>
              <a:t> </a:t>
            </a:r>
            <a:r>
              <a:rPr lang="en-US" altLang="en-UG" b="1" dirty="0">
                <a:latin typeface="Gill Sans MT" panose="020B0502020104020203" pitchFamily="34" charset="77"/>
              </a:rPr>
              <a:t>Competition</a:t>
            </a:r>
          </a:p>
        </p:txBody>
      </p:sp>
      <p:sp>
        <p:nvSpPr>
          <p:cNvPr id="59395" name="Rectangle 3">
            <a:extLst>
              <a:ext uri="{FF2B5EF4-FFF2-40B4-BE49-F238E27FC236}">
                <a16:creationId xmlns:a16="http://schemas.microsoft.com/office/drawing/2014/main" id="{C00B4D15-DD8A-ABAC-9787-E0C68CFD04E6}"/>
              </a:ext>
            </a:extLst>
          </p:cNvPr>
          <p:cNvSpPr>
            <a:spLocks noGrp="1" noChangeArrowheads="1"/>
          </p:cNvSpPr>
          <p:nvPr>
            <p:ph type="body" idx="1"/>
          </p:nvPr>
        </p:nvSpPr>
        <p:spPr>
          <a:xfrm>
            <a:off x="838200" y="1260390"/>
            <a:ext cx="10515600" cy="4916573"/>
          </a:xfrm>
        </p:spPr>
        <p:txBody>
          <a:bodyPr>
            <a:normAutofit fontScale="92500" lnSpcReduction="20000"/>
          </a:bodyPr>
          <a:lstStyle/>
          <a:p>
            <a:r>
              <a:rPr lang="en-US" altLang="en-UG" sz="2400" dirty="0">
                <a:solidFill>
                  <a:srgbClr val="365B98"/>
                </a:solidFill>
                <a:latin typeface="Gill Sans MT" panose="020B0502020104020203" pitchFamily="34" charset="77"/>
              </a:rPr>
              <a:t>Characteristics of Monopolistic Competition</a:t>
            </a:r>
            <a:endParaRPr lang="en-US" altLang="en-UG" sz="2400" dirty="0">
              <a:latin typeface="Gill Sans MT" panose="020B0502020104020203" pitchFamily="34" charset="77"/>
            </a:endParaRPr>
          </a:p>
          <a:p>
            <a:pPr lvl="1"/>
            <a:r>
              <a:rPr lang="en-US" altLang="en-UG" dirty="0">
                <a:latin typeface="Gill Sans MT" panose="020B0502020104020203" pitchFamily="34" charset="77"/>
              </a:rPr>
              <a:t>Many sellers </a:t>
            </a:r>
          </a:p>
          <a:p>
            <a:pPr lvl="1"/>
            <a:r>
              <a:rPr lang="en-US" altLang="en-UG" dirty="0">
                <a:latin typeface="Gill Sans MT" panose="020B0502020104020203" pitchFamily="34" charset="77"/>
              </a:rPr>
              <a:t>Freedom of entry and exit</a:t>
            </a:r>
          </a:p>
          <a:p>
            <a:pPr lvl="1"/>
            <a:r>
              <a:rPr lang="en-US" altLang="en-UG" dirty="0">
                <a:latin typeface="Gill Sans MT" panose="020B0502020104020203" pitchFamily="34" charset="77"/>
              </a:rPr>
              <a:t>Fairly free flow of information</a:t>
            </a:r>
          </a:p>
          <a:p>
            <a:pPr lvl="1"/>
            <a:r>
              <a:rPr lang="en-US" altLang="en-UG" dirty="0">
                <a:latin typeface="Gill Sans MT" panose="020B0502020104020203" pitchFamily="34" charset="77"/>
              </a:rPr>
              <a:t>Heterogeneous/differentiated  products</a:t>
            </a:r>
          </a:p>
          <a:p>
            <a:pPr marL="808038" lvl="1" indent="-141288">
              <a:buFontTx/>
              <a:buChar char="-"/>
            </a:pPr>
            <a:r>
              <a:rPr lang="en-US" altLang="en-UG" dirty="0">
                <a:latin typeface="Gill Sans MT" panose="020B0502020104020203" pitchFamily="34" charset="77"/>
              </a:rPr>
              <a:t>Product attributes</a:t>
            </a:r>
          </a:p>
          <a:p>
            <a:pPr marL="808038" lvl="1" indent="-141288">
              <a:buFontTx/>
              <a:buChar char="-"/>
            </a:pPr>
            <a:r>
              <a:rPr lang="en-US" altLang="en-UG" dirty="0">
                <a:latin typeface="Gill Sans MT" panose="020B0502020104020203" pitchFamily="34" charset="77"/>
              </a:rPr>
              <a:t>service</a:t>
            </a:r>
          </a:p>
          <a:p>
            <a:pPr lvl="1"/>
            <a:r>
              <a:rPr lang="en-US" altLang="en-UG" dirty="0">
                <a:latin typeface="Gill Sans MT" panose="020B0502020104020203" pitchFamily="34" charset="77"/>
              </a:rPr>
              <a:t>Relatively Small market share</a:t>
            </a:r>
          </a:p>
          <a:p>
            <a:pPr lvl="1"/>
            <a:r>
              <a:rPr lang="en-US" altLang="en-UG" dirty="0">
                <a:latin typeface="Gill Sans MT" panose="020B0502020104020203" pitchFamily="34" charset="77"/>
              </a:rPr>
              <a:t>Some control over price</a:t>
            </a:r>
          </a:p>
          <a:p>
            <a:pPr lvl="1"/>
            <a:r>
              <a:rPr lang="en-US" altLang="en-UG" dirty="0">
                <a:latin typeface="Gill Sans MT" panose="020B0502020104020203" pitchFamily="34" charset="77"/>
              </a:rPr>
              <a:t>Advertising </a:t>
            </a:r>
          </a:p>
          <a:p>
            <a:pPr lvl="1"/>
            <a:endParaRPr lang="en-US" altLang="en-UG" dirty="0">
              <a:latin typeface="Gill Sans MT" panose="020B0502020104020203" pitchFamily="34" charset="77"/>
            </a:endParaRPr>
          </a:p>
          <a:p>
            <a:pPr lvl="1"/>
            <a:endParaRPr lang="en-US" altLang="en-UG" sz="2800" dirty="0">
              <a:latin typeface="Gill Sans MT" panose="020B0502020104020203" pitchFamily="34" charset="77"/>
            </a:endParaRPr>
          </a:p>
          <a:p>
            <a:pPr lvl="1"/>
            <a:r>
              <a:rPr lang="en-US" altLang="en-UG" dirty="0">
                <a:latin typeface="Gill Sans MT" panose="020B0502020104020203" pitchFamily="34" charset="77"/>
              </a:rPr>
              <a:t>First three characteristics same as those for perfect competition.</a:t>
            </a:r>
          </a:p>
          <a:p>
            <a:pPr lvl="1"/>
            <a:r>
              <a:rPr lang="en-US" altLang="en-UG" dirty="0">
                <a:latin typeface="Gill Sans MT" panose="020B0502020104020203" pitchFamily="34" charset="77"/>
              </a:rPr>
              <a:t>Fourth is an important distinction.</a:t>
            </a:r>
          </a:p>
          <a:p>
            <a:pPr lvl="1"/>
            <a:r>
              <a:rPr lang="en-US" altLang="en-UG" dirty="0">
                <a:latin typeface="Gill Sans MT" panose="020B0502020104020203" pitchFamily="34" charset="77"/>
              </a:rPr>
              <a:t>Demand curve facing the firm is negatively sloped.</a:t>
            </a:r>
          </a:p>
          <a:p>
            <a:endParaRPr lang="en-US" altLang="en-UG" dirty="0">
              <a:latin typeface="Gill Sans MT" panose="020B0502020104020203" pitchFamily="34" charset="77"/>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03BE9A67-2133-9578-4AC7-342E730BA09F}"/>
              </a:ext>
            </a:extLst>
          </p:cNvPr>
          <p:cNvSpPr>
            <a:spLocks noGrp="1" noChangeArrowheads="1"/>
          </p:cNvSpPr>
          <p:nvPr>
            <p:ph type="title"/>
          </p:nvPr>
        </p:nvSpPr>
        <p:spPr/>
        <p:txBody>
          <a:bodyPr/>
          <a:lstStyle/>
          <a:p>
            <a:r>
              <a:rPr lang="en-US" altLang="en-UG" b="1" dirty="0">
                <a:latin typeface="Gill Sans MT" panose="020B0502020104020203" pitchFamily="34" charset="77"/>
              </a:rPr>
              <a:t>Monopolistic Competition</a:t>
            </a:r>
          </a:p>
        </p:txBody>
      </p:sp>
      <p:sp>
        <p:nvSpPr>
          <p:cNvPr id="60419" name="Rectangle 3">
            <a:extLst>
              <a:ext uri="{FF2B5EF4-FFF2-40B4-BE49-F238E27FC236}">
                <a16:creationId xmlns:a16="http://schemas.microsoft.com/office/drawing/2014/main" id="{330355C1-FF8D-DE8A-4E32-7C3237034B71}"/>
              </a:ext>
            </a:extLst>
          </p:cNvPr>
          <p:cNvSpPr>
            <a:spLocks noGrp="1" noChangeArrowheads="1"/>
          </p:cNvSpPr>
          <p:nvPr>
            <p:ph type="body" idx="1"/>
          </p:nvPr>
        </p:nvSpPr>
        <p:spPr/>
        <p:txBody>
          <a:bodyPr/>
          <a:lstStyle/>
          <a:p>
            <a:r>
              <a:rPr lang="en-US" altLang="en-UG" dirty="0">
                <a:solidFill>
                  <a:srgbClr val="365B98"/>
                </a:solidFill>
                <a:latin typeface="Gill Sans MT" panose="020B0502020104020203" pitchFamily="34" charset="77"/>
              </a:rPr>
              <a:t>Price and Output Determination under Monopolistic Competition</a:t>
            </a:r>
            <a:endParaRPr lang="en-US" altLang="en-UG" dirty="0">
              <a:latin typeface="Gill Sans MT" panose="020B0502020104020203" pitchFamily="34" charset="77"/>
            </a:endParaRPr>
          </a:p>
          <a:p>
            <a:pPr lvl="1"/>
            <a:r>
              <a:rPr lang="en-US" altLang="en-UG" dirty="0">
                <a:latin typeface="Gill Sans MT" panose="020B0502020104020203" pitchFamily="34" charset="77"/>
              </a:rPr>
              <a:t>MR  =  MC rule applies for setting output.</a:t>
            </a:r>
          </a:p>
          <a:p>
            <a:pPr lvl="1"/>
            <a:r>
              <a:rPr lang="en-US" altLang="en-UG" dirty="0">
                <a:latin typeface="Gill Sans MT" panose="020B0502020104020203" pitchFamily="34" charset="77"/>
              </a:rPr>
              <a:t>Long-run equilibrium:  the firm’s demand curve must be tangent to its average cost curve.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9BB56C82-B6C5-6C38-1262-A4F7748EFC16}"/>
              </a:ext>
            </a:extLst>
          </p:cNvPr>
          <p:cNvSpPr>
            <a:spLocks noChangeArrowheads="1"/>
          </p:cNvSpPr>
          <p:nvPr/>
        </p:nvSpPr>
        <p:spPr bwMode="auto">
          <a:xfrm>
            <a:off x="4229100" y="3089276"/>
            <a:ext cx="2743200" cy="587375"/>
          </a:xfrm>
          <a:prstGeom prst="rect">
            <a:avLst/>
          </a:prstGeom>
          <a:solidFill>
            <a:srgbClr val="FAFD00"/>
          </a:solidFill>
          <a:ln w="12700">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8195" name="Line 3">
            <a:extLst>
              <a:ext uri="{FF2B5EF4-FFF2-40B4-BE49-F238E27FC236}">
                <a16:creationId xmlns:a16="http://schemas.microsoft.com/office/drawing/2014/main" id="{EA353780-C73D-23DE-A453-8FE33FDB3D03}"/>
              </a:ext>
            </a:extLst>
          </p:cNvPr>
          <p:cNvSpPr>
            <a:spLocks noChangeShapeType="1"/>
          </p:cNvSpPr>
          <p:nvPr/>
        </p:nvSpPr>
        <p:spPr bwMode="auto">
          <a:xfrm>
            <a:off x="4491039" y="1909764"/>
            <a:ext cx="3686175" cy="3546475"/>
          </a:xfrm>
          <a:prstGeom prst="line">
            <a:avLst/>
          </a:prstGeom>
          <a:noFill/>
          <a:ln w="76200">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8196" name="Line 4">
            <a:extLst>
              <a:ext uri="{FF2B5EF4-FFF2-40B4-BE49-F238E27FC236}">
                <a16:creationId xmlns:a16="http://schemas.microsoft.com/office/drawing/2014/main" id="{2E8B493D-E7A2-B02C-484F-FDF37D0C4035}"/>
              </a:ext>
            </a:extLst>
          </p:cNvPr>
          <p:cNvSpPr>
            <a:spLocks noChangeShapeType="1"/>
          </p:cNvSpPr>
          <p:nvPr/>
        </p:nvSpPr>
        <p:spPr bwMode="auto">
          <a:xfrm>
            <a:off x="4629151" y="1792289"/>
            <a:ext cx="5476875" cy="2967037"/>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8197" name="Line 5">
            <a:extLst>
              <a:ext uri="{FF2B5EF4-FFF2-40B4-BE49-F238E27FC236}">
                <a16:creationId xmlns:a16="http://schemas.microsoft.com/office/drawing/2014/main" id="{85AD3F03-ACA4-6F70-0EFA-397E782C26DA}"/>
              </a:ext>
            </a:extLst>
          </p:cNvPr>
          <p:cNvSpPr>
            <a:spLocks noChangeShapeType="1"/>
          </p:cNvSpPr>
          <p:nvPr/>
        </p:nvSpPr>
        <p:spPr bwMode="auto">
          <a:xfrm>
            <a:off x="4240213" y="3081338"/>
            <a:ext cx="2709862"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8198" name="Rectangle 6">
            <a:extLst>
              <a:ext uri="{FF2B5EF4-FFF2-40B4-BE49-F238E27FC236}">
                <a16:creationId xmlns:a16="http://schemas.microsoft.com/office/drawing/2014/main" id="{7956B790-950D-F376-8248-19FA82FC54BC}"/>
              </a:ext>
            </a:extLst>
          </p:cNvPr>
          <p:cNvSpPr>
            <a:spLocks noChangeArrowheads="1"/>
          </p:cNvSpPr>
          <p:nvPr/>
        </p:nvSpPr>
        <p:spPr bwMode="auto">
          <a:xfrm>
            <a:off x="9821864" y="4713289"/>
            <a:ext cx="408767" cy="520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800" b="1"/>
              <a:t>D</a:t>
            </a:r>
          </a:p>
        </p:txBody>
      </p:sp>
      <p:sp>
        <p:nvSpPr>
          <p:cNvPr id="8199" name="Rectangle 7">
            <a:extLst>
              <a:ext uri="{FF2B5EF4-FFF2-40B4-BE49-F238E27FC236}">
                <a16:creationId xmlns:a16="http://schemas.microsoft.com/office/drawing/2014/main" id="{32946373-AE68-E369-7BC7-3C0AA2917F65}"/>
              </a:ext>
            </a:extLst>
          </p:cNvPr>
          <p:cNvSpPr>
            <a:spLocks noChangeArrowheads="1"/>
          </p:cNvSpPr>
          <p:nvPr/>
        </p:nvSpPr>
        <p:spPr bwMode="auto">
          <a:xfrm>
            <a:off x="8143875" y="5351464"/>
            <a:ext cx="698910" cy="520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800" b="1"/>
              <a:t>MR</a:t>
            </a:r>
          </a:p>
        </p:txBody>
      </p:sp>
      <p:sp>
        <p:nvSpPr>
          <p:cNvPr id="8200" name="Freeform 8">
            <a:extLst>
              <a:ext uri="{FF2B5EF4-FFF2-40B4-BE49-F238E27FC236}">
                <a16:creationId xmlns:a16="http://schemas.microsoft.com/office/drawing/2014/main" id="{FC157429-8B1D-3CF9-D7D4-A166F09F6178}"/>
              </a:ext>
            </a:extLst>
          </p:cNvPr>
          <p:cNvSpPr>
            <a:spLocks/>
          </p:cNvSpPr>
          <p:nvPr/>
        </p:nvSpPr>
        <p:spPr bwMode="auto">
          <a:xfrm>
            <a:off x="5562601" y="1327150"/>
            <a:ext cx="3586163" cy="3989388"/>
          </a:xfrm>
          <a:custGeom>
            <a:avLst/>
            <a:gdLst>
              <a:gd name="T0" fmla="*/ 0 w 2259"/>
              <a:gd name="T1" fmla="*/ 2512 h 2513"/>
              <a:gd name="T2" fmla="*/ 371 w 2259"/>
              <a:gd name="T3" fmla="*/ 2285 h 2513"/>
              <a:gd name="T4" fmla="*/ 721 w 2259"/>
              <a:gd name="T5" fmla="*/ 2029 h 2513"/>
              <a:gd name="T6" fmla="*/ 1047 w 2259"/>
              <a:gd name="T7" fmla="*/ 1746 h 2513"/>
              <a:gd name="T8" fmla="*/ 1347 w 2259"/>
              <a:gd name="T9" fmla="*/ 1439 h 2513"/>
              <a:gd name="T10" fmla="*/ 1618 w 2259"/>
              <a:gd name="T11" fmla="*/ 1110 h 2513"/>
              <a:gd name="T12" fmla="*/ 1862 w 2259"/>
              <a:gd name="T13" fmla="*/ 759 h 2513"/>
              <a:gd name="T14" fmla="*/ 2075 w 2259"/>
              <a:gd name="T15" fmla="*/ 389 h 2513"/>
              <a:gd name="T16" fmla="*/ 2258 w 2259"/>
              <a:gd name="T17" fmla="*/ 0 h 25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9" h="2513">
                <a:moveTo>
                  <a:pt x="0" y="2512"/>
                </a:moveTo>
                <a:lnTo>
                  <a:pt x="371" y="2285"/>
                </a:lnTo>
                <a:lnTo>
                  <a:pt x="721" y="2029"/>
                </a:lnTo>
                <a:lnTo>
                  <a:pt x="1047" y="1746"/>
                </a:lnTo>
                <a:lnTo>
                  <a:pt x="1347" y="1439"/>
                </a:lnTo>
                <a:lnTo>
                  <a:pt x="1618" y="1110"/>
                </a:lnTo>
                <a:lnTo>
                  <a:pt x="1862" y="759"/>
                </a:lnTo>
                <a:lnTo>
                  <a:pt x="2075" y="389"/>
                </a:lnTo>
                <a:lnTo>
                  <a:pt x="2258" y="0"/>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G"/>
          </a:p>
        </p:txBody>
      </p:sp>
      <p:sp>
        <p:nvSpPr>
          <p:cNvPr id="8201" name="Rectangle 9">
            <a:extLst>
              <a:ext uri="{FF2B5EF4-FFF2-40B4-BE49-F238E27FC236}">
                <a16:creationId xmlns:a16="http://schemas.microsoft.com/office/drawing/2014/main" id="{A3BB059E-94A6-6E9C-A4D8-B00392903369}"/>
              </a:ext>
            </a:extLst>
          </p:cNvPr>
          <p:cNvSpPr>
            <a:spLocks noChangeArrowheads="1"/>
          </p:cNvSpPr>
          <p:nvPr/>
        </p:nvSpPr>
        <p:spPr bwMode="auto">
          <a:xfrm>
            <a:off x="3762376" y="2890839"/>
            <a:ext cx="405561"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000" b="1"/>
              <a:t>P</a:t>
            </a:r>
            <a:r>
              <a:rPr lang="en-US" altLang="en-UG" sz="2000" b="1" baseline="-25000"/>
              <a:t>1</a:t>
            </a:r>
          </a:p>
        </p:txBody>
      </p:sp>
      <p:sp>
        <p:nvSpPr>
          <p:cNvPr id="8202" name="Rectangle 10">
            <a:extLst>
              <a:ext uri="{FF2B5EF4-FFF2-40B4-BE49-F238E27FC236}">
                <a16:creationId xmlns:a16="http://schemas.microsoft.com/office/drawing/2014/main" id="{E7028938-A574-F1B0-935E-8728F1BD564E}"/>
              </a:ext>
            </a:extLst>
          </p:cNvPr>
          <p:cNvSpPr>
            <a:spLocks noChangeArrowheads="1"/>
          </p:cNvSpPr>
          <p:nvPr/>
        </p:nvSpPr>
        <p:spPr bwMode="auto">
          <a:xfrm>
            <a:off x="9659939" y="1817689"/>
            <a:ext cx="1025525"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G" sz="2800" b="1"/>
              <a:t>ATC</a:t>
            </a:r>
          </a:p>
        </p:txBody>
      </p:sp>
      <p:sp>
        <p:nvSpPr>
          <p:cNvPr id="8203" name="Rectangle 11">
            <a:extLst>
              <a:ext uri="{FF2B5EF4-FFF2-40B4-BE49-F238E27FC236}">
                <a16:creationId xmlns:a16="http://schemas.microsoft.com/office/drawing/2014/main" id="{5B5D638B-9F0E-5F7A-9EEA-8190BC16BB89}"/>
              </a:ext>
            </a:extLst>
          </p:cNvPr>
          <p:cNvSpPr>
            <a:spLocks noChangeArrowheads="1"/>
          </p:cNvSpPr>
          <p:nvPr/>
        </p:nvSpPr>
        <p:spPr bwMode="auto">
          <a:xfrm rot="16200000">
            <a:off x="2444973" y="3689194"/>
            <a:ext cx="2114106"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400" b="1" dirty="0"/>
              <a:t>Price and Costs</a:t>
            </a:r>
          </a:p>
        </p:txBody>
      </p:sp>
      <p:sp>
        <p:nvSpPr>
          <p:cNvPr id="8204" name="Rectangle 12">
            <a:extLst>
              <a:ext uri="{FF2B5EF4-FFF2-40B4-BE49-F238E27FC236}">
                <a16:creationId xmlns:a16="http://schemas.microsoft.com/office/drawing/2014/main" id="{40123F2F-AAFD-F1B2-483B-42EF65588525}"/>
              </a:ext>
            </a:extLst>
          </p:cNvPr>
          <p:cNvSpPr>
            <a:spLocks noChangeArrowheads="1"/>
          </p:cNvSpPr>
          <p:nvPr/>
        </p:nvSpPr>
        <p:spPr bwMode="auto">
          <a:xfrm>
            <a:off x="6781800" y="6048376"/>
            <a:ext cx="445636"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000" b="1"/>
              <a:t>Q</a:t>
            </a:r>
            <a:r>
              <a:rPr lang="en-US" altLang="en-UG" sz="2000" b="1" baseline="-25000"/>
              <a:t>1</a:t>
            </a:r>
          </a:p>
        </p:txBody>
      </p:sp>
      <p:sp>
        <p:nvSpPr>
          <p:cNvPr id="8205" name="Rectangle 13">
            <a:extLst>
              <a:ext uri="{FF2B5EF4-FFF2-40B4-BE49-F238E27FC236}">
                <a16:creationId xmlns:a16="http://schemas.microsoft.com/office/drawing/2014/main" id="{620CF020-6E6E-73F5-3E02-2649B5462049}"/>
              </a:ext>
            </a:extLst>
          </p:cNvPr>
          <p:cNvSpPr>
            <a:spLocks noChangeArrowheads="1"/>
          </p:cNvSpPr>
          <p:nvPr/>
        </p:nvSpPr>
        <p:spPr bwMode="auto">
          <a:xfrm>
            <a:off x="4263443" y="4165601"/>
            <a:ext cx="1761702" cy="1123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lnSpc>
                <a:spcPct val="80000"/>
              </a:lnSpc>
            </a:pPr>
            <a:r>
              <a:rPr lang="en-US" altLang="en-UG" sz="2800" b="1" i="1">
                <a:latin typeface="Times New Roman" panose="02020603050405020304" pitchFamily="18" charset="0"/>
              </a:rPr>
              <a:t>Short-Run</a:t>
            </a:r>
          </a:p>
          <a:p>
            <a:pPr algn="ctr" eaLnBrk="0" hangingPunct="0">
              <a:lnSpc>
                <a:spcPct val="80000"/>
              </a:lnSpc>
            </a:pPr>
            <a:r>
              <a:rPr lang="en-US" altLang="en-UG" sz="2800" b="1" i="1">
                <a:latin typeface="Times New Roman" panose="02020603050405020304" pitchFamily="18" charset="0"/>
              </a:rPr>
              <a:t>Economic</a:t>
            </a:r>
          </a:p>
          <a:p>
            <a:pPr algn="ctr" eaLnBrk="0" hangingPunct="0">
              <a:lnSpc>
                <a:spcPct val="80000"/>
              </a:lnSpc>
            </a:pPr>
            <a:r>
              <a:rPr lang="en-US" altLang="en-UG" sz="2800" b="1" i="1">
                <a:latin typeface="Times New Roman" panose="02020603050405020304" pitchFamily="18" charset="0"/>
              </a:rPr>
              <a:t>Profits</a:t>
            </a:r>
          </a:p>
        </p:txBody>
      </p:sp>
      <p:sp>
        <p:nvSpPr>
          <p:cNvPr id="8206" name="Line 14">
            <a:extLst>
              <a:ext uri="{FF2B5EF4-FFF2-40B4-BE49-F238E27FC236}">
                <a16:creationId xmlns:a16="http://schemas.microsoft.com/office/drawing/2014/main" id="{9FB458E8-00E9-E5E6-2D1F-00E02DED368A}"/>
              </a:ext>
            </a:extLst>
          </p:cNvPr>
          <p:cNvSpPr>
            <a:spLocks noChangeShapeType="1"/>
          </p:cNvSpPr>
          <p:nvPr/>
        </p:nvSpPr>
        <p:spPr bwMode="auto">
          <a:xfrm flipV="1">
            <a:off x="5151438" y="3379788"/>
            <a:ext cx="0" cy="881062"/>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8207" name="Rectangle 15">
            <a:extLst>
              <a:ext uri="{FF2B5EF4-FFF2-40B4-BE49-F238E27FC236}">
                <a16:creationId xmlns:a16="http://schemas.microsoft.com/office/drawing/2014/main" id="{C9814FFE-9647-E15B-30AE-B40850282B4B}"/>
              </a:ext>
            </a:extLst>
          </p:cNvPr>
          <p:cNvSpPr>
            <a:spLocks noChangeArrowheads="1"/>
          </p:cNvSpPr>
          <p:nvPr/>
        </p:nvSpPr>
        <p:spPr bwMode="auto">
          <a:xfrm>
            <a:off x="4481513" y="1116014"/>
            <a:ext cx="4358566" cy="582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3200" b="1" i="1" dirty="0">
                <a:solidFill>
                  <a:srgbClr val="CC0000"/>
                </a:solidFill>
                <a:latin typeface="Times New Roman" panose="02020603050405020304" pitchFamily="18" charset="0"/>
              </a:rPr>
              <a:t>Expect New Competitors</a:t>
            </a:r>
          </a:p>
        </p:txBody>
      </p:sp>
      <p:grpSp>
        <p:nvGrpSpPr>
          <p:cNvPr id="8208" name="Group 16">
            <a:extLst>
              <a:ext uri="{FF2B5EF4-FFF2-40B4-BE49-F238E27FC236}">
                <a16:creationId xmlns:a16="http://schemas.microsoft.com/office/drawing/2014/main" id="{898829E9-64BA-82C7-E926-30D6C6BD2C15}"/>
              </a:ext>
            </a:extLst>
          </p:cNvPr>
          <p:cNvGrpSpPr>
            <a:grpSpLocks/>
          </p:cNvGrpSpPr>
          <p:nvPr/>
        </p:nvGrpSpPr>
        <p:grpSpPr bwMode="auto">
          <a:xfrm>
            <a:off x="4183063" y="1233488"/>
            <a:ext cx="5719762" cy="4914900"/>
            <a:chOff x="1203" y="745"/>
            <a:chExt cx="3603" cy="3096"/>
          </a:xfrm>
        </p:grpSpPr>
        <p:sp>
          <p:nvSpPr>
            <p:cNvPr id="8209" name="Line 17">
              <a:extLst>
                <a:ext uri="{FF2B5EF4-FFF2-40B4-BE49-F238E27FC236}">
                  <a16:creationId xmlns:a16="http://schemas.microsoft.com/office/drawing/2014/main" id="{4207B219-CDFF-C7A2-8E1E-3A60B543037D}"/>
                </a:ext>
              </a:extLst>
            </p:cNvPr>
            <p:cNvSpPr>
              <a:spLocks noChangeShapeType="1"/>
            </p:cNvSpPr>
            <p:nvPr/>
          </p:nvSpPr>
          <p:spPr bwMode="auto">
            <a:xfrm>
              <a:off x="1217" y="745"/>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8210" name="Line 18">
              <a:extLst>
                <a:ext uri="{FF2B5EF4-FFF2-40B4-BE49-F238E27FC236}">
                  <a16:creationId xmlns:a16="http://schemas.microsoft.com/office/drawing/2014/main" id="{17060C3A-DE94-B43B-6982-7E586924CC3E}"/>
                </a:ext>
              </a:extLst>
            </p:cNvPr>
            <p:cNvSpPr>
              <a:spLocks noChangeShapeType="1"/>
            </p:cNvSpPr>
            <p:nvPr/>
          </p:nvSpPr>
          <p:spPr bwMode="auto">
            <a:xfrm>
              <a:off x="1203" y="3817"/>
              <a:ext cx="360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grpSp>
      <p:sp>
        <p:nvSpPr>
          <p:cNvPr id="8211" name="Line 19">
            <a:extLst>
              <a:ext uri="{FF2B5EF4-FFF2-40B4-BE49-F238E27FC236}">
                <a16:creationId xmlns:a16="http://schemas.microsoft.com/office/drawing/2014/main" id="{C64D00B1-41EE-7BFA-E016-A4EC037CDB08}"/>
              </a:ext>
            </a:extLst>
          </p:cNvPr>
          <p:cNvSpPr>
            <a:spLocks noChangeShapeType="1"/>
          </p:cNvSpPr>
          <p:nvPr/>
        </p:nvSpPr>
        <p:spPr bwMode="auto">
          <a:xfrm>
            <a:off x="6988175" y="3084513"/>
            <a:ext cx="0" cy="2989262"/>
          </a:xfrm>
          <a:prstGeom prst="line">
            <a:avLst/>
          </a:prstGeom>
          <a:noFill/>
          <a:ln w="38100">
            <a:solidFill>
              <a:schemeClr val="tx2"/>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8212" name="Rectangle 20">
            <a:extLst>
              <a:ext uri="{FF2B5EF4-FFF2-40B4-BE49-F238E27FC236}">
                <a16:creationId xmlns:a16="http://schemas.microsoft.com/office/drawing/2014/main" id="{22FBD522-3AAD-0535-B1DC-92D2CF8ED184}"/>
              </a:ext>
            </a:extLst>
          </p:cNvPr>
          <p:cNvSpPr>
            <a:spLocks noChangeArrowheads="1"/>
          </p:cNvSpPr>
          <p:nvPr/>
        </p:nvSpPr>
        <p:spPr bwMode="auto">
          <a:xfrm>
            <a:off x="679630" y="76201"/>
            <a:ext cx="9832234" cy="1105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algn="ctr" eaLnBrk="0" hangingPunct="0"/>
            <a:r>
              <a:rPr lang="en-US" altLang="en-UG" sz="3300" b="1" dirty="0">
                <a:solidFill>
                  <a:srgbClr val="000099"/>
                </a:solidFill>
                <a:latin typeface="Times New Roman" panose="02020603050405020304" pitchFamily="18" charset="0"/>
              </a:rPr>
              <a:t>PRICE AND OUTPUT IN</a:t>
            </a:r>
          </a:p>
          <a:p>
            <a:pPr algn="ctr" eaLnBrk="0" hangingPunct="0"/>
            <a:r>
              <a:rPr lang="en-US" altLang="en-UG" sz="3300" b="1" dirty="0">
                <a:solidFill>
                  <a:srgbClr val="000099"/>
                </a:solidFill>
                <a:latin typeface="Times New Roman" panose="02020603050405020304" pitchFamily="18" charset="0"/>
              </a:rPr>
              <a:t>MONOPOLISTIC COMPETITION</a:t>
            </a:r>
          </a:p>
        </p:txBody>
      </p:sp>
      <p:sp>
        <p:nvSpPr>
          <p:cNvPr id="8213" name="Text Box 21">
            <a:extLst>
              <a:ext uri="{FF2B5EF4-FFF2-40B4-BE49-F238E27FC236}">
                <a16:creationId xmlns:a16="http://schemas.microsoft.com/office/drawing/2014/main" id="{9C6CE9EA-4D1C-10F3-AE18-F2D789239F43}"/>
              </a:ext>
            </a:extLst>
          </p:cNvPr>
          <p:cNvSpPr txBox="1">
            <a:spLocks noChangeArrowheads="1"/>
          </p:cNvSpPr>
          <p:nvPr/>
        </p:nvSpPr>
        <p:spPr bwMode="auto">
          <a:xfrm>
            <a:off x="6326188" y="6329363"/>
            <a:ext cx="112165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G" sz="2000" b="1"/>
              <a:t>Quantity</a:t>
            </a:r>
          </a:p>
        </p:txBody>
      </p:sp>
      <p:sp>
        <p:nvSpPr>
          <p:cNvPr id="8214" name="Rectangle 22">
            <a:extLst>
              <a:ext uri="{FF2B5EF4-FFF2-40B4-BE49-F238E27FC236}">
                <a16:creationId xmlns:a16="http://schemas.microsoft.com/office/drawing/2014/main" id="{B6FA8E72-2196-78BD-5139-D7ED050269B1}"/>
              </a:ext>
            </a:extLst>
          </p:cNvPr>
          <p:cNvSpPr>
            <a:spLocks noChangeArrowheads="1"/>
          </p:cNvSpPr>
          <p:nvPr/>
        </p:nvSpPr>
        <p:spPr bwMode="auto">
          <a:xfrm>
            <a:off x="3762376" y="3475039"/>
            <a:ext cx="424797"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000" b="1"/>
              <a:t>A</a:t>
            </a:r>
            <a:r>
              <a:rPr lang="en-US" altLang="en-UG" sz="2000" b="1" baseline="-25000"/>
              <a:t>1</a:t>
            </a:r>
          </a:p>
        </p:txBody>
      </p:sp>
      <p:sp>
        <p:nvSpPr>
          <p:cNvPr id="8215" name="Line 23">
            <a:extLst>
              <a:ext uri="{FF2B5EF4-FFF2-40B4-BE49-F238E27FC236}">
                <a16:creationId xmlns:a16="http://schemas.microsoft.com/office/drawing/2014/main" id="{7AC3628E-0C02-3529-F26D-B26F580C6B9E}"/>
              </a:ext>
            </a:extLst>
          </p:cNvPr>
          <p:cNvSpPr>
            <a:spLocks noChangeShapeType="1"/>
          </p:cNvSpPr>
          <p:nvPr/>
        </p:nvSpPr>
        <p:spPr bwMode="auto">
          <a:xfrm>
            <a:off x="4240213" y="3665538"/>
            <a:ext cx="2709862"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8216" name="Oval 24">
            <a:extLst>
              <a:ext uri="{FF2B5EF4-FFF2-40B4-BE49-F238E27FC236}">
                <a16:creationId xmlns:a16="http://schemas.microsoft.com/office/drawing/2014/main" id="{C4723B45-32B8-8ED5-8BC6-2C8679BFC908}"/>
              </a:ext>
            </a:extLst>
          </p:cNvPr>
          <p:cNvSpPr>
            <a:spLocks noChangeArrowheads="1"/>
          </p:cNvSpPr>
          <p:nvPr/>
        </p:nvSpPr>
        <p:spPr bwMode="auto">
          <a:xfrm>
            <a:off x="6904038" y="4217988"/>
            <a:ext cx="169862" cy="169862"/>
          </a:xfrm>
          <a:prstGeom prst="ellipse">
            <a:avLst/>
          </a:pr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8217" name="Freeform 25">
            <a:extLst>
              <a:ext uri="{FF2B5EF4-FFF2-40B4-BE49-F238E27FC236}">
                <a16:creationId xmlns:a16="http://schemas.microsoft.com/office/drawing/2014/main" id="{7168CF10-1655-E986-18DA-F8B69DB3AD84}"/>
              </a:ext>
            </a:extLst>
          </p:cNvPr>
          <p:cNvSpPr>
            <a:spLocks/>
          </p:cNvSpPr>
          <p:nvPr/>
        </p:nvSpPr>
        <p:spPr bwMode="auto">
          <a:xfrm>
            <a:off x="5324475" y="1773238"/>
            <a:ext cx="4427538" cy="1998662"/>
          </a:xfrm>
          <a:custGeom>
            <a:avLst/>
            <a:gdLst>
              <a:gd name="T0" fmla="*/ 0 w 2789"/>
              <a:gd name="T1" fmla="*/ 0 h 1259"/>
              <a:gd name="T2" fmla="*/ 70 w 2789"/>
              <a:gd name="T3" fmla="*/ 293 h 1259"/>
              <a:gd name="T4" fmla="*/ 183 w 2789"/>
              <a:gd name="T5" fmla="*/ 549 h 1259"/>
              <a:gd name="T6" fmla="*/ 330 w 2789"/>
              <a:gd name="T7" fmla="*/ 764 h 1259"/>
              <a:gd name="T8" fmla="*/ 508 w 2789"/>
              <a:gd name="T9" fmla="*/ 943 h 1259"/>
              <a:gd name="T10" fmla="*/ 709 w 2789"/>
              <a:gd name="T11" fmla="*/ 1079 h 1259"/>
              <a:gd name="T12" fmla="*/ 927 w 2789"/>
              <a:gd name="T13" fmla="*/ 1178 h 1259"/>
              <a:gd name="T14" fmla="*/ 1158 w 2789"/>
              <a:gd name="T15" fmla="*/ 1237 h 1259"/>
              <a:gd name="T16" fmla="*/ 1393 w 2789"/>
              <a:gd name="T17" fmla="*/ 1258 h 1259"/>
              <a:gd name="T18" fmla="*/ 1629 w 2789"/>
              <a:gd name="T19" fmla="*/ 1239 h 1259"/>
              <a:gd name="T20" fmla="*/ 1860 w 2789"/>
              <a:gd name="T21" fmla="*/ 1180 h 1259"/>
              <a:gd name="T22" fmla="*/ 2078 w 2789"/>
              <a:gd name="T23" fmla="*/ 1083 h 1259"/>
              <a:gd name="T24" fmla="*/ 2279 w 2789"/>
              <a:gd name="T25" fmla="*/ 945 h 1259"/>
              <a:gd name="T26" fmla="*/ 2454 w 2789"/>
              <a:gd name="T27" fmla="*/ 769 h 1259"/>
              <a:gd name="T28" fmla="*/ 2604 w 2789"/>
              <a:gd name="T29" fmla="*/ 551 h 1259"/>
              <a:gd name="T30" fmla="*/ 2716 w 2789"/>
              <a:gd name="T31" fmla="*/ 296 h 1259"/>
              <a:gd name="T32" fmla="*/ 2788 w 2789"/>
              <a:gd name="T33" fmla="*/ 0 h 1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789" h="1259">
                <a:moveTo>
                  <a:pt x="0" y="0"/>
                </a:moveTo>
                <a:lnTo>
                  <a:pt x="70" y="293"/>
                </a:lnTo>
                <a:lnTo>
                  <a:pt x="183" y="549"/>
                </a:lnTo>
                <a:lnTo>
                  <a:pt x="330" y="764"/>
                </a:lnTo>
                <a:lnTo>
                  <a:pt x="508" y="943"/>
                </a:lnTo>
                <a:lnTo>
                  <a:pt x="709" y="1079"/>
                </a:lnTo>
                <a:lnTo>
                  <a:pt x="927" y="1178"/>
                </a:lnTo>
                <a:lnTo>
                  <a:pt x="1158" y="1237"/>
                </a:lnTo>
                <a:lnTo>
                  <a:pt x="1393" y="1258"/>
                </a:lnTo>
                <a:lnTo>
                  <a:pt x="1629" y="1239"/>
                </a:lnTo>
                <a:lnTo>
                  <a:pt x="1860" y="1180"/>
                </a:lnTo>
                <a:lnTo>
                  <a:pt x="2078" y="1083"/>
                </a:lnTo>
                <a:lnTo>
                  <a:pt x="2279" y="945"/>
                </a:lnTo>
                <a:lnTo>
                  <a:pt x="2454" y="769"/>
                </a:lnTo>
                <a:lnTo>
                  <a:pt x="2604" y="551"/>
                </a:lnTo>
                <a:lnTo>
                  <a:pt x="2716" y="296"/>
                </a:lnTo>
                <a:lnTo>
                  <a:pt x="2788" y="0"/>
                </a:ln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G"/>
          </a:p>
        </p:txBody>
      </p:sp>
      <p:sp>
        <p:nvSpPr>
          <p:cNvPr id="8218" name="Rectangle 26">
            <a:extLst>
              <a:ext uri="{FF2B5EF4-FFF2-40B4-BE49-F238E27FC236}">
                <a16:creationId xmlns:a16="http://schemas.microsoft.com/office/drawing/2014/main" id="{14CE4368-4115-DBCC-ABB4-2909A5B45001}"/>
              </a:ext>
            </a:extLst>
          </p:cNvPr>
          <p:cNvSpPr>
            <a:spLocks noChangeArrowheads="1"/>
          </p:cNvSpPr>
          <p:nvPr/>
        </p:nvSpPr>
        <p:spPr bwMode="auto">
          <a:xfrm>
            <a:off x="9139238" y="982664"/>
            <a:ext cx="682880" cy="520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800" b="1" i="1" dirty="0"/>
              <a:t>MC</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8212"/>
                                        </p:tgtEl>
                                        <p:attrNameLst>
                                          <p:attrName>style.visibility</p:attrName>
                                        </p:attrNameLst>
                                      </p:cBhvr>
                                      <p:to>
                                        <p:strVal val="visible"/>
                                      </p:to>
                                    </p:set>
                                    <p:animEffect transition="in" filter="wipe(left)">
                                      <p:cBhvr>
                                        <p:cTn id="7" dur="500"/>
                                        <p:tgtEl>
                                          <p:spTgt spid="8212"/>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8208"/>
                                        </p:tgtEl>
                                        <p:attrNameLst>
                                          <p:attrName>style.visibility</p:attrName>
                                        </p:attrNameLst>
                                      </p:cBhvr>
                                      <p:to>
                                        <p:strVal val="visible"/>
                                      </p:to>
                                    </p:set>
                                    <p:animEffect transition="in" filter="dissolve">
                                      <p:cBhvr>
                                        <p:cTn id="11" dur="500"/>
                                        <p:tgtEl>
                                          <p:spTgt spid="8208"/>
                                        </p:tgtEl>
                                      </p:cBhvr>
                                    </p:animEffect>
                                  </p:childTnLst>
                                </p:cTn>
                              </p:par>
                            </p:childTnLst>
                          </p:cTn>
                        </p:par>
                        <p:par>
                          <p:cTn id="12" fill="hold" nodeType="afterGroup">
                            <p:stCondLst>
                              <p:cond delay="1000"/>
                            </p:stCondLst>
                            <p:childTnLst>
                              <p:par>
                                <p:cTn id="13" presetID="22" presetClass="entr" presetSubtype="4" fill="hold" nodeType="afterEffect">
                                  <p:stCondLst>
                                    <p:cond delay="0"/>
                                  </p:stCondLst>
                                  <p:childTnLst>
                                    <p:set>
                                      <p:cBhvr>
                                        <p:cTn id="14" dur="1" fill="hold">
                                          <p:stCondLst>
                                            <p:cond delay="0"/>
                                          </p:stCondLst>
                                        </p:cTn>
                                        <p:tgtEl>
                                          <p:spTgt spid="8203"/>
                                        </p:tgtEl>
                                        <p:attrNameLst>
                                          <p:attrName>style.visibility</p:attrName>
                                        </p:attrNameLst>
                                      </p:cBhvr>
                                      <p:to>
                                        <p:strVal val="visible"/>
                                      </p:to>
                                    </p:set>
                                    <p:animEffect transition="in" filter="wipe(down)">
                                      <p:cBhvr>
                                        <p:cTn id="15" dur="500"/>
                                        <p:tgtEl>
                                          <p:spTgt spid="8203"/>
                                        </p:tgtEl>
                                      </p:cBhvr>
                                    </p:animEffect>
                                  </p:childTnLst>
                                </p:cTn>
                              </p:par>
                            </p:childTnLst>
                          </p:cTn>
                        </p:par>
                        <p:par>
                          <p:cTn id="16" fill="hold" nodeType="afterGroup">
                            <p:stCondLst>
                              <p:cond delay="1500"/>
                            </p:stCondLst>
                            <p:childTnLst>
                              <p:par>
                                <p:cTn id="17" presetID="22" presetClass="entr" presetSubtype="8" fill="hold" nodeType="afterEffect">
                                  <p:stCondLst>
                                    <p:cond delay="0"/>
                                  </p:stCondLst>
                                  <p:childTnLst>
                                    <p:set>
                                      <p:cBhvr>
                                        <p:cTn id="18" dur="1" fill="hold">
                                          <p:stCondLst>
                                            <p:cond delay="0"/>
                                          </p:stCondLst>
                                        </p:cTn>
                                        <p:tgtEl>
                                          <p:spTgt spid="8213"/>
                                        </p:tgtEl>
                                        <p:attrNameLst>
                                          <p:attrName>style.visibility</p:attrName>
                                        </p:attrNameLst>
                                      </p:cBhvr>
                                      <p:to>
                                        <p:strVal val="visible"/>
                                      </p:to>
                                    </p:set>
                                    <p:animEffect transition="in" filter="wipe(left)">
                                      <p:cBhvr>
                                        <p:cTn id="19" dur="500"/>
                                        <p:tgtEl>
                                          <p:spTgt spid="8213"/>
                                        </p:tgtEl>
                                      </p:cBhvr>
                                    </p:animEffect>
                                  </p:childTnLst>
                                </p:cTn>
                              </p:par>
                            </p:childTnLst>
                          </p:cTn>
                        </p:par>
                        <p:par>
                          <p:cTn id="20" fill="hold" nodeType="afterGroup">
                            <p:stCondLst>
                              <p:cond delay="2000"/>
                            </p:stCondLst>
                            <p:childTnLst>
                              <p:par>
                                <p:cTn id="21" presetID="22" presetClass="entr" presetSubtype="8" fill="hold" nodeType="afterEffect">
                                  <p:stCondLst>
                                    <p:cond delay="0"/>
                                  </p:stCondLst>
                                  <p:childTnLst>
                                    <p:set>
                                      <p:cBhvr>
                                        <p:cTn id="22" dur="1" fill="hold">
                                          <p:stCondLst>
                                            <p:cond delay="0"/>
                                          </p:stCondLst>
                                        </p:cTn>
                                        <p:tgtEl>
                                          <p:spTgt spid="8196"/>
                                        </p:tgtEl>
                                        <p:attrNameLst>
                                          <p:attrName>style.visibility</p:attrName>
                                        </p:attrNameLst>
                                      </p:cBhvr>
                                      <p:to>
                                        <p:strVal val="visible"/>
                                      </p:to>
                                    </p:set>
                                    <p:animEffect transition="in" filter="wipe(left)">
                                      <p:cBhvr>
                                        <p:cTn id="23" dur="500"/>
                                        <p:tgtEl>
                                          <p:spTgt spid="8196"/>
                                        </p:tgtEl>
                                      </p:cBhvr>
                                    </p:animEffect>
                                  </p:childTnLst>
                                </p:cTn>
                              </p:par>
                            </p:childTnLst>
                          </p:cTn>
                        </p:par>
                        <p:par>
                          <p:cTn id="24" fill="hold" nodeType="afterGroup">
                            <p:stCondLst>
                              <p:cond delay="2500"/>
                            </p:stCondLst>
                            <p:childTnLst>
                              <p:par>
                                <p:cTn id="25" presetID="9" presetClass="entr" presetSubtype="0" fill="hold" nodeType="afterEffect">
                                  <p:stCondLst>
                                    <p:cond delay="0"/>
                                  </p:stCondLst>
                                  <p:childTnLst>
                                    <p:set>
                                      <p:cBhvr>
                                        <p:cTn id="26" dur="1" fill="hold">
                                          <p:stCondLst>
                                            <p:cond delay="0"/>
                                          </p:stCondLst>
                                        </p:cTn>
                                        <p:tgtEl>
                                          <p:spTgt spid="8198"/>
                                        </p:tgtEl>
                                        <p:attrNameLst>
                                          <p:attrName>style.visibility</p:attrName>
                                        </p:attrNameLst>
                                      </p:cBhvr>
                                      <p:to>
                                        <p:strVal val="visible"/>
                                      </p:to>
                                    </p:set>
                                    <p:animEffect transition="in" filter="dissolve">
                                      <p:cBhvr>
                                        <p:cTn id="27" dur="500"/>
                                        <p:tgtEl>
                                          <p:spTgt spid="8198"/>
                                        </p:tgtEl>
                                      </p:cBhvr>
                                    </p:animEffect>
                                  </p:childTnLst>
                                </p:cTn>
                              </p:par>
                            </p:childTnLst>
                          </p:cTn>
                        </p:par>
                        <p:par>
                          <p:cTn id="28" fill="hold" nodeType="afterGroup">
                            <p:stCondLst>
                              <p:cond delay="3000"/>
                            </p:stCondLst>
                            <p:childTnLst>
                              <p:par>
                                <p:cTn id="29" presetID="22" presetClass="entr" presetSubtype="8" fill="hold" nodeType="afterEffect">
                                  <p:stCondLst>
                                    <p:cond delay="3000"/>
                                  </p:stCondLst>
                                  <p:childTnLst>
                                    <p:set>
                                      <p:cBhvr>
                                        <p:cTn id="30" dur="1" fill="hold">
                                          <p:stCondLst>
                                            <p:cond delay="0"/>
                                          </p:stCondLst>
                                        </p:cTn>
                                        <p:tgtEl>
                                          <p:spTgt spid="8195"/>
                                        </p:tgtEl>
                                        <p:attrNameLst>
                                          <p:attrName>style.visibility</p:attrName>
                                        </p:attrNameLst>
                                      </p:cBhvr>
                                      <p:to>
                                        <p:strVal val="visible"/>
                                      </p:to>
                                    </p:set>
                                    <p:animEffect transition="in" filter="wipe(left)">
                                      <p:cBhvr>
                                        <p:cTn id="31" dur="1250"/>
                                        <p:tgtEl>
                                          <p:spTgt spid="8195"/>
                                        </p:tgtEl>
                                      </p:cBhvr>
                                    </p:animEffect>
                                  </p:childTnLst>
                                </p:cTn>
                              </p:par>
                            </p:childTnLst>
                          </p:cTn>
                        </p:par>
                        <p:par>
                          <p:cTn id="32" fill="hold" nodeType="afterGroup">
                            <p:stCondLst>
                              <p:cond delay="7250"/>
                            </p:stCondLst>
                            <p:childTnLst>
                              <p:par>
                                <p:cTn id="33" presetID="9" presetClass="entr" presetSubtype="0" fill="hold" nodeType="afterEffect">
                                  <p:stCondLst>
                                    <p:cond delay="0"/>
                                  </p:stCondLst>
                                  <p:childTnLst>
                                    <p:set>
                                      <p:cBhvr>
                                        <p:cTn id="34" dur="1" fill="hold">
                                          <p:stCondLst>
                                            <p:cond delay="0"/>
                                          </p:stCondLst>
                                        </p:cTn>
                                        <p:tgtEl>
                                          <p:spTgt spid="8199"/>
                                        </p:tgtEl>
                                        <p:attrNameLst>
                                          <p:attrName>style.visibility</p:attrName>
                                        </p:attrNameLst>
                                      </p:cBhvr>
                                      <p:to>
                                        <p:strVal val="visible"/>
                                      </p:to>
                                    </p:set>
                                    <p:animEffect transition="in" filter="dissolve">
                                      <p:cBhvr>
                                        <p:cTn id="35" dur="500"/>
                                        <p:tgtEl>
                                          <p:spTgt spid="8199"/>
                                        </p:tgtEl>
                                      </p:cBhvr>
                                    </p:animEffect>
                                  </p:childTnLst>
                                </p:cTn>
                              </p:par>
                            </p:childTnLst>
                          </p:cTn>
                        </p:par>
                        <p:par>
                          <p:cTn id="36" fill="hold" nodeType="afterGroup">
                            <p:stCondLst>
                              <p:cond delay="7750"/>
                            </p:stCondLst>
                            <p:childTnLst>
                              <p:par>
                                <p:cTn id="37" presetID="22" presetClass="entr" presetSubtype="8" fill="hold" nodeType="afterEffect">
                                  <p:stCondLst>
                                    <p:cond delay="0"/>
                                  </p:stCondLst>
                                  <p:childTnLst>
                                    <p:set>
                                      <p:cBhvr>
                                        <p:cTn id="38" dur="1" fill="hold">
                                          <p:stCondLst>
                                            <p:cond delay="0"/>
                                          </p:stCondLst>
                                        </p:cTn>
                                        <p:tgtEl>
                                          <p:spTgt spid="8200"/>
                                        </p:tgtEl>
                                        <p:attrNameLst>
                                          <p:attrName>style.visibility</p:attrName>
                                        </p:attrNameLst>
                                      </p:cBhvr>
                                      <p:to>
                                        <p:strVal val="visible"/>
                                      </p:to>
                                    </p:set>
                                    <p:animEffect transition="in" filter="wipe(left)">
                                      <p:cBhvr>
                                        <p:cTn id="39" dur="500"/>
                                        <p:tgtEl>
                                          <p:spTgt spid="8200"/>
                                        </p:tgtEl>
                                      </p:cBhvr>
                                    </p:animEffect>
                                  </p:childTnLst>
                                </p:cTn>
                              </p:par>
                            </p:childTnLst>
                          </p:cTn>
                        </p:par>
                        <p:par>
                          <p:cTn id="40" fill="hold" nodeType="afterGroup">
                            <p:stCondLst>
                              <p:cond delay="8250"/>
                            </p:stCondLst>
                            <p:childTnLst>
                              <p:par>
                                <p:cTn id="41" presetID="9" presetClass="entr" presetSubtype="0" fill="hold" nodeType="afterEffect">
                                  <p:stCondLst>
                                    <p:cond delay="0"/>
                                  </p:stCondLst>
                                  <p:childTnLst>
                                    <p:set>
                                      <p:cBhvr>
                                        <p:cTn id="42" dur="1" fill="hold">
                                          <p:stCondLst>
                                            <p:cond delay="0"/>
                                          </p:stCondLst>
                                        </p:cTn>
                                        <p:tgtEl>
                                          <p:spTgt spid="8218"/>
                                        </p:tgtEl>
                                        <p:attrNameLst>
                                          <p:attrName>style.visibility</p:attrName>
                                        </p:attrNameLst>
                                      </p:cBhvr>
                                      <p:to>
                                        <p:strVal val="visible"/>
                                      </p:to>
                                    </p:set>
                                    <p:animEffect transition="in" filter="dissolve">
                                      <p:cBhvr>
                                        <p:cTn id="43" dur="500"/>
                                        <p:tgtEl>
                                          <p:spTgt spid="8218"/>
                                        </p:tgtEl>
                                      </p:cBhvr>
                                    </p:animEffect>
                                  </p:childTnLst>
                                </p:cTn>
                              </p:par>
                            </p:childTnLst>
                          </p:cTn>
                        </p:par>
                        <p:par>
                          <p:cTn id="44" fill="hold" nodeType="afterGroup">
                            <p:stCondLst>
                              <p:cond delay="8750"/>
                            </p:stCondLst>
                            <p:childTnLst>
                              <p:par>
                                <p:cTn id="45" presetID="9" presetClass="entr" presetSubtype="0" fill="hold" nodeType="afterEffect">
                                  <p:stCondLst>
                                    <p:cond delay="0"/>
                                  </p:stCondLst>
                                  <p:childTnLst>
                                    <p:set>
                                      <p:cBhvr>
                                        <p:cTn id="46" dur="1" fill="hold">
                                          <p:stCondLst>
                                            <p:cond delay="0"/>
                                          </p:stCondLst>
                                        </p:cTn>
                                        <p:tgtEl>
                                          <p:spTgt spid="8216"/>
                                        </p:tgtEl>
                                        <p:attrNameLst>
                                          <p:attrName>style.visibility</p:attrName>
                                        </p:attrNameLst>
                                      </p:cBhvr>
                                      <p:to>
                                        <p:strVal val="visible"/>
                                      </p:to>
                                    </p:set>
                                    <p:animEffect transition="in" filter="dissolve">
                                      <p:cBhvr>
                                        <p:cTn id="47" dur="500"/>
                                        <p:tgtEl>
                                          <p:spTgt spid="8216"/>
                                        </p:tgtEl>
                                      </p:cBhvr>
                                    </p:animEffect>
                                  </p:childTnLst>
                                </p:cTn>
                              </p:par>
                            </p:childTnLst>
                          </p:cTn>
                        </p:par>
                        <p:par>
                          <p:cTn id="48" fill="hold" nodeType="afterGroup">
                            <p:stCondLst>
                              <p:cond delay="9250"/>
                            </p:stCondLst>
                            <p:childTnLst>
                              <p:par>
                                <p:cTn id="49" presetID="16" presetClass="entr" presetSubtype="42" fill="hold" nodeType="afterEffect">
                                  <p:stCondLst>
                                    <p:cond delay="0"/>
                                  </p:stCondLst>
                                  <p:childTnLst>
                                    <p:set>
                                      <p:cBhvr>
                                        <p:cTn id="50" dur="1" fill="hold">
                                          <p:stCondLst>
                                            <p:cond delay="0"/>
                                          </p:stCondLst>
                                        </p:cTn>
                                        <p:tgtEl>
                                          <p:spTgt spid="8211"/>
                                        </p:tgtEl>
                                        <p:attrNameLst>
                                          <p:attrName>style.visibility</p:attrName>
                                        </p:attrNameLst>
                                      </p:cBhvr>
                                      <p:to>
                                        <p:strVal val="visible"/>
                                      </p:to>
                                    </p:set>
                                    <p:animEffect transition="in" filter="barn(outHorizontal)">
                                      <p:cBhvr>
                                        <p:cTn id="51" dur="500"/>
                                        <p:tgtEl>
                                          <p:spTgt spid="8211"/>
                                        </p:tgtEl>
                                      </p:cBhvr>
                                    </p:animEffect>
                                  </p:childTnLst>
                                </p:cTn>
                              </p:par>
                            </p:childTnLst>
                          </p:cTn>
                        </p:par>
                        <p:par>
                          <p:cTn id="52" fill="hold" nodeType="afterGroup">
                            <p:stCondLst>
                              <p:cond delay="9750"/>
                            </p:stCondLst>
                            <p:childTnLst>
                              <p:par>
                                <p:cTn id="53" presetID="9" presetClass="entr" presetSubtype="0" fill="hold" nodeType="afterEffect">
                                  <p:stCondLst>
                                    <p:cond delay="0"/>
                                  </p:stCondLst>
                                  <p:childTnLst>
                                    <p:set>
                                      <p:cBhvr>
                                        <p:cTn id="54" dur="1" fill="hold">
                                          <p:stCondLst>
                                            <p:cond delay="0"/>
                                          </p:stCondLst>
                                        </p:cTn>
                                        <p:tgtEl>
                                          <p:spTgt spid="8204"/>
                                        </p:tgtEl>
                                        <p:attrNameLst>
                                          <p:attrName>style.visibility</p:attrName>
                                        </p:attrNameLst>
                                      </p:cBhvr>
                                      <p:to>
                                        <p:strVal val="visible"/>
                                      </p:to>
                                    </p:set>
                                    <p:animEffect transition="in" filter="dissolve">
                                      <p:cBhvr>
                                        <p:cTn id="55" dur="500"/>
                                        <p:tgtEl>
                                          <p:spTgt spid="8204"/>
                                        </p:tgtEl>
                                      </p:cBhvr>
                                    </p:animEffect>
                                  </p:childTnLst>
                                </p:cTn>
                              </p:par>
                            </p:childTnLst>
                          </p:cTn>
                        </p:par>
                        <p:par>
                          <p:cTn id="56" fill="hold" nodeType="afterGroup">
                            <p:stCondLst>
                              <p:cond delay="10250"/>
                            </p:stCondLst>
                            <p:childTnLst>
                              <p:par>
                                <p:cTn id="57" presetID="22" presetClass="entr" presetSubtype="2" fill="hold" nodeType="afterEffect">
                                  <p:stCondLst>
                                    <p:cond delay="0"/>
                                  </p:stCondLst>
                                  <p:childTnLst>
                                    <p:set>
                                      <p:cBhvr>
                                        <p:cTn id="58" dur="1" fill="hold">
                                          <p:stCondLst>
                                            <p:cond delay="0"/>
                                          </p:stCondLst>
                                        </p:cTn>
                                        <p:tgtEl>
                                          <p:spTgt spid="8197"/>
                                        </p:tgtEl>
                                        <p:attrNameLst>
                                          <p:attrName>style.visibility</p:attrName>
                                        </p:attrNameLst>
                                      </p:cBhvr>
                                      <p:to>
                                        <p:strVal val="visible"/>
                                      </p:to>
                                    </p:set>
                                    <p:animEffect transition="in" filter="wipe(right)">
                                      <p:cBhvr>
                                        <p:cTn id="59" dur="500"/>
                                        <p:tgtEl>
                                          <p:spTgt spid="8197"/>
                                        </p:tgtEl>
                                      </p:cBhvr>
                                    </p:animEffect>
                                  </p:childTnLst>
                                </p:cTn>
                              </p:par>
                            </p:childTnLst>
                          </p:cTn>
                        </p:par>
                        <p:par>
                          <p:cTn id="60" fill="hold" nodeType="afterGroup">
                            <p:stCondLst>
                              <p:cond delay="10750"/>
                            </p:stCondLst>
                            <p:childTnLst>
                              <p:par>
                                <p:cTn id="61" presetID="9" presetClass="entr" presetSubtype="0" fill="hold" nodeType="afterEffect">
                                  <p:stCondLst>
                                    <p:cond delay="0"/>
                                  </p:stCondLst>
                                  <p:childTnLst>
                                    <p:set>
                                      <p:cBhvr>
                                        <p:cTn id="62" dur="1" fill="hold">
                                          <p:stCondLst>
                                            <p:cond delay="0"/>
                                          </p:stCondLst>
                                        </p:cTn>
                                        <p:tgtEl>
                                          <p:spTgt spid="8201"/>
                                        </p:tgtEl>
                                        <p:attrNameLst>
                                          <p:attrName>style.visibility</p:attrName>
                                        </p:attrNameLst>
                                      </p:cBhvr>
                                      <p:to>
                                        <p:strVal val="visible"/>
                                      </p:to>
                                    </p:set>
                                    <p:animEffect transition="in" filter="dissolve">
                                      <p:cBhvr>
                                        <p:cTn id="63" dur="500"/>
                                        <p:tgtEl>
                                          <p:spTgt spid="8201"/>
                                        </p:tgtEl>
                                      </p:cBhvr>
                                    </p:animEffect>
                                  </p:childTnLst>
                                </p:cTn>
                              </p:par>
                            </p:childTnLst>
                          </p:cTn>
                        </p:par>
                      </p:childTnLst>
                    </p:cTn>
                  </p:par>
                  <p:par>
                    <p:cTn id="64" fill="hold" nodeType="clickPar">
                      <p:stCondLst>
                        <p:cond delay="indefinite"/>
                      </p:stCondLst>
                      <p:childTnLst>
                        <p:par>
                          <p:cTn id="65" fill="hold" nodeType="withGroup">
                            <p:stCondLst>
                              <p:cond delay="0"/>
                            </p:stCondLst>
                            <p:childTnLst>
                              <p:par>
                                <p:cTn id="66" presetID="22" presetClass="entr" presetSubtype="8" fill="hold" nodeType="clickEffect">
                                  <p:stCondLst>
                                    <p:cond delay="0"/>
                                  </p:stCondLst>
                                  <p:childTnLst>
                                    <p:set>
                                      <p:cBhvr>
                                        <p:cTn id="67" dur="1" fill="hold">
                                          <p:stCondLst>
                                            <p:cond delay="0"/>
                                          </p:stCondLst>
                                        </p:cTn>
                                        <p:tgtEl>
                                          <p:spTgt spid="8217"/>
                                        </p:tgtEl>
                                        <p:attrNameLst>
                                          <p:attrName>style.visibility</p:attrName>
                                        </p:attrNameLst>
                                      </p:cBhvr>
                                      <p:to>
                                        <p:strVal val="visible"/>
                                      </p:to>
                                    </p:set>
                                    <p:animEffect transition="in" filter="wipe(left)">
                                      <p:cBhvr>
                                        <p:cTn id="68" dur="500"/>
                                        <p:tgtEl>
                                          <p:spTgt spid="8217"/>
                                        </p:tgtEl>
                                      </p:cBhvr>
                                    </p:animEffect>
                                  </p:childTnLst>
                                </p:cTn>
                              </p:par>
                            </p:childTnLst>
                          </p:cTn>
                        </p:par>
                        <p:par>
                          <p:cTn id="69" fill="hold" nodeType="afterGroup">
                            <p:stCondLst>
                              <p:cond delay="500"/>
                            </p:stCondLst>
                            <p:childTnLst>
                              <p:par>
                                <p:cTn id="70" presetID="9" presetClass="entr" presetSubtype="0" fill="hold" nodeType="afterEffect">
                                  <p:stCondLst>
                                    <p:cond delay="0"/>
                                  </p:stCondLst>
                                  <p:childTnLst>
                                    <p:set>
                                      <p:cBhvr>
                                        <p:cTn id="71" dur="1" fill="hold">
                                          <p:stCondLst>
                                            <p:cond delay="0"/>
                                          </p:stCondLst>
                                        </p:cTn>
                                        <p:tgtEl>
                                          <p:spTgt spid="8202"/>
                                        </p:tgtEl>
                                        <p:attrNameLst>
                                          <p:attrName>style.visibility</p:attrName>
                                        </p:attrNameLst>
                                      </p:cBhvr>
                                      <p:to>
                                        <p:strVal val="visible"/>
                                      </p:to>
                                    </p:set>
                                    <p:animEffect transition="in" filter="dissolve">
                                      <p:cBhvr>
                                        <p:cTn id="72" dur="500"/>
                                        <p:tgtEl>
                                          <p:spTgt spid="8202"/>
                                        </p:tgtEl>
                                      </p:cBhvr>
                                    </p:animEffect>
                                  </p:childTnLst>
                                </p:cTn>
                              </p:par>
                            </p:childTnLst>
                          </p:cTn>
                        </p:par>
                        <p:par>
                          <p:cTn id="73" fill="hold" nodeType="afterGroup">
                            <p:stCondLst>
                              <p:cond delay="1000"/>
                            </p:stCondLst>
                            <p:childTnLst>
                              <p:par>
                                <p:cTn id="74" presetID="22" presetClass="entr" presetSubtype="2" fill="hold" nodeType="afterEffect">
                                  <p:stCondLst>
                                    <p:cond delay="0"/>
                                  </p:stCondLst>
                                  <p:childTnLst>
                                    <p:set>
                                      <p:cBhvr>
                                        <p:cTn id="75" dur="1" fill="hold">
                                          <p:stCondLst>
                                            <p:cond delay="0"/>
                                          </p:stCondLst>
                                        </p:cTn>
                                        <p:tgtEl>
                                          <p:spTgt spid="8215"/>
                                        </p:tgtEl>
                                        <p:attrNameLst>
                                          <p:attrName>style.visibility</p:attrName>
                                        </p:attrNameLst>
                                      </p:cBhvr>
                                      <p:to>
                                        <p:strVal val="visible"/>
                                      </p:to>
                                    </p:set>
                                    <p:animEffect transition="in" filter="wipe(right)">
                                      <p:cBhvr>
                                        <p:cTn id="76" dur="500"/>
                                        <p:tgtEl>
                                          <p:spTgt spid="8215"/>
                                        </p:tgtEl>
                                      </p:cBhvr>
                                    </p:animEffect>
                                  </p:childTnLst>
                                </p:cTn>
                              </p:par>
                            </p:childTnLst>
                          </p:cTn>
                        </p:par>
                        <p:par>
                          <p:cTn id="77" fill="hold" nodeType="afterGroup">
                            <p:stCondLst>
                              <p:cond delay="1500"/>
                            </p:stCondLst>
                            <p:childTnLst>
                              <p:par>
                                <p:cTn id="78" presetID="9" presetClass="entr" presetSubtype="0" fill="hold" nodeType="afterEffect">
                                  <p:stCondLst>
                                    <p:cond delay="0"/>
                                  </p:stCondLst>
                                  <p:childTnLst>
                                    <p:set>
                                      <p:cBhvr>
                                        <p:cTn id="79" dur="1" fill="hold">
                                          <p:stCondLst>
                                            <p:cond delay="0"/>
                                          </p:stCondLst>
                                        </p:cTn>
                                        <p:tgtEl>
                                          <p:spTgt spid="8214"/>
                                        </p:tgtEl>
                                        <p:attrNameLst>
                                          <p:attrName>style.visibility</p:attrName>
                                        </p:attrNameLst>
                                      </p:cBhvr>
                                      <p:to>
                                        <p:strVal val="visible"/>
                                      </p:to>
                                    </p:set>
                                    <p:animEffect transition="in" filter="dissolve">
                                      <p:cBhvr>
                                        <p:cTn id="80" dur="500"/>
                                        <p:tgtEl>
                                          <p:spTgt spid="8214"/>
                                        </p:tgtEl>
                                      </p:cBhvr>
                                    </p:animEffect>
                                  </p:childTnLst>
                                </p:cTn>
                              </p:par>
                            </p:childTnLst>
                          </p:cTn>
                        </p:par>
                        <p:par>
                          <p:cTn id="81" fill="hold" nodeType="afterGroup">
                            <p:stCondLst>
                              <p:cond delay="2000"/>
                            </p:stCondLst>
                            <p:childTnLst>
                              <p:par>
                                <p:cTn id="82" presetID="22" presetClass="entr" presetSubtype="2" fill="hold" nodeType="afterEffect">
                                  <p:stCondLst>
                                    <p:cond delay="0"/>
                                  </p:stCondLst>
                                  <p:childTnLst>
                                    <p:set>
                                      <p:cBhvr>
                                        <p:cTn id="83" dur="1" fill="hold">
                                          <p:stCondLst>
                                            <p:cond delay="0"/>
                                          </p:stCondLst>
                                        </p:cTn>
                                        <p:tgtEl>
                                          <p:spTgt spid="8194"/>
                                        </p:tgtEl>
                                        <p:attrNameLst>
                                          <p:attrName>style.visibility</p:attrName>
                                        </p:attrNameLst>
                                      </p:cBhvr>
                                      <p:to>
                                        <p:strVal val="visible"/>
                                      </p:to>
                                    </p:set>
                                    <p:animEffect transition="in" filter="wipe(right)">
                                      <p:cBhvr>
                                        <p:cTn id="84" dur="500"/>
                                        <p:tgtEl>
                                          <p:spTgt spid="8194"/>
                                        </p:tgtEl>
                                      </p:cBhvr>
                                    </p:animEffect>
                                  </p:childTnLst>
                                </p:cTn>
                              </p:par>
                            </p:childTnLst>
                          </p:cTn>
                        </p:par>
                        <p:par>
                          <p:cTn id="85" fill="hold" nodeType="afterGroup">
                            <p:stCondLst>
                              <p:cond delay="2500"/>
                            </p:stCondLst>
                            <p:childTnLst>
                              <p:par>
                                <p:cTn id="86" presetID="9" presetClass="entr" presetSubtype="0" fill="hold" nodeType="afterEffect">
                                  <p:stCondLst>
                                    <p:cond delay="0"/>
                                  </p:stCondLst>
                                  <p:childTnLst>
                                    <p:set>
                                      <p:cBhvr>
                                        <p:cTn id="87" dur="1" fill="hold">
                                          <p:stCondLst>
                                            <p:cond delay="0"/>
                                          </p:stCondLst>
                                        </p:cTn>
                                        <p:tgtEl>
                                          <p:spTgt spid="8205"/>
                                        </p:tgtEl>
                                        <p:attrNameLst>
                                          <p:attrName>style.visibility</p:attrName>
                                        </p:attrNameLst>
                                      </p:cBhvr>
                                      <p:to>
                                        <p:strVal val="visible"/>
                                      </p:to>
                                    </p:set>
                                    <p:animEffect transition="in" filter="dissolve">
                                      <p:cBhvr>
                                        <p:cTn id="88" dur="500"/>
                                        <p:tgtEl>
                                          <p:spTgt spid="8205"/>
                                        </p:tgtEl>
                                      </p:cBhvr>
                                    </p:animEffect>
                                  </p:childTnLst>
                                </p:cTn>
                              </p:par>
                            </p:childTnLst>
                          </p:cTn>
                        </p:par>
                        <p:par>
                          <p:cTn id="89" fill="hold" nodeType="afterGroup">
                            <p:stCondLst>
                              <p:cond delay="3000"/>
                            </p:stCondLst>
                            <p:childTnLst>
                              <p:par>
                                <p:cTn id="90" presetID="22" presetClass="entr" presetSubtype="4" fill="hold" nodeType="afterEffect">
                                  <p:stCondLst>
                                    <p:cond delay="0"/>
                                  </p:stCondLst>
                                  <p:childTnLst>
                                    <p:set>
                                      <p:cBhvr>
                                        <p:cTn id="91" dur="1" fill="hold">
                                          <p:stCondLst>
                                            <p:cond delay="0"/>
                                          </p:stCondLst>
                                        </p:cTn>
                                        <p:tgtEl>
                                          <p:spTgt spid="8206"/>
                                        </p:tgtEl>
                                        <p:attrNameLst>
                                          <p:attrName>style.visibility</p:attrName>
                                        </p:attrNameLst>
                                      </p:cBhvr>
                                      <p:to>
                                        <p:strVal val="visible"/>
                                      </p:to>
                                    </p:set>
                                    <p:animEffect transition="in" filter="wipe(down)">
                                      <p:cBhvr>
                                        <p:cTn id="92" dur="500"/>
                                        <p:tgtEl>
                                          <p:spTgt spid="8206"/>
                                        </p:tgtEl>
                                      </p:cBhvr>
                                    </p:animEffect>
                                  </p:childTnLst>
                                </p:cTn>
                              </p:par>
                            </p:childTnLst>
                          </p:cTn>
                        </p:par>
                      </p:childTnLst>
                    </p:cTn>
                  </p:par>
                  <p:par>
                    <p:cTn id="93" fill="hold" nodeType="clickPar">
                      <p:stCondLst>
                        <p:cond delay="indefinite"/>
                      </p:stCondLst>
                      <p:childTnLst>
                        <p:par>
                          <p:cTn id="94" fill="hold" nodeType="withGroup">
                            <p:stCondLst>
                              <p:cond delay="0"/>
                            </p:stCondLst>
                            <p:childTnLst>
                              <p:par>
                                <p:cTn id="95" presetID="9" presetClass="entr" presetSubtype="0" fill="hold" nodeType="clickEffect">
                                  <p:stCondLst>
                                    <p:cond delay="0"/>
                                  </p:stCondLst>
                                  <p:childTnLst>
                                    <p:set>
                                      <p:cBhvr>
                                        <p:cTn id="96" dur="1" fill="hold">
                                          <p:stCondLst>
                                            <p:cond delay="0"/>
                                          </p:stCondLst>
                                        </p:cTn>
                                        <p:tgtEl>
                                          <p:spTgt spid="8207"/>
                                        </p:tgtEl>
                                        <p:attrNameLst>
                                          <p:attrName>style.visibility</p:attrName>
                                        </p:attrNameLst>
                                      </p:cBhvr>
                                      <p:to>
                                        <p:strVal val="visible"/>
                                      </p:to>
                                    </p:set>
                                    <p:animEffect transition="in" filter="dissolve">
                                      <p:cBhvr>
                                        <p:cTn id="97" dur="500"/>
                                        <p:tgtEl>
                                          <p:spTgt spid="8207"/>
                                        </p:tgtEl>
                                      </p:cBhvr>
                                    </p:animEffect>
                                  </p:childTnLst>
                                  <p:subTnLst>
                                    <p:audio>
                                      <p:cMediaNode>
                                        <p:cTn display="0" masterRel="sameClick">
                                          <p:stCondLst>
                                            <p:cond evt="begin" delay="0">
                                              <p:tn val="95"/>
                                            </p:cond>
                                          </p:stCondLst>
                                          <p:endCondLst>
                                            <p:cond evt="onStopAudio" delay="0">
                                              <p:tgtEl>
                                                <p:sldTgt/>
                                              </p:tgtEl>
                                            </p:cond>
                                          </p:endCondLst>
                                        </p:cTn>
                                        <p:tgtEl>
                                          <p:sndTgt r:embed="rId2" name="DING.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8" grpId="0" autoUpdateAnimBg="0"/>
      <p:bldP spid="8199" grpId="0" autoUpdateAnimBg="0"/>
      <p:bldP spid="8201" grpId="0" autoUpdateAnimBg="0"/>
      <p:bldP spid="8202" grpId="0" autoUpdateAnimBg="0"/>
      <p:bldP spid="8203" grpId="0" autoUpdateAnimBg="0"/>
      <p:bldP spid="8204" grpId="0" autoUpdateAnimBg="0"/>
      <p:bldP spid="8205" grpId="0" autoUpdateAnimBg="0"/>
      <p:bldP spid="8207" grpId="0" autoUpdateAnimBg="0"/>
      <p:bldP spid="8212" grpId="0" autoUpdateAnimBg="0"/>
      <p:bldP spid="8213" grpId="0" autoUpdateAnimBg="0"/>
      <p:bldP spid="8214" grpId="0" autoUpdateAnimBg="0"/>
      <p:bldP spid="8218"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08FED3DC-5142-6A62-7E5F-B466E8798985}"/>
              </a:ext>
            </a:extLst>
          </p:cNvPr>
          <p:cNvSpPr>
            <a:spLocks noChangeArrowheads="1"/>
          </p:cNvSpPr>
          <p:nvPr/>
        </p:nvSpPr>
        <p:spPr bwMode="auto">
          <a:xfrm>
            <a:off x="4229100" y="3089276"/>
            <a:ext cx="2743200" cy="587375"/>
          </a:xfrm>
          <a:prstGeom prst="rect">
            <a:avLst/>
          </a:prstGeom>
          <a:solidFill>
            <a:srgbClr val="FAFD00"/>
          </a:solidFill>
          <a:ln w="12700">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9219" name="Line 3">
            <a:extLst>
              <a:ext uri="{FF2B5EF4-FFF2-40B4-BE49-F238E27FC236}">
                <a16:creationId xmlns:a16="http://schemas.microsoft.com/office/drawing/2014/main" id="{CD6582BD-D980-F332-D07C-C44B11B0B380}"/>
              </a:ext>
            </a:extLst>
          </p:cNvPr>
          <p:cNvSpPr>
            <a:spLocks noChangeShapeType="1"/>
          </p:cNvSpPr>
          <p:nvPr/>
        </p:nvSpPr>
        <p:spPr bwMode="auto">
          <a:xfrm>
            <a:off x="4491039" y="1909764"/>
            <a:ext cx="3686175" cy="3546475"/>
          </a:xfrm>
          <a:prstGeom prst="line">
            <a:avLst/>
          </a:prstGeom>
          <a:noFill/>
          <a:ln w="76200">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9220" name="Line 4">
            <a:extLst>
              <a:ext uri="{FF2B5EF4-FFF2-40B4-BE49-F238E27FC236}">
                <a16:creationId xmlns:a16="http://schemas.microsoft.com/office/drawing/2014/main" id="{24B91933-2B0C-06E3-8D83-16B7B5E8A293}"/>
              </a:ext>
            </a:extLst>
          </p:cNvPr>
          <p:cNvSpPr>
            <a:spLocks noChangeShapeType="1"/>
          </p:cNvSpPr>
          <p:nvPr/>
        </p:nvSpPr>
        <p:spPr bwMode="auto">
          <a:xfrm>
            <a:off x="4629151" y="1792289"/>
            <a:ext cx="5476875" cy="2967037"/>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9221" name="Line 5">
            <a:extLst>
              <a:ext uri="{FF2B5EF4-FFF2-40B4-BE49-F238E27FC236}">
                <a16:creationId xmlns:a16="http://schemas.microsoft.com/office/drawing/2014/main" id="{9F4E2745-8CA6-BDD4-4F83-CBECFDB2FD6C}"/>
              </a:ext>
            </a:extLst>
          </p:cNvPr>
          <p:cNvSpPr>
            <a:spLocks noChangeShapeType="1"/>
          </p:cNvSpPr>
          <p:nvPr/>
        </p:nvSpPr>
        <p:spPr bwMode="auto">
          <a:xfrm>
            <a:off x="4240213" y="3081338"/>
            <a:ext cx="2709862"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9222" name="Rectangle 6">
            <a:extLst>
              <a:ext uri="{FF2B5EF4-FFF2-40B4-BE49-F238E27FC236}">
                <a16:creationId xmlns:a16="http://schemas.microsoft.com/office/drawing/2014/main" id="{5557ACE5-918E-1DCD-C48B-CC00940AE458}"/>
              </a:ext>
            </a:extLst>
          </p:cNvPr>
          <p:cNvSpPr>
            <a:spLocks noChangeArrowheads="1"/>
          </p:cNvSpPr>
          <p:nvPr/>
        </p:nvSpPr>
        <p:spPr bwMode="auto">
          <a:xfrm>
            <a:off x="9821864" y="4713289"/>
            <a:ext cx="408767" cy="520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800" b="1"/>
              <a:t>D</a:t>
            </a:r>
          </a:p>
        </p:txBody>
      </p:sp>
      <p:sp>
        <p:nvSpPr>
          <p:cNvPr id="9223" name="Rectangle 7">
            <a:extLst>
              <a:ext uri="{FF2B5EF4-FFF2-40B4-BE49-F238E27FC236}">
                <a16:creationId xmlns:a16="http://schemas.microsoft.com/office/drawing/2014/main" id="{BD938862-E5C7-F6F9-5EB9-869CEFF6CD48}"/>
              </a:ext>
            </a:extLst>
          </p:cNvPr>
          <p:cNvSpPr>
            <a:spLocks noChangeArrowheads="1"/>
          </p:cNvSpPr>
          <p:nvPr/>
        </p:nvSpPr>
        <p:spPr bwMode="auto">
          <a:xfrm>
            <a:off x="8143875" y="5351464"/>
            <a:ext cx="698910" cy="520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800" b="1"/>
              <a:t>MR</a:t>
            </a:r>
          </a:p>
        </p:txBody>
      </p:sp>
      <p:sp>
        <p:nvSpPr>
          <p:cNvPr id="9224" name="Freeform 8">
            <a:extLst>
              <a:ext uri="{FF2B5EF4-FFF2-40B4-BE49-F238E27FC236}">
                <a16:creationId xmlns:a16="http://schemas.microsoft.com/office/drawing/2014/main" id="{3ED3147C-F210-9847-DF8F-A0C31C2BAC87}"/>
              </a:ext>
            </a:extLst>
          </p:cNvPr>
          <p:cNvSpPr>
            <a:spLocks/>
          </p:cNvSpPr>
          <p:nvPr/>
        </p:nvSpPr>
        <p:spPr bwMode="auto">
          <a:xfrm>
            <a:off x="5562601" y="1327150"/>
            <a:ext cx="3586163" cy="3989388"/>
          </a:xfrm>
          <a:custGeom>
            <a:avLst/>
            <a:gdLst>
              <a:gd name="T0" fmla="*/ 0 w 2259"/>
              <a:gd name="T1" fmla="*/ 2512 h 2513"/>
              <a:gd name="T2" fmla="*/ 371 w 2259"/>
              <a:gd name="T3" fmla="*/ 2285 h 2513"/>
              <a:gd name="T4" fmla="*/ 721 w 2259"/>
              <a:gd name="T5" fmla="*/ 2029 h 2513"/>
              <a:gd name="T6" fmla="*/ 1047 w 2259"/>
              <a:gd name="T7" fmla="*/ 1746 h 2513"/>
              <a:gd name="T8" fmla="*/ 1347 w 2259"/>
              <a:gd name="T9" fmla="*/ 1439 h 2513"/>
              <a:gd name="T10" fmla="*/ 1618 w 2259"/>
              <a:gd name="T11" fmla="*/ 1110 h 2513"/>
              <a:gd name="T12" fmla="*/ 1862 w 2259"/>
              <a:gd name="T13" fmla="*/ 759 h 2513"/>
              <a:gd name="T14" fmla="*/ 2075 w 2259"/>
              <a:gd name="T15" fmla="*/ 389 h 2513"/>
              <a:gd name="T16" fmla="*/ 2258 w 2259"/>
              <a:gd name="T17" fmla="*/ 0 h 25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9" h="2513">
                <a:moveTo>
                  <a:pt x="0" y="2512"/>
                </a:moveTo>
                <a:lnTo>
                  <a:pt x="371" y="2285"/>
                </a:lnTo>
                <a:lnTo>
                  <a:pt x="721" y="2029"/>
                </a:lnTo>
                <a:lnTo>
                  <a:pt x="1047" y="1746"/>
                </a:lnTo>
                <a:lnTo>
                  <a:pt x="1347" y="1439"/>
                </a:lnTo>
                <a:lnTo>
                  <a:pt x="1618" y="1110"/>
                </a:lnTo>
                <a:lnTo>
                  <a:pt x="1862" y="759"/>
                </a:lnTo>
                <a:lnTo>
                  <a:pt x="2075" y="389"/>
                </a:lnTo>
                <a:lnTo>
                  <a:pt x="2258" y="0"/>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G"/>
          </a:p>
        </p:txBody>
      </p:sp>
      <p:sp>
        <p:nvSpPr>
          <p:cNvPr id="9225" name="Rectangle 9">
            <a:extLst>
              <a:ext uri="{FF2B5EF4-FFF2-40B4-BE49-F238E27FC236}">
                <a16:creationId xmlns:a16="http://schemas.microsoft.com/office/drawing/2014/main" id="{859750B9-7323-0FCF-FD13-F3F2F5E59210}"/>
              </a:ext>
            </a:extLst>
          </p:cNvPr>
          <p:cNvSpPr>
            <a:spLocks noChangeArrowheads="1"/>
          </p:cNvSpPr>
          <p:nvPr/>
        </p:nvSpPr>
        <p:spPr bwMode="auto">
          <a:xfrm>
            <a:off x="3762376" y="2890839"/>
            <a:ext cx="405561"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000" b="1"/>
              <a:t>P</a:t>
            </a:r>
            <a:r>
              <a:rPr lang="en-US" altLang="en-UG" sz="2000" b="1" baseline="-25000"/>
              <a:t>1</a:t>
            </a:r>
          </a:p>
        </p:txBody>
      </p:sp>
      <p:sp>
        <p:nvSpPr>
          <p:cNvPr id="9226" name="Rectangle 10">
            <a:extLst>
              <a:ext uri="{FF2B5EF4-FFF2-40B4-BE49-F238E27FC236}">
                <a16:creationId xmlns:a16="http://schemas.microsoft.com/office/drawing/2014/main" id="{13305138-E3AC-7B30-689C-178225C7E9C0}"/>
              </a:ext>
            </a:extLst>
          </p:cNvPr>
          <p:cNvSpPr>
            <a:spLocks noChangeArrowheads="1"/>
          </p:cNvSpPr>
          <p:nvPr/>
        </p:nvSpPr>
        <p:spPr bwMode="auto">
          <a:xfrm>
            <a:off x="9659939" y="1817689"/>
            <a:ext cx="1025525"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G" sz="2800" b="1"/>
              <a:t>ATC</a:t>
            </a:r>
          </a:p>
        </p:txBody>
      </p:sp>
      <p:sp>
        <p:nvSpPr>
          <p:cNvPr id="9227" name="Rectangle 11">
            <a:extLst>
              <a:ext uri="{FF2B5EF4-FFF2-40B4-BE49-F238E27FC236}">
                <a16:creationId xmlns:a16="http://schemas.microsoft.com/office/drawing/2014/main" id="{AE9BF174-C9E5-849C-028B-F5EBB9203906}"/>
              </a:ext>
            </a:extLst>
          </p:cNvPr>
          <p:cNvSpPr>
            <a:spLocks noChangeArrowheads="1"/>
          </p:cNvSpPr>
          <p:nvPr/>
        </p:nvSpPr>
        <p:spPr bwMode="auto">
          <a:xfrm rot="16200000">
            <a:off x="2444973" y="3689194"/>
            <a:ext cx="2114106"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400" b="1"/>
              <a:t>Price and Costs</a:t>
            </a:r>
          </a:p>
        </p:txBody>
      </p:sp>
      <p:sp>
        <p:nvSpPr>
          <p:cNvPr id="9228" name="Rectangle 12">
            <a:extLst>
              <a:ext uri="{FF2B5EF4-FFF2-40B4-BE49-F238E27FC236}">
                <a16:creationId xmlns:a16="http://schemas.microsoft.com/office/drawing/2014/main" id="{91355DDD-D86E-0B84-2D89-FCACBC0A69FD}"/>
              </a:ext>
            </a:extLst>
          </p:cNvPr>
          <p:cNvSpPr>
            <a:spLocks noChangeArrowheads="1"/>
          </p:cNvSpPr>
          <p:nvPr/>
        </p:nvSpPr>
        <p:spPr bwMode="auto">
          <a:xfrm>
            <a:off x="6781800" y="6048376"/>
            <a:ext cx="445636"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000" b="1"/>
              <a:t>Q</a:t>
            </a:r>
            <a:r>
              <a:rPr lang="en-US" altLang="en-UG" sz="2000" b="1" baseline="-25000"/>
              <a:t>1</a:t>
            </a:r>
          </a:p>
        </p:txBody>
      </p:sp>
      <p:sp>
        <p:nvSpPr>
          <p:cNvPr id="9229" name="Line 13">
            <a:extLst>
              <a:ext uri="{FF2B5EF4-FFF2-40B4-BE49-F238E27FC236}">
                <a16:creationId xmlns:a16="http://schemas.microsoft.com/office/drawing/2014/main" id="{3A004CEC-3E26-9901-2CAB-0E37ED8F5FF2}"/>
              </a:ext>
            </a:extLst>
          </p:cNvPr>
          <p:cNvSpPr>
            <a:spLocks noChangeShapeType="1"/>
          </p:cNvSpPr>
          <p:nvPr/>
        </p:nvSpPr>
        <p:spPr bwMode="auto">
          <a:xfrm flipV="1">
            <a:off x="5151438" y="3379788"/>
            <a:ext cx="0" cy="881062"/>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9230" name="Rectangle 14">
            <a:extLst>
              <a:ext uri="{FF2B5EF4-FFF2-40B4-BE49-F238E27FC236}">
                <a16:creationId xmlns:a16="http://schemas.microsoft.com/office/drawing/2014/main" id="{11E7EFEA-AB78-BAE3-09BB-7F105D8E479D}"/>
              </a:ext>
            </a:extLst>
          </p:cNvPr>
          <p:cNvSpPr>
            <a:spLocks noChangeArrowheads="1"/>
          </p:cNvSpPr>
          <p:nvPr/>
        </p:nvSpPr>
        <p:spPr bwMode="auto">
          <a:xfrm>
            <a:off x="4481513" y="1116014"/>
            <a:ext cx="4358566" cy="582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3200" b="1" i="1">
                <a:solidFill>
                  <a:srgbClr val="CC0000"/>
                </a:solidFill>
                <a:latin typeface="Times New Roman" panose="02020603050405020304" pitchFamily="18" charset="0"/>
              </a:rPr>
              <a:t>Expect New Competitors</a:t>
            </a:r>
          </a:p>
        </p:txBody>
      </p:sp>
      <p:grpSp>
        <p:nvGrpSpPr>
          <p:cNvPr id="9231" name="Group 15">
            <a:extLst>
              <a:ext uri="{FF2B5EF4-FFF2-40B4-BE49-F238E27FC236}">
                <a16:creationId xmlns:a16="http://schemas.microsoft.com/office/drawing/2014/main" id="{B2356190-29B4-1917-61A3-386BA34AA667}"/>
              </a:ext>
            </a:extLst>
          </p:cNvPr>
          <p:cNvGrpSpPr>
            <a:grpSpLocks/>
          </p:cNvGrpSpPr>
          <p:nvPr/>
        </p:nvGrpSpPr>
        <p:grpSpPr bwMode="auto">
          <a:xfrm>
            <a:off x="4183063" y="1233488"/>
            <a:ext cx="5719762" cy="4914900"/>
            <a:chOff x="1203" y="745"/>
            <a:chExt cx="3603" cy="3096"/>
          </a:xfrm>
        </p:grpSpPr>
        <p:sp>
          <p:nvSpPr>
            <p:cNvPr id="9232" name="Line 16">
              <a:extLst>
                <a:ext uri="{FF2B5EF4-FFF2-40B4-BE49-F238E27FC236}">
                  <a16:creationId xmlns:a16="http://schemas.microsoft.com/office/drawing/2014/main" id="{21BE5E3A-34CA-6098-F7DB-790AA7BBFC8F}"/>
                </a:ext>
              </a:extLst>
            </p:cNvPr>
            <p:cNvSpPr>
              <a:spLocks noChangeShapeType="1"/>
            </p:cNvSpPr>
            <p:nvPr/>
          </p:nvSpPr>
          <p:spPr bwMode="auto">
            <a:xfrm>
              <a:off x="1217" y="745"/>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9233" name="Line 17">
              <a:extLst>
                <a:ext uri="{FF2B5EF4-FFF2-40B4-BE49-F238E27FC236}">
                  <a16:creationId xmlns:a16="http://schemas.microsoft.com/office/drawing/2014/main" id="{B551553E-C230-F514-7226-A94635FA8320}"/>
                </a:ext>
              </a:extLst>
            </p:cNvPr>
            <p:cNvSpPr>
              <a:spLocks noChangeShapeType="1"/>
            </p:cNvSpPr>
            <p:nvPr/>
          </p:nvSpPr>
          <p:spPr bwMode="auto">
            <a:xfrm>
              <a:off x="1203" y="3817"/>
              <a:ext cx="360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grpSp>
      <p:sp>
        <p:nvSpPr>
          <p:cNvPr id="9234" name="Line 18">
            <a:extLst>
              <a:ext uri="{FF2B5EF4-FFF2-40B4-BE49-F238E27FC236}">
                <a16:creationId xmlns:a16="http://schemas.microsoft.com/office/drawing/2014/main" id="{F90A64C9-CE12-6460-1645-7D4BC9D78AB6}"/>
              </a:ext>
            </a:extLst>
          </p:cNvPr>
          <p:cNvSpPr>
            <a:spLocks noChangeShapeType="1"/>
          </p:cNvSpPr>
          <p:nvPr/>
        </p:nvSpPr>
        <p:spPr bwMode="auto">
          <a:xfrm>
            <a:off x="6988175" y="3084513"/>
            <a:ext cx="0" cy="2989262"/>
          </a:xfrm>
          <a:prstGeom prst="line">
            <a:avLst/>
          </a:prstGeom>
          <a:noFill/>
          <a:ln w="38100">
            <a:solidFill>
              <a:schemeClr val="tx2"/>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9235" name="Rectangle 19">
            <a:extLst>
              <a:ext uri="{FF2B5EF4-FFF2-40B4-BE49-F238E27FC236}">
                <a16:creationId xmlns:a16="http://schemas.microsoft.com/office/drawing/2014/main" id="{FE4D9BB7-94FC-5102-3CEA-21E01164FFCE}"/>
              </a:ext>
            </a:extLst>
          </p:cNvPr>
          <p:cNvSpPr>
            <a:spLocks noChangeArrowheads="1"/>
          </p:cNvSpPr>
          <p:nvPr/>
        </p:nvSpPr>
        <p:spPr bwMode="auto">
          <a:xfrm>
            <a:off x="3734366" y="76201"/>
            <a:ext cx="6777497" cy="1105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G" sz="3300" b="1">
                <a:solidFill>
                  <a:srgbClr val="000099"/>
                </a:solidFill>
                <a:latin typeface="Times New Roman" panose="02020603050405020304" pitchFamily="18" charset="0"/>
              </a:rPr>
              <a:t>PRICE AND OUTPUT IN</a:t>
            </a:r>
          </a:p>
          <a:p>
            <a:pPr algn="ctr" eaLnBrk="0" hangingPunct="0"/>
            <a:r>
              <a:rPr lang="en-US" altLang="en-UG" sz="3300" b="1">
                <a:solidFill>
                  <a:srgbClr val="000099"/>
                </a:solidFill>
                <a:latin typeface="Times New Roman" panose="02020603050405020304" pitchFamily="18" charset="0"/>
              </a:rPr>
              <a:t>MONOPOLISTIC COMPETITION</a:t>
            </a:r>
          </a:p>
        </p:txBody>
      </p:sp>
      <p:sp>
        <p:nvSpPr>
          <p:cNvPr id="9236" name="Text Box 20">
            <a:extLst>
              <a:ext uri="{FF2B5EF4-FFF2-40B4-BE49-F238E27FC236}">
                <a16:creationId xmlns:a16="http://schemas.microsoft.com/office/drawing/2014/main" id="{3F0AE369-ADDC-8FD2-8767-684FA88D76C7}"/>
              </a:ext>
            </a:extLst>
          </p:cNvPr>
          <p:cNvSpPr txBox="1">
            <a:spLocks noChangeArrowheads="1"/>
          </p:cNvSpPr>
          <p:nvPr/>
        </p:nvSpPr>
        <p:spPr bwMode="auto">
          <a:xfrm>
            <a:off x="6326188" y="6329363"/>
            <a:ext cx="112165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G" sz="2000" b="1"/>
              <a:t>Quantity</a:t>
            </a:r>
          </a:p>
        </p:txBody>
      </p:sp>
      <p:sp>
        <p:nvSpPr>
          <p:cNvPr id="9237" name="Rectangle 21">
            <a:extLst>
              <a:ext uri="{FF2B5EF4-FFF2-40B4-BE49-F238E27FC236}">
                <a16:creationId xmlns:a16="http://schemas.microsoft.com/office/drawing/2014/main" id="{FD59CF39-2AA8-1BAD-0DFF-9B1A38591843}"/>
              </a:ext>
            </a:extLst>
          </p:cNvPr>
          <p:cNvSpPr>
            <a:spLocks noChangeArrowheads="1"/>
          </p:cNvSpPr>
          <p:nvPr/>
        </p:nvSpPr>
        <p:spPr bwMode="auto">
          <a:xfrm>
            <a:off x="3762376" y="3475039"/>
            <a:ext cx="424797"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000" b="1"/>
              <a:t>A</a:t>
            </a:r>
            <a:r>
              <a:rPr lang="en-US" altLang="en-UG" sz="2000" b="1" baseline="-25000"/>
              <a:t>1</a:t>
            </a:r>
          </a:p>
        </p:txBody>
      </p:sp>
      <p:sp>
        <p:nvSpPr>
          <p:cNvPr id="9238" name="Line 22">
            <a:extLst>
              <a:ext uri="{FF2B5EF4-FFF2-40B4-BE49-F238E27FC236}">
                <a16:creationId xmlns:a16="http://schemas.microsoft.com/office/drawing/2014/main" id="{F902B449-0BFA-224C-12A7-7456BEE0DFDE}"/>
              </a:ext>
            </a:extLst>
          </p:cNvPr>
          <p:cNvSpPr>
            <a:spLocks noChangeShapeType="1"/>
          </p:cNvSpPr>
          <p:nvPr/>
        </p:nvSpPr>
        <p:spPr bwMode="auto">
          <a:xfrm>
            <a:off x="4240213" y="3665538"/>
            <a:ext cx="2709862"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9239" name="Oval 23">
            <a:extLst>
              <a:ext uri="{FF2B5EF4-FFF2-40B4-BE49-F238E27FC236}">
                <a16:creationId xmlns:a16="http://schemas.microsoft.com/office/drawing/2014/main" id="{55498190-C1A8-A8F9-0931-D336416E3753}"/>
              </a:ext>
            </a:extLst>
          </p:cNvPr>
          <p:cNvSpPr>
            <a:spLocks noChangeArrowheads="1"/>
          </p:cNvSpPr>
          <p:nvPr/>
        </p:nvSpPr>
        <p:spPr bwMode="auto">
          <a:xfrm>
            <a:off x="6904038" y="4217988"/>
            <a:ext cx="169862" cy="169862"/>
          </a:xfrm>
          <a:prstGeom prst="ellipse">
            <a:avLst/>
          </a:pr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9240" name="Freeform 24">
            <a:extLst>
              <a:ext uri="{FF2B5EF4-FFF2-40B4-BE49-F238E27FC236}">
                <a16:creationId xmlns:a16="http://schemas.microsoft.com/office/drawing/2014/main" id="{0EA1ADFC-8C96-9DEA-994A-440754106B66}"/>
              </a:ext>
            </a:extLst>
          </p:cNvPr>
          <p:cNvSpPr>
            <a:spLocks/>
          </p:cNvSpPr>
          <p:nvPr/>
        </p:nvSpPr>
        <p:spPr bwMode="auto">
          <a:xfrm>
            <a:off x="5324475" y="1773238"/>
            <a:ext cx="4427538" cy="1998662"/>
          </a:xfrm>
          <a:custGeom>
            <a:avLst/>
            <a:gdLst>
              <a:gd name="T0" fmla="*/ 0 w 2789"/>
              <a:gd name="T1" fmla="*/ 0 h 1259"/>
              <a:gd name="T2" fmla="*/ 70 w 2789"/>
              <a:gd name="T3" fmla="*/ 293 h 1259"/>
              <a:gd name="T4" fmla="*/ 183 w 2789"/>
              <a:gd name="T5" fmla="*/ 549 h 1259"/>
              <a:gd name="T6" fmla="*/ 330 w 2789"/>
              <a:gd name="T7" fmla="*/ 764 h 1259"/>
              <a:gd name="T8" fmla="*/ 508 w 2789"/>
              <a:gd name="T9" fmla="*/ 943 h 1259"/>
              <a:gd name="T10" fmla="*/ 709 w 2789"/>
              <a:gd name="T11" fmla="*/ 1079 h 1259"/>
              <a:gd name="T12" fmla="*/ 927 w 2789"/>
              <a:gd name="T13" fmla="*/ 1178 h 1259"/>
              <a:gd name="T14" fmla="*/ 1158 w 2789"/>
              <a:gd name="T15" fmla="*/ 1237 h 1259"/>
              <a:gd name="T16" fmla="*/ 1393 w 2789"/>
              <a:gd name="T17" fmla="*/ 1258 h 1259"/>
              <a:gd name="T18" fmla="*/ 1629 w 2789"/>
              <a:gd name="T19" fmla="*/ 1239 h 1259"/>
              <a:gd name="T20" fmla="*/ 1860 w 2789"/>
              <a:gd name="T21" fmla="*/ 1180 h 1259"/>
              <a:gd name="T22" fmla="*/ 2078 w 2789"/>
              <a:gd name="T23" fmla="*/ 1083 h 1259"/>
              <a:gd name="T24" fmla="*/ 2279 w 2789"/>
              <a:gd name="T25" fmla="*/ 945 h 1259"/>
              <a:gd name="T26" fmla="*/ 2454 w 2789"/>
              <a:gd name="T27" fmla="*/ 769 h 1259"/>
              <a:gd name="T28" fmla="*/ 2604 w 2789"/>
              <a:gd name="T29" fmla="*/ 551 h 1259"/>
              <a:gd name="T30" fmla="*/ 2716 w 2789"/>
              <a:gd name="T31" fmla="*/ 296 h 1259"/>
              <a:gd name="T32" fmla="*/ 2788 w 2789"/>
              <a:gd name="T33" fmla="*/ 0 h 1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789" h="1259">
                <a:moveTo>
                  <a:pt x="0" y="0"/>
                </a:moveTo>
                <a:lnTo>
                  <a:pt x="70" y="293"/>
                </a:lnTo>
                <a:lnTo>
                  <a:pt x="183" y="549"/>
                </a:lnTo>
                <a:lnTo>
                  <a:pt x="330" y="764"/>
                </a:lnTo>
                <a:lnTo>
                  <a:pt x="508" y="943"/>
                </a:lnTo>
                <a:lnTo>
                  <a:pt x="709" y="1079"/>
                </a:lnTo>
                <a:lnTo>
                  <a:pt x="927" y="1178"/>
                </a:lnTo>
                <a:lnTo>
                  <a:pt x="1158" y="1237"/>
                </a:lnTo>
                <a:lnTo>
                  <a:pt x="1393" y="1258"/>
                </a:lnTo>
                <a:lnTo>
                  <a:pt x="1629" y="1239"/>
                </a:lnTo>
                <a:lnTo>
                  <a:pt x="1860" y="1180"/>
                </a:lnTo>
                <a:lnTo>
                  <a:pt x="2078" y="1083"/>
                </a:lnTo>
                <a:lnTo>
                  <a:pt x="2279" y="945"/>
                </a:lnTo>
                <a:lnTo>
                  <a:pt x="2454" y="769"/>
                </a:lnTo>
                <a:lnTo>
                  <a:pt x="2604" y="551"/>
                </a:lnTo>
                <a:lnTo>
                  <a:pt x="2716" y="296"/>
                </a:lnTo>
                <a:lnTo>
                  <a:pt x="2788" y="0"/>
                </a:ln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G"/>
          </a:p>
        </p:txBody>
      </p:sp>
      <p:sp>
        <p:nvSpPr>
          <p:cNvPr id="9241" name="Text Box 25">
            <a:extLst>
              <a:ext uri="{FF2B5EF4-FFF2-40B4-BE49-F238E27FC236}">
                <a16:creationId xmlns:a16="http://schemas.microsoft.com/office/drawing/2014/main" id="{15422B18-0FB5-190A-4346-9A161F2D54C5}"/>
              </a:ext>
            </a:extLst>
          </p:cNvPr>
          <p:cNvSpPr txBox="1">
            <a:spLocks noChangeArrowheads="1"/>
          </p:cNvSpPr>
          <p:nvPr/>
        </p:nvSpPr>
        <p:spPr bwMode="auto">
          <a:xfrm>
            <a:off x="3595688" y="2293938"/>
            <a:ext cx="6445250" cy="1778000"/>
          </a:xfrm>
          <a:prstGeom prst="rect">
            <a:avLst/>
          </a:prstGeom>
          <a:gradFill rotWithShape="1">
            <a:gsLst>
              <a:gs pos="0">
                <a:srgbClr val="FFFFFF"/>
              </a:gs>
              <a:gs pos="100000">
                <a:schemeClr val="folHlink"/>
              </a:gs>
            </a:gsLst>
            <a:path path="shape">
              <a:fillToRect l="50000" t="50000" r="50000" b="50000"/>
            </a:path>
          </a:gra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G" sz="3600" b="1" i="1">
                <a:latin typeface="Times New Roman" panose="02020603050405020304" pitchFamily="18" charset="0"/>
              </a:rPr>
              <a:t>New competition drives down the</a:t>
            </a:r>
          </a:p>
          <a:p>
            <a:pPr algn="ctr"/>
            <a:r>
              <a:rPr lang="en-US" altLang="en-UG" sz="3600" b="1" i="1">
                <a:latin typeface="Times New Roman" panose="02020603050405020304" pitchFamily="18" charset="0"/>
              </a:rPr>
              <a:t>price level – leading to economic</a:t>
            </a:r>
          </a:p>
          <a:p>
            <a:pPr algn="ctr"/>
            <a:r>
              <a:rPr lang="en-US" altLang="en-UG" sz="3600" b="1" i="1">
                <a:latin typeface="Times New Roman" panose="02020603050405020304" pitchFamily="18" charset="0"/>
              </a:rPr>
              <a:t>losses in the short run.</a:t>
            </a:r>
          </a:p>
        </p:txBody>
      </p:sp>
      <p:sp>
        <p:nvSpPr>
          <p:cNvPr id="9242" name="Rectangle 26">
            <a:extLst>
              <a:ext uri="{FF2B5EF4-FFF2-40B4-BE49-F238E27FC236}">
                <a16:creationId xmlns:a16="http://schemas.microsoft.com/office/drawing/2014/main" id="{01035C5B-6B38-B3AE-0176-CED4FC2A72F0}"/>
              </a:ext>
            </a:extLst>
          </p:cNvPr>
          <p:cNvSpPr>
            <a:spLocks noChangeArrowheads="1"/>
          </p:cNvSpPr>
          <p:nvPr/>
        </p:nvSpPr>
        <p:spPr bwMode="auto">
          <a:xfrm>
            <a:off x="9139238" y="982664"/>
            <a:ext cx="682880" cy="520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800" b="1" i="1"/>
              <a:t>MC</a:t>
            </a:r>
          </a:p>
        </p:txBody>
      </p:sp>
      <p:sp>
        <p:nvSpPr>
          <p:cNvPr id="9243" name="Rectangle 27">
            <a:extLst>
              <a:ext uri="{FF2B5EF4-FFF2-40B4-BE49-F238E27FC236}">
                <a16:creationId xmlns:a16="http://schemas.microsoft.com/office/drawing/2014/main" id="{7DCF20AA-40A3-F4E4-DE1B-2D47CD8D1893}"/>
              </a:ext>
            </a:extLst>
          </p:cNvPr>
          <p:cNvSpPr>
            <a:spLocks noChangeArrowheads="1"/>
          </p:cNvSpPr>
          <p:nvPr/>
        </p:nvSpPr>
        <p:spPr bwMode="auto">
          <a:xfrm>
            <a:off x="4263443" y="4165601"/>
            <a:ext cx="1761702" cy="1123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lnSpc>
                <a:spcPct val="80000"/>
              </a:lnSpc>
            </a:pPr>
            <a:r>
              <a:rPr lang="en-US" altLang="en-UG" sz="2800" b="1" i="1">
                <a:latin typeface="Times New Roman" panose="02020603050405020304" pitchFamily="18" charset="0"/>
              </a:rPr>
              <a:t>Short-Run</a:t>
            </a:r>
          </a:p>
          <a:p>
            <a:pPr algn="ctr" eaLnBrk="0" hangingPunct="0">
              <a:lnSpc>
                <a:spcPct val="80000"/>
              </a:lnSpc>
            </a:pPr>
            <a:r>
              <a:rPr lang="en-US" altLang="en-UG" sz="2800" b="1" i="1">
                <a:latin typeface="Times New Roman" panose="02020603050405020304" pitchFamily="18" charset="0"/>
              </a:rPr>
              <a:t>Economic</a:t>
            </a:r>
          </a:p>
          <a:p>
            <a:pPr algn="ctr" eaLnBrk="0" hangingPunct="0">
              <a:lnSpc>
                <a:spcPct val="80000"/>
              </a:lnSpc>
            </a:pPr>
            <a:r>
              <a:rPr lang="en-US" altLang="en-UG" sz="2800" b="1" i="1">
                <a:latin typeface="Times New Roman" panose="02020603050405020304" pitchFamily="18" charset="0"/>
              </a:rPr>
              <a:t>Profits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9241"/>
                                        </p:tgtEl>
                                        <p:attrNameLst>
                                          <p:attrName>style.visibility</p:attrName>
                                        </p:attrNameLst>
                                      </p:cBhvr>
                                      <p:to>
                                        <p:strVal val="visible"/>
                                      </p:to>
                                    </p:set>
                                    <p:animEffect transition="in" filter="dissolve">
                                      <p:cBhvr>
                                        <p:cTn id="7" dur="500"/>
                                        <p:tgtEl>
                                          <p:spTgt spid="92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41"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4BCAA3FC-DF35-36C2-2FDA-E694784879C3}"/>
              </a:ext>
            </a:extLst>
          </p:cNvPr>
          <p:cNvSpPr>
            <a:spLocks noChangeArrowheads="1"/>
          </p:cNvSpPr>
          <p:nvPr/>
        </p:nvSpPr>
        <p:spPr bwMode="auto">
          <a:xfrm>
            <a:off x="4229100" y="2619375"/>
            <a:ext cx="2743200" cy="469900"/>
          </a:xfrm>
          <a:prstGeom prst="rect">
            <a:avLst/>
          </a:prstGeom>
          <a:solidFill>
            <a:srgbClr val="FAFD00"/>
          </a:solidFill>
          <a:ln w="12700">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10243" name="Line 3">
            <a:extLst>
              <a:ext uri="{FF2B5EF4-FFF2-40B4-BE49-F238E27FC236}">
                <a16:creationId xmlns:a16="http://schemas.microsoft.com/office/drawing/2014/main" id="{06D44005-A852-7C13-E819-F4441B441D03}"/>
              </a:ext>
            </a:extLst>
          </p:cNvPr>
          <p:cNvSpPr>
            <a:spLocks noChangeShapeType="1"/>
          </p:cNvSpPr>
          <p:nvPr/>
        </p:nvSpPr>
        <p:spPr bwMode="auto">
          <a:xfrm>
            <a:off x="4491039" y="1909764"/>
            <a:ext cx="3686175" cy="3546475"/>
          </a:xfrm>
          <a:prstGeom prst="line">
            <a:avLst/>
          </a:prstGeom>
          <a:noFill/>
          <a:ln w="76200">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10244" name="Line 4">
            <a:extLst>
              <a:ext uri="{FF2B5EF4-FFF2-40B4-BE49-F238E27FC236}">
                <a16:creationId xmlns:a16="http://schemas.microsoft.com/office/drawing/2014/main" id="{B64FC8E2-AEC9-4958-5FF7-21863D9E6CD0}"/>
              </a:ext>
            </a:extLst>
          </p:cNvPr>
          <p:cNvSpPr>
            <a:spLocks noChangeShapeType="1"/>
          </p:cNvSpPr>
          <p:nvPr/>
        </p:nvSpPr>
        <p:spPr bwMode="auto">
          <a:xfrm>
            <a:off x="4629151" y="1792289"/>
            <a:ext cx="5476875" cy="2967037"/>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10245" name="Line 5">
            <a:extLst>
              <a:ext uri="{FF2B5EF4-FFF2-40B4-BE49-F238E27FC236}">
                <a16:creationId xmlns:a16="http://schemas.microsoft.com/office/drawing/2014/main" id="{27F1C873-F11F-AC04-AD2A-C39C0BCDC479}"/>
              </a:ext>
            </a:extLst>
          </p:cNvPr>
          <p:cNvSpPr>
            <a:spLocks noChangeShapeType="1"/>
          </p:cNvSpPr>
          <p:nvPr/>
        </p:nvSpPr>
        <p:spPr bwMode="auto">
          <a:xfrm>
            <a:off x="4240213" y="2624138"/>
            <a:ext cx="2709862"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10246" name="Rectangle 6">
            <a:extLst>
              <a:ext uri="{FF2B5EF4-FFF2-40B4-BE49-F238E27FC236}">
                <a16:creationId xmlns:a16="http://schemas.microsoft.com/office/drawing/2014/main" id="{086CE104-D5BC-439B-2EB6-4C39E986DFA8}"/>
              </a:ext>
            </a:extLst>
          </p:cNvPr>
          <p:cNvSpPr>
            <a:spLocks noChangeArrowheads="1"/>
          </p:cNvSpPr>
          <p:nvPr/>
        </p:nvSpPr>
        <p:spPr bwMode="auto">
          <a:xfrm>
            <a:off x="9821864" y="4713289"/>
            <a:ext cx="408767" cy="520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800" b="1"/>
              <a:t>D</a:t>
            </a:r>
          </a:p>
        </p:txBody>
      </p:sp>
      <p:sp>
        <p:nvSpPr>
          <p:cNvPr id="10247" name="Rectangle 7">
            <a:extLst>
              <a:ext uri="{FF2B5EF4-FFF2-40B4-BE49-F238E27FC236}">
                <a16:creationId xmlns:a16="http://schemas.microsoft.com/office/drawing/2014/main" id="{9F69B8B0-89DF-59B3-AF2A-A0C8B14DD47D}"/>
              </a:ext>
            </a:extLst>
          </p:cNvPr>
          <p:cNvSpPr>
            <a:spLocks noChangeArrowheads="1"/>
          </p:cNvSpPr>
          <p:nvPr/>
        </p:nvSpPr>
        <p:spPr bwMode="auto">
          <a:xfrm>
            <a:off x="8143875" y="5351464"/>
            <a:ext cx="698910" cy="520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800" b="1"/>
              <a:t>MR</a:t>
            </a:r>
          </a:p>
        </p:txBody>
      </p:sp>
      <p:sp>
        <p:nvSpPr>
          <p:cNvPr id="10248" name="Rectangle 8">
            <a:extLst>
              <a:ext uri="{FF2B5EF4-FFF2-40B4-BE49-F238E27FC236}">
                <a16:creationId xmlns:a16="http://schemas.microsoft.com/office/drawing/2014/main" id="{8356C444-6387-A2C4-416F-8F93CCE428DE}"/>
              </a:ext>
            </a:extLst>
          </p:cNvPr>
          <p:cNvSpPr>
            <a:spLocks noChangeArrowheads="1"/>
          </p:cNvSpPr>
          <p:nvPr/>
        </p:nvSpPr>
        <p:spPr bwMode="auto">
          <a:xfrm>
            <a:off x="9139238" y="982664"/>
            <a:ext cx="682880" cy="520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800" b="1" i="1"/>
              <a:t>MC</a:t>
            </a:r>
          </a:p>
        </p:txBody>
      </p:sp>
      <p:sp>
        <p:nvSpPr>
          <p:cNvPr id="10249" name="Freeform 9">
            <a:extLst>
              <a:ext uri="{FF2B5EF4-FFF2-40B4-BE49-F238E27FC236}">
                <a16:creationId xmlns:a16="http://schemas.microsoft.com/office/drawing/2014/main" id="{6836C904-2724-5B77-8781-3216E88E09D9}"/>
              </a:ext>
            </a:extLst>
          </p:cNvPr>
          <p:cNvSpPr>
            <a:spLocks/>
          </p:cNvSpPr>
          <p:nvPr/>
        </p:nvSpPr>
        <p:spPr bwMode="auto">
          <a:xfrm>
            <a:off x="5562601" y="1327150"/>
            <a:ext cx="3586163" cy="3989388"/>
          </a:xfrm>
          <a:custGeom>
            <a:avLst/>
            <a:gdLst>
              <a:gd name="T0" fmla="*/ 0 w 2259"/>
              <a:gd name="T1" fmla="*/ 2512 h 2513"/>
              <a:gd name="T2" fmla="*/ 371 w 2259"/>
              <a:gd name="T3" fmla="*/ 2285 h 2513"/>
              <a:gd name="T4" fmla="*/ 721 w 2259"/>
              <a:gd name="T5" fmla="*/ 2029 h 2513"/>
              <a:gd name="T6" fmla="*/ 1047 w 2259"/>
              <a:gd name="T7" fmla="*/ 1746 h 2513"/>
              <a:gd name="T8" fmla="*/ 1347 w 2259"/>
              <a:gd name="T9" fmla="*/ 1439 h 2513"/>
              <a:gd name="T10" fmla="*/ 1618 w 2259"/>
              <a:gd name="T11" fmla="*/ 1110 h 2513"/>
              <a:gd name="T12" fmla="*/ 1862 w 2259"/>
              <a:gd name="T13" fmla="*/ 759 h 2513"/>
              <a:gd name="T14" fmla="*/ 2075 w 2259"/>
              <a:gd name="T15" fmla="*/ 389 h 2513"/>
              <a:gd name="T16" fmla="*/ 2258 w 2259"/>
              <a:gd name="T17" fmla="*/ 0 h 25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9" h="2513">
                <a:moveTo>
                  <a:pt x="0" y="2512"/>
                </a:moveTo>
                <a:lnTo>
                  <a:pt x="371" y="2285"/>
                </a:lnTo>
                <a:lnTo>
                  <a:pt x="721" y="2029"/>
                </a:lnTo>
                <a:lnTo>
                  <a:pt x="1047" y="1746"/>
                </a:lnTo>
                <a:lnTo>
                  <a:pt x="1347" y="1439"/>
                </a:lnTo>
                <a:lnTo>
                  <a:pt x="1618" y="1110"/>
                </a:lnTo>
                <a:lnTo>
                  <a:pt x="1862" y="759"/>
                </a:lnTo>
                <a:lnTo>
                  <a:pt x="2075" y="389"/>
                </a:lnTo>
                <a:lnTo>
                  <a:pt x="2258" y="0"/>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G"/>
          </a:p>
        </p:txBody>
      </p:sp>
      <p:sp>
        <p:nvSpPr>
          <p:cNvPr id="10250" name="Rectangle 10">
            <a:extLst>
              <a:ext uri="{FF2B5EF4-FFF2-40B4-BE49-F238E27FC236}">
                <a16:creationId xmlns:a16="http://schemas.microsoft.com/office/drawing/2014/main" id="{C0060055-4864-496E-A399-09432C27F38B}"/>
              </a:ext>
            </a:extLst>
          </p:cNvPr>
          <p:cNvSpPr>
            <a:spLocks noChangeArrowheads="1"/>
          </p:cNvSpPr>
          <p:nvPr/>
        </p:nvSpPr>
        <p:spPr bwMode="auto">
          <a:xfrm>
            <a:off x="3762376" y="2776539"/>
            <a:ext cx="405561"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000" b="1"/>
              <a:t>P</a:t>
            </a:r>
            <a:r>
              <a:rPr lang="en-US" altLang="en-UG" sz="2000" b="1" baseline="-25000"/>
              <a:t>2</a:t>
            </a:r>
          </a:p>
        </p:txBody>
      </p:sp>
      <p:sp>
        <p:nvSpPr>
          <p:cNvPr id="10251" name="Rectangle 11">
            <a:extLst>
              <a:ext uri="{FF2B5EF4-FFF2-40B4-BE49-F238E27FC236}">
                <a16:creationId xmlns:a16="http://schemas.microsoft.com/office/drawing/2014/main" id="{01B3199B-409C-ED36-E03F-CDF9E2DB3994}"/>
              </a:ext>
            </a:extLst>
          </p:cNvPr>
          <p:cNvSpPr>
            <a:spLocks noChangeArrowheads="1"/>
          </p:cNvSpPr>
          <p:nvPr/>
        </p:nvSpPr>
        <p:spPr bwMode="auto">
          <a:xfrm>
            <a:off x="9482139" y="1652589"/>
            <a:ext cx="1025525"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G" sz="2800" b="1"/>
              <a:t>ATC</a:t>
            </a:r>
          </a:p>
        </p:txBody>
      </p:sp>
      <p:sp>
        <p:nvSpPr>
          <p:cNvPr id="10252" name="Rectangle 12">
            <a:extLst>
              <a:ext uri="{FF2B5EF4-FFF2-40B4-BE49-F238E27FC236}">
                <a16:creationId xmlns:a16="http://schemas.microsoft.com/office/drawing/2014/main" id="{2CA4D426-F6C7-2C44-15F4-CEC815761701}"/>
              </a:ext>
            </a:extLst>
          </p:cNvPr>
          <p:cNvSpPr>
            <a:spLocks noChangeArrowheads="1"/>
          </p:cNvSpPr>
          <p:nvPr/>
        </p:nvSpPr>
        <p:spPr bwMode="auto">
          <a:xfrm rot="16200000">
            <a:off x="2444973" y="3689194"/>
            <a:ext cx="2114106"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400" b="1"/>
              <a:t>Price and Costs</a:t>
            </a:r>
          </a:p>
        </p:txBody>
      </p:sp>
      <p:sp>
        <p:nvSpPr>
          <p:cNvPr id="10253" name="Rectangle 13">
            <a:extLst>
              <a:ext uri="{FF2B5EF4-FFF2-40B4-BE49-F238E27FC236}">
                <a16:creationId xmlns:a16="http://schemas.microsoft.com/office/drawing/2014/main" id="{D42530C8-6D63-505E-FBBE-CDD0E956C970}"/>
              </a:ext>
            </a:extLst>
          </p:cNvPr>
          <p:cNvSpPr>
            <a:spLocks noChangeArrowheads="1"/>
          </p:cNvSpPr>
          <p:nvPr/>
        </p:nvSpPr>
        <p:spPr bwMode="auto">
          <a:xfrm>
            <a:off x="6781800" y="6048376"/>
            <a:ext cx="445636"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000" b="1"/>
              <a:t>Q</a:t>
            </a:r>
            <a:r>
              <a:rPr lang="en-US" altLang="en-UG" sz="2000" b="1" baseline="-25000"/>
              <a:t>2</a:t>
            </a:r>
          </a:p>
        </p:txBody>
      </p:sp>
      <p:sp>
        <p:nvSpPr>
          <p:cNvPr id="10254" name="Rectangle 14">
            <a:extLst>
              <a:ext uri="{FF2B5EF4-FFF2-40B4-BE49-F238E27FC236}">
                <a16:creationId xmlns:a16="http://schemas.microsoft.com/office/drawing/2014/main" id="{74CF4CA3-D78A-966A-C1DB-8EE17EA94876}"/>
              </a:ext>
            </a:extLst>
          </p:cNvPr>
          <p:cNvSpPr>
            <a:spLocks noChangeArrowheads="1"/>
          </p:cNvSpPr>
          <p:nvPr/>
        </p:nvSpPr>
        <p:spPr bwMode="auto">
          <a:xfrm>
            <a:off x="4263443" y="3621089"/>
            <a:ext cx="1761702" cy="1123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lnSpc>
                <a:spcPct val="80000"/>
              </a:lnSpc>
            </a:pPr>
            <a:r>
              <a:rPr lang="en-US" altLang="en-UG" sz="2800" b="1" i="1">
                <a:latin typeface="Times New Roman" panose="02020603050405020304" pitchFamily="18" charset="0"/>
              </a:rPr>
              <a:t>Short-Run</a:t>
            </a:r>
          </a:p>
          <a:p>
            <a:pPr algn="ctr" eaLnBrk="0" hangingPunct="0">
              <a:lnSpc>
                <a:spcPct val="80000"/>
              </a:lnSpc>
            </a:pPr>
            <a:r>
              <a:rPr lang="en-US" altLang="en-UG" sz="2800" b="1" i="1">
                <a:latin typeface="Times New Roman" panose="02020603050405020304" pitchFamily="18" charset="0"/>
              </a:rPr>
              <a:t>Economic</a:t>
            </a:r>
          </a:p>
          <a:p>
            <a:pPr algn="ctr" eaLnBrk="0" hangingPunct="0">
              <a:lnSpc>
                <a:spcPct val="80000"/>
              </a:lnSpc>
            </a:pPr>
            <a:r>
              <a:rPr lang="en-US" altLang="en-UG" sz="2800" b="1" i="1">
                <a:latin typeface="Times New Roman" panose="02020603050405020304" pitchFamily="18" charset="0"/>
              </a:rPr>
              <a:t>Losses</a:t>
            </a:r>
          </a:p>
        </p:txBody>
      </p:sp>
      <p:sp>
        <p:nvSpPr>
          <p:cNvPr id="10255" name="Line 15">
            <a:extLst>
              <a:ext uri="{FF2B5EF4-FFF2-40B4-BE49-F238E27FC236}">
                <a16:creationId xmlns:a16="http://schemas.microsoft.com/office/drawing/2014/main" id="{9BD40C07-E543-8B17-B45B-328DE15B1C2A}"/>
              </a:ext>
            </a:extLst>
          </p:cNvPr>
          <p:cNvSpPr>
            <a:spLocks noChangeShapeType="1"/>
          </p:cNvSpPr>
          <p:nvPr/>
        </p:nvSpPr>
        <p:spPr bwMode="auto">
          <a:xfrm flipV="1">
            <a:off x="5151438" y="2820988"/>
            <a:ext cx="0" cy="881062"/>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grpSp>
        <p:nvGrpSpPr>
          <p:cNvPr id="10256" name="Group 16">
            <a:extLst>
              <a:ext uri="{FF2B5EF4-FFF2-40B4-BE49-F238E27FC236}">
                <a16:creationId xmlns:a16="http://schemas.microsoft.com/office/drawing/2014/main" id="{6EFB4D63-1795-33C9-3C7B-D418D7D74404}"/>
              </a:ext>
            </a:extLst>
          </p:cNvPr>
          <p:cNvGrpSpPr>
            <a:grpSpLocks/>
          </p:cNvGrpSpPr>
          <p:nvPr/>
        </p:nvGrpSpPr>
        <p:grpSpPr bwMode="auto">
          <a:xfrm>
            <a:off x="4183063" y="1233488"/>
            <a:ext cx="5719762" cy="4914900"/>
            <a:chOff x="1203" y="745"/>
            <a:chExt cx="3603" cy="3096"/>
          </a:xfrm>
        </p:grpSpPr>
        <p:sp>
          <p:nvSpPr>
            <p:cNvPr id="10257" name="Line 17">
              <a:extLst>
                <a:ext uri="{FF2B5EF4-FFF2-40B4-BE49-F238E27FC236}">
                  <a16:creationId xmlns:a16="http://schemas.microsoft.com/office/drawing/2014/main" id="{3F6EF521-322A-174A-0A8B-B400B2E7984A}"/>
                </a:ext>
              </a:extLst>
            </p:cNvPr>
            <p:cNvSpPr>
              <a:spLocks noChangeShapeType="1"/>
            </p:cNvSpPr>
            <p:nvPr/>
          </p:nvSpPr>
          <p:spPr bwMode="auto">
            <a:xfrm>
              <a:off x="1217" y="745"/>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10258" name="Line 18">
              <a:extLst>
                <a:ext uri="{FF2B5EF4-FFF2-40B4-BE49-F238E27FC236}">
                  <a16:creationId xmlns:a16="http://schemas.microsoft.com/office/drawing/2014/main" id="{FA414461-C5C4-4CC7-AEEA-3B8D39B8A676}"/>
                </a:ext>
              </a:extLst>
            </p:cNvPr>
            <p:cNvSpPr>
              <a:spLocks noChangeShapeType="1"/>
            </p:cNvSpPr>
            <p:nvPr/>
          </p:nvSpPr>
          <p:spPr bwMode="auto">
            <a:xfrm>
              <a:off x="1203" y="3817"/>
              <a:ext cx="360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grpSp>
      <p:sp>
        <p:nvSpPr>
          <p:cNvPr id="10259" name="Line 19">
            <a:extLst>
              <a:ext uri="{FF2B5EF4-FFF2-40B4-BE49-F238E27FC236}">
                <a16:creationId xmlns:a16="http://schemas.microsoft.com/office/drawing/2014/main" id="{CE524E7D-C8BA-E18D-7A32-E1EFB04EC506}"/>
              </a:ext>
            </a:extLst>
          </p:cNvPr>
          <p:cNvSpPr>
            <a:spLocks noChangeShapeType="1"/>
          </p:cNvSpPr>
          <p:nvPr/>
        </p:nvSpPr>
        <p:spPr bwMode="auto">
          <a:xfrm>
            <a:off x="6988175" y="2652713"/>
            <a:ext cx="0" cy="3421062"/>
          </a:xfrm>
          <a:prstGeom prst="line">
            <a:avLst/>
          </a:prstGeom>
          <a:noFill/>
          <a:ln w="38100">
            <a:solidFill>
              <a:schemeClr val="tx2"/>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10260" name="Rectangle 20">
            <a:extLst>
              <a:ext uri="{FF2B5EF4-FFF2-40B4-BE49-F238E27FC236}">
                <a16:creationId xmlns:a16="http://schemas.microsoft.com/office/drawing/2014/main" id="{283F6370-2362-02EB-28D0-A6C5A6804117}"/>
              </a:ext>
            </a:extLst>
          </p:cNvPr>
          <p:cNvSpPr>
            <a:spLocks noChangeArrowheads="1"/>
          </p:cNvSpPr>
          <p:nvPr/>
        </p:nvSpPr>
        <p:spPr bwMode="auto">
          <a:xfrm>
            <a:off x="3734366" y="76201"/>
            <a:ext cx="6777497" cy="1105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G" sz="3300" b="1">
                <a:solidFill>
                  <a:srgbClr val="000099"/>
                </a:solidFill>
                <a:latin typeface="Times New Roman" panose="02020603050405020304" pitchFamily="18" charset="0"/>
              </a:rPr>
              <a:t>PRICE AND OUTPUT IN</a:t>
            </a:r>
          </a:p>
          <a:p>
            <a:pPr algn="ctr" eaLnBrk="0" hangingPunct="0"/>
            <a:r>
              <a:rPr lang="en-US" altLang="en-UG" sz="3300" b="1">
                <a:solidFill>
                  <a:srgbClr val="000099"/>
                </a:solidFill>
                <a:latin typeface="Times New Roman" panose="02020603050405020304" pitchFamily="18" charset="0"/>
              </a:rPr>
              <a:t>MONOPOLISTIC COMPETITION</a:t>
            </a:r>
          </a:p>
        </p:txBody>
      </p:sp>
      <p:sp>
        <p:nvSpPr>
          <p:cNvPr id="10261" name="Text Box 21">
            <a:extLst>
              <a:ext uri="{FF2B5EF4-FFF2-40B4-BE49-F238E27FC236}">
                <a16:creationId xmlns:a16="http://schemas.microsoft.com/office/drawing/2014/main" id="{61C0A236-6C7D-7EA8-EA4B-D4D84F8D687E}"/>
              </a:ext>
            </a:extLst>
          </p:cNvPr>
          <p:cNvSpPr txBox="1">
            <a:spLocks noChangeArrowheads="1"/>
          </p:cNvSpPr>
          <p:nvPr/>
        </p:nvSpPr>
        <p:spPr bwMode="auto">
          <a:xfrm>
            <a:off x="6326188" y="6329363"/>
            <a:ext cx="112165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G" sz="2000" b="1"/>
              <a:t>Quantity</a:t>
            </a:r>
          </a:p>
        </p:txBody>
      </p:sp>
      <p:sp>
        <p:nvSpPr>
          <p:cNvPr id="10262" name="Rectangle 22">
            <a:extLst>
              <a:ext uri="{FF2B5EF4-FFF2-40B4-BE49-F238E27FC236}">
                <a16:creationId xmlns:a16="http://schemas.microsoft.com/office/drawing/2014/main" id="{D8067943-31D3-D918-2F71-3D8709302486}"/>
              </a:ext>
            </a:extLst>
          </p:cNvPr>
          <p:cNvSpPr>
            <a:spLocks noChangeArrowheads="1"/>
          </p:cNvSpPr>
          <p:nvPr/>
        </p:nvSpPr>
        <p:spPr bwMode="auto">
          <a:xfrm>
            <a:off x="3762376" y="2446339"/>
            <a:ext cx="424797"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000" b="1"/>
              <a:t>A</a:t>
            </a:r>
            <a:r>
              <a:rPr lang="en-US" altLang="en-UG" sz="2000" b="1" baseline="-25000"/>
              <a:t>2</a:t>
            </a:r>
          </a:p>
        </p:txBody>
      </p:sp>
      <p:sp>
        <p:nvSpPr>
          <p:cNvPr id="10263" name="Line 23">
            <a:extLst>
              <a:ext uri="{FF2B5EF4-FFF2-40B4-BE49-F238E27FC236}">
                <a16:creationId xmlns:a16="http://schemas.microsoft.com/office/drawing/2014/main" id="{E4717A09-4352-A22A-F3F9-C15FA76D3F9F}"/>
              </a:ext>
            </a:extLst>
          </p:cNvPr>
          <p:cNvSpPr>
            <a:spLocks noChangeShapeType="1"/>
          </p:cNvSpPr>
          <p:nvPr/>
        </p:nvSpPr>
        <p:spPr bwMode="auto">
          <a:xfrm>
            <a:off x="4240213" y="3081338"/>
            <a:ext cx="2709862"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10264" name="Oval 24">
            <a:extLst>
              <a:ext uri="{FF2B5EF4-FFF2-40B4-BE49-F238E27FC236}">
                <a16:creationId xmlns:a16="http://schemas.microsoft.com/office/drawing/2014/main" id="{72CD28DE-CA56-2A08-1DCF-53B2493FECA4}"/>
              </a:ext>
            </a:extLst>
          </p:cNvPr>
          <p:cNvSpPr>
            <a:spLocks noChangeArrowheads="1"/>
          </p:cNvSpPr>
          <p:nvPr/>
        </p:nvSpPr>
        <p:spPr bwMode="auto">
          <a:xfrm>
            <a:off x="6904038" y="4217988"/>
            <a:ext cx="169862" cy="169862"/>
          </a:xfrm>
          <a:prstGeom prst="ellipse">
            <a:avLst/>
          </a:pr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10265" name="Freeform 25">
            <a:extLst>
              <a:ext uri="{FF2B5EF4-FFF2-40B4-BE49-F238E27FC236}">
                <a16:creationId xmlns:a16="http://schemas.microsoft.com/office/drawing/2014/main" id="{091355C4-09D3-8856-23CC-16DACD41589F}"/>
              </a:ext>
            </a:extLst>
          </p:cNvPr>
          <p:cNvSpPr>
            <a:spLocks/>
          </p:cNvSpPr>
          <p:nvPr/>
        </p:nvSpPr>
        <p:spPr bwMode="auto">
          <a:xfrm>
            <a:off x="5349875" y="1452564"/>
            <a:ext cx="4425950" cy="1404937"/>
          </a:xfrm>
          <a:custGeom>
            <a:avLst/>
            <a:gdLst>
              <a:gd name="T0" fmla="*/ 0 w 2788"/>
              <a:gd name="T1" fmla="*/ 0 h 885"/>
              <a:gd name="T2" fmla="*/ 700 w 2788"/>
              <a:gd name="T3" fmla="*/ 616 h 885"/>
              <a:gd name="T4" fmla="*/ 1844 w 2788"/>
              <a:gd name="T5" fmla="*/ 862 h 885"/>
              <a:gd name="T6" fmla="*/ 2454 w 2788"/>
              <a:gd name="T7" fmla="*/ 477 h 885"/>
              <a:gd name="T8" fmla="*/ 2788 w 2788"/>
              <a:gd name="T9" fmla="*/ 0 h 885"/>
            </a:gdLst>
            <a:ahLst/>
            <a:cxnLst>
              <a:cxn ang="0">
                <a:pos x="T0" y="T1"/>
              </a:cxn>
              <a:cxn ang="0">
                <a:pos x="T2" y="T3"/>
              </a:cxn>
              <a:cxn ang="0">
                <a:pos x="T4" y="T5"/>
              </a:cxn>
              <a:cxn ang="0">
                <a:pos x="T6" y="T7"/>
              </a:cxn>
              <a:cxn ang="0">
                <a:pos x="T8" y="T9"/>
              </a:cxn>
            </a:cxnLst>
            <a:rect l="0" t="0" r="r" b="b"/>
            <a:pathLst>
              <a:path w="2788" h="885">
                <a:moveTo>
                  <a:pt x="0" y="0"/>
                </a:moveTo>
                <a:cubicBezTo>
                  <a:pt x="115" y="107"/>
                  <a:pt x="393" y="472"/>
                  <a:pt x="700" y="616"/>
                </a:cubicBezTo>
                <a:cubicBezTo>
                  <a:pt x="1007" y="760"/>
                  <a:pt x="1552" y="885"/>
                  <a:pt x="1844" y="862"/>
                </a:cubicBezTo>
                <a:cubicBezTo>
                  <a:pt x="2136" y="839"/>
                  <a:pt x="2297" y="621"/>
                  <a:pt x="2454" y="477"/>
                </a:cubicBezTo>
                <a:cubicBezTo>
                  <a:pt x="2454" y="477"/>
                  <a:pt x="2788" y="0"/>
                  <a:pt x="2788" y="0"/>
                </a:cubicBez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G"/>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0265"/>
                                        </p:tgtEl>
                                        <p:attrNameLst>
                                          <p:attrName>style.visibility</p:attrName>
                                        </p:attrNameLst>
                                      </p:cBhvr>
                                      <p:to>
                                        <p:strVal val="visible"/>
                                      </p:to>
                                    </p:set>
                                    <p:animEffect transition="in" filter="wipe(left)">
                                      <p:cBhvr>
                                        <p:cTn id="7" dur="500"/>
                                        <p:tgtEl>
                                          <p:spTgt spid="10265"/>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10251"/>
                                        </p:tgtEl>
                                        <p:attrNameLst>
                                          <p:attrName>style.visibility</p:attrName>
                                        </p:attrNameLst>
                                      </p:cBhvr>
                                      <p:to>
                                        <p:strVal val="visible"/>
                                      </p:to>
                                    </p:set>
                                    <p:animEffect transition="in" filter="dissolve">
                                      <p:cBhvr>
                                        <p:cTn id="11" dur="500"/>
                                        <p:tgtEl>
                                          <p:spTgt spid="10251"/>
                                        </p:tgtEl>
                                      </p:cBhvr>
                                    </p:animEffect>
                                  </p:childTnLst>
                                </p:cTn>
                              </p:par>
                            </p:childTnLst>
                          </p:cTn>
                        </p:par>
                        <p:par>
                          <p:cTn id="12" fill="hold" nodeType="afterGroup">
                            <p:stCondLst>
                              <p:cond delay="1000"/>
                            </p:stCondLst>
                            <p:childTnLst>
                              <p:par>
                                <p:cTn id="13" presetID="16" presetClass="entr" presetSubtype="42" fill="hold" nodeType="afterEffect">
                                  <p:stCondLst>
                                    <p:cond delay="0"/>
                                  </p:stCondLst>
                                  <p:childTnLst>
                                    <p:set>
                                      <p:cBhvr>
                                        <p:cTn id="14" dur="1" fill="hold">
                                          <p:stCondLst>
                                            <p:cond delay="0"/>
                                          </p:stCondLst>
                                        </p:cTn>
                                        <p:tgtEl>
                                          <p:spTgt spid="10259"/>
                                        </p:tgtEl>
                                        <p:attrNameLst>
                                          <p:attrName>style.visibility</p:attrName>
                                        </p:attrNameLst>
                                      </p:cBhvr>
                                      <p:to>
                                        <p:strVal val="visible"/>
                                      </p:to>
                                    </p:set>
                                    <p:animEffect transition="in" filter="barn(outHorizontal)">
                                      <p:cBhvr>
                                        <p:cTn id="15" dur="500"/>
                                        <p:tgtEl>
                                          <p:spTgt spid="10259"/>
                                        </p:tgtEl>
                                      </p:cBhvr>
                                    </p:animEffect>
                                  </p:childTnLst>
                                </p:cTn>
                              </p:par>
                            </p:childTnLst>
                          </p:cTn>
                        </p:par>
                        <p:par>
                          <p:cTn id="16" fill="hold" nodeType="afterGroup">
                            <p:stCondLst>
                              <p:cond delay="1500"/>
                            </p:stCondLst>
                            <p:childTnLst>
                              <p:par>
                                <p:cTn id="17" presetID="9" presetClass="entr" presetSubtype="0" fill="hold" nodeType="afterEffect">
                                  <p:stCondLst>
                                    <p:cond delay="0"/>
                                  </p:stCondLst>
                                  <p:childTnLst>
                                    <p:set>
                                      <p:cBhvr>
                                        <p:cTn id="18" dur="1" fill="hold">
                                          <p:stCondLst>
                                            <p:cond delay="0"/>
                                          </p:stCondLst>
                                        </p:cTn>
                                        <p:tgtEl>
                                          <p:spTgt spid="10253"/>
                                        </p:tgtEl>
                                        <p:attrNameLst>
                                          <p:attrName>style.visibility</p:attrName>
                                        </p:attrNameLst>
                                      </p:cBhvr>
                                      <p:to>
                                        <p:strVal val="visible"/>
                                      </p:to>
                                    </p:set>
                                    <p:animEffect transition="in" filter="dissolve">
                                      <p:cBhvr>
                                        <p:cTn id="19" dur="500"/>
                                        <p:tgtEl>
                                          <p:spTgt spid="10253"/>
                                        </p:tgtEl>
                                      </p:cBhvr>
                                    </p:animEffect>
                                  </p:childTnLst>
                                </p:cTn>
                              </p:par>
                            </p:childTnLst>
                          </p:cTn>
                        </p:par>
                        <p:par>
                          <p:cTn id="20" fill="hold" nodeType="afterGroup">
                            <p:stCondLst>
                              <p:cond delay="2000"/>
                            </p:stCondLst>
                            <p:childTnLst>
                              <p:par>
                                <p:cTn id="21" presetID="22" presetClass="entr" presetSubtype="2" fill="hold" nodeType="afterEffect">
                                  <p:stCondLst>
                                    <p:cond delay="0"/>
                                  </p:stCondLst>
                                  <p:childTnLst>
                                    <p:set>
                                      <p:cBhvr>
                                        <p:cTn id="22" dur="1" fill="hold">
                                          <p:stCondLst>
                                            <p:cond delay="0"/>
                                          </p:stCondLst>
                                        </p:cTn>
                                        <p:tgtEl>
                                          <p:spTgt spid="10245"/>
                                        </p:tgtEl>
                                        <p:attrNameLst>
                                          <p:attrName>style.visibility</p:attrName>
                                        </p:attrNameLst>
                                      </p:cBhvr>
                                      <p:to>
                                        <p:strVal val="visible"/>
                                      </p:to>
                                    </p:set>
                                    <p:animEffect transition="in" filter="wipe(right)">
                                      <p:cBhvr>
                                        <p:cTn id="23" dur="500"/>
                                        <p:tgtEl>
                                          <p:spTgt spid="10245"/>
                                        </p:tgtEl>
                                      </p:cBhvr>
                                    </p:animEffect>
                                  </p:childTnLst>
                                </p:cTn>
                              </p:par>
                            </p:childTnLst>
                          </p:cTn>
                        </p:par>
                        <p:par>
                          <p:cTn id="24" fill="hold" nodeType="afterGroup">
                            <p:stCondLst>
                              <p:cond delay="2500"/>
                            </p:stCondLst>
                            <p:childTnLst>
                              <p:par>
                                <p:cTn id="25" presetID="9" presetClass="entr" presetSubtype="0" fill="hold" nodeType="afterEffect">
                                  <p:stCondLst>
                                    <p:cond delay="0"/>
                                  </p:stCondLst>
                                  <p:childTnLst>
                                    <p:set>
                                      <p:cBhvr>
                                        <p:cTn id="26" dur="1" fill="hold">
                                          <p:stCondLst>
                                            <p:cond delay="0"/>
                                          </p:stCondLst>
                                        </p:cTn>
                                        <p:tgtEl>
                                          <p:spTgt spid="10262"/>
                                        </p:tgtEl>
                                        <p:attrNameLst>
                                          <p:attrName>style.visibility</p:attrName>
                                        </p:attrNameLst>
                                      </p:cBhvr>
                                      <p:to>
                                        <p:strVal val="visible"/>
                                      </p:to>
                                    </p:set>
                                    <p:animEffect transition="in" filter="dissolve">
                                      <p:cBhvr>
                                        <p:cTn id="27" dur="500"/>
                                        <p:tgtEl>
                                          <p:spTgt spid="10262"/>
                                        </p:tgtEl>
                                      </p:cBhvr>
                                    </p:animEffect>
                                  </p:childTnLst>
                                </p:cTn>
                              </p:par>
                            </p:childTnLst>
                          </p:cTn>
                        </p:par>
                        <p:par>
                          <p:cTn id="28" fill="hold" nodeType="afterGroup">
                            <p:stCondLst>
                              <p:cond delay="3000"/>
                            </p:stCondLst>
                            <p:childTnLst>
                              <p:par>
                                <p:cTn id="29" presetID="22" presetClass="entr" presetSubtype="2" fill="hold" nodeType="afterEffect">
                                  <p:stCondLst>
                                    <p:cond delay="0"/>
                                  </p:stCondLst>
                                  <p:childTnLst>
                                    <p:set>
                                      <p:cBhvr>
                                        <p:cTn id="30" dur="1" fill="hold">
                                          <p:stCondLst>
                                            <p:cond delay="0"/>
                                          </p:stCondLst>
                                        </p:cTn>
                                        <p:tgtEl>
                                          <p:spTgt spid="10242"/>
                                        </p:tgtEl>
                                        <p:attrNameLst>
                                          <p:attrName>style.visibility</p:attrName>
                                        </p:attrNameLst>
                                      </p:cBhvr>
                                      <p:to>
                                        <p:strVal val="visible"/>
                                      </p:to>
                                    </p:set>
                                    <p:animEffect transition="in" filter="wipe(right)">
                                      <p:cBhvr>
                                        <p:cTn id="31" dur="500"/>
                                        <p:tgtEl>
                                          <p:spTgt spid="10242"/>
                                        </p:tgtEl>
                                      </p:cBhvr>
                                    </p:animEffect>
                                  </p:childTnLst>
                                </p:cTn>
                              </p:par>
                            </p:childTnLst>
                          </p:cTn>
                        </p:par>
                        <p:par>
                          <p:cTn id="32" fill="hold" nodeType="afterGroup">
                            <p:stCondLst>
                              <p:cond delay="3500"/>
                            </p:stCondLst>
                            <p:childTnLst>
                              <p:par>
                                <p:cTn id="33" presetID="9" presetClass="entr" presetSubtype="0" fill="hold" nodeType="afterEffect">
                                  <p:stCondLst>
                                    <p:cond delay="0"/>
                                  </p:stCondLst>
                                  <p:childTnLst>
                                    <p:set>
                                      <p:cBhvr>
                                        <p:cTn id="34" dur="1" fill="hold">
                                          <p:stCondLst>
                                            <p:cond delay="0"/>
                                          </p:stCondLst>
                                        </p:cTn>
                                        <p:tgtEl>
                                          <p:spTgt spid="10254"/>
                                        </p:tgtEl>
                                        <p:attrNameLst>
                                          <p:attrName>style.visibility</p:attrName>
                                        </p:attrNameLst>
                                      </p:cBhvr>
                                      <p:to>
                                        <p:strVal val="visible"/>
                                      </p:to>
                                    </p:set>
                                    <p:animEffect transition="in" filter="dissolve">
                                      <p:cBhvr>
                                        <p:cTn id="35" dur="500"/>
                                        <p:tgtEl>
                                          <p:spTgt spid="10254"/>
                                        </p:tgtEl>
                                      </p:cBhvr>
                                    </p:animEffect>
                                  </p:childTnLst>
                                </p:cTn>
                              </p:par>
                            </p:childTnLst>
                          </p:cTn>
                        </p:par>
                        <p:par>
                          <p:cTn id="36" fill="hold" nodeType="afterGroup">
                            <p:stCondLst>
                              <p:cond delay="4000"/>
                            </p:stCondLst>
                            <p:childTnLst>
                              <p:par>
                                <p:cTn id="37" presetID="22" presetClass="entr" presetSubtype="4" fill="hold" nodeType="afterEffect">
                                  <p:stCondLst>
                                    <p:cond delay="0"/>
                                  </p:stCondLst>
                                  <p:childTnLst>
                                    <p:set>
                                      <p:cBhvr>
                                        <p:cTn id="38" dur="1" fill="hold">
                                          <p:stCondLst>
                                            <p:cond delay="0"/>
                                          </p:stCondLst>
                                        </p:cTn>
                                        <p:tgtEl>
                                          <p:spTgt spid="10255"/>
                                        </p:tgtEl>
                                        <p:attrNameLst>
                                          <p:attrName>style.visibility</p:attrName>
                                        </p:attrNameLst>
                                      </p:cBhvr>
                                      <p:to>
                                        <p:strVal val="visible"/>
                                      </p:to>
                                    </p:set>
                                    <p:animEffect transition="in" filter="wipe(down)">
                                      <p:cBhvr>
                                        <p:cTn id="39" dur="500"/>
                                        <p:tgtEl>
                                          <p:spTgt spid="102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51" grpId="0" autoUpdateAnimBg="0"/>
      <p:bldP spid="10253" grpId="0" autoUpdateAnimBg="0"/>
      <p:bldP spid="10254" grpId="0" autoUpdateAnimBg="0"/>
      <p:bldP spid="10262"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46463-D124-2503-534F-864A7BB1C8F5}"/>
              </a:ext>
            </a:extLst>
          </p:cNvPr>
          <p:cNvSpPr>
            <a:spLocks noGrp="1"/>
          </p:cNvSpPr>
          <p:nvPr>
            <p:ph type="title"/>
          </p:nvPr>
        </p:nvSpPr>
        <p:spPr>
          <a:xfrm>
            <a:off x="838200" y="365126"/>
            <a:ext cx="10515600" cy="953312"/>
          </a:xfrm>
        </p:spPr>
        <p:txBody>
          <a:bodyPr>
            <a:normAutofit/>
          </a:bodyPr>
          <a:lstStyle/>
          <a:p>
            <a:pPr algn="ctr"/>
            <a:r>
              <a:rPr lang="en-US" sz="3600" b="1" kern="0" dirty="0">
                <a:solidFill>
                  <a:srgbClr val="000000"/>
                </a:solidFill>
                <a:effectLst/>
                <a:latin typeface="Times New Roman" panose="02020603050405020304" pitchFamily="18" charset="0"/>
                <a:ea typeface="Times New Roman" panose="02020603050405020304" pitchFamily="18" charset="0"/>
              </a:rPr>
              <a:t>Introduction</a:t>
            </a:r>
            <a:endParaRPr lang="en-UG" sz="3600" dirty="0"/>
          </a:p>
        </p:txBody>
      </p:sp>
      <p:sp>
        <p:nvSpPr>
          <p:cNvPr id="3" name="Content Placeholder 2">
            <a:extLst>
              <a:ext uri="{FF2B5EF4-FFF2-40B4-BE49-F238E27FC236}">
                <a16:creationId xmlns:a16="http://schemas.microsoft.com/office/drawing/2014/main" id="{9D661222-42E6-2CE8-650A-042DF3D6E1EF}"/>
              </a:ext>
            </a:extLst>
          </p:cNvPr>
          <p:cNvSpPr>
            <a:spLocks noGrp="1"/>
          </p:cNvSpPr>
          <p:nvPr>
            <p:ph idx="1"/>
          </p:nvPr>
        </p:nvSpPr>
        <p:spPr>
          <a:xfrm>
            <a:off x="838200" y="1318438"/>
            <a:ext cx="10515600" cy="4858525"/>
          </a:xfrm>
        </p:spPr>
        <p:txBody>
          <a:bodyPr>
            <a:normAutofit lnSpcReduction="10000"/>
          </a:bodyPr>
          <a:lstStyle/>
          <a:p>
            <a:r>
              <a:rPr lang="en-US" sz="3200" dirty="0">
                <a:effectLst/>
                <a:latin typeface="Calibri" panose="020F0502020204030204" pitchFamily="34" charset="0"/>
                <a:ea typeface="Calibri" panose="020F0502020204030204" pitchFamily="34" charset="0"/>
                <a:cs typeface="Times New Roman" panose="02020603050405020304" pitchFamily="18" charset="0"/>
              </a:rPr>
              <a:t>Definition </a:t>
            </a:r>
            <a:endParaRPr lang="en-UG" sz="3200" dirty="0">
              <a:effectLst/>
              <a:latin typeface="Calibri" panose="020F0502020204030204" pitchFamily="34" charset="0"/>
              <a:ea typeface="Calibri" panose="020F0502020204030204" pitchFamily="34" charset="0"/>
              <a:cs typeface="Times New Roman" panose="02020603050405020304" pitchFamily="18" charset="0"/>
            </a:endParaRPr>
          </a:p>
          <a:p>
            <a:r>
              <a:rPr lang="en-GB" sz="3200" dirty="0">
                <a:solidFill>
                  <a:srgbClr val="374151"/>
                </a:solidFill>
                <a:effectLst/>
                <a:latin typeface="Segoe UI" panose="020B0502040204020203" pitchFamily="34" charset="0"/>
                <a:ea typeface="Calibri" panose="020F0502020204030204" pitchFamily="34" charset="0"/>
              </a:rPr>
              <a:t>Transport economics is a subfield of economics that focuses on the study of the allocation of resources, decision-making processes, and economic principles related to the transportation of goods and people</a:t>
            </a:r>
          </a:p>
          <a:p>
            <a:r>
              <a:rPr lang="en-GB" sz="24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It </a:t>
            </a:r>
            <a:r>
              <a:rPr lang="en-GB" sz="2400" b="1"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examines the interactions</a:t>
            </a:r>
            <a:r>
              <a:rPr lang="en-GB" sz="24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between transportation systems, economic activities, and the broader socioeconomic context. </a:t>
            </a:r>
          </a:p>
          <a:p>
            <a:endParaRPr lang="en-GB" sz="2400" dirty="0">
              <a:solidFill>
                <a:srgbClr val="374151"/>
              </a:solidFill>
              <a:latin typeface="Segoe UI" panose="020B0502040204020203" pitchFamily="34" charset="0"/>
              <a:ea typeface="Calibri" panose="020F0502020204030204" pitchFamily="34" charset="0"/>
              <a:cs typeface="Times New Roman" panose="02020603050405020304" pitchFamily="18" charset="0"/>
            </a:endParaRPr>
          </a:p>
          <a:p>
            <a:r>
              <a:rPr lang="en-GB" sz="18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The </a:t>
            </a:r>
            <a:r>
              <a:rPr lang="en-GB" sz="1800" b="1"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primary goal</a:t>
            </a:r>
            <a:r>
              <a:rPr lang="en-GB" sz="18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of transport economics is to </a:t>
            </a:r>
            <a:r>
              <a:rPr lang="en-GB" sz="1800" b="1"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analyze</a:t>
            </a:r>
            <a:r>
              <a:rPr lang="en-GB" sz="1800" b="1"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understand, and optimize the economic aspects of transportation,</a:t>
            </a:r>
            <a:r>
              <a:rPr lang="en-GB" sz="18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including its impact on efficiency, sustainability, and economic development. Key areas of study within transport economics include pricing strategies, investment analysis, cost-benefit analysis of transportation projects, regulatory policies, and the economic implications of transportation system design and operation.</a:t>
            </a:r>
            <a:endParaRPr lang="en-UG"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G"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G" sz="4400" dirty="0"/>
          </a:p>
        </p:txBody>
      </p:sp>
    </p:spTree>
    <p:extLst>
      <p:ext uri="{BB962C8B-B14F-4D97-AF65-F5344CB8AC3E}">
        <p14:creationId xmlns:p14="http://schemas.microsoft.com/office/powerpoint/2010/main" val="30946930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35734AB5-7E22-320C-4511-8C6AEA8413D4}"/>
              </a:ext>
            </a:extLst>
          </p:cNvPr>
          <p:cNvSpPr>
            <a:spLocks noChangeArrowheads="1"/>
          </p:cNvSpPr>
          <p:nvPr/>
        </p:nvSpPr>
        <p:spPr bwMode="auto">
          <a:xfrm>
            <a:off x="4263443" y="3621089"/>
            <a:ext cx="1761702" cy="1123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lnSpc>
                <a:spcPct val="80000"/>
              </a:lnSpc>
            </a:pPr>
            <a:r>
              <a:rPr lang="en-US" altLang="en-UG" sz="2800" b="1" i="1">
                <a:latin typeface="Times New Roman" panose="02020603050405020304" pitchFamily="18" charset="0"/>
              </a:rPr>
              <a:t>Short-Run</a:t>
            </a:r>
          </a:p>
          <a:p>
            <a:pPr algn="ctr" eaLnBrk="0" hangingPunct="0">
              <a:lnSpc>
                <a:spcPct val="80000"/>
              </a:lnSpc>
            </a:pPr>
            <a:r>
              <a:rPr lang="en-US" altLang="en-UG" sz="2800" b="1" i="1">
                <a:latin typeface="Times New Roman" panose="02020603050405020304" pitchFamily="18" charset="0"/>
              </a:rPr>
              <a:t>Economic</a:t>
            </a:r>
          </a:p>
          <a:p>
            <a:pPr algn="ctr" eaLnBrk="0" hangingPunct="0">
              <a:lnSpc>
                <a:spcPct val="80000"/>
              </a:lnSpc>
            </a:pPr>
            <a:r>
              <a:rPr lang="en-US" altLang="en-UG" sz="2800" b="1" i="1">
                <a:latin typeface="Times New Roman" panose="02020603050405020304" pitchFamily="18" charset="0"/>
              </a:rPr>
              <a:t>Losses</a:t>
            </a:r>
          </a:p>
        </p:txBody>
      </p:sp>
      <p:sp>
        <p:nvSpPr>
          <p:cNvPr id="11267" name="Rectangle 3">
            <a:extLst>
              <a:ext uri="{FF2B5EF4-FFF2-40B4-BE49-F238E27FC236}">
                <a16:creationId xmlns:a16="http://schemas.microsoft.com/office/drawing/2014/main" id="{0E4FA237-8323-5023-F1F6-CE3EF2982EAD}"/>
              </a:ext>
            </a:extLst>
          </p:cNvPr>
          <p:cNvSpPr>
            <a:spLocks noChangeArrowheads="1"/>
          </p:cNvSpPr>
          <p:nvPr/>
        </p:nvSpPr>
        <p:spPr bwMode="auto">
          <a:xfrm>
            <a:off x="4229100" y="2619375"/>
            <a:ext cx="2743200" cy="469900"/>
          </a:xfrm>
          <a:prstGeom prst="rect">
            <a:avLst/>
          </a:prstGeom>
          <a:solidFill>
            <a:srgbClr val="FAFD00"/>
          </a:solidFill>
          <a:ln w="12700">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11268" name="Line 4">
            <a:extLst>
              <a:ext uri="{FF2B5EF4-FFF2-40B4-BE49-F238E27FC236}">
                <a16:creationId xmlns:a16="http://schemas.microsoft.com/office/drawing/2014/main" id="{18A9602F-04D7-FC3C-EC1F-06FEB9A5A07E}"/>
              </a:ext>
            </a:extLst>
          </p:cNvPr>
          <p:cNvSpPr>
            <a:spLocks noChangeShapeType="1"/>
          </p:cNvSpPr>
          <p:nvPr/>
        </p:nvSpPr>
        <p:spPr bwMode="auto">
          <a:xfrm>
            <a:off x="4491039" y="1909764"/>
            <a:ext cx="3686175" cy="3546475"/>
          </a:xfrm>
          <a:prstGeom prst="line">
            <a:avLst/>
          </a:prstGeom>
          <a:noFill/>
          <a:ln w="76200">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11269" name="Line 5">
            <a:extLst>
              <a:ext uri="{FF2B5EF4-FFF2-40B4-BE49-F238E27FC236}">
                <a16:creationId xmlns:a16="http://schemas.microsoft.com/office/drawing/2014/main" id="{C2F3CDDD-E525-ECAB-2B9A-AFCF7C64D81A}"/>
              </a:ext>
            </a:extLst>
          </p:cNvPr>
          <p:cNvSpPr>
            <a:spLocks noChangeShapeType="1"/>
          </p:cNvSpPr>
          <p:nvPr/>
        </p:nvSpPr>
        <p:spPr bwMode="auto">
          <a:xfrm>
            <a:off x="4629151" y="1792289"/>
            <a:ext cx="5476875" cy="2967037"/>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11270" name="Line 6">
            <a:extLst>
              <a:ext uri="{FF2B5EF4-FFF2-40B4-BE49-F238E27FC236}">
                <a16:creationId xmlns:a16="http://schemas.microsoft.com/office/drawing/2014/main" id="{CD69F6A3-F526-15EB-01A5-1249F4FDECA2}"/>
              </a:ext>
            </a:extLst>
          </p:cNvPr>
          <p:cNvSpPr>
            <a:spLocks noChangeShapeType="1"/>
          </p:cNvSpPr>
          <p:nvPr/>
        </p:nvSpPr>
        <p:spPr bwMode="auto">
          <a:xfrm>
            <a:off x="4240213" y="2624138"/>
            <a:ext cx="2709862"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11271" name="Rectangle 7">
            <a:extLst>
              <a:ext uri="{FF2B5EF4-FFF2-40B4-BE49-F238E27FC236}">
                <a16:creationId xmlns:a16="http://schemas.microsoft.com/office/drawing/2014/main" id="{89DFAF35-D71D-D162-A181-F8713208F041}"/>
              </a:ext>
            </a:extLst>
          </p:cNvPr>
          <p:cNvSpPr>
            <a:spLocks noChangeArrowheads="1"/>
          </p:cNvSpPr>
          <p:nvPr/>
        </p:nvSpPr>
        <p:spPr bwMode="auto">
          <a:xfrm>
            <a:off x="9821864" y="4713289"/>
            <a:ext cx="408767" cy="520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800" b="1"/>
              <a:t>D</a:t>
            </a:r>
          </a:p>
        </p:txBody>
      </p:sp>
      <p:sp>
        <p:nvSpPr>
          <p:cNvPr id="11272" name="Rectangle 8">
            <a:extLst>
              <a:ext uri="{FF2B5EF4-FFF2-40B4-BE49-F238E27FC236}">
                <a16:creationId xmlns:a16="http://schemas.microsoft.com/office/drawing/2014/main" id="{6190AAD5-F4B4-B116-E861-4966DF05858D}"/>
              </a:ext>
            </a:extLst>
          </p:cNvPr>
          <p:cNvSpPr>
            <a:spLocks noChangeArrowheads="1"/>
          </p:cNvSpPr>
          <p:nvPr/>
        </p:nvSpPr>
        <p:spPr bwMode="auto">
          <a:xfrm>
            <a:off x="8143875" y="5351464"/>
            <a:ext cx="698910" cy="520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800" b="1"/>
              <a:t>MR</a:t>
            </a:r>
          </a:p>
        </p:txBody>
      </p:sp>
      <p:sp>
        <p:nvSpPr>
          <p:cNvPr id="11273" name="Rectangle 9">
            <a:extLst>
              <a:ext uri="{FF2B5EF4-FFF2-40B4-BE49-F238E27FC236}">
                <a16:creationId xmlns:a16="http://schemas.microsoft.com/office/drawing/2014/main" id="{690EE7DB-5D72-2E73-BA59-430963BE499B}"/>
              </a:ext>
            </a:extLst>
          </p:cNvPr>
          <p:cNvSpPr>
            <a:spLocks noChangeArrowheads="1"/>
          </p:cNvSpPr>
          <p:nvPr/>
        </p:nvSpPr>
        <p:spPr bwMode="auto">
          <a:xfrm>
            <a:off x="9139238" y="982664"/>
            <a:ext cx="682880" cy="520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800" b="1" i="1"/>
              <a:t>MC</a:t>
            </a:r>
          </a:p>
        </p:txBody>
      </p:sp>
      <p:sp>
        <p:nvSpPr>
          <p:cNvPr id="11274" name="Freeform 10">
            <a:extLst>
              <a:ext uri="{FF2B5EF4-FFF2-40B4-BE49-F238E27FC236}">
                <a16:creationId xmlns:a16="http://schemas.microsoft.com/office/drawing/2014/main" id="{746C7CFB-E1D0-26B2-38A6-910E0226B006}"/>
              </a:ext>
            </a:extLst>
          </p:cNvPr>
          <p:cNvSpPr>
            <a:spLocks/>
          </p:cNvSpPr>
          <p:nvPr/>
        </p:nvSpPr>
        <p:spPr bwMode="auto">
          <a:xfrm>
            <a:off x="5562601" y="1327150"/>
            <a:ext cx="3586163" cy="3989388"/>
          </a:xfrm>
          <a:custGeom>
            <a:avLst/>
            <a:gdLst>
              <a:gd name="T0" fmla="*/ 0 w 2259"/>
              <a:gd name="T1" fmla="*/ 2512 h 2513"/>
              <a:gd name="T2" fmla="*/ 371 w 2259"/>
              <a:gd name="T3" fmla="*/ 2285 h 2513"/>
              <a:gd name="T4" fmla="*/ 721 w 2259"/>
              <a:gd name="T5" fmla="*/ 2029 h 2513"/>
              <a:gd name="T6" fmla="*/ 1047 w 2259"/>
              <a:gd name="T7" fmla="*/ 1746 h 2513"/>
              <a:gd name="T8" fmla="*/ 1347 w 2259"/>
              <a:gd name="T9" fmla="*/ 1439 h 2513"/>
              <a:gd name="T10" fmla="*/ 1618 w 2259"/>
              <a:gd name="T11" fmla="*/ 1110 h 2513"/>
              <a:gd name="T12" fmla="*/ 1862 w 2259"/>
              <a:gd name="T13" fmla="*/ 759 h 2513"/>
              <a:gd name="T14" fmla="*/ 2075 w 2259"/>
              <a:gd name="T15" fmla="*/ 389 h 2513"/>
              <a:gd name="T16" fmla="*/ 2258 w 2259"/>
              <a:gd name="T17" fmla="*/ 0 h 25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9" h="2513">
                <a:moveTo>
                  <a:pt x="0" y="2512"/>
                </a:moveTo>
                <a:lnTo>
                  <a:pt x="371" y="2285"/>
                </a:lnTo>
                <a:lnTo>
                  <a:pt x="721" y="2029"/>
                </a:lnTo>
                <a:lnTo>
                  <a:pt x="1047" y="1746"/>
                </a:lnTo>
                <a:lnTo>
                  <a:pt x="1347" y="1439"/>
                </a:lnTo>
                <a:lnTo>
                  <a:pt x="1618" y="1110"/>
                </a:lnTo>
                <a:lnTo>
                  <a:pt x="1862" y="759"/>
                </a:lnTo>
                <a:lnTo>
                  <a:pt x="2075" y="389"/>
                </a:lnTo>
                <a:lnTo>
                  <a:pt x="2258" y="0"/>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G"/>
          </a:p>
        </p:txBody>
      </p:sp>
      <p:sp>
        <p:nvSpPr>
          <p:cNvPr id="11275" name="Rectangle 11">
            <a:extLst>
              <a:ext uri="{FF2B5EF4-FFF2-40B4-BE49-F238E27FC236}">
                <a16:creationId xmlns:a16="http://schemas.microsoft.com/office/drawing/2014/main" id="{504C16E4-A3D3-57DD-DA06-D4CAB33B40A0}"/>
              </a:ext>
            </a:extLst>
          </p:cNvPr>
          <p:cNvSpPr>
            <a:spLocks noChangeArrowheads="1"/>
          </p:cNvSpPr>
          <p:nvPr/>
        </p:nvSpPr>
        <p:spPr bwMode="auto">
          <a:xfrm>
            <a:off x="3762376" y="2776539"/>
            <a:ext cx="405561"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000" b="1"/>
              <a:t>P</a:t>
            </a:r>
            <a:r>
              <a:rPr lang="en-US" altLang="en-UG" sz="2000" b="1" baseline="-25000"/>
              <a:t>2</a:t>
            </a:r>
          </a:p>
        </p:txBody>
      </p:sp>
      <p:sp>
        <p:nvSpPr>
          <p:cNvPr id="11276" name="Rectangle 12">
            <a:extLst>
              <a:ext uri="{FF2B5EF4-FFF2-40B4-BE49-F238E27FC236}">
                <a16:creationId xmlns:a16="http://schemas.microsoft.com/office/drawing/2014/main" id="{F3CD32E1-E484-D4DC-871F-94893D7A418C}"/>
              </a:ext>
            </a:extLst>
          </p:cNvPr>
          <p:cNvSpPr>
            <a:spLocks noChangeArrowheads="1"/>
          </p:cNvSpPr>
          <p:nvPr/>
        </p:nvSpPr>
        <p:spPr bwMode="auto">
          <a:xfrm>
            <a:off x="9482139" y="1652589"/>
            <a:ext cx="1025525"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G" sz="2800" b="1"/>
              <a:t>ATC</a:t>
            </a:r>
          </a:p>
        </p:txBody>
      </p:sp>
      <p:sp>
        <p:nvSpPr>
          <p:cNvPr id="11277" name="Rectangle 13">
            <a:extLst>
              <a:ext uri="{FF2B5EF4-FFF2-40B4-BE49-F238E27FC236}">
                <a16:creationId xmlns:a16="http://schemas.microsoft.com/office/drawing/2014/main" id="{EC6DD855-F952-53CB-2156-DBD7186C8347}"/>
              </a:ext>
            </a:extLst>
          </p:cNvPr>
          <p:cNvSpPr>
            <a:spLocks noChangeArrowheads="1"/>
          </p:cNvSpPr>
          <p:nvPr/>
        </p:nvSpPr>
        <p:spPr bwMode="auto">
          <a:xfrm rot="16200000">
            <a:off x="2444973" y="3689194"/>
            <a:ext cx="2114106"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400" b="1"/>
              <a:t>Price and Costs</a:t>
            </a:r>
          </a:p>
        </p:txBody>
      </p:sp>
      <p:sp>
        <p:nvSpPr>
          <p:cNvPr id="11278" name="Rectangle 14">
            <a:extLst>
              <a:ext uri="{FF2B5EF4-FFF2-40B4-BE49-F238E27FC236}">
                <a16:creationId xmlns:a16="http://schemas.microsoft.com/office/drawing/2014/main" id="{1A2A5311-C83C-BBA5-2CCB-B1B55C06A829}"/>
              </a:ext>
            </a:extLst>
          </p:cNvPr>
          <p:cNvSpPr>
            <a:spLocks noChangeArrowheads="1"/>
          </p:cNvSpPr>
          <p:nvPr/>
        </p:nvSpPr>
        <p:spPr bwMode="auto">
          <a:xfrm>
            <a:off x="6781800" y="6048376"/>
            <a:ext cx="445636"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000" b="1"/>
              <a:t>Q</a:t>
            </a:r>
            <a:r>
              <a:rPr lang="en-US" altLang="en-UG" sz="2000" b="1" baseline="-25000"/>
              <a:t>2</a:t>
            </a:r>
          </a:p>
        </p:txBody>
      </p:sp>
      <p:sp>
        <p:nvSpPr>
          <p:cNvPr id="11279" name="Line 15">
            <a:extLst>
              <a:ext uri="{FF2B5EF4-FFF2-40B4-BE49-F238E27FC236}">
                <a16:creationId xmlns:a16="http://schemas.microsoft.com/office/drawing/2014/main" id="{3342490A-6FE1-516A-9C3F-54125BF470AE}"/>
              </a:ext>
            </a:extLst>
          </p:cNvPr>
          <p:cNvSpPr>
            <a:spLocks noChangeShapeType="1"/>
          </p:cNvSpPr>
          <p:nvPr/>
        </p:nvSpPr>
        <p:spPr bwMode="auto">
          <a:xfrm flipV="1">
            <a:off x="5151438" y="2820988"/>
            <a:ext cx="0" cy="881062"/>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grpSp>
        <p:nvGrpSpPr>
          <p:cNvPr id="11280" name="Group 16">
            <a:extLst>
              <a:ext uri="{FF2B5EF4-FFF2-40B4-BE49-F238E27FC236}">
                <a16:creationId xmlns:a16="http://schemas.microsoft.com/office/drawing/2014/main" id="{9EDBC4B5-0703-19FD-3CB9-7A631CAB8410}"/>
              </a:ext>
            </a:extLst>
          </p:cNvPr>
          <p:cNvGrpSpPr>
            <a:grpSpLocks/>
          </p:cNvGrpSpPr>
          <p:nvPr/>
        </p:nvGrpSpPr>
        <p:grpSpPr bwMode="auto">
          <a:xfrm>
            <a:off x="4183063" y="1233488"/>
            <a:ext cx="5719762" cy="4914900"/>
            <a:chOff x="1203" y="745"/>
            <a:chExt cx="3603" cy="3096"/>
          </a:xfrm>
        </p:grpSpPr>
        <p:sp>
          <p:nvSpPr>
            <p:cNvPr id="11281" name="Line 17">
              <a:extLst>
                <a:ext uri="{FF2B5EF4-FFF2-40B4-BE49-F238E27FC236}">
                  <a16:creationId xmlns:a16="http://schemas.microsoft.com/office/drawing/2014/main" id="{CDC8E0CC-B4E3-B2A1-BF8A-89372B8BE376}"/>
                </a:ext>
              </a:extLst>
            </p:cNvPr>
            <p:cNvSpPr>
              <a:spLocks noChangeShapeType="1"/>
            </p:cNvSpPr>
            <p:nvPr/>
          </p:nvSpPr>
          <p:spPr bwMode="auto">
            <a:xfrm>
              <a:off x="1217" y="745"/>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11282" name="Line 18">
              <a:extLst>
                <a:ext uri="{FF2B5EF4-FFF2-40B4-BE49-F238E27FC236}">
                  <a16:creationId xmlns:a16="http://schemas.microsoft.com/office/drawing/2014/main" id="{F81075C0-D218-F306-F7AA-45A5676A7813}"/>
                </a:ext>
              </a:extLst>
            </p:cNvPr>
            <p:cNvSpPr>
              <a:spLocks noChangeShapeType="1"/>
            </p:cNvSpPr>
            <p:nvPr/>
          </p:nvSpPr>
          <p:spPr bwMode="auto">
            <a:xfrm>
              <a:off x="1203" y="3817"/>
              <a:ext cx="360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grpSp>
      <p:sp>
        <p:nvSpPr>
          <p:cNvPr id="11283" name="Line 19">
            <a:extLst>
              <a:ext uri="{FF2B5EF4-FFF2-40B4-BE49-F238E27FC236}">
                <a16:creationId xmlns:a16="http://schemas.microsoft.com/office/drawing/2014/main" id="{BF3BFDBB-6DCB-C212-AE13-EB8FD77CBEF5}"/>
              </a:ext>
            </a:extLst>
          </p:cNvPr>
          <p:cNvSpPr>
            <a:spLocks noChangeShapeType="1"/>
          </p:cNvSpPr>
          <p:nvPr/>
        </p:nvSpPr>
        <p:spPr bwMode="auto">
          <a:xfrm>
            <a:off x="6988175" y="2652713"/>
            <a:ext cx="0" cy="3421062"/>
          </a:xfrm>
          <a:prstGeom prst="line">
            <a:avLst/>
          </a:prstGeom>
          <a:noFill/>
          <a:ln w="38100">
            <a:solidFill>
              <a:schemeClr val="tx2"/>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11284" name="Rectangle 20">
            <a:extLst>
              <a:ext uri="{FF2B5EF4-FFF2-40B4-BE49-F238E27FC236}">
                <a16:creationId xmlns:a16="http://schemas.microsoft.com/office/drawing/2014/main" id="{A88BE43C-8628-D280-76A2-63D3404EB17A}"/>
              </a:ext>
            </a:extLst>
          </p:cNvPr>
          <p:cNvSpPr>
            <a:spLocks noChangeArrowheads="1"/>
          </p:cNvSpPr>
          <p:nvPr/>
        </p:nvSpPr>
        <p:spPr bwMode="auto">
          <a:xfrm>
            <a:off x="3734366" y="76201"/>
            <a:ext cx="6777497" cy="1105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G" sz="3300" b="1">
                <a:solidFill>
                  <a:srgbClr val="000099"/>
                </a:solidFill>
                <a:latin typeface="Times New Roman" panose="02020603050405020304" pitchFamily="18" charset="0"/>
              </a:rPr>
              <a:t>PRICE AND OUTPUT IN</a:t>
            </a:r>
          </a:p>
          <a:p>
            <a:pPr algn="ctr" eaLnBrk="0" hangingPunct="0"/>
            <a:r>
              <a:rPr lang="en-US" altLang="en-UG" sz="3300" b="1">
                <a:solidFill>
                  <a:srgbClr val="000099"/>
                </a:solidFill>
                <a:latin typeface="Times New Roman" panose="02020603050405020304" pitchFamily="18" charset="0"/>
              </a:rPr>
              <a:t>MONOPOLISTIC COMPETITION</a:t>
            </a:r>
          </a:p>
        </p:txBody>
      </p:sp>
      <p:sp>
        <p:nvSpPr>
          <p:cNvPr id="11285" name="Text Box 21">
            <a:extLst>
              <a:ext uri="{FF2B5EF4-FFF2-40B4-BE49-F238E27FC236}">
                <a16:creationId xmlns:a16="http://schemas.microsoft.com/office/drawing/2014/main" id="{D3DF8B35-CE21-F9FF-9FBA-F14E892E9667}"/>
              </a:ext>
            </a:extLst>
          </p:cNvPr>
          <p:cNvSpPr txBox="1">
            <a:spLocks noChangeArrowheads="1"/>
          </p:cNvSpPr>
          <p:nvPr/>
        </p:nvSpPr>
        <p:spPr bwMode="auto">
          <a:xfrm>
            <a:off x="6326188" y="6329363"/>
            <a:ext cx="112165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G" sz="2000" b="1"/>
              <a:t>Quantity</a:t>
            </a:r>
          </a:p>
        </p:txBody>
      </p:sp>
      <p:sp>
        <p:nvSpPr>
          <p:cNvPr id="11286" name="Rectangle 22">
            <a:extLst>
              <a:ext uri="{FF2B5EF4-FFF2-40B4-BE49-F238E27FC236}">
                <a16:creationId xmlns:a16="http://schemas.microsoft.com/office/drawing/2014/main" id="{4F34BBEC-5391-0CCB-926E-9C1E0EBFDACF}"/>
              </a:ext>
            </a:extLst>
          </p:cNvPr>
          <p:cNvSpPr>
            <a:spLocks noChangeArrowheads="1"/>
          </p:cNvSpPr>
          <p:nvPr/>
        </p:nvSpPr>
        <p:spPr bwMode="auto">
          <a:xfrm>
            <a:off x="3762376" y="2446339"/>
            <a:ext cx="424797"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000" b="1"/>
              <a:t>A</a:t>
            </a:r>
            <a:r>
              <a:rPr lang="en-US" altLang="en-UG" sz="2000" b="1" baseline="-25000"/>
              <a:t>2</a:t>
            </a:r>
          </a:p>
        </p:txBody>
      </p:sp>
      <p:sp>
        <p:nvSpPr>
          <p:cNvPr id="11287" name="Line 23">
            <a:extLst>
              <a:ext uri="{FF2B5EF4-FFF2-40B4-BE49-F238E27FC236}">
                <a16:creationId xmlns:a16="http://schemas.microsoft.com/office/drawing/2014/main" id="{36FCA398-9B83-C0E9-01CE-3A5B54D1D5BC}"/>
              </a:ext>
            </a:extLst>
          </p:cNvPr>
          <p:cNvSpPr>
            <a:spLocks noChangeShapeType="1"/>
          </p:cNvSpPr>
          <p:nvPr/>
        </p:nvSpPr>
        <p:spPr bwMode="auto">
          <a:xfrm>
            <a:off x="4240213" y="3081338"/>
            <a:ext cx="2709862"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11288" name="Oval 24">
            <a:extLst>
              <a:ext uri="{FF2B5EF4-FFF2-40B4-BE49-F238E27FC236}">
                <a16:creationId xmlns:a16="http://schemas.microsoft.com/office/drawing/2014/main" id="{534F2E79-0B74-EC3C-078F-0A6FB1ABD044}"/>
              </a:ext>
            </a:extLst>
          </p:cNvPr>
          <p:cNvSpPr>
            <a:spLocks noChangeArrowheads="1"/>
          </p:cNvSpPr>
          <p:nvPr/>
        </p:nvSpPr>
        <p:spPr bwMode="auto">
          <a:xfrm>
            <a:off x="6904038" y="4217988"/>
            <a:ext cx="169862" cy="169862"/>
          </a:xfrm>
          <a:prstGeom prst="ellipse">
            <a:avLst/>
          </a:pr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11289" name="Freeform 25">
            <a:extLst>
              <a:ext uri="{FF2B5EF4-FFF2-40B4-BE49-F238E27FC236}">
                <a16:creationId xmlns:a16="http://schemas.microsoft.com/office/drawing/2014/main" id="{217BA9E7-EE49-F85C-ABDE-361758CE0A39}"/>
              </a:ext>
            </a:extLst>
          </p:cNvPr>
          <p:cNvSpPr>
            <a:spLocks/>
          </p:cNvSpPr>
          <p:nvPr/>
        </p:nvSpPr>
        <p:spPr bwMode="auto">
          <a:xfrm>
            <a:off x="5349875" y="1452564"/>
            <a:ext cx="4425950" cy="1404937"/>
          </a:xfrm>
          <a:custGeom>
            <a:avLst/>
            <a:gdLst>
              <a:gd name="T0" fmla="*/ 0 w 2788"/>
              <a:gd name="T1" fmla="*/ 0 h 885"/>
              <a:gd name="T2" fmla="*/ 700 w 2788"/>
              <a:gd name="T3" fmla="*/ 616 h 885"/>
              <a:gd name="T4" fmla="*/ 1844 w 2788"/>
              <a:gd name="T5" fmla="*/ 862 h 885"/>
              <a:gd name="T6" fmla="*/ 2454 w 2788"/>
              <a:gd name="T7" fmla="*/ 477 h 885"/>
              <a:gd name="T8" fmla="*/ 2788 w 2788"/>
              <a:gd name="T9" fmla="*/ 0 h 885"/>
            </a:gdLst>
            <a:ahLst/>
            <a:cxnLst>
              <a:cxn ang="0">
                <a:pos x="T0" y="T1"/>
              </a:cxn>
              <a:cxn ang="0">
                <a:pos x="T2" y="T3"/>
              </a:cxn>
              <a:cxn ang="0">
                <a:pos x="T4" y="T5"/>
              </a:cxn>
              <a:cxn ang="0">
                <a:pos x="T6" y="T7"/>
              </a:cxn>
              <a:cxn ang="0">
                <a:pos x="T8" y="T9"/>
              </a:cxn>
            </a:cxnLst>
            <a:rect l="0" t="0" r="r" b="b"/>
            <a:pathLst>
              <a:path w="2788" h="885">
                <a:moveTo>
                  <a:pt x="0" y="0"/>
                </a:moveTo>
                <a:cubicBezTo>
                  <a:pt x="115" y="107"/>
                  <a:pt x="393" y="472"/>
                  <a:pt x="700" y="616"/>
                </a:cubicBezTo>
                <a:cubicBezTo>
                  <a:pt x="1007" y="760"/>
                  <a:pt x="1552" y="885"/>
                  <a:pt x="1844" y="862"/>
                </a:cubicBezTo>
                <a:cubicBezTo>
                  <a:pt x="2136" y="839"/>
                  <a:pt x="2297" y="621"/>
                  <a:pt x="2454" y="477"/>
                </a:cubicBezTo>
                <a:cubicBezTo>
                  <a:pt x="2454" y="477"/>
                  <a:pt x="2788" y="0"/>
                  <a:pt x="2788" y="0"/>
                </a:cubicBez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G"/>
          </a:p>
        </p:txBody>
      </p:sp>
      <p:sp>
        <p:nvSpPr>
          <p:cNvPr id="11290" name="Text Box 26">
            <a:extLst>
              <a:ext uri="{FF2B5EF4-FFF2-40B4-BE49-F238E27FC236}">
                <a16:creationId xmlns:a16="http://schemas.microsoft.com/office/drawing/2014/main" id="{43799868-20A3-509B-5E48-B96141370CB3}"/>
              </a:ext>
            </a:extLst>
          </p:cNvPr>
          <p:cNvSpPr txBox="1">
            <a:spLocks noChangeArrowheads="1"/>
          </p:cNvSpPr>
          <p:nvPr/>
        </p:nvSpPr>
        <p:spPr bwMode="auto">
          <a:xfrm>
            <a:off x="3568700" y="2436813"/>
            <a:ext cx="6330950" cy="1778000"/>
          </a:xfrm>
          <a:prstGeom prst="rect">
            <a:avLst/>
          </a:prstGeom>
          <a:gradFill rotWithShape="1">
            <a:gsLst>
              <a:gs pos="0">
                <a:srgbClr val="FFFFFF"/>
              </a:gs>
              <a:gs pos="100000">
                <a:schemeClr val="folHlink"/>
              </a:gs>
            </a:gsLst>
            <a:path path="shape">
              <a:fillToRect l="50000" t="50000" r="50000" b="50000"/>
            </a:path>
          </a:gra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G" sz="3600" b="1" i="1">
                <a:latin typeface="Times New Roman" panose="02020603050405020304" pitchFamily="18" charset="0"/>
              </a:rPr>
              <a:t>With economic losses, firms will</a:t>
            </a:r>
          </a:p>
          <a:p>
            <a:pPr algn="ctr"/>
            <a:r>
              <a:rPr lang="en-US" altLang="en-UG" sz="3600" b="1" i="1">
                <a:latin typeface="Times New Roman" panose="02020603050405020304" pitchFamily="18" charset="0"/>
              </a:rPr>
              <a:t>exit the market – stability occurs</a:t>
            </a:r>
          </a:p>
          <a:p>
            <a:pPr algn="ctr"/>
            <a:r>
              <a:rPr lang="en-US" altLang="en-UG" sz="3600" b="1" i="1">
                <a:latin typeface="Times New Roman" panose="02020603050405020304" pitchFamily="18" charset="0"/>
              </a:rPr>
              <a:t>when economic profits are zero.</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afterEffect">
                                  <p:stCondLst>
                                    <p:cond delay="0"/>
                                  </p:stCondLst>
                                  <p:childTnLst>
                                    <p:set>
                                      <p:cBhvr>
                                        <p:cTn id="6" dur="1" fill="hold">
                                          <p:stCondLst>
                                            <p:cond delay="0"/>
                                          </p:stCondLst>
                                        </p:cTn>
                                        <p:tgtEl>
                                          <p:spTgt spid="11290"/>
                                        </p:tgtEl>
                                        <p:attrNameLst>
                                          <p:attrName>style.visibility</p:attrName>
                                        </p:attrNameLst>
                                      </p:cBhvr>
                                      <p:to>
                                        <p:strVal val="visible"/>
                                      </p:to>
                                    </p:set>
                                    <p:animEffect transition="in" filter="dissolve">
                                      <p:cBhvr>
                                        <p:cTn id="7" dur="500"/>
                                        <p:tgtEl>
                                          <p:spTgt spid="11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90" grpId="0"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Line 2">
            <a:extLst>
              <a:ext uri="{FF2B5EF4-FFF2-40B4-BE49-F238E27FC236}">
                <a16:creationId xmlns:a16="http://schemas.microsoft.com/office/drawing/2014/main" id="{DB7873EE-69F0-BCBF-28E2-6B5908A5E716}"/>
              </a:ext>
            </a:extLst>
          </p:cNvPr>
          <p:cNvSpPr>
            <a:spLocks noChangeShapeType="1"/>
          </p:cNvSpPr>
          <p:nvPr/>
        </p:nvSpPr>
        <p:spPr bwMode="auto">
          <a:xfrm>
            <a:off x="4491039" y="1909764"/>
            <a:ext cx="3686175" cy="3546475"/>
          </a:xfrm>
          <a:prstGeom prst="line">
            <a:avLst/>
          </a:prstGeom>
          <a:noFill/>
          <a:ln w="76200">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12291" name="Line 3">
            <a:extLst>
              <a:ext uri="{FF2B5EF4-FFF2-40B4-BE49-F238E27FC236}">
                <a16:creationId xmlns:a16="http://schemas.microsoft.com/office/drawing/2014/main" id="{73109C04-5533-8AF9-DCE4-4A2CAEB69000}"/>
              </a:ext>
            </a:extLst>
          </p:cNvPr>
          <p:cNvSpPr>
            <a:spLocks noChangeShapeType="1"/>
          </p:cNvSpPr>
          <p:nvPr/>
        </p:nvSpPr>
        <p:spPr bwMode="auto">
          <a:xfrm>
            <a:off x="4629151" y="1792289"/>
            <a:ext cx="5476875" cy="2967037"/>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12292" name="Rectangle 4">
            <a:extLst>
              <a:ext uri="{FF2B5EF4-FFF2-40B4-BE49-F238E27FC236}">
                <a16:creationId xmlns:a16="http://schemas.microsoft.com/office/drawing/2014/main" id="{04ACEB36-BE22-D864-BD9A-AEC9FEC81EBB}"/>
              </a:ext>
            </a:extLst>
          </p:cNvPr>
          <p:cNvSpPr>
            <a:spLocks noChangeArrowheads="1"/>
          </p:cNvSpPr>
          <p:nvPr/>
        </p:nvSpPr>
        <p:spPr bwMode="auto">
          <a:xfrm>
            <a:off x="9821864" y="4713289"/>
            <a:ext cx="408767" cy="520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800" b="1"/>
              <a:t>D</a:t>
            </a:r>
          </a:p>
        </p:txBody>
      </p:sp>
      <p:sp>
        <p:nvSpPr>
          <p:cNvPr id="12293" name="Rectangle 5">
            <a:extLst>
              <a:ext uri="{FF2B5EF4-FFF2-40B4-BE49-F238E27FC236}">
                <a16:creationId xmlns:a16="http://schemas.microsoft.com/office/drawing/2014/main" id="{E1C2096F-E473-EEC3-EE33-DB2C4E385A48}"/>
              </a:ext>
            </a:extLst>
          </p:cNvPr>
          <p:cNvSpPr>
            <a:spLocks noChangeArrowheads="1"/>
          </p:cNvSpPr>
          <p:nvPr/>
        </p:nvSpPr>
        <p:spPr bwMode="auto">
          <a:xfrm>
            <a:off x="8143875" y="5351464"/>
            <a:ext cx="698910" cy="520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800" b="1"/>
              <a:t>MR</a:t>
            </a:r>
          </a:p>
        </p:txBody>
      </p:sp>
      <p:sp>
        <p:nvSpPr>
          <p:cNvPr id="12294" name="Rectangle 6">
            <a:extLst>
              <a:ext uri="{FF2B5EF4-FFF2-40B4-BE49-F238E27FC236}">
                <a16:creationId xmlns:a16="http://schemas.microsoft.com/office/drawing/2014/main" id="{5DD2DEAF-2B2E-5ECF-12A2-6031751149C0}"/>
              </a:ext>
            </a:extLst>
          </p:cNvPr>
          <p:cNvSpPr>
            <a:spLocks noChangeArrowheads="1"/>
          </p:cNvSpPr>
          <p:nvPr/>
        </p:nvSpPr>
        <p:spPr bwMode="auto">
          <a:xfrm>
            <a:off x="9139238" y="982664"/>
            <a:ext cx="682880" cy="520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800" b="1" i="1"/>
              <a:t>MC</a:t>
            </a:r>
          </a:p>
        </p:txBody>
      </p:sp>
      <p:sp>
        <p:nvSpPr>
          <p:cNvPr id="12295" name="Freeform 7">
            <a:extLst>
              <a:ext uri="{FF2B5EF4-FFF2-40B4-BE49-F238E27FC236}">
                <a16:creationId xmlns:a16="http://schemas.microsoft.com/office/drawing/2014/main" id="{5BBBD787-8252-2907-BD16-EB2C4CAFC7DA}"/>
              </a:ext>
            </a:extLst>
          </p:cNvPr>
          <p:cNvSpPr>
            <a:spLocks/>
          </p:cNvSpPr>
          <p:nvPr/>
        </p:nvSpPr>
        <p:spPr bwMode="auto">
          <a:xfrm>
            <a:off x="5562601" y="1327150"/>
            <a:ext cx="3586163" cy="3989388"/>
          </a:xfrm>
          <a:custGeom>
            <a:avLst/>
            <a:gdLst>
              <a:gd name="T0" fmla="*/ 0 w 2259"/>
              <a:gd name="T1" fmla="*/ 2512 h 2513"/>
              <a:gd name="T2" fmla="*/ 371 w 2259"/>
              <a:gd name="T3" fmla="*/ 2285 h 2513"/>
              <a:gd name="T4" fmla="*/ 721 w 2259"/>
              <a:gd name="T5" fmla="*/ 2029 h 2513"/>
              <a:gd name="T6" fmla="*/ 1047 w 2259"/>
              <a:gd name="T7" fmla="*/ 1746 h 2513"/>
              <a:gd name="T8" fmla="*/ 1347 w 2259"/>
              <a:gd name="T9" fmla="*/ 1439 h 2513"/>
              <a:gd name="T10" fmla="*/ 1618 w 2259"/>
              <a:gd name="T11" fmla="*/ 1110 h 2513"/>
              <a:gd name="T12" fmla="*/ 1862 w 2259"/>
              <a:gd name="T13" fmla="*/ 759 h 2513"/>
              <a:gd name="T14" fmla="*/ 2075 w 2259"/>
              <a:gd name="T15" fmla="*/ 389 h 2513"/>
              <a:gd name="T16" fmla="*/ 2258 w 2259"/>
              <a:gd name="T17" fmla="*/ 0 h 25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59" h="2513">
                <a:moveTo>
                  <a:pt x="0" y="2512"/>
                </a:moveTo>
                <a:lnTo>
                  <a:pt x="371" y="2285"/>
                </a:lnTo>
                <a:lnTo>
                  <a:pt x="721" y="2029"/>
                </a:lnTo>
                <a:lnTo>
                  <a:pt x="1047" y="1746"/>
                </a:lnTo>
                <a:lnTo>
                  <a:pt x="1347" y="1439"/>
                </a:lnTo>
                <a:lnTo>
                  <a:pt x="1618" y="1110"/>
                </a:lnTo>
                <a:lnTo>
                  <a:pt x="1862" y="759"/>
                </a:lnTo>
                <a:lnTo>
                  <a:pt x="2075" y="389"/>
                </a:lnTo>
                <a:lnTo>
                  <a:pt x="2258" y="0"/>
                </a:lnTo>
              </a:path>
            </a:pathLst>
          </a:custGeom>
          <a:noFill/>
          <a:ln w="76200" cap="rnd" cmpd="sng">
            <a:solidFill>
              <a:srgbClr val="CC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G"/>
          </a:p>
        </p:txBody>
      </p:sp>
      <p:sp>
        <p:nvSpPr>
          <p:cNvPr id="12296" name="Rectangle 8">
            <a:extLst>
              <a:ext uri="{FF2B5EF4-FFF2-40B4-BE49-F238E27FC236}">
                <a16:creationId xmlns:a16="http://schemas.microsoft.com/office/drawing/2014/main" id="{7A7CFD07-EFED-262E-1278-F966A7208209}"/>
              </a:ext>
            </a:extLst>
          </p:cNvPr>
          <p:cNvSpPr>
            <a:spLocks noChangeArrowheads="1"/>
          </p:cNvSpPr>
          <p:nvPr/>
        </p:nvSpPr>
        <p:spPr bwMode="auto">
          <a:xfrm>
            <a:off x="3603847" y="2776539"/>
            <a:ext cx="610745" cy="705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G" sz="2000" b="1"/>
              <a:t>P</a:t>
            </a:r>
            <a:r>
              <a:rPr lang="en-US" altLang="en-UG" sz="2000" b="1" baseline="-25000"/>
              <a:t>3</a:t>
            </a:r>
            <a:r>
              <a:rPr lang="en-US" altLang="en-UG" sz="2000" b="1"/>
              <a:t> </a:t>
            </a:r>
          </a:p>
          <a:p>
            <a:pPr algn="ctr" eaLnBrk="0" hangingPunct="0"/>
            <a:r>
              <a:rPr lang="en-US" altLang="en-UG" sz="2000" b="1"/>
              <a:t>= A</a:t>
            </a:r>
            <a:r>
              <a:rPr lang="en-US" altLang="en-UG" sz="2000" b="1" baseline="-25000"/>
              <a:t>3</a:t>
            </a:r>
          </a:p>
        </p:txBody>
      </p:sp>
      <p:sp>
        <p:nvSpPr>
          <p:cNvPr id="12297" name="Rectangle 9">
            <a:extLst>
              <a:ext uri="{FF2B5EF4-FFF2-40B4-BE49-F238E27FC236}">
                <a16:creationId xmlns:a16="http://schemas.microsoft.com/office/drawing/2014/main" id="{49BD131B-4344-1F47-322B-A7B9AF39D64D}"/>
              </a:ext>
            </a:extLst>
          </p:cNvPr>
          <p:cNvSpPr>
            <a:spLocks noChangeArrowheads="1"/>
          </p:cNvSpPr>
          <p:nvPr/>
        </p:nvSpPr>
        <p:spPr bwMode="auto">
          <a:xfrm>
            <a:off x="9571039" y="1970089"/>
            <a:ext cx="1025525" cy="515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r>
              <a:rPr lang="en-US" altLang="en-UG" sz="2800" b="1"/>
              <a:t>ATC</a:t>
            </a:r>
          </a:p>
        </p:txBody>
      </p:sp>
      <p:sp>
        <p:nvSpPr>
          <p:cNvPr id="12298" name="Rectangle 10">
            <a:extLst>
              <a:ext uri="{FF2B5EF4-FFF2-40B4-BE49-F238E27FC236}">
                <a16:creationId xmlns:a16="http://schemas.microsoft.com/office/drawing/2014/main" id="{71143A9F-6050-4344-A880-90CEA297C8F9}"/>
              </a:ext>
            </a:extLst>
          </p:cNvPr>
          <p:cNvSpPr>
            <a:spLocks noChangeArrowheads="1"/>
          </p:cNvSpPr>
          <p:nvPr/>
        </p:nvSpPr>
        <p:spPr bwMode="auto">
          <a:xfrm rot="16200000">
            <a:off x="2444973" y="3689194"/>
            <a:ext cx="2114106"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400" b="1"/>
              <a:t>Price and Costs</a:t>
            </a:r>
          </a:p>
        </p:txBody>
      </p:sp>
      <p:sp>
        <p:nvSpPr>
          <p:cNvPr id="12299" name="Rectangle 11">
            <a:extLst>
              <a:ext uri="{FF2B5EF4-FFF2-40B4-BE49-F238E27FC236}">
                <a16:creationId xmlns:a16="http://schemas.microsoft.com/office/drawing/2014/main" id="{A990198D-5737-D2C9-2A85-1FC57C97AE92}"/>
              </a:ext>
            </a:extLst>
          </p:cNvPr>
          <p:cNvSpPr>
            <a:spLocks noChangeArrowheads="1"/>
          </p:cNvSpPr>
          <p:nvPr/>
        </p:nvSpPr>
        <p:spPr bwMode="auto">
          <a:xfrm>
            <a:off x="6781800" y="6048376"/>
            <a:ext cx="445636" cy="397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2000" b="1"/>
              <a:t>Q</a:t>
            </a:r>
            <a:r>
              <a:rPr lang="en-US" altLang="en-UG" sz="2000" b="1" baseline="-25000"/>
              <a:t>3</a:t>
            </a:r>
          </a:p>
        </p:txBody>
      </p:sp>
      <p:grpSp>
        <p:nvGrpSpPr>
          <p:cNvPr id="12300" name="Group 12">
            <a:extLst>
              <a:ext uri="{FF2B5EF4-FFF2-40B4-BE49-F238E27FC236}">
                <a16:creationId xmlns:a16="http://schemas.microsoft.com/office/drawing/2014/main" id="{3AC22E06-BDB5-AA39-5234-313FDA073692}"/>
              </a:ext>
            </a:extLst>
          </p:cNvPr>
          <p:cNvGrpSpPr>
            <a:grpSpLocks/>
          </p:cNvGrpSpPr>
          <p:nvPr/>
        </p:nvGrpSpPr>
        <p:grpSpPr bwMode="auto">
          <a:xfrm>
            <a:off x="4183063" y="1233488"/>
            <a:ext cx="5719762" cy="4914900"/>
            <a:chOff x="1203" y="745"/>
            <a:chExt cx="3603" cy="3096"/>
          </a:xfrm>
        </p:grpSpPr>
        <p:sp>
          <p:nvSpPr>
            <p:cNvPr id="12301" name="Line 13">
              <a:extLst>
                <a:ext uri="{FF2B5EF4-FFF2-40B4-BE49-F238E27FC236}">
                  <a16:creationId xmlns:a16="http://schemas.microsoft.com/office/drawing/2014/main" id="{69BBF006-CE8E-3FC6-B09C-F8E58AC939DB}"/>
                </a:ext>
              </a:extLst>
            </p:cNvPr>
            <p:cNvSpPr>
              <a:spLocks noChangeShapeType="1"/>
            </p:cNvSpPr>
            <p:nvPr/>
          </p:nvSpPr>
          <p:spPr bwMode="auto">
            <a:xfrm>
              <a:off x="1217" y="745"/>
              <a:ext cx="0" cy="3096"/>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12302" name="Line 14">
              <a:extLst>
                <a:ext uri="{FF2B5EF4-FFF2-40B4-BE49-F238E27FC236}">
                  <a16:creationId xmlns:a16="http://schemas.microsoft.com/office/drawing/2014/main" id="{7CC46F69-1E5F-70FB-AFAA-DEBD0D707A1D}"/>
                </a:ext>
              </a:extLst>
            </p:cNvPr>
            <p:cNvSpPr>
              <a:spLocks noChangeShapeType="1"/>
            </p:cNvSpPr>
            <p:nvPr/>
          </p:nvSpPr>
          <p:spPr bwMode="auto">
            <a:xfrm>
              <a:off x="1203" y="3817"/>
              <a:ext cx="3603" cy="0"/>
            </a:xfrm>
            <a:prstGeom prst="line">
              <a:avLst/>
            </a:prstGeom>
            <a:noFill/>
            <a:ln w="762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grpSp>
      <p:sp>
        <p:nvSpPr>
          <p:cNvPr id="12303" name="Line 15">
            <a:extLst>
              <a:ext uri="{FF2B5EF4-FFF2-40B4-BE49-F238E27FC236}">
                <a16:creationId xmlns:a16="http://schemas.microsoft.com/office/drawing/2014/main" id="{0F1ACF25-A332-36BC-FDE9-0987BE6E312B}"/>
              </a:ext>
            </a:extLst>
          </p:cNvPr>
          <p:cNvSpPr>
            <a:spLocks noChangeShapeType="1"/>
          </p:cNvSpPr>
          <p:nvPr/>
        </p:nvSpPr>
        <p:spPr bwMode="auto">
          <a:xfrm>
            <a:off x="6988175" y="3109913"/>
            <a:ext cx="0" cy="2963862"/>
          </a:xfrm>
          <a:prstGeom prst="line">
            <a:avLst/>
          </a:prstGeom>
          <a:noFill/>
          <a:ln w="38100">
            <a:solidFill>
              <a:schemeClr val="tx2"/>
            </a:solidFill>
            <a:prstDash val="dash"/>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12304" name="Rectangle 16">
            <a:extLst>
              <a:ext uri="{FF2B5EF4-FFF2-40B4-BE49-F238E27FC236}">
                <a16:creationId xmlns:a16="http://schemas.microsoft.com/office/drawing/2014/main" id="{295CF7F9-A6ED-F0D6-58A0-36A9A889995A}"/>
              </a:ext>
            </a:extLst>
          </p:cNvPr>
          <p:cNvSpPr>
            <a:spLocks noChangeArrowheads="1"/>
          </p:cNvSpPr>
          <p:nvPr/>
        </p:nvSpPr>
        <p:spPr bwMode="auto">
          <a:xfrm>
            <a:off x="3734366" y="76201"/>
            <a:ext cx="6777497" cy="1105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G" sz="3300" b="1">
                <a:solidFill>
                  <a:srgbClr val="000099"/>
                </a:solidFill>
                <a:latin typeface="Times New Roman" panose="02020603050405020304" pitchFamily="18" charset="0"/>
              </a:rPr>
              <a:t>PRICE AND OUTPUT IN</a:t>
            </a:r>
          </a:p>
          <a:p>
            <a:pPr algn="ctr" eaLnBrk="0" hangingPunct="0"/>
            <a:r>
              <a:rPr lang="en-US" altLang="en-UG" sz="3300" b="1">
                <a:solidFill>
                  <a:srgbClr val="000099"/>
                </a:solidFill>
                <a:latin typeface="Times New Roman" panose="02020603050405020304" pitchFamily="18" charset="0"/>
              </a:rPr>
              <a:t>MONOPOLISTIC COMPETITION</a:t>
            </a:r>
          </a:p>
        </p:txBody>
      </p:sp>
      <p:sp>
        <p:nvSpPr>
          <p:cNvPr id="12305" name="Text Box 17">
            <a:extLst>
              <a:ext uri="{FF2B5EF4-FFF2-40B4-BE49-F238E27FC236}">
                <a16:creationId xmlns:a16="http://schemas.microsoft.com/office/drawing/2014/main" id="{9D0E02D5-6ACF-FFBC-0421-C73F939CD7DC}"/>
              </a:ext>
            </a:extLst>
          </p:cNvPr>
          <p:cNvSpPr txBox="1">
            <a:spLocks noChangeArrowheads="1"/>
          </p:cNvSpPr>
          <p:nvPr/>
        </p:nvSpPr>
        <p:spPr bwMode="auto">
          <a:xfrm>
            <a:off x="6326188" y="6329363"/>
            <a:ext cx="112165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G" sz="2000" b="1"/>
              <a:t>Quantity</a:t>
            </a:r>
          </a:p>
        </p:txBody>
      </p:sp>
      <p:sp>
        <p:nvSpPr>
          <p:cNvPr id="12306" name="Line 18">
            <a:extLst>
              <a:ext uri="{FF2B5EF4-FFF2-40B4-BE49-F238E27FC236}">
                <a16:creationId xmlns:a16="http://schemas.microsoft.com/office/drawing/2014/main" id="{9381DED5-29A5-7F63-3AC9-7353DBB23F87}"/>
              </a:ext>
            </a:extLst>
          </p:cNvPr>
          <p:cNvSpPr>
            <a:spLocks noChangeShapeType="1"/>
          </p:cNvSpPr>
          <p:nvPr/>
        </p:nvSpPr>
        <p:spPr bwMode="auto">
          <a:xfrm>
            <a:off x="4240213" y="3081338"/>
            <a:ext cx="2709862" cy="0"/>
          </a:xfrm>
          <a:prstGeom prst="line">
            <a:avLst/>
          </a:prstGeom>
          <a:noFill/>
          <a:ln w="38100">
            <a:solidFill>
              <a:schemeClr val="tx1"/>
            </a:solidFill>
            <a:prstDash val="dash"/>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12307" name="Oval 19">
            <a:extLst>
              <a:ext uri="{FF2B5EF4-FFF2-40B4-BE49-F238E27FC236}">
                <a16:creationId xmlns:a16="http://schemas.microsoft.com/office/drawing/2014/main" id="{B687CFEA-04B9-6405-0A0C-FD9D080A9E3E}"/>
              </a:ext>
            </a:extLst>
          </p:cNvPr>
          <p:cNvSpPr>
            <a:spLocks noChangeArrowheads="1"/>
          </p:cNvSpPr>
          <p:nvPr/>
        </p:nvSpPr>
        <p:spPr bwMode="auto">
          <a:xfrm>
            <a:off x="6904038" y="4217988"/>
            <a:ext cx="169862" cy="169862"/>
          </a:xfrm>
          <a:prstGeom prst="ellipse">
            <a:avLst/>
          </a:prstGeom>
          <a:solidFill>
            <a:schemeClr val="folHlink"/>
          </a:solidFill>
          <a:ln w="2857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G"/>
          </a:p>
        </p:txBody>
      </p:sp>
      <p:sp>
        <p:nvSpPr>
          <p:cNvPr id="12308" name="Freeform 20">
            <a:extLst>
              <a:ext uri="{FF2B5EF4-FFF2-40B4-BE49-F238E27FC236}">
                <a16:creationId xmlns:a16="http://schemas.microsoft.com/office/drawing/2014/main" id="{D1DFB27B-BB8D-AF7B-8A2D-7B874F6649A4}"/>
              </a:ext>
            </a:extLst>
          </p:cNvPr>
          <p:cNvSpPr>
            <a:spLocks/>
          </p:cNvSpPr>
          <p:nvPr/>
        </p:nvSpPr>
        <p:spPr bwMode="auto">
          <a:xfrm>
            <a:off x="5413375" y="1808164"/>
            <a:ext cx="4425950" cy="1462087"/>
          </a:xfrm>
          <a:custGeom>
            <a:avLst/>
            <a:gdLst>
              <a:gd name="T0" fmla="*/ 0 w 2788"/>
              <a:gd name="T1" fmla="*/ 0 h 912"/>
              <a:gd name="T2" fmla="*/ 1030 w 2788"/>
              <a:gd name="T3" fmla="*/ 768 h 912"/>
              <a:gd name="T4" fmla="*/ 1844 w 2788"/>
              <a:gd name="T5" fmla="*/ 862 h 912"/>
              <a:gd name="T6" fmla="*/ 2454 w 2788"/>
              <a:gd name="T7" fmla="*/ 477 h 912"/>
              <a:gd name="T8" fmla="*/ 2788 w 2788"/>
              <a:gd name="T9" fmla="*/ 0 h 912"/>
            </a:gdLst>
            <a:ahLst/>
            <a:cxnLst>
              <a:cxn ang="0">
                <a:pos x="T0" y="T1"/>
              </a:cxn>
              <a:cxn ang="0">
                <a:pos x="T2" y="T3"/>
              </a:cxn>
              <a:cxn ang="0">
                <a:pos x="T4" y="T5"/>
              </a:cxn>
              <a:cxn ang="0">
                <a:pos x="T6" y="T7"/>
              </a:cxn>
              <a:cxn ang="0">
                <a:pos x="T8" y="T9"/>
              </a:cxn>
            </a:cxnLst>
            <a:rect l="0" t="0" r="r" b="b"/>
            <a:pathLst>
              <a:path w="2788" h="912">
                <a:moveTo>
                  <a:pt x="0" y="0"/>
                </a:moveTo>
                <a:cubicBezTo>
                  <a:pt x="172" y="128"/>
                  <a:pt x="723" y="624"/>
                  <a:pt x="1030" y="768"/>
                </a:cubicBezTo>
                <a:cubicBezTo>
                  <a:pt x="1337" y="912"/>
                  <a:pt x="1607" y="911"/>
                  <a:pt x="1844" y="862"/>
                </a:cubicBezTo>
                <a:cubicBezTo>
                  <a:pt x="2081" y="813"/>
                  <a:pt x="2297" y="621"/>
                  <a:pt x="2454" y="477"/>
                </a:cubicBezTo>
                <a:cubicBezTo>
                  <a:pt x="2454" y="477"/>
                  <a:pt x="2788" y="0"/>
                  <a:pt x="2788" y="0"/>
                </a:cubicBezTo>
              </a:path>
            </a:pathLst>
          </a:custGeom>
          <a:noFill/>
          <a:ln w="76200" cap="rnd" cmpd="sng">
            <a:solidFill>
              <a:srgbClr val="000099"/>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G"/>
          </a:p>
        </p:txBody>
      </p:sp>
      <p:sp>
        <p:nvSpPr>
          <p:cNvPr id="12309" name="Rectangle 21">
            <a:extLst>
              <a:ext uri="{FF2B5EF4-FFF2-40B4-BE49-F238E27FC236}">
                <a16:creationId xmlns:a16="http://schemas.microsoft.com/office/drawing/2014/main" id="{4B7A2850-A737-AEA7-92B1-1399CA52F4E7}"/>
              </a:ext>
            </a:extLst>
          </p:cNvPr>
          <p:cNvSpPr>
            <a:spLocks noChangeArrowheads="1"/>
          </p:cNvSpPr>
          <p:nvPr/>
        </p:nvSpPr>
        <p:spPr bwMode="auto">
          <a:xfrm>
            <a:off x="4837114" y="1077914"/>
            <a:ext cx="4113307" cy="582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altLang="en-UG" sz="3200" b="1" i="1">
                <a:solidFill>
                  <a:srgbClr val="CC0000"/>
                </a:solidFill>
                <a:latin typeface="Times New Roman" panose="02020603050405020304" pitchFamily="18" charset="0"/>
              </a:rPr>
              <a:t>Long-Run Equilibrium</a:t>
            </a:r>
          </a:p>
        </p:txBody>
      </p:sp>
      <p:sp>
        <p:nvSpPr>
          <p:cNvPr id="12310" name="Rectangle 22">
            <a:extLst>
              <a:ext uri="{FF2B5EF4-FFF2-40B4-BE49-F238E27FC236}">
                <a16:creationId xmlns:a16="http://schemas.microsoft.com/office/drawing/2014/main" id="{8209D3F0-8178-5B7B-4E3C-00A8283AD12B}"/>
              </a:ext>
            </a:extLst>
          </p:cNvPr>
          <p:cNvSpPr>
            <a:spLocks noChangeArrowheads="1"/>
          </p:cNvSpPr>
          <p:nvPr/>
        </p:nvSpPr>
        <p:spPr bwMode="auto">
          <a:xfrm>
            <a:off x="6778596" y="1522413"/>
            <a:ext cx="1319273" cy="1382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eaLnBrk="0" hangingPunct="0"/>
            <a:r>
              <a:rPr lang="en-US" altLang="en-UG" sz="2800" b="1" i="1">
                <a:latin typeface="Times New Roman" panose="02020603050405020304" pitchFamily="18" charset="0"/>
              </a:rPr>
              <a:t>Normal</a:t>
            </a:r>
          </a:p>
          <a:p>
            <a:pPr algn="ctr" eaLnBrk="0" hangingPunct="0"/>
            <a:r>
              <a:rPr lang="en-US" altLang="en-UG" sz="2800" b="1" i="1">
                <a:latin typeface="Times New Roman" panose="02020603050405020304" pitchFamily="18" charset="0"/>
              </a:rPr>
              <a:t>Profit</a:t>
            </a:r>
          </a:p>
          <a:p>
            <a:pPr algn="ctr" eaLnBrk="0" hangingPunct="0"/>
            <a:r>
              <a:rPr lang="en-US" altLang="en-UG" sz="2800" b="1" i="1">
                <a:latin typeface="Times New Roman" panose="02020603050405020304" pitchFamily="18" charset="0"/>
              </a:rPr>
              <a:t>Only</a:t>
            </a:r>
          </a:p>
        </p:txBody>
      </p:sp>
      <p:sp>
        <p:nvSpPr>
          <p:cNvPr id="12311" name="Line 23">
            <a:extLst>
              <a:ext uri="{FF2B5EF4-FFF2-40B4-BE49-F238E27FC236}">
                <a16:creationId xmlns:a16="http://schemas.microsoft.com/office/drawing/2014/main" id="{8B083EF5-770D-7C48-7F4B-F447C822C4E4}"/>
              </a:ext>
            </a:extLst>
          </p:cNvPr>
          <p:cNvSpPr>
            <a:spLocks noChangeShapeType="1"/>
          </p:cNvSpPr>
          <p:nvPr/>
        </p:nvSpPr>
        <p:spPr bwMode="auto">
          <a:xfrm flipH="1">
            <a:off x="7115175" y="2820988"/>
            <a:ext cx="287338" cy="157162"/>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G"/>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2309"/>
                                        </p:tgtEl>
                                        <p:attrNameLst>
                                          <p:attrName>style.visibility</p:attrName>
                                        </p:attrNameLst>
                                      </p:cBhvr>
                                      <p:to>
                                        <p:strVal val="visible"/>
                                      </p:to>
                                    </p:set>
                                    <p:animEffect transition="in" filter="wipe(left)">
                                      <p:cBhvr>
                                        <p:cTn id="7" dur="500"/>
                                        <p:tgtEl>
                                          <p:spTgt spid="12309"/>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12308"/>
                                        </p:tgtEl>
                                        <p:attrNameLst>
                                          <p:attrName>style.visibility</p:attrName>
                                        </p:attrNameLst>
                                      </p:cBhvr>
                                      <p:to>
                                        <p:strVal val="visible"/>
                                      </p:to>
                                    </p:set>
                                    <p:animEffect transition="in" filter="wipe(left)">
                                      <p:cBhvr>
                                        <p:cTn id="11" dur="500"/>
                                        <p:tgtEl>
                                          <p:spTgt spid="12308"/>
                                        </p:tgtEl>
                                      </p:cBhvr>
                                    </p:animEffect>
                                  </p:childTnLst>
                                </p:cTn>
                              </p:par>
                            </p:childTnLst>
                          </p:cTn>
                        </p:par>
                        <p:par>
                          <p:cTn id="12" fill="hold" nodeType="afterGroup">
                            <p:stCondLst>
                              <p:cond delay="1000"/>
                            </p:stCondLst>
                            <p:childTnLst>
                              <p:par>
                                <p:cTn id="13" presetID="9" presetClass="entr" presetSubtype="0" fill="hold" nodeType="afterEffect">
                                  <p:stCondLst>
                                    <p:cond delay="0"/>
                                  </p:stCondLst>
                                  <p:childTnLst>
                                    <p:set>
                                      <p:cBhvr>
                                        <p:cTn id="14" dur="1" fill="hold">
                                          <p:stCondLst>
                                            <p:cond delay="0"/>
                                          </p:stCondLst>
                                        </p:cTn>
                                        <p:tgtEl>
                                          <p:spTgt spid="12297"/>
                                        </p:tgtEl>
                                        <p:attrNameLst>
                                          <p:attrName>style.visibility</p:attrName>
                                        </p:attrNameLst>
                                      </p:cBhvr>
                                      <p:to>
                                        <p:strVal val="visible"/>
                                      </p:to>
                                    </p:set>
                                    <p:animEffect transition="in" filter="dissolve">
                                      <p:cBhvr>
                                        <p:cTn id="15" dur="500"/>
                                        <p:tgtEl>
                                          <p:spTgt spid="12297"/>
                                        </p:tgtEl>
                                      </p:cBhvr>
                                    </p:animEffect>
                                  </p:childTnLst>
                                </p:cTn>
                              </p:par>
                            </p:childTnLst>
                          </p:cTn>
                        </p:par>
                        <p:par>
                          <p:cTn id="16" fill="hold" nodeType="afterGroup">
                            <p:stCondLst>
                              <p:cond delay="1500"/>
                            </p:stCondLst>
                            <p:childTnLst>
                              <p:par>
                                <p:cTn id="17" presetID="22" presetClass="entr" presetSubtype="1" fill="hold" nodeType="afterEffect">
                                  <p:stCondLst>
                                    <p:cond delay="0"/>
                                  </p:stCondLst>
                                  <p:childTnLst>
                                    <p:set>
                                      <p:cBhvr>
                                        <p:cTn id="18" dur="1" fill="hold">
                                          <p:stCondLst>
                                            <p:cond delay="0"/>
                                          </p:stCondLst>
                                        </p:cTn>
                                        <p:tgtEl>
                                          <p:spTgt spid="12310"/>
                                        </p:tgtEl>
                                        <p:attrNameLst>
                                          <p:attrName>style.visibility</p:attrName>
                                        </p:attrNameLst>
                                      </p:cBhvr>
                                      <p:to>
                                        <p:strVal val="visible"/>
                                      </p:to>
                                    </p:set>
                                    <p:animEffect transition="in" filter="wipe(up)">
                                      <p:cBhvr>
                                        <p:cTn id="19" dur="500"/>
                                        <p:tgtEl>
                                          <p:spTgt spid="12310"/>
                                        </p:tgtEl>
                                      </p:cBhvr>
                                    </p:animEffect>
                                  </p:childTnLst>
                                </p:cTn>
                              </p:par>
                            </p:childTnLst>
                          </p:cTn>
                        </p:par>
                        <p:par>
                          <p:cTn id="20" fill="hold" nodeType="afterGroup">
                            <p:stCondLst>
                              <p:cond delay="2000"/>
                            </p:stCondLst>
                            <p:childTnLst>
                              <p:par>
                                <p:cTn id="21" presetID="22" presetClass="entr" presetSubtype="1" fill="hold" nodeType="afterEffect">
                                  <p:stCondLst>
                                    <p:cond delay="0"/>
                                  </p:stCondLst>
                                  <p:childTnLst>
                                    <p:set>
                                      <p:cBhvr>
                                        <p:cTn id="22" dur="1" fill="hold">
                                          <p:stCondLst>
                                            <p:cond delay="0"/>
                                          </p:stCondLst>
                                        </p:cTn>
                                        <p:tgtEl>
                                          <p:spTgt spid="12311"/>
                                        </p:tgtEl>
                                        <p:attrNameLst>
                                          <p:attrName>style.visibility</p:attrName>
                                        </p:attrNameLst>
                                      </p:cBhvr>
                                      <p:to>
                                        <p:strVal val="visible"/>
                                      </p:to>
                                    </p:set>
                                    <p:animEffect transition="in" filter="wipe(up)">
                                      <p:cBhvr>
                                        <p:cTn id="23" dur="500"/>
                                        <p:tgtEl>
                                          <p:spTgt spid="12311"/>
                                        </p:tgtEl>
                                      </p:cBhvr>
                                    </p:animEffect>
                                  </p:childTnLst>
                                  <p:subTnLst>
                                    <p:audio>
                                      <p:cMediaNode>
                                        <p:cTn display="0" masterRel="sameClick">
                                          <p:stCondLst>
                                            <p:cond evt="begin" delay="0">
                                              <p:tn val="21"/>
                                            </p:cond>
                                          </p:stCondLst>
                                          <p:endCondLst>
                                            <p:cond evt="onStopAudio" delay="0">
                                              <p:tgtEl>
                                                <p:sldTgt/>
                                              </p:tgtEl>
                                            </p:cond>
                                          </p:endCondLst>
                                        </p:cTn>
                                        <p:tgtEl>
                                          <p:sndTgt r:embed="rId2" name="DING.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7" grpId="0" autoUpdateAnimBg="0"/>
      <p:bldP spid="12309" grpId="0" autoUpdateAnimBg="0"/>
      <p:bldP spid="12310"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3BB614-E3F4-B8E9-0886-539EABC99CD9}"/>
              </a:ext>
            </a:extLst>
          </p:cNvPr>
          <p:cNvSpPr>
            <a:spLocks noGrp="1"/>
          </p:cNvSpPr>
          <p:nvPr>
            <p:ph type="title"/>
          </p:nvPr>
        </p:nvSpPr>
        <p:spPr>
          <a:xfrm>
            <a:off x="838200" y="365126"/>
            <a:ext cx="10515600" cy="694418"/>
          </a:xfrm>
        </p:spPr>
        <p:txBody>
          <a:bodyPr>
            <a:normAutofit fontScale="90000"/>
          </a:bodyPr>
          <a:lstStyle/>
          <a:p>
            <a:r>
              <a:rPr lang="en-GB" sz="4400" b="1" dirty="0">
                <a:solidFill>
                  <a:srgbClr val="C00000"/>
                </a:solidFill>
                <a:latin typeface="Gill Sans MT" panose="020B0502020104020203" pitchFamily="34" charset="77"/>
              </a:rPr>
              <a:t>N</a:t>
            </a:r>
            <a:r>
              <a:rPr lang="en-UG" sz="4400" b="1" dirty="0">
                <a:solidFill>
                  <a:srgbClr val="C00000"/>
                </a:solidFill>
                <a:latin typeface="Gill Sans MT" panose="020B0502020104020203" pitchFamily="34" charset="77"/>
              </a:rPr>
              <a:t>on Contastable Markets</a:t>
            </a:r>
            <a:endParaRPr lang="en-UG" dirty="0"/>
          </a:p>
        </p:txBody>
      </p:sp>
      <p:sp>
        <p:nvSpPr>
          <p:cNvPr id="3" name="Content Placeholder 2">
            <a:extLst>
              <a:ext uri="{FF2B5EF4-FFF2-40B4-BE49-F238E27FC236}">
                <a16:creationId xmlns:a16="http://schemas.microsoft.com/office/drawing/2014/main" id="{57753FB3-5B59-574E-6EAC-79C744492AE2}"/>
              </a:ext>
            </a:extLst>
          </p:cNvPr>
          <p:cNvSpPr>
            <a:spLocks noGrp="1"/>
          </p:cNvSpPr>
          <p:nvPr>
            <p:ph idx="1"/>
          </p:nvPr>
        </p:nvSpPr>
        <p:spPr>
          <a:xfrm>
            <a:off x="838200" y="957943"/>
            <a:ext cx="10515600" cy="5219020"/>
          </a:xfrm>
        </p:spPr>
        <p:txBody>
          <a:bodyPr>
            <a:normAutofit fontScale="62500" lnSpcReduction="20000"/>
          </a:bodyPr>
          <a:lstStyle/>
          <a:p>
            <a:r>
              <a:rPr lang="en-GB" sz="3200" b="1" dirty="0">
                <a:solidFill>
                  <a:srgbClr val="C00000"/>
                </a:solidFill>
                <a:latin typeface="Gill Sans MT" panose="020B0502020104020203" pitchFamily="34" charset="77"/>
              </a:rPr>
              <a:t>Definition: </a:t>
            </a:r>
            <a:r>
              <a:rPr lang="en-GB" sz="3200" dirty="0">
                <a:latin typeface="Gill Sans MT" panose="020B0502020104020203" pitchFamily="34" charset="77"/>
              </a:rPr>
              <a:t>Non-contestable markets are those that typically exhibit characteristics that create significant barriers to entry for potential competitors. Examples of relatively non-contestable in the transport industry</a:t>
            </a:r>
          </a:p>
          <a:p>
            <a:pPr marL="0" indent="0">
              <a:buNone/>
            </a:pPr>
            <a:r>
              <a:rPr lang="en-GB" sz="3200" b="1" dirty="0">
                <a:solidFill>
                  <a:srgbClr val="C00000"/>
                </a:solidFill>
                <a:latin typeface="Gill Sans MT" panose="020B0502020104020203" pitchFamily="34" charset="77"/>
              </a:rPr>
              <a:t>Characteristics</a:t>
            </a:r>
          </a:p>
          <a:p>
            <a:pPr marL="342900" lvl="0" indent="-342900">
              <a:buFont typeface="+mj-lt"/>
              <a:buAutoNum type="arabicPeriod"/>
              <a:tabLst>
                <a:tab pos="318770" algn="l"/>
              </a:tabLst>
            </a:pPr>
            <a:r>
              <a:rPr lang="en-UG" sz="3200" b="1" dirty="0">
                <a:effectLst/>
                <a:latin typeface="Gill Sans MT" panose="020B0502020104020203" pitchFamily="34" charset="77"/>
                <a:ea typeface="Times New Roman" panose="02020603050405020304" pitchFamily="18" charset="0"/>
                <a:cs typeface="Times New Roman" panose="02020603050405020304" pitchFamily="18" charset="0"/>
              </a:rPr>
              <a:t>High Barriers to Entry</a:t>
            </a:r>
            <a:r>
              <a:rPr lang="en-UG" sz="3200" dirty="0">
                <a:effectLst/>
                <a:latin typeface="Gill Sans MT" panose="020B0502020104020203" pitchFamily="34" charset="77"/>
                <a:ea typeface="Times New Roman" panose="02020603050405020304" pitchFamily="18" charset="0"/>
                <a:cs typeface="Times New Roman" panose="02020603050405020304" pitchFamily="18" charset="0"/>
              </a:rPr>
              <a:t>: For example, establishing a new airline or building a new railroad network requires massive capital investments. Regulatory approvals, safety standards, and infrastructure costs can act as substantial barriers.</a:t>
            </a:r>
            <a:endParaRPr lang="en-UG" sz="3200" dirty="0">
              <a:effectLst/>
              <a:latin typeface="Gill Sans MT" panose="020B0502020104020203" pitchFamily="34" charset="77"/>
              <a:ea typeface="Calibri" panose="020F0502020204030204" pitchFamily="34" charset="0"/>
              <a:cs typeface="Times New Roman" panose="02020603050405020304" pitchFamily="18" charset="0"/>
            </a:endParaRPr>
          </a:p>
          <a:p>
            <a:pPr marL="342900" lvl="0" indent="-342900">
              <a:buFont typeface="+mj-lt"/>
              <a:buAutoNum type="arabicPeriod"/>
              <a:tabLst>
                <a:tab pos="318770" algn="l"/>
              </a:tabLst>
            </a:pPr>
            <a:r>
              <a:rPr lang="en-UG" sz="3200" b="1" dirty="0">
                <a:effectLst/>
                <a:latin typeface="Gill Sans MT" panose="020B0502020104020203" pitchFamily="34" charset="77"/>
                <a:ea typeface="Times New Roman" panose="02020603050405020304" pitchFamily="18" charset="0"/>
                <a:cs typeface="Times New Roman" panose="02020603050405020304" pitchFamily="18" charset="0"/>
              </a:rPr>
              <a:t>Sunk Costs</a:t>
            </a:r>
            <a:r>
              <a:rPr lang="en-UG" sz="3200" dirty="0">
                <a:effectLst/>
                <a:latin typeface="Gill Sans MT" panose="020B0502020104020203" pitchFamily="34" charset="77"/>
                <a:ea typeface="Times New Roman" panose="02020603050405020304" pitchFamily="18" charset="0"/>
                <a:cs typeface="Times New Roman" panose="02020603050405020304" pitchFamily="18" charset="0"/>
              </a:rPr>
              <a:t>: Firms in non-contestable transport markets may face significant sunk costs. These costs can include investments in specialized infrastructure, such as airports or ports, that cannot be easily recovered if the firm exits the market.</a:t>
            </a:r>
            <a:endParaRPr lang="en-UG" sz="3200" dirty="0">
              <a:effectLst/>
              <a:latin typeface="Gill Sans MT" panose="020B0502020104020203" pitchFamily="34" charset="77"/>
              <a:ea typeface="Calibri" panose="020F0502020204030204" pitchFamily="34" charset="0"/>
              <a:cs typeface="Times New Roman" panose="02020603050405020304" pitchFamily="18" charset="0"/>
            </a:endParaRPr>
          </a:p>
          <a:p>
            <a:pPr marL="342900" lvl="0" indent="-342900">
              <a:buFont typeface="+mj-lt"/>
              <a:buAutoNum type="arabicPeriod"/>
              <a:tabLst>
                <a:tab pos="318770" algn="l"/>
              </a:tabLst>
            </a:pPr>
            <a:r>
              <a:rPr lang="en-UG" sz="3200" b="1" dirty="0">
                <a:effectLst/>
                <a:latin typeface="Gill Sans MT" panose="020B0502020104020203" pitchFamily="34" charset="77"/>
                <a:ea typeface="Times New Roman" panose="02020603050405020304" pitchFamily="18" charset="0"/>
                <a:cs typeface="Times New Roman" panose="02020603050405020304" pitchFamily="18" charset="0"/>
              </a:rPr>
              <a:t>Imperfect Information</a:t>
            </a:r>
            <a:r>
              <a:rPr lang="en-UG" sz="3200" dirty="0">
                <a:effectLst/>
                <a:latin typeface="Gill Sans MT" panose="020B0502020104020203" pitchFamily="34" charset="77"/>
                <a:ea typeface="Times New Roman" panose="02020603050405020304" pitchFamily="18" charset="0"/>
                <a:cs typeface="Times New Roman" panose="02020603050405020304" pitchFamily="18" charset="0"/>
              </a:rPr>
              <a:t>: Imperfect information can be prevalent in non-contestable markets, favoring established transportation providers. Passengers or shippers may have limited information about alternative transportation options or prices.</a:t>
            </a:r>
            <a:endParaRPr lang="en-UG" sz="3200" dirty="0">
              <a:effectLst/>
              <a:latin typeface="Gill Sans MT" panose="020B0502020104020203" pitchFamily="34" charset="77"/>
              <a:ea typeface="Calibri" panose="020F0502020204030204" pitchFamily="34" charset="0"/>
              <a:cs typeface="Times New Roman" panose="02020603050405020304" pitchFamily="18" charset="0"/>
            </a:endParaRPr>
          </a:p>
          <a:p>
            <a:pPr marL="342900" lvl="0" indent="-342900">
              <a:buFont typeface="+mj-lt"/>
              <a:buAutoNum type="arabicPeriod"/>
              <a:tabLst>
                <a:tab pos="318770" algn="l"/>
              </a:tabLst>
            </a:pPr>
            <a:r>
              <a:rPr lang="en-UG" sz="3200" b="1" dirty="0">
                <a:effectLst/>
                <a:latin typeface="Gill Sans MT" panose="020B0502020104020203" pitchFamily="34" charset="77"/>
                <a:ea typeface="Times New Roman" panose="02020603050405020304" pitchFamily="18" charset="0"/>
                <a:cs typeface="Times New Roman" panose="02020603050405020304" pitchFamily="18" charset="0"/>
              </a:rPr>
              <a:t>Market Power</a:t>
            </a:r>
            <a:r>
              <a:rPr lang="en-UG" sz="3200" dirty="0">
                <a:effectLst/>
                <a:latin typeface="Gill Sans MT" panose="020B0502020104020203" pitchFamily="34" charset="77"/>
                <a:ea typeface="Times New Roman" panose="02020603050405020304" pitchFamily="18" charset="0"/>
                <a:cs typeface="Times New Roman" panose="02020603050405020304" pitchFamily="18" charset="0"/>
              </a:rPr>
              <a:t>: In non-contestable markets, dominant transportation providers may have considerable market power. They can influence prices, control routes, and dictate service terms due to their strong position in the market.</a:t>
            </a:r>
            <a:endParaRPr lang="en-UG" sz="3200" dirty="0">
              <a:effectLst/>
              <a:latin typeface="Gill Sans MT" panose="020B0502020104020203" pitchFamily="34" charset="77"/>
              <a:ea typeface="Calibri" panose="020F0502020204030204" pitchFamily="34" charset="0"/>
              <a:cs typeface="Times New Roman" panose="02020603050405020304" pitchFamily="18" charset="0"/>
            </a:endParaRPr>
          </a:p>
          <a:p>
            <a:pPr marL="342900" lvl="0" indent="-342900">
              <a:buFont typeface="+mj-lt"/>
              <a:buAutoNum type="arabicPeriod"/>
              <a:tabLst>
                <a:tab pos="318770" algn="l"/>
              </a:tabLst>
            </a:pPr>
            <a:r>
              <a:rPr lang="en-UG" sz="3200" b="1" dirty="0">
                <a:effectLst/>
                <a:latin typeface="Gill Sans MT" panose="020B0502020104020203" pitchFamily="34" charset="77"/>
                <a:ea typeface="Times New Roman" panose="02020603050405020304" pitchFamily="18" charset="0"/>
                <a:cs typeface="Times New Roman" panose="02020603050405020304" pitchFamily="18" charset="0"/>
              </a:rPr>
              <a:t>Potential for Long-Term Profits</a:t>
            </a:r>
            <a:r>
              <a:rPr lang="en-UG" sz="3200" dirty="0">
                <a:effectLst/>
                <a:latin typeface="Gill Sans MT" panose="020B0502020104020203" pitchFamily="34" charset="77"/>
                <a:ea typeface="Times New Roman" panose="02020603050405020304" pitchFamily="18" charset="0"/>
                <a:cs typeface="Times New Roman" panose="02020603050405020304" pitchFamily="18" charset="0"/>
              </a:rPr>
              <a:t>: Transportation providers in non-contestable markets may be able to earn long-term economic profits. High barriers to entry and limited competition allow them to maintain market power and pricing control over an extended period.</a:t>
            </a:r>
            <a:endParaRPr lang="en-UG" sz="3200" dirty="0">
              <a:effectLst/>
              <a:latin typeface="Gill Sans MT" panose="020B0502020104020203" pitchFamily="34" charset="77"/>
              <a:ea typeface="Calibri" panose="020F0502020204030204" pitchFamily="34" charset="0"/>
              <a:cs typeface="Times New Roman" panose="02020603050405020304" pitchFamily="18" charset="0"/>
            </a:endParaRPr>
          </a:p>
          <a:p>
            <a:pPr marL="0" indent="0">
              <a:buNone/>
            </a:pPr>
            <a:endParaRPr lang="en-GB" sz="2800" dirty="0">
              <a:latin typeface="Gill Sans MT" panose="020B0502020104020203" pitchFamily="34" charset="77"/>
            </a:endParaRPr>
          </a:p>
          <a:p>
            <a:endParaRPr lang="en-UG" dirty="0"/>
          </a:p>
        </p:txBody>
      </p:sp>
    </p:spTree>
    <p:extLst>
      <p:ext uri="{BB962C8B-B14F-4D97-AF65-F5344CB8AC3E}">
        <p14:creationId xmlns:p14="http://schemas.microsoft.com/office/powerpoint/2010/main" val="3632714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AEEFF-A5E2-293C-78B5-1EFD47E8F423}"/>
              </a:ext>
            </a:extLst>
          </p:cNvPr>
          <p:cNvSpPr>
            <a:spLocks noGrp="1"/>
          </p:cNvSpPr>
          <p:nvPr>
            <p:ph type="title"/>
          </p:nvPr>
        </p:nvSpPr>
        <p:spPr>
          <a:xfrm>
            <a:off x="308919" y="365125"/>
            <a:ext cx="11044881" cy="487491"/>
          </a:xfrm>
        </p:spPr>
        <p:txBody>
          <a:bodyPr>
            <a:normAutofit/>
          </a:bodyPr>
          <a:lstStyle/>
          <a:p>
            <a:pPr algn="ctr"/>
            <a:r>
              <a:rPr lang="en-GB" sz="2800" b="1" dirty="0">
                <a:solidFill>
                  <a:srgbClr val="C00000"/>
                </a:solidFill>
                <a:latin typeface="Gill Sans MT" panose="020B0502020104020203" pitchFamily="34" charset="77"/>
              </a:rPr>
              <a:t>N</a:t>
            </a:r>
            <a:r>
              <a:rPr lang="en-UG" sz="2800" b="1" dirty="0">
                <a:solidFill>
                  <a:srgbClr val="C00000"/>
                </a:solidFill>
                <a:latin typeface="Gill Sans MT" panose="020B0502020104020203" pitchFamily="34" charset="77"/>
              </a:rPr>
              <a:t>on Contastable Markets - Examples</a:t>
            </a:r>
            <a:endParaRPr lang="en-UG" sz="2800" dirty="0"/>
          </a:p>
        </p:txBody>
      </p:sp>
      <p:sp>
        <p:nvSpPr>
          <p:cNvPr id="3" name="Content Placeholder 2">
            <a:extLst>
              <a:ext uri="{FF2B5EF4-FFF2-40B4-BE49-F238E27FC236}">
                <a16:creationId xmlns:a16="http://schemas.microsoft.com/office/drawing/2014/main" id="{08452259-AE6A-1B51-8464-13CDB3D30E68}"/>
              </a:ext>
            </a:extLst>
          </p:cNvPr>
          <p:cNvSpPr>
            <a:spLocks noGrp="1"/>
          </p:cNvSpPr>
          <p:nvPr>
            <p:ph idx="1"/>
          </p:nvPr>
        </p:nvSpPr>
        <p:spPr>
          <a:xfrm>
            <a:off x="111211" y="753762"/>
            <a:ext cx="11242589" cy="6104238"/>
          </a:xfrm>
        </p:spPr>
        <p:txBody>
          <a:bodyPr>
            <a:noAutofit/>
          </a:bodyPr>
          <a:lstStyle/>
          <a:p>
            <a:pPr marL="342900" lvl="0" indent="-342900">
              <a:buFont typeface="+mj-lt"/>
              <a:buAutoNum type="arabicPeriod"/>
              <a:tabLst>
                <a:tab pos="457200" algn="l"/>
              </a:tabLst>
            </a:pPr>
            <a:r>
              <a:rPr lang="en-UG" sz="2300" b="1" dirty="0">
                <a:effectLst/>
                <a:latin typeface="Gill Sans MT" panose="020B0502020104020203" pitchFamily="34" charset="77"/>
                <a:ea typeface="Times New Roman" panose="02020603050405020304" pitchFamily="18" charset="0"/>
                <a:cs typeface="Times New Roman" panose="02020603050405020304" pitchFamily="18" charset="0"/>
              </a:rPr>
              <a:t>Commercial Airlines</a:t>
            </a:r>
            <a:r>
              <a:rPr lang="en-UG" sz="2300" dirty="0">
                <a:effectLst/>
                <a:latin typeface="Gill Sans MT" panose="020B0502020104020203" pitchFamily="34" charset="77"/>
                <a:ea typeface="Times New Roman" panose="02020603050405020304" pitchFamily="18" charset="0"/>
                <a:cs typeface="Times New Roman" panose="02020603050405020304" pitchFamily="18" charset="0"/>
              </a:rPr>
              <a:t>: The commercial airline industry is often non-contestable, particularly for long-haul international routes. High capital costs associated with purchasing aircraft, building and maintaining airport infrastructure, and complying with strict safety regulations create substantial barriers to entry. Additionally, established airlines often have strong brand loyalty, frequent flyer programs, and partnerships with other airlines, making it difficult for new entrants to compete effectively.</a:t>
            </a:r>
            <a:endParaRPr lang="en-UG" sz="2300" dirty="0">
              <a:effectLst/>
              <a:latin typeface="Gill Sans MT" panose="020B0502020104020203" pitchFamily="34" charset="77"/>
              <a:ea typeface="Calibri" panose="020F0502020204030204" pitchFamily="34" charset="0"/>
              <a:cs typeface="Times New Roman" panose="02020603050405020304" pitchFamily="18" charset="0"/>
            </a:endParaRPr>
          </a:p>
          <a:p>
            <a:pPr marL="342900" lvl="0" indent="-342900">
              <a:buFont typeface="+mj-lt"/>
              <a:buAutoNum type="arabicPeriod"/>
              <a:tabLst>
                <a:tab pos="457200" algn="l"/>
              </a:tabLst>
            </a:pPr>
            <a:r>
              <a:rPr lang="en-UG" sz="2300" b="1" dirty="0">
                <a:effectLst/>
                <a:latin typeface="Gill Sans MT" panose="020B0502020104020203" pitchFamily="34" charset="77"/>
                <a:ea typeface="Times New Roman" panose="02020603050405020304" pitchFamily="18" charset="0"/>
                <a:cs typeface="Times New Roman" panose="02020603050405020304" pitchFamily="18" charset="0"/>
              </a:rPr>
              <a:t>Rail Networks- both high speed and conventional</a:t>
            </a:r>
            <a:r>
              <a:rPr lang="en-UG" sz="2300" dirty="0">
                <a:effectLst/>
                <a:latin typeface="Gill Sans MT" panose="020B0502020104020203" pitchFamily="34" charset="77"/>
                <a:ea typeface="Times New Roman" panose="02020603050405020304" pitchFamily="18" charset="0"/>
                <a:cs typeface="Times New Roman" panose="02020603050405020304" pitchFamily="18" charset="0"/>
              </a:rPr>
              <a:t>: Building and maintaining railway networks, especially for long-distance or high-speed rail, involves substantial capital investment in specialized rail infrastructure, trains, and station facilities.   These costs, along with issues of access to rail tracks and rights-of-way, regulatory requirements, make it challenging for new competitors to enter the market and establish a rail network that can compete with established systems.</a:t>
            </a:r>
            <a:endParaRPr lang="en-UG" sz="2300" dirty="0">
              <a:effectLst/>
              <a:latin typeface="Gill Sans MT" panose="020B0502020104020203" pitchFamily="34" charset="77"/>
              <a:ea typeface="Calibri" panose="020F0502020204030204" pitchFamily="34" charset="0"/>
              <a:cs typeface="Times New Roman" panose="02020603050405020304" pitchFamily="18" charset="0"/>
            </a:endParaRPr>
          </a:p>
          <a:p>
            <a:pPr marL="342900" lvl="0" indent="-342900">
              <a:buFont typeface="+mj-lt"/>
              <a:buAutoNum type="arabicPeriod"/>
              <a:tabLst>
                <a:tab pos="457200" algn="l"/>
              </a:tabLst>
            </a:pPr>
            <a:r>
              <a:rPr lang="en-UG" sz="2300" b="1" dirty="0">
                <a:effectLst/>
                <a:latin typeface="Gill Sans MT" panose="020B0502020104020203" pitchFamily="34" charset="77"/>
                <a:ea typeface="Times New Roman" panose="02020603050405020304" pitchFamily="18" charset="0"/>
                <a:cs typeface="Times New Roman" panose="02020603050405020304" pitchFamily="18" charset="0"/>
              </a:rPr>
              <a:t>Shipping and Maritime Transport</a:t>
            </a:r>
            <a:r>
              <a:rPr lang="en-UG" sz="2300" dirty="0">
                <a:effectLst/>
                <a:latin typeface="Gill Sans MT" panose="020B0502020104020203" pitchFamily="34" charset="77"/>
                <a:ea typeface="Times New Roman" panose="02020603050405020304" pitchFamily="18" charset="0"/>
                <a:cs typeface="Times New Roman" panose="02020603050405020304" pitchFamily="18" charset="0"/>
              </a:rPr>
              <a:t>: The global shipping industry, including container shipping and large cargo vessels, is characterized by significant barriers to entry. Building or acquiring large ships, securing port access, and complying with international regulations demand substantial financial resources. Moreover, established shipping companies often benefit from economies of scale and established customer relationships.</a:t>
            </a:r>
            <a:endParaRPr lang="en-UG" sz="2300" dirty="0">
              <a:effectLst/>
              <a:latin typeface="Gill Sans MT" panose="020B0502020104020203" pitchFamily="34" charset="77"/>
              <a:ea typeface="Calibri" panose="020F0502020204030204" pitchFamily="34" charset="0"/>
              <a:cs typeface="Times New Roman" panose="02020603050405020304" pitchFamily="18" charset="0"/>
            </a:endParaRPr>
          </a:p>
          <a:p>
            <a:pPr marL="0" indent="0">
              <a:buNone/>
            </a:pPr>
            <a:endParaRPr lang="en-GB" sz="2220" dirty="0">
              <a:latin typeface="Gill Sans MT" panose="020B0502020104020203" pitchFamily="34" charset="77"/>
            </a:endParaRPr>
          </a:p>
          <a:p>
            <a:pPr marL="0" indent="0">
              <a:buNone/>
            </a:pPr>
            <a:r>
              <a:rPr lang="en-GB" sz="2220" dirty="0">
                <a:latin typeface="Gill Sans MT" panose="020B0502020104020203" pitchFamily="34" charset="77"/>
              </a:rPr>
              <a:t> </a:t>
            </a:r>
            <a:endParaRPr lang="en-UG" sz="2220" dirty="0">
              <a:latin typeface="Gill Sans MT" panose="020B0502020104020203" pitchFamily="34" charset="77"/>
            </a:endParaRPr>
          </a:p>
        </p:txBody>
      </p:sp>
    </p:spTree>
    <p:extLst>
      <p:ext uri="{BB962C8B-B14F-4D97-AF65-F5344CB8AC3E}">
        <p14:creationId xmlns:p14="http://schemas.microsoft.com/office/powerpoint/2010/main" val="3338163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8BE279-808F-2AAE-0E8A-3AC5B8700A00}"/>
              </a:ext>
            </a:extLst>
          </p:cNvPr>
          <p:cNvSpPr>
            <a:spLocks noGrp="1"/>
          </p:cNvSpPr>
          <p:nvPr>
            <p:ph idx="1"/>
          </p:nvPr>
        </p:nvSpPr>
        <p:spPr>
          <a:xfrm>
            <a:off x="838200" y="778476"/>
            <a:ext cx="10515600" cy="5398487"/>
          </a:xfrm>
        </p:spPr>
        <p:txBody>
          <a:bodyPr>
            <a:normAutofit fontScale="85000" lnSpcReduction="20000"/>
          </a:bodyPr>
          <a:lstStyle/>
          <a:p>
            <a:pPr marL="514350" lvl="0" indent="-514350">
              <a:buFont typeface="+mj-lt"/>
              <a:buAutoNum type="arabicPeriod" startAt="4"/>
              <a:tabLst>
                <a:tab pos="457200" algn="l"/>
              </a:tabLst>
            </a:pPr>
            <a:r>
              <a:rPr lang="en-UG" sz="2800" b="1" dirty="0">
                <a:effectLst/>
                <a:latin typeface="Gill Sans MT" panose="020B0502020104020203" pitchFamily="34" charset="77"/>
                <a:ea typeface="Times New Roman" panose="02020603050405020304" pitchFamily="18" charset="0"/>
                <a:cs typeface="Times New Roman" panose="02020603050405020304" pitchFamily="18" charset="0"/>
              </a:rPr>
              <a:t>Public Transportation</a:t>
            </a:r>
            <a:r>
              <a:rPr lang="en-UG" sz="2800" dirty="0">
                <a:effectLst/>
                <a:latin typeface="Gill Sans MT" panose="020B0502020104020203" pitchFamily="34" charset="77"/>
                <a:ea typeface="Times New Roman" panose="02020603050405020304" pitchFamily="18" charset="0"/>
                <a:cs typeface="Times New Roman" panose="02020603050405020304" pitchFamily="18" charset="0"/>
              </a:rPr>
              <a:t>: In urban areas, public transportation systems like subways and light rail networks can be non-contestable due to the high costs of infrastructure development and regulatory approvals. Once a public transit system is established, it often enjoys a monopoly or near-monopoly position within its service area.</a:t>
            </a:r>
            <a:endParaRPr lang="en-UG" sz="2800" dirty="0">
              <a:effectLst/>
              <a:latin typeface="Gill Sans MT" panose="020B0502020104020203" pitchFamily="34" charset="77"/>
              <a:ea typeface="Calibri" panose="020F0502020204030204" pitchFamily="34" charset="0"/>
              <a:cs typeface="Times New Roman" panose="02020603050405020304" pitchFamily="18" charset="0"/>
            </a:endParaRPr>
          </a:p>
          <a:p>
            <a:pPr marL="514350" lvl="0" indent="-514350">
              <a:buFont typeface="+mj-lt"/>
              <a:buAutoNum type="arabicPeriod" startAt="4"/>
              <a:tabLst>
                <a:tab pos="457200" algn="l"/>
              </a:tabLst>
            </a:pPr>
            <a:r>
              <a:rPr lang="en-UG" sz="2800" b="1" dirty="0">
                <a:effectLst/>
                <a:latin typeface="Gill Sans MT" panose="020B0502020104020203" pitchFamily="34" charset="77"/>
                <a:ea typeface="Times New Roman" panose="02020603050405020304" pitchFamily="18" charset="0"/>
                <a:cs typeface="Times New Roman" panose="02020603050405020304" pitchFamily="18" charset="0"/>
              </a:rPr>
              <a:t>Major Ports</a:t>
            </a:r>
            <a:r>
              <a:rPr lang="en-UG" sz="2800" dirty="0">
                <a:effectLst/>
                <a:latin typeface="Gill Sans MT" panose="020B0502020104020203" pitchFamily="34" charset="77"/>
                <a:ea typeface="Times New Roman" panose="02020603050405020304" pitchFamily="18" charset="0"/>
                <a:cs typeface="Times New Roman" panose="02020603050405020304" pitchFamily="18" charset="0"/>
              </a:rPr>
              <a:t>: Large maritime ports require extensive infrastructure, including deepwater docks, cranes, and container handling equipment. Competition is limited, as the establishment of new major ports is challenging due to the high costs and the need for access to shipping lanes and transportation networks.</a:t>
            </a:r>
            <a:endParaRPr lang="en-UG" sz="2800" dirty="0">
              <a:effectLst/>
              <a:latin typeface="Gill Sans MT" panose="020B0502020104020203" pitchFamily="34" charset="77"/>
              <a:ea typeface="Calibri" panose="020F0502020204030204" pitchFamily="34" charset="0"/>
              <a:cs typeface="Times New Roman" panose="02020603050405020304" pitchFamily="18" charset="0"/>
            </a:endParaRPr>
          </a:p>
          <a:p>
            <a:pPr marL="514350" lvl="0" indent="-514350">
              <a:buFont typeface="+mj-lt"/>
              <a:buAutoNum type="arabicPeriod" startAt="4"/>
              <a:tabLst>
                <a:tab pos="457200" algn="l"/>
              </a:tabLst>
            </a:pPr>
            <a:r>
              <a:rPr lang="en-UG" sz="2800" b="1" dirty="0">
                <a:effectLst/>
                <a:latin typeface="Gill Sans MT" panose="020B0502020104020203" pitchFamily="34" charset="77"/>
                <a:ea typeface="Times New Roman" panose="02020603050405020304" pitchFamily="18" charset="0"/>
                <a:cs typeface="Times New Roman" panose="02020603050405020304" pitchFamily="18" charset="0"/>
              </a:rPr>
              <a:t>Satellite Launch Services</a:t>
            </a:r>
            <a:r>
              <a:rPr lang="en-UG" sz="2800" dirty="0">
                <a:effectLst/>
                <a:latin typeface="Gill Sans MT" panose="020B0502020104020203" pitchFamily="34" charset="77"/>
                <a:ea typeface="Times New Roman" panose="02020603050405020304" pitchFamily="18" charset="0"/>
                <a:cs typeface="Times New Roman" panose="02020603050405020304" pitchFamily="18" charset="0"/>
              </a:rPr>
              <a:t>: The space launch industry, including satellite launch services, has high barriers to entry. Developing and launching rockets, securing launch facilities, and obtaining necessary regulatory approvals involve substantial capital and technical expertise. Established launch providers often dominate this market.</a:t>
            </a:r>
            <a:endParaRPr lang="en-UG" sz="2800" dirty="0">
              <a:effectLst/>
              <a:latin typeface="Gill Sans MT" panose="020B0502020104020203" pitchFamily="34" charset="77"/>
              <a:ea typeface="Calibri" panose="020F0502020204030204" pitchFamily="34" charset="0"/>
              <a:cs typeface="Times New Roman" panose="02020603050405020304" pitchFamily="18" charset="0"/>
            </a:endParaRPr>
          </a:p>
          <a:p>
            <a:pPr marL="514350" lvl="0" indent="-514350">
              <a:buFont typeface="+mj-lt"/>
              <a:buAutoNum type="arabicPeriod" startAt="4"/>
              <a:tabLst>
                <a:tab pos="457200" algn="l"/>
              </a:tabLst>
            </a:pPr>
            <a:r>
              <a:rPr lang="en-UG" sz="2800" b="1" dirty="0">
                <a:effectLst/>
                <a:latin typeface="Gill Sans MT" panose="020B0502020104020203" pitchFamily="34" charset="77"/>
                <a:ea typeface="Times New Roman" panose="02020603050405020304" pitchFamily="18" charset="0"/>
                <a:cs typeface="Times New Roman" panose="02020603050405020304" pitchFamily="18" charset="0"/>
              </a:rPr>
              <a:t>Intercity Bus Services</a:t>
            </a:r>
            <a:r>
              <a:rPr lang="en-UG" sz="2800" dirty="0">
                <a:effectLst/>
                <a:latin typeface="Gill Sans MT" panose="020B0502020104020203" pitchFamily="34" charset="77"/>
                <a:ea typeface="Times New Roman" panose="02020603050405020304" pitchFamily="18" charset="0"/>
                <a:cs typeface="Times New Roman" panose="02020603050405020304" pitchFamily="18" charset="0"/>
              </a:rPr>
              <a:t>: In some regions, intercity bus services may be non-contestable due to established networks, exclusive rights, or government regulations that limit competition. High upfront costs for fleets and terminal facilities can also act as barriers to entry.</a:t>
            </a:r>
            <a:endParaRPr lang="en-UG" sz="2800" dirty="0">
              <a:effectLst/>
              <a:latin typeface="Gill Sans MT" panose="020B0502020104020203" pitchFamily="34" charset="77"/>
              <a:ea typeface="Calibri" panose="020F0502020204030204" pitchFamily="34" charset="0"/>
              <a:cs typeface="Times New Roman" panose="02020603050405020304" pitchFamily="18" charset="0"/>
            </a:endParaRPr>
          </a:p>
          <a:p>
            <a:pPr marL="514350" indent="-514350">
              <a:buFont typeface="+mj-lt"/>
              <a:buAutoNum type="arabicPeriod" startAt="4"/>
            </a:pPr>
            <a:endParaRPr lang="en-UG" dirty="0"/>
          </a:p>
        </p:txBody>
      </p:sp>
    </p:spTree>
    <p:extLst>
      <p:ext uri="{BB962C8B-B14F-4D97-AF65-F5344CB8AC3E}">
        <p14:creationId xmlns:p14="http://schemas.microsoft.com/office/powerpoint/2010/main" val="3118664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62DA0-EE59-0352-6DA2-35BE7F3C9148}"/>
              </a:ext>
            </a:extLst>
          </p:cNvPr>
          <p:cNvSpPr>
            <a:spLocks noGrp="1"/>
          </p:cNvSpPr>
          <p:nvPr>
            <p:ph type="title"/>
          </p:nvPr>
        </p:nvSpPr>
        <p:spPr>
          <a:xfrm>
            <a:off x="838200" y="365126"/>
            <a:ext cx="10515600" cy="742458"/>
          </a:xfrm>
        </p:spPr>
        <p:txBody>
          <a:bodyPr/>
          <a:lstStyle/>
          <a:p>
            <a:pPr algn="ctr"/>
            <a:r>
              <a:rPr lang="en-UG" b="1" dirty="0">
                <a:solidFill>
                  <a:srgbClr val="C00000"/>
                </a:solidFill>
                <a:latin typeface="Gill Sans MT" panose="020B0502020104020203" pitchFamily="34" charset="77"/>
              </a:rPr>
              <a:t>Review questions</a:t>
            </a:r>
          </a:p>
        </p:txBody>
      </p:sp>
      <p:sp>
        <p:nvSpPr>
          <p:cNvPr id="3" name="Content Placeholder 2">
            <a:extLst>
              <a:ext uri="{FF2B5EF4-FFF2-40B4-BE49-F238E27FC236}">
                <a16:creationId xmlns:a16="http://schemas.microsoft.com/office/drawing/2014/main" id="{E80E79E7-A110-8284-801B-C24244F3CCCA}"/>
              </a:ext>
            </a:extLst>
          </p:cNvPr>
          <p:cNvSpPr>
            <a:spLocks noGrp="1"/>
          </p:cNvSpPr>
          <p:nvPr>
            <p:ph idx="1"/>
          </p:nvPr>
        </p:nvSpPr>
        <p:spPr>
          <a:xfrm>
            <a:off x="838200" y="1107584"/>
            <a:ext cx="10515600" cy="5069379"/>
          </a:xfrm>
        </p:spPr>
        <p:txBody>
          <a:bodyPr>
            <a:normAutofit/>
          </a:bodyPr>
          <a:lstStyle/>
          <a:p>
            <a:pPr marL="514350" indent="-514350">
              <a:buAutoNum type="arabicPeriod"/>
            </a:pPr>
            <a:r>
              <a:rPr lang="en-UG" dirty="0"/>
              <a:t>Explain the rationalle for transport in the Economic Development of a landlocked country like Uganda</a:t>
            </a:r>
          </a:p>
          <a:p>
            <a:pPr marL="514350" indent="-514350">
              <a:buAutoNum type="arabicPeriod"/>
            </a:pPr>
            <a:r>
              <a:rPr lang="en-UG" dirty="0"/>
              <a:t> review the current policies that govern the transport sector. </a:t>
            </a:r>
          </a:p>
          <a:p>
            <a:pPr>
              <a:buFontTx/>
              <a:buChar char="-"/>
            </a:pPr>
            <a:r>
              <a:rPr lang="en-GB" dirty="0"/>
              <a:t>P</a:t>
            </a:r>
            <a:r>
              <a:rPr lang="en-UG" dirty="0"/>
              <a:t>ick one, in your opinion, in line with economics, what are the pros and cons of the policy?</a:t>
            </a:r>
          </a:p>
          <a:p>
            <a:pPr>
              <a:buFontTx/>
              <a:buChar char="-"/>
            </a:pPr>
            <a:r>
              <a:rPr lang="en-GB" dirty="0"/>
              <a:t>I</a:t>
            </a:r>
            <a:r>
              <a:rPr lang="en-UG" dirty="0"/>
              <a:t>f you could suggest ammendments to the policy, what would they be</a:t>
            </a:r>
          </a:p>
          <a:p>
            <a:pPr marL="0" indent="0">
              <a:buNone/>
            </a:pPr>
            <a:r>
              <a:rPr lang="en-UG" dirty="0"/>
              <a:t>3. </a:t>
            </a:r>
            <a:r>
              <a:rPr lang="en-GB" dirty="0"/>
              <a:t>A</a:t>
            </a:r>
            <a:r>
              <a:rPr lang="en-UG" dirty="0"/>
              <a:t>s a student of trasport economics, analyze the bodaboda sub-sector in line with the contribution to economic development. </a:t>
            </a:r>
            <a:r>
              <a:rPr lang="en-GB" dirty="0"/>
              <a:t>S</a:t>
            </a:r>
            <a:r>
              <a:rPr lang="en-UG" dirty="0"/>
              <a:t>uggest ways of better organizing the sector to harness benefits of the services offered while minimizing the desruptive and potentially destructive side thereof</a:t>
            </a:r>
          </a:p>
        </p:txBody>
      </p:sp>
    </p:spTree>
    <p:extLst>
      <p:ext uri="{BB962C8B-B14F-4D97-AF65-F5344CB8AC3E}">
        <p14:creationId xmlns:p14="http://schemas.microsoft.com/office/powerpoint/2010/main" val="2539505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2322F-0622-CFAF-76B1-C8B37F20270B}"/>
              </a:ext>
            </a:extLst>
          </p:cNvPr>
          <p:cNvSpPr>
            <a:spLocks noGrp="1"/>
          </p:cNvSpPr>
          <p:nvPr>
            <p:ph type="title"/>
          </p:nvPr>
        </p:nvSpPr>
        <p:spPr>
          <a:xfrm>
            <a:off x="838200" y="365126"/>
            <a:ext cx="10515600" cy="570540"/>
          </a:xfrm>
        </p:spPr>
        <p:txBody>
          <a:bodyPr/>
          <a:lstStyle/>
          <a:p>
            <a:r>
              <a:rPr lang="en-US" sz="1800" b="1" u="sng" dirty="0">
                <a:effectLst/>
                <a:latin typeface="Segoe UI" panose="020B0502040204020203" pitchFamily="34" charset="0"/>
                <a:ea typeface="Times New Roman" panose="02020603050405020304" pitchFamily="18" charset="0"/>
              </a:rPr>
              <a:t>PRINCIPLES OF TRANSPORT</a:t>
            </a:r>
            <a:endParaRPr lang="en-UG" dirty="0"/>
          </a:p>
        </p:txBody>
      </p:sp>
      <p:sp>
        <p:nvSpPr>
          <p:cNvPr id="3" name="Content Placeholder 2">
            <a:extLst>
              <a:ext uri="{FF2B5EF4-FFF2-40B4-BE49-F238E27FC236}">
                <a16:creationId xmlns:a16="http://schemas.microsoft.com/office/drawing/2014/main" id="{1737AE4F-1C2F-157C-278F-020A70D0B085}"/>
              </a:ext>
            </a:extLst>
          </p:cNvPr>
          <p:cNvSpPr>
            <a:spLocks noGrp="1"/>
          </p:cNvSpPr>
          <p:nvPr>
            <p:ph idx="1"/>
          </p:nvPr>
        </p:nvSpPr>
        <p:spPr>
          <a:xfrm>
            <a:off x="255181" y="935666"/>
            <a:ext cx="11098619" cy="5557208"/>
          </a:xfrm>
        </p:spPr>
        <p:txBody>
          <a:bodyPr>
            <a:normAutofit lnSpcReduction="10000"/>
          </a:bodyPr>
          <a:lstStyle/>
          <a:p>
            <a:r>
              <a:rPr lang="en-UG" sz="1800" dirty="0">
                <a:solidFill>
                  <a:srgbClr val="374151"/>
                </a:solidFill>
                <a:effectLst/>
                <a:latin typeface="Segoe UI" panose="020B0502040204020203" pitchFamily="34" charset="0"/>
                <a:ea typeface="Times New Roman" panose="02020603050405020304" pitchFamily="18" charset="0"/>
              </a:rPr>
              <a:t>The principles of transport refer to the fundamental concepts and guidelines that underpin the </a:t>
            </a:r>
            <a:r>
              <a:rPr lang="en-UG" sz="1800" b="1" dirty="0">
                <a:solidFill>
                  <a:srgbClr val="374151"/>
                </a:solidFill>
                <a:effectLst/>
                <a:latin typeface="Segoe UI" panose="020B0502040204020203" pitchFamily="34" charset="0"/>
                <a:ea typeface="Times New Roman" panose="02020603050405020304" pitchFamily="18" charset="0"/>
              </a:rPr>
              <a:t>planning, management, and operation of transportation systems</a:t>
            </a:r>
            <a:r>
              <a:rPr lang="en-UG" sz="1800" dirty="0">
                <a:solidFill>
                  <a:srgbClr val="374151"/>
                </a:solidFill>
                <a:effectLst/>
                <a:latin typeface="Segoe UI" panose="020B0502040204020203" pitchFamily="34" charset="0"/>
                <a:ea typeface="Times New Roman" panose="02020603050405020304" pitchFamily="18" charset="0"/>
              </a:rPr>
              <a:t>. These principles help </a:t>
            </a:r>
            <a:r>
              <a:rPr lang="en-UG" sz="1800" b="1" dirty="0">
                <a:solidFill>
                  <a:srgbClr val="374151"/>
                </a:solidFill>
                <a:effectLst/>
                <a:latin typeface="Segoe UI" panose="020B0502040204020203" pitchFamily="34" charset="0"/>
                <a:ea typeface="Times New Roman" panose="02020603050405020304" pitchFamily="18" charset="0"/>
              </a:rPr>
              <a:t>ensure the efficient, safe, and sustainable movement of people and goods</a:t>
            </a:r>
            <a:r>
              <a:rPr lang="en-UG" sz="1800" dirty="0">
                <a:solidFill>
                  <a:srgbClr val="374151"/>
                </a:solidFill>
                <a:effectLst/>
                <a:latin typeface="Segoe UI" panose="020B0502040204020203" pitchFamily="34" charset="0"/>
                <a:ea typeface="Times New Roman" panose="02020603050405020304" pitchFamily="18" charset="0"/>
              </a:rPr>
              <a:t>. Here are some key principles of transport:</a:t>
            </a:r>
            <a:endParaRPr lang="en-UG" sz="1800" dirty="0">
              <a:effectLst/>
              <a:latin typeface="Times New Roman" panose="02020603050405020304" pitchFamily="18" charset="0"/>
              <a:ea typeface="Times New Roman" panose="02020603050405020304" pitchFamily="18" charset="0"/>
            </a:endParaRPr>
          </a:p>
          <a:p>
            <a:pPr marL="342900" indent="-342900">
              <a:buFont typeface="+mj-lt"/>
              <a:buAutoNum type="arabicPeriod"/>
            </a:pPr>
            <a:r>
              <a:rPr lang="en-GB" sz="1800" dirty="0">
                <a:solidFill>
                  <a:srgbClr val="374151"/>
                </a:solidFill>
                <a:effectLst/>
                <a:latin typeface="Segoe UI" panose="020B0502040204020203" pitchFamily="34" charset="0"/>
                <a:ea typeface="Calibri" panose="020F0502020204030204" pitchFamily="34" charset="0"/>
              </a:rPr>
              <a:t>Accessibility</a:t>
            </a:r>
          </a:p>
          <a:p>
            <a:pPr marL="342900" indent="-342900">
              <a:buFont typeface="+mj-lt"/>
              <a:buAutoNum type="arabicPeriod"/>
            </a:pPr>
            <a:r>
              <a:rPr lang="en-GB" sz="1800" dirty="0">
                <a:solidFill>
                  <a:srgbClr val="374151"/>
                </a:solidFill>
                <a:latin typeface="Segoe UI" panose="020B0502040204020203" pitchFamily="34" charset="0"/>
              </a:rPr>
              <a:t>Efficiency</a:t>
            </a:r>
          </a:p>
          <a:p>
            <a:pPr marL="342900" indent="-342900">
              <a:buFont typeface="+mj-lt"/>
              <a:buAutoNum type="arabicPeriod"/>
            </a:pPr>
            <a:r>
              <a:rPr lang="en-GB" sz="1800" dirty="0">
                <a:solidFill>
                  <a:srgbClr val="374151"/>
                </a:solidFill>
                <a:latin typeface="Segoe UI" panose="020B0502040204020203" pitchFamily="34" charset="0"/>
              </a:rPr>
              <a:t>Safety</a:t>
            </a:r>
          </a:p>
          <a:p>
            <a:pPr marL="342900" indent="-342900">
              <a:buFont typeface="+mj-lt"/>
              <a:buAutoNum type="arabicPeriod"/>
            </a:pPr>
            <a:r>
              <a:rPr lang="en-GB" sz="1800" dirty="0">
                <a:solidFill>
                  <a:srgbClr val="374151"/>
                </a:solidFill>
                <a:latin typeface="Segoe UI" panose="020B0502040204020203" pitchFamily="34" charset="0"/>
              </a:rPr>
              <a:t>Sustainability</a:t>
            </a:r>
          </a:p>
          <a:p>
            <a:pPr marL="342900" indent="-342900">
              <a:buFont typeface="+mj-lt"/>
              <a:buAutoNum type="arabicPeriod"/>
            </a:pPr>
            <a:r>
              <a:rPr lang="en-GB" sz="1800" dirty="0">
                <a:solidFill>
                  <a:srgbClr val="374151"/>
                </a:solidFill>
                <a:latin typeface="Segoe UI" panose="020B0502040204020203" pitchFamily="34" charset="0"/>
              </a:rPr>
              <a:t>Reliability</a:t>
            </a:r>
          </a:p>
          <a:p>
            <a:pPr marL="342900" indent="-342900">
              <a:buFont typeface="+mj-lt"/>
              <a:buAutoNum type="arabicPeriod"/>
            </a:pPr>
            <a:r>
              <a:rPr lang="en-GB" sz="1800" dirty="0">
                <a:solidFill>
                  <a:srgbClr val="374151"/>
                </a:solidFill>
                <a:latin typeface="Segoe UI" panose="020B0502040204020203" pitchFamily="34" charset="0"/>
              </a:rPr>
              <a:t>Integration</a:t>
            </a:r>
          </a:p>
          <a:p>
            <a:pPr marL="342900" indent="-342900">
              <a:buFont typeface="+mj-lt"/>
              <a:buAutoNum type="arabicPeriod"/>
            </a:pPr>
            <a:r>
              <a:rPr lang="en-GB" sz="1800" dirty="0">
                <a:solidFill>
                  <a:srgbClr val="374151"/>
                </a:solidFill>
                <a:latin typeface="Segoe UI" panose="020B0502040204020203" pitchFamily="34" charset="0"/>
              </a:rPr>
              <a:t>Access and mobility for all</a:t>
            </a:r>
          </a:p>
          <a:p>
            <a:pPr marL="342900" indent="-342900">
              <a:buFont typeface="+mj-lt"/>
              <a:buAutoNum type="arabicPeriod"/>
            </a:pPr>
            <a:r>
              <a:rPr lang="en-GB" sz="1800" dirty="0">
                <a:solidFill>
                  <a:srgbClr val="374151"/>
                </a:solidFill>
                <a:latin typeface="Segoe UI" panose="020B0502040204020203" pitchFamily="34" charset="0"/>
              </a:rPr>
              <a:t>Affordability</a:t>
            </a:r>
          </a:p>
          <a:p>
            <a:pPr marL="342900" indent="-342900">
              <a:buFont typeface="+mj-lt"/>
              <a:buAutoNum type="arabicPeriod"/>
            </a:pPr>
            <a:r>
              <a:rPr lang="en-GB" sz="1800" dirty="0">
                <a:solidFill>
                  <a:srgbClr val="374151"/>
                </a:solidFill>
                <a:latin typeface="Segoe UI" panose="020B0502040204020203" pitchFamily="34" charset="0"/>
              </a:rPr>
              <a:t>Land use planning</a:t>
            </a:r>
          </a:p>
          <a:p>
            <a:pPr marL="342900" indent="-342900">
              <a:buFont typeface="+mj-lt"/>
              <a:buAutoNum type="arabicPeriod"/>
            </a:pPr>
            <a:r>
              <a:rPr lang="en-GB" sz="1800" dirty="0">
                <a:solidFill>
                  <a:srgbClr val="374151"/>
                </a:solidFill>
                <a:latin typeface="Segoe UI" panose="020B0502040204020203" pitchFamily="34" charset="0"/>
              </a:rPr>
              <a:t>Public engagement</a:t>
            </a:r>
          </a:p>
          <a:p>
            <a:pPr marL="342900" indent="-342900">
              <a:buFont typeface="+mj-lt"/>
              <a:buAutoNum type="arabicPeriod"/>
            </a:pPr>
            <a:r>
              <a:rPr lang="en-GB" sz="1800" dirty="0">
                <a:solidFill>
                  <a:srgbClr val="374151"/>
                </a:solidFill>
                <a:latin typeface="Segoe UI" panose="020B0502040204020203" pitchFamily="34" charset="0"/>
              </a:rPr>
              <a:t>Environmental considerations</a:t>
            </a:r>
          </a:p>
          <a:p>
            <a:pPr marL="342900" indent="-342900">
              <a:buFont typeface="+mj-lt"/>
              <a:buAutoNum type="arabicPeriod"/>
            </a:pPr>
            <a:r>
              <a:rPr lang="en-GB" sz="1800" dirty="0">
                <a:solidFill>
                  <a:srgbClr val="374151"/>
                </a:solidFill>
                <a:latin typeface="Segoe UI" panose="020B0502040204020203" pitchFamily="34" charset="0"/>
              </a:rPr>
              <a:t>Economic viability</a:t>
            </a:r>
          </a:p>
          <a:p>
            <a:pPr marL="342900" indent="-342900">
              <a:buFont typeface="+mj-lt"/>
              <a:buAutoNum type="arabicPeriod"/>
            </a:pPr>
            <a:r>
              <a:rPr lang="en-GB" sz="1800" dirty="0">
                <a:solidFill>
                  <a:srgbClr val="374151"/>
                </a:solidFill>
                <a:latin typeface="Segoe UI" panose="020B0502040204020203" pitchFamily="34" charset="0"/>
              </a:rPr>
              <a:t>Adaptability and resilience etc</a:t>
            </a:r>
            <a:endParaRPr lang="en-UG" dirty="0"/>
          </a:p>
        </p:txBody>
      </p:sp>
    </p:spTree>
    <p:extLst>
      <p:ext uri="{BB962C8B-B14F-4D97-AF65-F5344CB8AC3E}">
        <p14:creationId xmlns:p14="http://schemas.microsoft.com/office/powerpoint/2010/main" val="2595963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5FAB3C-4C56-F5C8-92B1-2A894404E9C5}"/>
              </a:ext>
            </a:extLst>
          </p:cNvPr>
          <p:cNvSpPr>
            <a:spLocks noGrp="1"/>
          </p:cNvSpPr>
          <p:nvPr>
            <p:ph type="title"/>
          </p:nvPr>
        </p:nvSpPr>
        <p:spPr>
          <a:xfrm>
            <a:off x="838200" y="365125"/>
            <a:ext cx="10515600" cy="506745"/>
          </a:xfrm>
        </p:spPr>
        <p:txBody>
          <a:bodyPr/>
          <a:lstStyle/>
          <a:p>
            <a:r>
              <a:rPr lang="en-UG" sz="1800" b="1" dirty="0">
                <a:effectLst/>
                <a:latin typeface="Segoe UI" panose="020B0502040204020203" pitchFamily="34" charset="0"/>
                <a:ea typeface="Times New Roman" panose="02020603050405020304" pitchFamily="18" charset="0"/>
              </a:rPr>
              <a:t>the rationale of transport in economic development</a:t>
            </a:r>
            <a:endParaRPr lang="en-UG" dirty="0"/>
          </a:p>
        </p:txBody>
      </p:sp>
      <p:sp>
        <p:nvSpPr>
          <p:cNvPr id="3" name="Content Placeholder 2">
            <a:extLst>
              <a:ext uri="{FF2B5EF4-FFF2-40B4-BE49-F238E27FC236}">
                <a16:creationId xmlns:a16="http://schemas.microsoft.com/office/drawing/2014/main" id="{ECF50FBB-ACE0-F6DD-F697-35C26F575639}"/>
              </a:ext>
            </a:extLst>
          </p:cNvPr>
          <p:cNvSpPr>
            <a:spLocks noGrp="1"/>
          </p:cNvSpPr>
          <p:nvPr>
            <p:ph idx="1"/>
          </p:nvPr>
        </p:nvSpPr>
        <p:spPr>
          <a:xfrm>
            <a:off x="838200" y="871870"/>
            <a:ext cx="10515600" cy="5305093"/>
          </a:xfrm>
        </p:spPr>
        <p:txBody>
          <a:bodyPr/>
          <a:lstStyle/>
          <a:p>
            <a:pPr marL="0" indent="0">
              <a:buNone/>
            </a:pPr>
            <a:r>
              <a:rPr lang="en-UG" sz="1800" dirty="0">
                <a:effectLst/>
                <a:latin typeface="Segoe UI" panose="020B0502040204020203" pitchFamily="34" charset="0"/>
                <a:ea typeface="Times New Roman" panose="02020603050405020304" pitchFamily="18" charset="0"/>
                <a:cs typeface="Times New Roman" panose="02020603050405020304" pitchFamily="18" charset="0"/>
              </a:rPr>
              <a:t>The rationale of transportation in economic development is grounded in </a:t>
            </a:r>
            <a:r>
              <a:rPr lang="en-UG" sz="1800" b="1" dirty="0">
                <a:effectLst/>
                <a:latin typeface="Segoe UI" panose="020B0502040204020203" pitchFamily="34" charset="0"/>
                <a:ea typeface="Times New Roman" panose="02020603050405020304" pitchFamily="18" charset="0"/>
                <a:cs typeface="Times New Roman" panose="02020603050405020304" pitchFamily="18" charset="0"/>
              </a:rPr>
              <a:t>its crucial role as an enabler, catalyst, and driver of economic growth and prosperity.</a:t>
            </a:r>
            <a:r>
              <a:rPr lang="en-UG" sz="1800" dirty="0">
                <a:effectLst/>
                <a:latin typeface="Segoe UI" panose="020B0502040204020203" pitchFamily="34" charset="0"/>
                <a:ea typeface="Times New Roman" panose="02020603050405020304" pitchFamily="18" charset="0"/>
                <a:cs typeface="Times New Roman" panose="02020603050405020304" pitchFamily="18" charset="0"/>
              </a:rPr>
              <a:t> </a:t>
            </a:r>
          </a:p>
          <a:p>
            <a:pPr marL="0" indent="0">
              <a:buNone/>
            </a:pPr>
            <a:r>
              <a:rPr lang="en-UG" sz="1800" dirty="0">
                <a:effectLst/>
                <a:latin typeface="Segoe UI" panose="020B0502040204020203" pitchFamily="34" charset="0"/>
                <a:ea typeface="Times New Roman" panose="02020603050405020304" pitchFamily="18" charset="0"/>
                <a:cs typeface="Times New Roman" panose="02020603050405020304" pitchFamily="18" charset="0"/>
              </a:rPr>
              <a:t>Transportation systems facilitate the movement of goods, people, and ideas, and they play a foundational role in the development of economies. Here's a detailed explanation of the rationale behind the relationship between transportation and economic development: -</a:t>
            </a:r>
            <a:r>
              <a:rPr lang="en-UG" b="1" i="1" dirty="0">
                <a:effectLst/>
                <a:latin typeface="Segoe UI" panose="020B0502040204020203" pitchFamily="34" charset="0"/>
                <a:ea typeface="Times New Roman" panose="02020603050405020304" pitchFamily="18" charset="0"/>
                <a:cs typeface="Times New Roman" panose="02020603050405020304" pitchFamily="18" charset="0"/>
              </a:rPr>
              <a:t>see word doc</a:t>
            </a:r>
          </a:p>
          <a:p>
            <a:pPr marL="0" indent="0">
              <a:buNone/>
            </a:pPr>
            <a:endParaRPr lang="en-UG" sz="1800" b="1" i="1" dirty="0">
              <a:latin typeface="Segoe UI" panose="020B0502040204020203" pitchFamily="34" charset="0"/>
              <a:ea typeface="Calibri" panose="020F0502020204030204" pitchFamily="34" charset="0"/>
              <a:cs typeface="Times New Roman" panose="02020603050405020304" pitchFamily="18" charset="0"/>
            </a:endParaRPr>
          </a:p>
          <a:p>
            <a:pPr marL="0" indent="0">
              <a:buNone/>
            </a:pPr>
            <a:r>
              <a:rPr lang="en-GB" sz="1800" b="1" i="1" dirty="0">
                <a:effectLst/>
                <a:latin typeface="Segoe UI" panose="020B0502040204020203" pitchFamily="34" charset="0"/>
                <a:ea typeface="Calibri" panose="020F0502020204030204" pitchFamily="34" charset="0"/>
                <a:cs typeface="Times New Roman" panose="02020603050405020304" pitchFamily="18" charset="0"/>
              </a:rPr>
              <a:t>G</a:t>
            </a:r>
            <a:r>
              <a:rPr lang="en-UG" sz="1800" b="1" i="1" dirty="0">
                <a:effectLst/>
                <a:latin typeface="Segoe UI" panose="020B0502040204020203" pitchFamily="34" charset="0"/>
                <a:ea typeface="Calibri" panose="020F0502020204030204" pitchFamily="34" charset="0"/>
                <a:cs typeface="Times New Roman" panose="02020603050405020304" pitchFamily="18" charset="0"/>
              </a:rPr>
              <a:t>ive out coursework </a:t>
            </a:r>
            <a:endParaRPr lang="en-UG" sz="1800" b="1" i="1"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G" dirty="0"/>
          </a:p>
        </p:txBody>
      </p:sp>
    </p:spTree>
    <p:extLst>
      <p:ext uri="{BB962C8B-B14F-4D97-AF65-F5344CB8AC3E}">
        <p14:creationId xmlns:p14="http://schemas.microsoft.com/office/powerpoint/2010/main" val="1736661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B4B5A46-FD3E-7475-BCCA-1ECD7D3E2A57}"/>
              </a:ext>
            </a:extLst>
          </p:cNvPr>
          <p:cNvSpPr>
            <a:spLocks noGrp="1"/>
          </p:cNvSpPr>
          <p:nvPr>
            <p:ph type="title"/>
          </p:nvPr>
        </p:nvSpPr>
        <p:spPr>
          <a:xfrm>
            <a:off x="831850" y="1120462"/>
            <a:ext cx="10515600" cy="1832803"/>
          </a:xfrm>
        </p:spPr>
        <p:txBody>
          <a:bodyPr>
            <a:normAutofit/>
          </a:bodyPr>
          <a:lstStyle/>
          <a:p>
            <a:r>
              <a:rPr lang="en-UG" b="1" dirty="0">
                <a:latin typeface="Gill Sans MT" panose="020B0502020104020203" pitchFamily="34" charset="77"/>
              </a:rPr>
              <a:t>BTLM II: Transport Economics and Finance</a:t>
            </a:r>
          </a:p>
        </p:txBody>
      </p:sp>
      <p:sp>
        <p:nvSpPr>
          <p:cNvPr id="5" name="Text Placeholder 4">
            <a:extLst>
              <a:ext uri="{FF2B5EF4-FFF2-40B4-BE49-F238E27FC236}">
                <a16:creationId xmlns:a16="http://schemas.microsoft.com/office/drawing/2014/main" id="{405D4635-4204-95C4-1158-4D3D1B836E16}"/>
              </a:ext>
            </a:extLst>
          </p:cNvPr>
          <p:cNvSpPr>
            <a:spLocks noGrp="1"/>
          </p:cNvSpPr>
          <p:nvPr>
            <p:ph type="body" idx="1"/>
          </p:nvPr>
        </p:nvSpPr>
        <p:spPr>
          <a:xfrm>
            <a:off x="844729" y="3571627"/>
            <a:ext cx="10515600" cy="897342"/>
          </a:xfrm>
        </p:spPr>
        <p:txBody>
          <a:bodyPr>
            <a:normAutofit/>
          </a:bodyPr>
          <a:lstStyle/>
          <a:p>
            <a:pPr algn="ctr"/>
            <a:r>
              <a:rPr lang="en-UG" sz="2800" b="1" dirty="0">
                <a:solidFill>
                  <a:srgbClr val="C00000"/>
                </a:solidFill>
                <a:latin typeface="Gill Sans MT" panose="020B0502020104020203" pitchFamily="34" charset="77"/>
              </a:rPr>
              <a:t>CONTESTABLE AND NON CONTESTABLE MARKETS IN THE TRANSPORT SECTOR</a:t>
            </a:r>
          </a:p>
        </p:txBody>
      </p:sp>
    </p:spTree>
    <p:extLst>
      <p:ext uri="{BB962C8B-B14F-4D97-AF65-F5344CB8AC3E}">
        <p14:creationId xmlns:p14="http://schemas.microsoft.com/office/powerpoint/2010/main" val="3236079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0353D2D-591C-B393-C41E-5743D0532EE1}"/>
              </a:ext>
            </a:extLst>
          </p:cNvPr>
          <p:cNvSpPr>
            <a:spLocks noGrp="1"/>
          </p:cNvSpPr>
          <p:nvPr>
            <p:ph type="title"/>
          </p:nvPr>
        </p:nvSpPr>
        <p:spPr>
          <a:xfrm>
            <a:off x="838200" y="365125"/>
            <a:ext cx="10515600" cy="685199"/>
          </a:xfrm>
        </p:spPr>
        <p:txBody>
          <a:bodyPr>
            <a:noAutofit/>
          </a:bodyPr>
          <a:lstStyle/>
          <a:p>
            <a:r>
              <a:rPr lang="en-UG" sz="2800" b="1" dirty="0">
                <a:latin typeface="Gill Sans MT" panose="020B0502020104020203" pitchFamily="34" charset="77"/>
              </a:rPr>
              <a:t>CONTESTABLE AND NON CONTESTABLE MARKETS</a:t>
            </a:r>
          </a:p>
        </p:txBody>
      </p:sp>
      <p:sp>
        <p:nvSpPr>
          <p:cNvPr id="5" name="Content Placeholder 4">
            <a:extLst>
              <a:ext uri="{FF2B5EF4-FFF2-40B4-BE49-F238E27FC236}">
                <a16:creationId xmlns:a16="http://schemas.microsoft.com/office/drawing/2014/main" id="{C6C4E214-65DE-3C2A-F9DA-82BAA7A6F70E}"/>
              </a:ext>
            </a:extLst>
          </p:cNvPr>
          <p:cNvSpPr>
            <a:spLocks noGrp="1"/>
          </p:cNvSpPr>
          <p:nvPr>
            <p:ph idx="1"/>
          </p:nvPr>
        </p:nvSpPr>
        <p:spPr>
          <a:xfrm>
            <a:off x="838200" y="1050324"/>
            <a:ext cx="10515600" cy="5126639"/>
          </a:xfrm>
        </p:spPr>
        <p:txBody>
          <a:bodyPr>
            <a:normAutofit/>
          </a:bodyPr>
          <a:lstStyle/>
          <a:p>
            <a:r>
              <a:rPr lang="en-UG" b="1" dirty="0">
                <a:solidFill>
                  <a:srgbClr val="C00000"/>
                </a:solidFill>
                <a:latin typeface="Gill Sans MT" panose="020B0502020104020203" pitchFamily="34" charset="77"/>
              </a:rPr>
              <a:t>Contastable Markets- </a:t>
            </a:r>
            <a:r>
              <a:rPr lang="en-UG" dirty="0">
                <a:latin typeface="Gill Sans MT" panose="020B0502020104020203" pitchFamily="34" charset="77"/>
              </a:rPr>
              <a:t>markets in which there are low barriers to enrty and exit- main issue is the threat of new entrants</a:t>
            </a:r>
          </a:p>
          <a:p>
            <a:endParaRPr lang="en-UG" dirty="0">
              <a:latin typeface="Gill Sans MT" panose="020B0502020104020203" pitchFamily="34" charset="77"/>
            </a:endParaRPr>
          </a:p>
          <a:p>
            <a:pPr marL="0" indent="0">
              <a:buNone/>
            </a:pPr>
            <a:r>
              <a:rPr lang="en-UG" dirty="0">
                <a:latin typeface="Gill Sans MT" panose="020B0502020104020203" pitchFamily="34" charset="77"/>
              </a:rPr>
              <a:t>firms here act like they are in a perfectly competitive market </a:t>
            </a:r>
          </a:p>
          <a:p>
            <a:pPr marL="0" indent="0">
              <a:buNone/>
            </a:pPr>
            <a:r>
              <a:rPr lang="en-GB" b="1" dirty="0">
                <a:latin typeface="Gill Sans MT" panose="020B0502020104020203" pitchFamily="34" charset="77"/>
              </a:rPr>
              <a:t>C</a:t>
            </a:r>
            <a:r>
              <a:rPr lang="en-UG" b="1" dirty="0">
                <a:latin typeface="Gill Sans MT" panose="020B0502020104020203" pitchFamily="34" charset="77"/>
              </a:rPr>
              <a:t>harachteristics</a:t>
            </a:r>
          </a:p>
          <a:p>
            <a:pPr marL="571500" indent="-571500">
              <a:buFont typeface="+mj-lt"/>
              <a:buAutoNum type="romanLcPeriod"/>
            </a:pPr>
            <a:r>
              <a:rPr lang="en-GB" dirty="0">
                <a:latin typeface="Gill Sans MT" panose="020B0502020104020203" pitchFamily="34" charset="77"/>
              </a:rPr>
              <a:t>N</a:t>
            </a:r>
            <a:r>
              <a:rPr lang="en-UG" dirty="0">
                <a:latin typeface="Gill Sans MT" panose="020B0502020104020203" pitchFamily="34" charset="77"/>
              </a:rPr>
              <a:t>o barriers of entry and exit</a:t>
            </a:r>
          </a:p>
          <a:p>
            <a:pPr marL="571500" indent="-571500">
              <a:buFont typeface="+mj-lt"/>
              <a:buAutoNum type="romanLcPeriod"/>
            </a:pPr>
            <a:r>
              <a:rPr lang="en-GB" dirty="0">
                <a:latin typeface="Gill Sans MT" panose="020B0502020104020203" pitchFamily="34" charset="77"/>
              </a:rPr>
              <a:t>E</a:t>
            </a:r>
            <a:r>
              <a:rPr lang="en-UG" dirty="0">
                <a:latin typeface="Gill Sans MT" panose="020B0502020104020203" pitchFamily="34" charset="77"/>
              </a:rPr>
              <a:t>asy access to information on pricing, costs, clients etc</a:t>
            </a:r>
          </a:p>
          <a:p>
            <a:pPr marL="571500" indent="-571500">
              <a:buFont typeface="+mj-lt"/>
              <a:buAutoNum type="romanLcPeriod"/>
            </a:pPr>
            <a:r>
              <a:rPr lang="en-GB" dirty="0">
                <a:latin typeface="Gill Sans MT" panose="020B0502020104020203" pitchFamily="34" charset="77"/>
              </a:rPr>
              <a:t>L</a:t>
            </a:r>
            <a:r>
              <a:rPr lang="en-UG" dirty="0">
                <a:latin typeface="Gill Sans MT" panose="020B0502020104020203" pitchFamily="34" charset="77"/>
              </a:rPr>
              <a:t>ow sunk costs and economies of scale hence easy entry and/or exit</a:t>
            </a:r>
          </a:p>
          <a:p>
            <a:pPr marL="571500" indent="-571500">
              <a:buFont typeface="+mj-lt"/>
              <a:buAutoNum type="romanLcPeriod"/>
            </a:pPr>
            <a:r>
              <a:rPr lang="en-GB" dirty="0">
                <a:latin typeface="Gill Sans MT" panose="020B0502020104020203" pitchFamily="34" charset="77"/>
              </a:rPr>
              <a:t>M</a:t>
            </a:r>
            <a:r>
              <a:rPr lang="en-UG" dirty="0">
                <a:latin typeface="Gill Sans MT" panose="020B0502020104020203" pitchFamily="34" charset="77"/>
              </a:rPr>
              <a:t>any suppliers</a:t>
            </a:r>
          </a:p>
        </p:txBody>
      </p:sp>
    </p:spTree>
    <p:extLst>
      <p:ext uri="{BB962C8B-B14F-4D97-AF65-F5344CB8AC3E}">
        <p14:creationId xmlns:p14="http://schemas.microsoft.com/office/powerpoint/2010/main" val="2010094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19593-5779-35F0-FC4A-3A8A3BBCF08A}"/>
              </a:ext>
            </a:extLst>
          </p:cNvPr>
          <p:cNvSpPr>
            <a:spLocks noGrp="1"/>
          </p:cNvSpPr>
          <p:nvPr>
            <p:ph type="title"/>
          </p:nvPr>
        </p:nvSpPr>
        <p:spPr>
          <a:xfrm>
            <a:off x="838200" y="365126"/>
            <a:ext cx="10515600" cy="759340"/>
          </a:xfrm>
        </p:spPr>
        <p:txBody>
          <a:bodyPr/>
          <a:lstStyle/>
          <a:p>
            <a:r>
              <a:rPr lang="en-UG" b="1" dirty="0">
                <a:solidFill>
                  <a:srgbClr val="C00000"/>
                </a:solidFill>
                <a:latin typeface="Gill Sans MT" panose="020B0502020104020203" pitchFamily="34" charset="77"/>
              </a:rPr>
              <a:t>Contastable Markets cont’…</a:t>
            </a:r>
            <a:endParaRPr lang="en-UG" dirty="0"/>
          </a:p>
        </p:txBody>
      </p:sp>
      <p:sp>
        <p:nvSpPr>
          <p:cNvPr id="3" name="Content Placeholder 2">
            <a:extLst>
              <a:ext uri="{FF2B5EF4-FFF2-40B4-BE49-F238E27FC236}">
                <a16:creationId xmlns:a16="http://schemas.microsoft.com/office/drawing/2014/main" id="{E3201C5E-3DE3-B69D-D839-E2A2ED136EBD}"/>
              </a:ext>
            </a:extLst>
          </p:cNvPr>
          <p:cNvSpPr>
            <a:spLocks noGrp="1"/>
          </p:cNvSpPr>
          <p:nvPr>
            <p:ph idx="1"/>
          </p:nvPr>
        </p:nvSpPr>
        <p:spPr>
          <a:xfrm>
            <a:off x="838200" y="1334530"/>
            <a:ext cx="10515600" cy="4842433"/>
          </a:xfrm>
        </p:spPr>
        <p:txBody>
          <a:bodyPr>
            <a:normAutofit fontScale="92500" lnSpcReduction="10000"/>
          </a:bodyPr>
          <a:lstStyle/>
          <a:p>
            <a:pPr marL="0" indent="0" algn="l">
              <a:buNone/>
            </a:pPr>
            <a:r>
              <a:rPr lang="en-GB" dirty="0">
                <a:latin typeface="Gill Sans MT" panose="020B0502020104020203" pitchFamily="34" charset="77"/>
              </a:rPr>
              <a:t>v) </a:t>
            </a:r>
            <a:r>
              <a:rPr lang="en-GB" b="1" i="0" u="none" strike="noStrike" dirty="0">
                <a:effectLst/>
                <a:latin typeface="Gill Sans MT" panose="020B0502020104020203" pitchFamily="34" charset="77"/>
              </a:rPr>
              <a:t>No Market Power</a:t>
            </a:r>
            <a:r>
              <a:rPr lang="en-GB" b="0" i="0" u="none" strike="noStrike" dirty="0">
                <a:effectLst/>
                <a:latin typeface="Gill Sans MT" panose="020B0502020104020203" pitchFamily="34" charset="77"/>
              </a:rPr>
              <a:t>: Firms in contestable markets are assumed to have no market power, meaning they cannot influence prices or restrict output. Prices are determined by market forces, and firms are price takers.</a:t>
            </a:r>
          </a:p>
          <a:p>
            <a:pPr algn="l">
              <a:buFont typeface="Arial" panose="020B0604020202020204" pitchFamily="34" charset="0"/>
              <a:buChar char="•"/>
            </a:pPr>
            <a:r>
              <a:rPr lang="en-GB" b="1" i="0" u="none" strike="noStrike" dirty="0">
                <a:effectLst/>
                <a:latin typeface="Gill Sans MT" panose="020B0502020104020203" pitchFamily="34" charset="77"/>
              </a:rPr>
              <a:t>No Long-Term Profits</a:t>
            </a:r>
            <a:r>
              <a:rPr lang="en-GB" b="0" i="0" u="none" strike="noStrike" dirty="0">
                <a:effectLst/>
                <a:latin typeface="Gill Sans MT" panose="020B0502020104020203" pitchFamily="34" charset="77"/>
              </a:rPr>
              <a:t>: In a perfectly contestable market, firms cannot earn long-term economic profits. Any profits earned in the short term will attract new entrants, driving prices down until firms only earn a normal rate of return on their investment.</a:t>
            </a:r>
          </a:p>
          <a:p>
            <a:pPr marL="0" indent="0">
              <a:buNone/>
            </a:pPr>
            <a:endParaRPr lang="en-GB" dirty="0">
              <a:latin typeface="Gill Sans MT" panose="020B0502020104020203" pitchFamily="34" charset="77"/>
            </a:endParaRPr>
          </a:p>
          <a:p>
            <a:endParaRPr lang="en-GB" dirty="0">
              <a:latin typeface="Gill Sans MT" panose="020B0502020104020203" pitchFamily="34" charset="77"/>
            </a:endParaRPr>
          </a:p>
          <a:p>
            <a:r>
              <a:rPr lang="en-GB" dirty="0">
                <a:latin typeface="Gill Sans MT" panose="020B0502020104020203" pitchFamily="34" charset="77"/>
              </a:rPr>
              <a:t>T</a:t>
            </a:r>
            <a:r>
              <a:rPr lang="en-UG" dirty="0">
                <a:latin typeface="Gill Sans MT" panose="020B0502020104020203" pitchFamily="34" charset="77"/>
              </a:rPr>
              <a:t>echnology is changing the contestability eg advances in tech  lowering to entry, many service providers use digital services/platforms to enter markets – safe border, spesho, etc to enter the market for uber, &amp; bolt, </a:t>
            </a:r>
          </a:p>
          <a:p>
            <a:endParaRPr lang="en-UG" dirty="0"/>
          </a:p>
        </p:txBody>
      </p:sp>
    </p:spTree>
    <p:extLst>
      <p:ext uri="{BB962C8B-B14F-4D97-AF65-F5344CB8AC3E}">
        <p14:creationId xmlns:p14="http://schemas.microsoft.com/office/powerpoint/2010/main" val="1486944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7EAF7-F86F-BD1C-846F-04BF8F9075D2}"/>
              </a:ext>
            </a:extLst>
          </p:cNvPr>
          <p:cNvSpPr>
            <a:spLocks noGrp="1"/>
          </p:cNvSpPr>
          <p:nvPr>
            <p:ph type="title"/>
          </p:nvPr>
        </p:nvSpPr>
        <p:spPr>
          <a:xfrm>
            <a:off x="838200" y="315698"/>
            <a:ext cx="10515600" cy="524561"/>
          </a:xfrm>
        </p:spPr>
        <p:txBody>
          <a:bodyPr>
            <a:noAutofit/>
          </a:bodyPr>
          <a:lstStyle/>
          <a:p>
            <a:r>
              <a:rPr lang="en-GB" sz="2800" b="1" dirty="0">
                <a:latin typeface="Gill Sans MT" panose="020B0502020104020203" pitchFamily="34" charset="77"/>
              </a:rPr>
              <a:t>E</a:t>
            </a:r>
            <a:r>
              <a:rPr lang="en-UG" sz="2800" b="1" dirty="0">
                <a:latin typeface="Gill Sans MT" panose="020B0502020104020203" pitchFamily="34" charset="77"/>
              </a:rPr>
              <a:t>xamples of contestable markets in the transport industry</a:t>
            </a:r>
          </a:p>
        </p:txBody>
      </p:sp>
      <p:sp>
        <p:nvSpPr>
          <p:cNvPr id="3" name="Content Placeholder 2">
            <a:extLst>
              <a:ext uri="{FF2B5EF4-FFF2-40B4-BE49-F238E27FC236}">
                <a16:creationId xmlns:a16="http://schemas.microsoft.com/office/drawing/2014/main" id="{0B839757-3506-0A12-3F8B-6079D2149F62}"/>
              </a:ext>
            </a:extLst>
          </p:cNvPr>
          <p:cNvSpPr>
            <a:spLocks noGrp="1"/>
          </p:cNvSpPr>
          <p:nvPr>
            <p:ph idx="1"/>
          </p:nvPr>
        </p:nvSpPr>
        <p:spPr>
          <a:xfrm>
            <a:off x="838200" y="840259"/>
            <a:ext cx="10515600" cy="5336704"/>
          </a:xfrm>
        </p:spPr>
        <p:txBody>
          <a:bodyPr>
            <a:normAutofit/>
          </a:bodyPr>
          <a:lstStyle/>
          <a:p>
            <a:pPr marL="342900" lvl="0" indent="-342900">
              <a:buFont typeface="+mj-lt"/>
              <a:buAutoNum type="arabicPeriod"/>
              <a:tabLst>
                <a:tab pos="457200" algn="l"/>
              </a:tabLst>
            </a:pPr>
            <a:r>
              <a:rPr lang="en-UG" sz="2200" b="1" dirty="0">
                <a:solidFill>
                  <a:srgbClr val="C00000"/>
                </a:solidFill>
                <a:effectLst/>
                <a:latin typeface="Segoe UI" panose="020B0502040204020203" pitchFamily="34" charset="0"/>
                <a:ea typeface="Times New Roman" panose="02020603050405020304" pitchFamily="18" charset="0"/>
                <a:cs typeface="Times New Roman" panose="02020603050405020304" pitchFamily="18" charset="0"/>
              </a:rPr>
              <a:t>Ride-Sharing and Taxi Services</a:t>
            </a:r>
            <a:r>
              <a:rPr lang="en-UG" sz="2200" dirty="0">
                <a:effectLst/>
                <a:latin typeface="Segoe UI" panose="020B0502040204020203" pitchFamily="34" charset="0"/>
                <a:ea typeface="Times New Roman" panose="02020603050405020304" pitchFamily="18" charset="0"/>
                <a:cs typeface="Times New Roman" panose="02020603050405020304" pitchFamily="18" charset="0"/>
              </a:rPr>
              <a:t>: Ride-sharing services like </a:t>
            </a:r>
            <a:r>
              <a:rPr lang="en-UG" sz="2200" b="1" dirty="0">
                <a:effectLst/>
                <a:latin typeface="Segoe UI" panose="020B0502040204020203" pitchFamily="34" charset="0"/>
                <a:ea typeface="Times New Roman" panose="02020603050405020304" pitchFamily="18" charset="0"/>
                <a:cs typeface="Times New Roman" panose="02020603050405020304" pitchFamily="18" charset="0"/>
              </a:rPr>
              <a:t>Uber, bolt, spesho</a:t>
            </a:r>
            <a:r>
              <a:rPr lang="en-UG" sz="2200" dirty="0">
                <a:effectLst/>
                <a:latin typeface="Segoe UI" panose="020B0502040204020203" pitchFamily="34" charset="0"/>
                <a:ea typeface="Times New Roman" panose="02020603050405020304" pitchFamily="18" charset="0"/>
                <a:cs typeface="Times New Roman" panose="02020603050405020304" pitchFamily="18" charset="0"/>
              </a:rPr>
              <a:t>, as well as traditional taxi services in many markets, are examples of contestable transport markets. Individuals can become ride-sharing drivers with their own vehicles, and the platforms provide an accessible way for new drivers to enter the market. </a:t>
            </a:r>
            <a:endParaRPr lang="en-UG" sz="22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buFont typeface="+mj-lt"/>
              <a:buAutoNum type="arabicPeriod"/>
              <a:tabLst>
                <a:tab pos="457200" algn="l"/>
              </a:tabLst>
            </a:pPr>
            <a:r>
              <a:rPr lang="en-UG" sz="2200" b="1" dirty="0">
                <a:solidFill>
                  <a:srgbClr val="C00000"/>
                </a:solidFill>
                <a:effectLst/>
                <a:latin typeface="Segoe UI" panose="020B0502040204020203" pitchFamily="34" charset="0"/>
                <a:ea typeface="Times New Roman" panose="02020603050405020304" pitchFamily="18" charset="0"/>
                <a:cs typeface="Times New Roman" panose="02020603050405020304" pitchFamily="18" charset="0"/>
              </a:rPr>
              <a:t>Parcel Delivery and Courier Services- eg safe border, bus/ shuttle courier services</a:t>
            </a:r>
            <a:r>
              <a:rPr lang="en-UG" sz="2200" dirty="0">
                <a:effectLst/>
                <a:latin typeface="Segoe UI" panose="020B0502040204020203" pitchFamily="34" charset="0"/>
                <a:ea typeface="Times New Roman" panose="02020603050405020304" pitchFamily="18" charset="0"/>
                <a:cs typeface="Times New Roman" panose="02020603050405020304" pitchFamily="18" charset="0"/>
              </a:rPr>
              <a:t>: The parcel delivery and courier industry can be contestable, as new courier companies can enter the market without significant infrastructure investment. E-commerce growth has opened up opportunities for small and new delivery services to compete.- </a:t>
            </a:r>
            <a:r>
              <a:rPr lang="en-UG" sz="2200" b="1" dirty="0">
                <a:solidFill>
                  <a:srgbClr val="C00000"/>
                </a:solidFill>
                <a:effectLst/>
                <a:latin typeface="Segoe UI" panose="020B0502040204020203" pitchFamily="34" charset="0"/>
                <a:ea typeface="Times New Roman" panose="02020603050405020304" pitchFamily="18" charset="0"/>
                <a:cs typeface="Times New Roman" panose="02020603050405020304" pitchFamily="18" charset="0"/>
              </a:rPr>
              <a:t>Local Bus Services</a:t>
            </a:r>
            <a:r>
              <a:rPr lang="en-UG" sz="2200" dirty="0">
                <a:effectLst/>
                <a:latin typeface="Segoe UI" panose="020B0502040204020203" pitchFamily="34" charset="0"/>
                <a:ea typeface="Times New Roman" panose="02020603050405020304" pitchFamily="18" charset="0"/>
                <a:cs typeface="Times New Roman" panose="02020603050405020304" pitchFamily="18" charset="0"/>
              </a:rPr>
              <a:t>: In some areas, local bus services may be contestable, particularly when governments open routes to competition through competitive tendering processes. This allows multiple bus operators to bid for contracts and provide services on the same routes.</a:t>
            </a:r>
          </a:p>
          <a:p>
            <a:pPr marL="342900" indent="-342900">
              <a:buFont typeface="+mj-lt"/>
              <a:buAutoNum type="arabicPeriod"/>
              <a:tabLst>
                <a:tab pos="457200" algn="l"/>
              </a:tabLst>
            </a:pPr>
            <a:r>
              <a:rPr lang="en-UG" sz="2200" b="1" dirty="0">
                <a:solidFill>
                  <a:srgbClr val="C00000"/>
                </a:solidFill>
                <a:effectLst/>
                <a:latin typeface="Segoe UI" panose="020B0502040204020203" pitchFamily="34" charset="0"/>
                <a:ea typeface="Times New Roman" panose="02020603050405020304" pitchFamily="18" charset="0"/>
                <a:cs typeface="Times New Roman" panose="02020603050405020304" pitchFamily="18" charset="0"/>
              </a:rPr>
              <a:t>Charter and Tour Operators</a:t>
            </a:r>
            <a:r>
              <a:rPr lang="en-UG" sz="2200" dirty="0">
                <a:effectLst/>
                <a:latin typeface="Segoe UI" panose="020B0502040204020203" pitchFamily="34" charset="0"/>
                <a:ea typeface="Times New Roman" panose="02020603050405020304" pitchFamily="18" charset="0"/>
                <a:cs typeface="Times New Roman" panose="02020603050405020304" pitchFamily="18" charset="0"/>
              </a:rPr>
              <a:t>: Companies providing charter bus or tour services for special events, tourism, or corporate outings often operate in contestable markets. New entrants can establish their operations and compete for customers.</a:t>
            </a:r>
            <a:endParaRPr lang="en-UG" sz="2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G" dirty="0"/>
          </a:p>
        </p:txBody>
      </p:sp>
    </p:spTree>
    <p:extLst>
      <p:ext uri="{BB962C8B-B14F-4D97-AF65-F5344CB8AC3E}">
        <p14:creationId xmlns:p14="http://schemas.microsoft.com/office/powerpoint/2010/main" val="647131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E2B562-CE07-E958-94AF-E5E41ACF8BC3}"/>
              </a:ext>
            </a:extLst>
          </p:cNvPr>
          <p:cNvSpPr>
            <a:spLocks noGrp="1"/>
          </p:cNvSpPr>
          <p:nvPr>
            <p:ph idx="1"/>
          </p:nvPr>
        </p:nvSpPr>
        <p:spPr>
          <a:xfrm>
            <a:off x="838200" y="593124"/>
            <a:ext cx="10515600" cy="5583839"/>
          </a:xfrm>
        </p:spPr>
        <p:txBody>
          <a:bodyPr>
            <a:normAutofit/>
          </a:bodyPr>
          <a:lstStyle/>
          <a:p>
            <a:pPr marL="514350" lvl="0" indent="-514350">
              <a:buFont typeface="+mj-lt"/>
              <a:buAutoNum type="arabicPeriod" startAt="4"/>
              <a:tabLst>
                <a:tab pos="457200" algn="l"/>
              </a:tabLst>
            </a:pPr>
            <a:r>
              <a:rPr lang="en-UG" sz="2800" b="1" dirty="0">
                <a:solidFill>
                  <a:srgbClr val="C00000"/>
                </a:solidFill>
                <a:effectLst/>
                <a:latin typeface="Segoe UI" panose="020B0502040204020203" pitchFamily="34" charset="0"/>
                <a:ea typeface="Times New Roman" panose="02020603050405020304" pitchFamily="18" charset="0"/>
                <a:cs typeface="Times New Roman" panose="02020603050405020304" pitchFamily="18" charset="0"/>
              </a:rPr>
              <a:t>Local Airline Routes</a:t>
            </a:r>
            <a:r>
              <a:rPr lang="en-UG" sz="2800" dirty="0">
                <a:effectLst/>
                <a:latin typeface="Segoe UI" panose="020B0502040204020203" pitchFamily="34" charset="0"/>
                <a:ea typeface="Times New Roman" panose="02020603050405020304" pitchFamily="18" charset="0"/>
                <a:cs typeface="Times New Roman" panose="02020603050405020304" pitchFamily="18" charset="0"/>
              </a:rPr>
              <a:t>: Some regional airline routes, particularly those with low demand and short distances, can be contestable. New airlines can enter these markets without the need for significant infrastructure and compete with existing carriers.- </a:t>
            </a:r>
          </a:p>
          <a:p>
            <a:pPr marL="342900" lvl="0" indent="-342900">
              <a:buFont typeface="+mj-lt"/>
              <a:buAutoNum type="arabicPeriod" startAt="4"/>
              <a:tabLst>
                <a:tab pos="457200" algn="l"/>
              </a:tabLst>
            </a:pPr>
            <a:r>
              <a:rPr lang="en-UG" sz="2800" b="1" dirty="0">
                <a:solidFill>
                  <a:srgbClr val="C00000"/>
                </a:solidFill>
                <a:effectLst/>
                <a:latin typeface="Segoe UI" panose="020B0502040204020203" pitchFamily="34" charset="0"/>
                <a:ea typeface="Times New Roman" panose="02020603050405020304" pitchFamily="18" charset="0"/>
                <a:cs typeface="Times New Roman" panose="02020603050405020304" pitchFamily="18" charset="0"/>
              </a:rPr>
              <a:t>Food Delivery Services</a:t>
            </a:r>
            <a:r>
              <a:rPr lang="en-UG" sz="2800" dirty="0">
                <a:effectLst/>
                <a:latin typeface="Segoe UI" panose="020B0502040204020203" pitchFamily="34" charset="0"/>
                <a:ea typeface="Times New Roman" panose="02020603050405020304" pitchFamily="18" charset="0"/>
                <a:cs typeface="Times New Roman" panose="02020603050405020304" pitchFamily="18" charset="0"/>
              </a:rPr>
              <a:t>: The food delivery industry, facilitated by mobile apps and gig workers, is often highly contestable. New food delivery platforms can emerge and compete in local markets with relatively low entry barriers.</a:t>
            </a:r>
            <a:endParaRPr lang="en-UG" sz="2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G" dirty="0"/>
          </a:p>
        </p:txBody>
      </p:sp>
    </p:spTree>
    <p:extLst>
      <p:ext uri="{BB962C8B-B14F-4D97-AF65-F5344CB8AC3E}">
        <p14:creationId xmlns:p14="http://schemas.microsoft.com/office/powerpoint/2010/main" val="1605871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8850</TotalTime>
  <Words>2071</Words>
  <Application>Microsoft Macintosh PowerPoint</Application>
  <PresentationFormat>Widescreen</PresentationFormat>
  <Paragraphs>308</Paragraphs>
  <Slides>25</Slides>
  <Notes>6</Notes>
  <HiddenSlides>3</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Calibri Light</vt:lpstr>
      <vt:lpstr>Gill Sans MT</vt:lpstr>
      <vt:lpstr>Segoe UI</vt:lpstr>
      <vt:lpstr>Times New Roman</vt:lpstr>
      <vt:lpstr>Office Theme</vt:lpstr>
      <vt:lpstr>Transport Economics and Finance</vt:lpstr>
      <vt:lpstr>Introduction</vt:lpstr>
      <vt:lpstr>PRINCIPLES OF TRANSPORT</vt:lpstr>
      <vt:lpstr>the rationale of transport in economic development</vt:lpstr>
      <vt:lpstr>BTLM II: Transport Economics and Finance</vt:lpstr>
      <vt:lpstr>CONTESTABLE AND NON CONTESTABLE MARKETS</vt:lpstr>
      <vt:lpstr>Contastable Markets cont’…</vt:lpstr>
      <vt:lpstr>Examples of contestable markets in the transport industry</vt:lpstr>
      <vt:lpstr>PowerPoint Presentation</vt:lpstr>
      <vt:lpstr>PowerPoint Presentation</vt:lpstr>
      <vt:lpstr>Short run equilibrium</vt:lpstr>
      <vt:lpstr>PowerPoint Presentation</vt:lpstr>
      <vt:lpstr>Long run equilibrium</vt:lpstr>
      <vt:lpstr>PowerPoint Presentation</vt:lpstr>
      <vt:lpstr>Monopolistic Competition</vt:lpstr>
      <vt:lpstr>Monopolistic Competition</vt:lpstr>
      <vt:lpstr>PowerPoint Presentation</vt:lpstr>
      <vt:lpstr>PowerPoint Presentation</vt:lpstr>
      <vt:lpstr>PowerPoint Presentation</vt:lpstr>
      <vt:lpstr>PowerPoint Presentation</vt:lpstr>
      <vt:lpstr>PowerPoint Presentation</vt:lpstr>
      <vt:lpstr>Non Contastable Markets</vt:lpstr>
      <vt:lpstr>Non Contastable Markets - Examples</vt:lpstr>
      <vt:lpstr>PowerPoint Presentation</vt:lpstr>
      <vt:lpstr>Review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Transport Economics and Finance</dc:title>
  <dc:creator>Dr. Ronett</dc:creator>
  <cp:lastModifiedBy>Dr. Ronett</cp:lastModifiedBy>
  <cp:revision>6</cp:revision>
  <dcterms:created xsi:type="dcterms:W3CDTF">2023-09-12T10:11:45Z</dcterms:created>
  <dcterms:modified xsi:type="dcterms:W3CDTF">2024-08-27T19:26:16Z</dcterms:modified>
</cp:coreProperties>
</file>