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331" r:id="rId2"/>
    <p:sldId id="312" r:id="rId3"/>
    <p:sldId id="337" r:id="rId4"/>
    <p:sldId id="336" r:id="rId5"/>
    <p:sldId id="262" r:id="rId6"/>
    <p:sldId id="263" r:id="rId7"/>
    <p:sldId id="279" r:id="rId8"/>
    <p:sldId id="261" r:id="rId9"/>
    <p:sldId id="264" r:id="rId10"/>
    <p:sldId id="338" r:id="rId11"/>
    <p:sldId id="320" r:id="rId12"/>
    <p:sldId id="265" r:id="rId13"/>
    <p:sldId id="332" r:id="rId14"/>
    <p:sldId id="266" r:id="rId15"/>
    <p:sldId id="329" r:id="rId16"/>
    <p:sldId id="324" r:id="rId17"/>
    <p:sldId id="283" r:id="rId18"/>
    <p:sldId id="267" r:id="rId19"/>
    <p:sldId id="334" r:id="rId20"/>
    <p:sldId id="333" r:id="rId21"/>
    <p:sldId id="339" r:id="rId22"/>
    <p:sldId id="304" r:id="rId23"/>
    <p:sldId id="269" r:id="rId24"/>
    <p:sldId id="328" r:id="rId25"/>
    <p:sldId id="307" r:id="rId26"/>
    <p:sldId id="321" r:id="rId27"/>
    <p:sldId id="330" r:id="rId28"/>
    <p:sldId id="340" r:id="rId29"/>
    <p:sldId id="341" r:id="rId30"/>
    <p:sldId id="368" r:id="rId31"/>
    <p:sldId id="369" r:id="rId32"/>
    <p:sldId id="362" r:id="rId33"/>
    <p:sldId id="308" r:id="rId34"/>
    <p:sldId id="270" r:id="rId35"/>
    <p:sldId id="323" r:id="rId36"/>
    <p:sldId id="370" r:id="rId37"/>
    <p:sldId id="375" r:id="rId38"/>
    <p:sldId id="376" r:id="rId39"/>
    <p:sldId id="377" r:id="rId40"/>
    <p:sldId id="271" r:id="rId41"/>
    <p:sldId id="272" r:id="rId42"/>
    <p:sldId id="280" r:id="rId43"/>
    <p:sldId id="273" r:id="rId44"/>
    <p:sldId id="281" r:id="rId45"/>
    <p:sldId id="274" r:id="rId46"/>
    <p:sldId id="275" r:id="rId47"/>
    <p:sldId id="282" r:id="rId48"/>
    <p:sldId id="276" r:id="rId49"/>
    <p:sldId id="277" r:id="rId50"/>
    <p:sldId id="256" r:id="rId51"/>
    <p:sldId id="257" r:id="rId52"/>
    <p:sldId id="278" r:id="rId53"/>
    <p:sldId id="258" r:id="rId54"/>
    <p:sldId id="259" r:id="rId55"/>
    <p:sldId id="260" r:id="rId56"/>
    <p:sldId id="335" r:id="rId5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55" autoAdjust="0"/>
    <p:restoredTop sz="94660"/>
  </p:normalViewPr>
  <p:slideViewPr>
    <p:cSldViewPr snapToGrid="0">
      <p:cViewPr varScale="1">
        <p:scale>
          <a:sx n="64" d="100"/>
          <a:sy n="64" d="100"/>
        </p:scale>
        <p:origin x="9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81AD5DB-3A3B-463C-A7FE-0A9A23DAE48E}" type="datetimeFigureOut">
              <a:rPr lang="en-UG" smtClean="0"/>
              <a:t>08/21/2025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1D75506-4949-4DB1-91A9-6A3A61BD075D}" type="slidenum">
              <a:rPr lang="en-UG" smtClean="0"/>
              <a:t>‹#›</a:t>
            </a:fld>
            <a:endParaRPr lang="en-UG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6286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D5DB-3A3B-463C-A7FE-0A9A23DAE48E}" type="datetimeFigureOut">
              <a:rPr lang="en-UG" smtClean="0"/>
              <a:t>08/21/2025</a:t>
            </a:fld>
            <a:endParaRPr lang="en-U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75506-4949-4DB1-91A9-6A3A61BD075D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76739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D5DB-3A3B-463C-A7FE-0A9A23DAE48E}" type="datetimeFigureOut">
              <a:rPr lang="en-UG" smtClean="0"/>
              <a:t>08/21/2025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75506-4949-4DB1-91A9-6A3A61BD075D}" type="slidenum">
              <a:rPr lang="en-UG" smtClean="0"/>
              <a:t>‹#›</a:t>
            </a:fld>
            <a:endParaRPr lang="en-UG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72898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D5DB-3A3B-463C-A7FE-0A9A23DAE48E}" type="datetimeFigureOut">
              <a:rPr lang="en-UG" smtClean="0"/>
              <a:t>08/21/2025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75506-4949-4DB1-91A9-6A3A61BD075D}" type="slidenum">
              <a:rPr lang="en-UG" smtClean="0"/>
              <a:t>‹#›</a:t>
            </a:fld>
            <a:endParaRPr lang="en-UG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3760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D5DB-3A3B-463C-A7FE-0A9A23DAE48E}" type="datetimeFigureOut">
              <a:rPr lang="en-UG" smtClean="0"/>
              <a:t>08/21/2025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75506-4949-4DB1-91A9-6A3A61BD075D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060196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D5DB-3A3B-463C-A7FE-0A9A23DAE48E}" type="datetimeFigureOut">
              <a:rPr lang="en-UG" smtClean="0"/>
              <a:t>08/21/2025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75506-4949-4DB1-91A9-6A3A61BD075D}" type="slidenum">
              <a:rPr lang="en-UG" smtClean="0"/>
              <a:t>‹#›</a:t>
            </a:fld>
            <a:endParaRPr lang="en-UG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96572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D5DB-3A3B-463C-A7FE-0A9A23DAE48E}" type="datetimeFigureOut">
              <a:rPr lang="en-UG" smtClean="0"/>
              <a:t>08/21/2025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75506-4949-4DB1-91A9-6A3A61BD075D}" type="slidenum">
              <a:rPr lang="en-UG" smtClean="0"/>
              <a:t>‹#›</a:t>
            </a:fld>
            <a:endParaRPr lang="en-UG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6160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D5DB-3A3B-463C-A7FE-0A9A23DAE48E}" type="datetimeFigureOut">
              <a:rPr lang="en-UG" smtClean="0"/>
              <a:t>08/21/2025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75506-4949-4DB1-91A9-6A3A61BD075D}" type="slidenum">
              <a:rPr lang="en-UG" smtClean="0"/>
              <a:t>‹#›</a:t>
            </a:fld>
            <a:endParaRPr lang="en-UG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11318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D5DB-3A3B-463C-A7FE-0A9A23DAE48E}" type="datetimeFigureOut">
              <a:rPr lang="en-UG" smtClean="0"/>
              <a:t>08/21/2025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75506-4949-4DB1-91A9-6A3A61BD075D}" type="slidenum">
              <a:rPr lang="en-UG" smtClean="0"/>
              <a:t>‹#›</a:t>
            </a:fld>
            <a:endParaRPr lang="en-UG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6592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D5DB-3A3B-463C-A7FE-0A9A23DAE48E}" type="datetimeFigureOut">
              <a:rPr lang="en-UG" smtClean="0"/>
              <a:t>08/21/2025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75506-4949-4DB1-91A9-6A3A61BD075D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041033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D5DB-3A3B-463C-A7FE-0A9A23DAE48E}" type="datetimeFigureOut">
              <a:rPr lang="en-UG" smtClean="0"/>
              <a:t>08/21/2025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75506-4949-4DB1-91A9-6A3A61BD075D}" type="slidenum">
              <a:rPr lang="en-UG" smtClean="0"/>
              <a:t>‹#›</a:t>
            </a:fld>
            <a:endParaRPr lang="en-UG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780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D5DB-3A3B-463C-A7FE-0A9A23DAE48E}" type="datetimeFigureOut">
              <a:rPr lang="en-UG" smtClean="0"/>
              <a:t>08/21/2025</a:t>
            </a:fld>
            <a:endParaRPr lang="en-U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75506-4949-4DB1-91A9-6A3A61BD075D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550965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D5DB-3A3B-463C-A7FE-0A9A23DAE48E}" type="datetimeFigureOut">
              <a:rPr lang="en-UG" smtClean="0"/>
              <a:t>08/21/2025</a:t>
            </a:fld>
            <a:endParaRPr lang="en-U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75506-4949-4DB1-91A9-6A3A61BD075D}" type="slidenum">
              <a:rPr lang="en-UG" smtClean="0"/>
              <a:t>‹#›</a:t>
            </a:fld>
            <a:endParaRPr lang="en-UG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9718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D5DB-3A3B-463C-A7FE-0A9A23DAE48E}" type="datetimeFigureOut">
              <a:rPr lang="en-UG" smtClean="0"/>
              <a:t>08/21/2025</a:t>
            </a:fld>
            <a:endParaRPr lang="en-U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75506-4949-4DB1-91A9-6A3A61BD075D}" type="slidenum">
              <a:rPr lang="en-UG" smtClean="0"/>
              <a:t>‹#›</a:t>
            </a:fld>
            <a:endParaRPr lang="en-UG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0262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D5DB-3A3B-463C-A7FE-0A9A23DAE48E}" type="datetimeFigureOut">
              <a:rPr lang="en-UG" smtClean="0"/>
              <a:t>08/21/2025</a:t>
            </a:fld>
            <a:endParaRPr lang="en-U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75506-4949-4DB1-91A9-6A3A61BD075D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26464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D5DB-3A3B-463C-A7FE-0A9A23DAE48E}" type="datetimeFigureOut">
              <a:rPr lang="en-UG" smtClean="0"/>
              <a:t>08/21/2025</a:t>
            </a:fld>
            <a:endParaRPr lang="en-U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75506-4949-4DB1-91A9-6A3A61BD075D}" type="slidenum">
              <a:rPr lang="en-UG" smtClean="0"/>
              <a:t>‹#›</a:t>
            </a:fld>
            <a:endParaRPr lang="en-UG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0138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D5DB-3A3B-463C-A7FE-0A9A23DAE48E}" type="datetimeFigureOut">
              <a:rPr lang="en-UG" smtClean="0"/>
              <a:t>08/21/2025</a:t>
            </a:fld>
            <a:endParaRPr lang="en-U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75506-4949-4DB1-91A9-6A3A61BD075D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103287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81AD5DB-3A3B-463C-A7FE-0A9A23DAE48E}" type="datetimeFigureOut">
              <a:rPr lang="en-UG" smtClean="0"/>
              <a:t>08/21/2025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1D75506-4949-4DB1-91A9-6A3A61BD075D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287826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ebopedia.com/TERM/P/programmer.html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8AE8B-A00A-5136-E2E2-6B9011D71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069" y="2595448"/>
            <a:ext cx="9601196" cy="2621129"/>
          </a:xfrm>
        </p:spPr>
        <p:txBody>
          <a:bodyPr>
            <a:normAutofit/>
          </a:bodyPr>
          <a:lstStyle/>
          <a:p>
            <a:r>
              <a:rPr lang="en-US" sz="7200" b="1" dirty="0"/>
              <a:t>TOPIC 2: </a:t>
            </a:r>
            <a:br>
              <a:rPr lang="en-US" sz="7200" b="1" dirty="0"/>
            </a:br>
            <a:r>
              <a:rPr lang="en-US" sz="7200" b="1" dirty="0"/>
              <a:t>PC COMPONENTS </a:t>
            </a:r>
            <a:endParaRPr lang="en-UG" sz="7200" b="1" dirty="0"/>
          </a:p>
        </p:txBody>
      </p:sp>
    </p:spTree>
    <p:extLst>
      <p:ext uri="{BB962C8B-B14F-4D97-AF65-F5344CB8AC3E}">
        <p14:creationId xmlns:p14="http://schemas.microsoft.com/office/powerpoint/2010/main" val="3093553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Gaming Joystick at Rs 250 | Bengaluru ...">
            <a:extLst>
              <a:ext uri="{FF2B5EF4-FFF2-40B4-BE49-F238E27FC236}">
                <a16:creationId xmlns:a16="http://schemas.microsoft.com/office/drawing/2014/main" id="{80EE3EFA-0A45-1DD1-6BD9-65C4168A2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913" y="1357312"/>
            <a:ext cx="393192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2.4G Wireless Gamepad Joystick PC ...">
            <a:extLst>
              <a:ext uri="{FF2B5EF4-FFF2-40B4-BE49-F238E27FC236}">
                <a16:creationId xmlns:a16="http://schemas.microsoft.com/office/drawing/2014/main" id="{B2A59BDF-2E53-2A41-A5D8-00742D5E7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25" y="1843088"/>
            <a:ext cx="3686176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ECGAMER Wireless Bluetooth Gamepad for ...">
            <a:extLst>
              <a:ext uri="{FF2B5EF4-FFF2-40B4-BE49-F238E27FC236}">
                <a16:creationId xmlns:a16="http://schemas.microsoft.com/office/drawing/2014/main" id="{BABE3411-994C-D243-2705-762B0764C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263" y="1357312"/>
            <a:ext cx="4348161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956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4AE80-57A2-E0E4-3BE1-26D09648E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6600" b="1" dirty="0">
                <a:solidFill>
                  <a:srgbClr val="0070C0"/>
                </a:solidFill>
              </a:rPr>
              <a:t>Ports:</a:t>
            </a:r>
            <a:endParaRPr lang="en-UG" sz="66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72629-4DAA-A5B1-0F7C-CA20DDBBD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Function:</a:t>
            </a:r>
            <a:r>
              <a:rPr lang="en-US" sz="2800" dirty="0"/>
              <a:t> Allow the connection of peripheral devices to the computer.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Types:</a:t>
            </a:r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USB (Universal Serial Bus):</a:t>
            </a:r>
            <a:r>
              <a:rPr lang="en-US" sz="2400" dirty="0"/>
              <a:t> Used for connecting a wide range of devices like keyboards, mice, printers, and external storage.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HDMI (High-Definition Multimedia Interface):</a:t>
            </a:r>
            <a:r>
              <a:rPr lang="en-US" sz="2400" dirty="0"/>
              <a:t> Transmits video and audio from the computer to an external display or TV.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Ethernet Port:</a:t>
            </a:r>
            <a:r>
              <a:rPr lang="en-US" sz="2400" dirty="0"/>
              <a:t> For wired network connections using an Ethernet cable.</a:t>
            </a:r>
            <a:endParaRPr lang="en-UG" sz="2800" dirty="0"/>
          </a:p>
        </p:txBody>
      </p:sp>
    </p:spTree>
    <p:extLst>
      <p:ext uri="{BB962C8B-B14F-4D97-AF65-F5344CB8AC3E}">
        <p14:creationId xmlns:p14="http://schemas.microsoft.com/office/powerpoint/2010/main" val="3921094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2AB25-A7E1-F3EF-75D2-B6E430C46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w-KE" sz="8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Ports and Cables</a:t>
            </a:r>
            <a:endParaRPr lang="en-UG" sz="8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7FA02-59A9-660F-D6CD-4A756D22C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b="1" kern="100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USB (Universal Serial Bus)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b="1" kern="1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Versions: </a:t>
            </a:r>
            <a:r>
              <a:rPr lang="en-US" sz="3600" kern="1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USB 1.0/1.1, 2.0, 3.0, 3.1, 3.2,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b="1" kern="1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Connectors: </a:t>
            </a:r>
            <a:r>
              <a:rPr lang="en-US" sz="3600" kern="1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Type-A, Type-B, Micro-USB, USB-C.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b="1" kern="1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Uses: </a:t>
            </a:r>
            <a:r>
              <a:rPr lang="en-US" sz="3600" kern="1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Data transfer, power supply.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UG" sz="3600" kern="1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44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USB Explained: All The Different Types (and What They're Used For ...">
            <a:extLst>
              <a:ext uri="{FF2B5EF4-FFF2-40B4-BE49-F238E27FC236}">
                <a16:creationId xmlns:a16="http://schemas.microsoft.com/office/drawing/2014/main" id="{68B9B831-B3DB-15F0-EA71-BA7A46EA7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557213"/>
            <a:ext cx="11158538" cy="564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752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5F65B9-9C2E-1578-3F6C-B006753900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714375"/>
            <a:ext cx="9601196" cy="516149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w-KE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Parallel Ports</a:t>
            </a:r>
          </a:p>
          <a:p>
            <a:r>
              <a:rPr lang="sw-K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Characteristics: </a:t>
            </a:r>
            <a:r>
              <a:rPr lang="sw-K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for printers, older technology.</a:t>
            </a:r>
          </a:p>
          <a:p>
            <a:r>
              <a:rPr lang="sw-K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Connectors: </a:t>
            </a:r>
            <a:r>
              <a:rPr lang="sw-K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25-pin D-sub connector.</a:t>
            </a:r>
          </a:p>
          <a:p>
            <a:pPr marL="0" indent="0">
              <a:buNone/>
            </a:pPr>
            <a:endParaRPr lang="sw-KE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w-KE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Serial Ports</a:t>
            </a:r>
          </a:p>
          <a:p>
            <a:r>
              <a:rPr lang="sw-K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Characteristics: </a:t>
            </a:r>
            <a:r>
              <a:rPr lang="sw-K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for modems, mice, older technology.</a:t>
            </a:r>
          </a:p>
          <a:p>
            <a:r>
              <a:rPr lang="sw-K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Connectors: </a:t>
            </a:r>
            <a:r>
              <a:rPr lang="sw-K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9-pin D-sub connector.</a:t>
            </a:r>
          </a:p>
          <a:p>
            <a:pPr marL="0" indent="0">
              <a:buNone/>
            </a:pPr>
            <a:r>
              <a:rPr lang="sw-KE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IEEE 1394 (FireWire)</a:t>
            </a:r>
          </a:p>
          <a:p>
            <a:r>
              <a:rPr lang="sw-K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Versions: </a:t>
            </a:r>
            <a:r>
              <a:rPr lang="sw-K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400, 800.</a:t>
            </a:r>
          </a:p>
          <a:p>
            <a:r>
              <a:rPr lang="sw-K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Uses: </a:t>
            </a:r>
            <a:r>
              <a:rPr lang="sw-K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High-speed data transfer, multimedia devices.</a:t>
            </a:r>
          </a:p>
          <a:p>
            <a:endParaRPr lang="en-U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419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at Is The Difference Between A Serial And Parallel Port Images">
            <a:extLst>
              <a:ext uri="{FF2B5EF4-FFF2-40B4-BE49-F238E27FC236}">
                <a16:creationId xmlns:a16="http://schemas.microsoft.com/office/drawing/2014/main" id="{18356953-C364-89EB-CDAB-92443867D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3860" y="828675"/>
            <a:ext cx="6363278" cy="447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hat Is FireWire? (IEEE 1394/FireWire Definition)">
            <a:extLst>
              <a:ext uri="{FF2B5EF4-FFF2-40B4-BE49-F238E27FC236}">
                <a16:creationId xmlns:a16="http://schemas.microsoft.com/office/drawing/2014/main" id="{C9283C52-FFFB-D41F-2263-8E4853748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10" y="828675"/>
            <a:ext cx="4514850" cy="447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720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computer ports">
            <a:extLst>
              <a:ext uri="{FF2B5EF4-FFF2-40B4-BE49-F238E27FC236}">
                <a16:creationId xmlns:a16="http://schemas.microsoft.com/office/drawing/2014/main" id="{88CF5C8E-46CC-1C18-890A-DEE7DFC2E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871537"/>
            <a:ext cx="5043486" cy="4614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omputer connector types with pictures">
            <a:extLst>
              <a:ext uri="{FF2B5EF4-FFF2-40B4-BE49-F238E27FC236}">
                <a16:creationId xmlns:a16="http://schemas.microsoft.com/office/drawing/2014/main" id="{3F81F58F-12D4-2BCB-9121-58C60334A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7" y="871536"/>
            <a:ext cx="5649872" cy="4371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092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ypes of Computer Ports">
            <a:extLst>
              <a:ext uri="{FF2B5EF4-FFF2-40B4-BE49-F238E27FC236}">
                <a16:creationId xmlns:a16="http://schemas.microsoft.com/office/drawing/2014/main" id="{E5A04B98-FEC7-9236-6797-74040BDCA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475" y="1142999"/>
            <a:ext cx="4233862" cy="418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 Guide To The Different Types of Monitor Ports - Practically Networked">
            <a:extLst>
              <a:ext uri="{FF2B5EF4-FFF2-40B4-BE49-F238E27FC236}">
                <a16:creationId xmlns:a16="http://schemas.microsoft.com/office/drawing/2014/main" id="{0A62907A-EAD5-BF81-762F-F98E575E2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3" y="1142998"/>
            <a:ext cx="6386512" cy="418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3977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12567-4215-BE72-FE96-902C3F8F3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657226"/>
            <a:ext cx="9601196" cy="1228724"/>
          </a:xfrm>
        </p:spPr>
        <p:txBody>
          <a:bodyPr>
            <a:noAutofit/>
          </a:bodyPr>
          <a:lstStyle/>
          <a:p>
            <a:r>
              <a:rPr lang="sw-KE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Buses</a:t>
            </a:r>
            <a:br>
              <a:rPr lang="en" sz="1800" b="0" i="0" dirty="0">
                <a:solidFill>
                  <a:srgbClr val="1F1F1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</a:br>
            <a:endParaRPr lang="en-UG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E37F0E-8DD1-C3A9-B951-118C75659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485901"/>
            <a:ext cx="9601196" cy="47148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" b="0" i="0" dirty="0">
                <a:solidFill>
                  <a:srgbClr val="4D5156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 bus is </a:t>
            </a:r>
            <a:r>
              <a:rPr lang="en" b="1" i="0" dirty="0">
                <a:solidFill>
                  <a:srgbClr val="5F6368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 communication system that transfers data between components inside </a:t>
            </a:r>
            <a:r>
              <a:rPr lang="en" b="0" i="0" dirty="0">
                <a:solidFill>
                  <a:srgbClr val="4D5156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or between computers.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System Bus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Components: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bus, address bus, control bus.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Connects CPU to RAM and other system components.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I/O Buses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ISA (Industry Standard Architecture):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Older technology, slower speeds.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PCI (Peripheral Component Interconnect):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Widely used for expansion cards.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USB: </a:t>
            </a:r>
            <a:r>
              <a:rPr lang="en-US" dirty="0"/>
              <a:t>Versatile, hot-swappable, and widely used for peripherals.</a:t>
            </a:r>
            <a:endParaRPr lang="en-U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0725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System Bus vs I/O Busses">
            <a:extLst>
              <a:ext uri="{FF2B5EF4-FFF2-40B4-BE49-F238E27FC236}">
                <a16:creationId xmlns:a16="http://schemas.microsoft.com/office/drawing/2014/main" id="{6B923E2D-DF96-C42C-360F-930D86FDD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709612"/>
            <a:ext cx="10587037" cy="536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895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E6B9A-A532-F476-C624-E8ED3C3F0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8000" b="1" dirty="0">
                <a:solidFill>
                  <a:srgbClr val="0070C0"/>
                </a:solidFill>
              </a:rPr>
              <a:t>Motherboard</a:t>
            </a:r>
            <a:endParaRPr lang="en-UG" sz="80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75B1D-A09B-77B9-B380-C26033B3B3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800" b="1" dirty="0"/>
              <a:t>Function:</a:t>
            </a:r>
            <a:r>
              <a:rPr lang="en-US" sz="4800" dirty="0"/>
              <a:t> The main circuit board that holds the CPU, memory, and other essential components and allows them to communicate.</a:t>
            </a:r>
          </a:p>
          <a:p>
            <a:endParaRPr lang="en-UG" sz="4800" dirty="0"/>
          </a:p>
        </p:txBody>
      </p:sp>
    </p:spTree>
    <p:extLst>
      <p:ext uri="{BB962C8B-B14F-4D97-AF65-F5344CB8AC3E}">
        <p14:creationId xmlns:p14="http://schemas.microsoft.com/office/powerpoint/2010/main" val="3176274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pa Itu Sistem Bus - IMAGESEE">
            <a:extLst>
              <a:ext uri="{FF2B5EF4-FFF2-40B4-BE49-F238E27FC236}">
                <a16:creationId xmlns:a16="http://schemas.microsoft.com/office/drawing/2014/main" id="{5C0C307E-4E84-B831-332A-050F4240B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68" y="942975"/>
            <a:ext cx="1096605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47907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2039546-5B61-25DE-6D7F-59A070A1A728}"/>
              </a:ext>
            </a:extLst>
          </p:cNvPr>
          <p:cNvSpPr txBox="1">
            <a:spLocks/>
          </p:cNvSpPr>
          <p:nvPr/>
        </p:nvSpPr>
        <p:spPr>
          <a:xfrm>
            <a:off x="1295402" y="2398426"/>
            <a:ext cx="9601196" cy="242840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7200" b="1" dirty="0">
                <a:solidFill>
                  <a:schemeClr val="tx1"/>
                </a:solidFill>
              </a:rPr>
              <a:t>Central Processing Unit and How it Works</a:t>
            </a:r>
          </a:p>
        </p:txBody>
      </p:sp>
    </p:spTree>
    <p:extLst>
      <p:ext uri="{BB962C8B-B14F-4D97-AF65-F5344CB8AC3E}">
        <p14:creationId xmlns:p14="http://schemas.microsoft.com/office/powerpoint/2010/main" val="14727363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EB01F-DA73-6133-75CB-038422859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5400" b="1" dirty="0">
                <a:solidFill>
                  <a:srgbClr val="0070C0"/>
                </a:solidFill>
              </a:rPr>
              <a:t>Central Processing Unit (CPU)</a:t>
            </a:r>
            <a:endParaRPr lang="en-UG" sz="54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AE957-9655-1940-F412-C9A2D981D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Definition: </a:t>
            </a:r>
            <a:r>
              <a:rPr lang="en-US" sz="3600" dirty="0"/>
              <a:t>The brain of the computer that performs instructions defined by software.</a:t>
            </a:r>
            <a:endParaRPr lang="en-US" sz="3600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3600" b="1" dirty="0"/>
              <a:t>Function:</a:t>
            </a:r>
            <a:r>
              <a:rPr lang="en-US" sz="3600" dirty="0"/>
              <a:t> Executes instructions from software by performing basic arithmetic, logic, control, and input/output operations.</a:t>
            </a:r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2912365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5D068-836B-BFDE-4390-FBF4053C7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w-KE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CPUs</a:t>
            </a:r>
            <a:endParaRPr lang="en-UG" sz="7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20E15A-16B2-C7D4-5C89-6AA883550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w-KE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AMD &amp; Intel</a:t>
            </a:r>
          </a:p>
          <a:p>
            <a:r>
              <a:rPr lang="sw-K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AMD</a:t>
            </a:r>
            <a:r>
              <a:rPr lang="sw-KE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sw-K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Known for Ryzen and EPYC processors.</a:t>
            </a:r>
          </a:p>
          <a:p>
            <a:r>
              <a:rPr lang="sw-K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Intel: </a:t>
            </a:r>
            <a:r>
              <a:rPr lang="sw-K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Known for Core, Xeon, and Pentium processors.</a:t>
            </a:r>
          </a:p>
          <a:p>
            <a:pPr marL="0" indent="0">
              <a:buNone/>
            </a:pPr>
            <a:r>
              <a:rPr lang="sw-KE" sz="4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CPU Technologies</a:t>
            </a:r>
          </a:p>
          <a:p>
            <a:r>
              <a:rPr lang="sw-K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Multi-core Processors: </a:t>
            </a:r>
            <a:r>
              <a:rPr lang="sw-K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Multiple processing cores on a single chip.</a:t>
            </a:r>
          </a:p>
          <a:p>
            <a:r>
              <a:rPr lang="sw-K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Hyper-Threading: </a:t>
            </a:r>
            <a:r>
              <a:rPr lang="sw-K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Simultaneous multi-threading to improve efficiency.</a:t>
            </a:r>
          </a:p>
          <a:p>
            <a:r>
              <a:rPr lang="sw-K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Cache Memory</a:t>
            </a:r>
            <a:r>
              <a:rPr lang="sw-KE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sw-K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L1, L2, and L3 caches for faster data access.</a:t>
            </a:r>
          </a:p>
          <a:p>
            <a:endParaRPr lang="en-U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3732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MD vs Intel: who makes the best processors | TechRadar">
            <a:extLst>
              <a:ext uri="{FF2B5EF4-FFF2-40B4-BE49-F238E27FC236}">
                <a16:creationId xmlns:a16="http://schemas.microsoft.com/office/drawing/2014/main" id="{85449B16-381D-6FAE-D0AD-487C22C8B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" y="1143001"/>
            <a:ext cx="5433058" cy="448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MD vs. Intel Gaming Performance: 20 CPUs compared, from 3100 to 3900XT ...">
            <a:extLst>
              <a:ext uri="{FF2B5EF4-FFF2-40B4-BE49-F238E27FC236}">
                <a16:creationId xmlns:a16="http://schemas.microsoft.com/office/drawing/2014/main" id="{CCBF3C7C-6872-78F4-A71C-875C8101A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106" y="1185864"/>
            <a:ext cx="5433057" cy="448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75883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16EE0-2E04-A7BE-F529-A6AF0FC72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CPU Components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A7BE94-1EE0-0390-77A4-B5A6B44B95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b="1" dirty="0"/>
              <a:t>Arithmetic Logic Unit (ALU):</a:t>
            </a:r>
            <a:r>
              <a:rPr lang="en-US" sz="3200" dirty="0"/>
              <a:t> Performs arithmetic and logical operations.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/>
              <a:t>Control Unit (CU):</a:t>
            </a:r>
            <a:r>
              <a:rPr lang="en-US" sz="3200" dirty="0"/>
              <a:t> Directs operations of the processor by telling the ALU, memory, and I/O devices how to respond to the instructions.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/>
              <a:t>Cache Memory:</a:t>
            </a:r>
            <a:r>
              <a:rPr lang="en-US" sz="3200" dirty="0"/>
              <a:t> Small, fast memory located inside or very close to the CPU for quick access to frequently used data.</a:t>
            </a:r>
          </a:p>
          <a:p>
            <a:pPr>
              <a:buFont typeface="Wingdings" panose="05000000000000000000" pitchFamily="2" charset="2"/>
              <a:buChar char="Ø"/>
            </a:pPr>
            <a:endParaRPr lang="en-UG" sz="3200" dirty="0"/>
          </a:p>
        </p:txBody>
      </p:sp>
    </p:spTree>
    <p:extLst>
      <p:ext uri="{BB962C8B-B14F-4D97-AF65-F5344CB8AC3E}">
        <p14:creationId xmlns:p14="http://schemas.microsoft.com/office/powerpoint/2010/main" val="9958399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xplained] Main Components of CPU and their Functions - ETechnoG">
            <a:extLst>
              <a:ext uri="{FF2B5EF4-FFF2-40B4-BE49-F238E27FC236}">
                <a16:creationId xmlns:a16="http://schemas.microsoft.com/office/drawing/2014/main" id="{F9D0FD42-DACD-308D-8206-4CF0E800A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842963"/>
            <a:ext cx="10144125" cy="527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3553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LU.jpg">
            <a:extLst>
              <a:ext uri="{FF2B5EF4-FFF2-40B4-BE49-F238E27FC236}">
                <a16:creationId xmlns:a16="http://schemas.microsoft.com/office/drawing/2014/main" id="{C00D9FC7-930B-3FBC-8FB2-A8B2154317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714376"/>
            <a:ext cx="10272712" cy="5437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85699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3DC14-D67D-F267-E985-EC3C004B2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the CPU Works (Step by Step)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19FD60-A2DB-ACD9-5318-01DA5A724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03357"/>
            <a:ext cx="9601196" cy="3642609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Fetch: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CPU gets (fetches) the next instruction from the computer’s memory (RAM).Instructions are stored as binary code (0s and 1s).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Decode: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The CPU’s control unit (CU) interprets the instruction. It figures out what needs to be done (e.g., add numbers, compare values, move data).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Execute: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Arithmetic Logic Unit (ALU) carries out the actual work: Arithmetic (addition, subtraction, multiplication, division) Logic (AND, OR, NOT, comparisons). If the task involves moving data, the CPU handles that too.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Store (Write Back):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result of the instruction is sent back to RAM, cache, or a register (a small, super-fast storage inside the CPU) for future use.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cycle is called the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Fetch–Decode–Execute cycle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and it happens billions of times per second.</a:t>
            </a:r>
          </a:p>
        </p:txBody>
      </p:sp>
    </p:spTree>
    <p:extLst>
      <p:ext uri="{BB962C8B-B14F-4D97-AF65-F5344CB8AC3E}">
        <p14:creationId xmlns:p14="http://schemas.microsoft.com/office/powerpoint/2010/main" val="12262228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429D4-010A-DDA2-228E-BD9D6A19A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Key CPU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B7727-55DC-C22B-648B-4C2586ED7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73893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Control Unit (CU): </a:t>
            </a:r>
            <a:r>
              <a:rPr lang="en-US" dirty="0"/>
              <a:t>Directs data flow, tells other parts what to do.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Arithmetic Logic Unit (ALU): </a:t>
            </a:r>
            <a:r>
              <a:rPr lang="en-US" dirty="0"/>
              <a:t>Performs calculations and logical comparisons.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Registers: </a:t>
            </a:r>
            <a:r>
              <a:rPr lang="en-US" dirty="0"/>
              <a:t>Tiny, high-speed memory inside the CPU for immediate data.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Cache: </a:t>
            </a:r>
            <a:r>
              <a:rPr lang="en-US" dirty="0"/>
              <a:t>Very fast memory inside or near the CPU to store frequently used data.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Clock: </a:t>
            </a:r>
            <a:r>
              <a:rPr lang="en-US" dirty="0"/>
              <a:t>Synchronizes all operations (measured in GHz – billions of cycles per second).</a:t>
            </a:r>
          </a:p>
        </p:txBody>
      </p:sp>
    </p:spTree>
    <p:extLst>
      <p:ext uri="{BB962C8B-B14F-4D97-AF65-F5344CB8AC3E}">
        <p14:creationId xmlns:p14="http://schemas.microsoft.com/office/powerpoint/2010/main" val="2684063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SUS B75M-PLUS Motherboard 1155 M-ATX USB3.0 DDR3 HDMI 4 memory slots –  SPCP India Computer accessories supplier">
            <a:extLst>
              <a:ext uri="{FF2B5EF4-FFF2-40B4-BE49-F238E27FC236}">
                <a16:creationId xmlns:a16="http://schemas.microsoft.com/office/drawing/2014/main" id="{9A9E48D6-1065-2623-8B08-550704F2B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471488"/>
            <a:ext cx="11201400" cy="587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1113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0996BE99-6628-2C95-FA0B-8384BFE480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69233" y="704849"/>
            <a:ext cx="9727365" cy="1723557"/>
          </a:xfrm>
        </p:spPr>
        <p:txBody>
          <a:bodyPr>
            <a:normAutofit/>
          </a:bodyPr>
          <a:lstStyle/>
          <a:p>
            <a:pPr marL="685800" indent="-685800" algn="ctr" eaLnBrk="1" hangingPunct="1">
              <a:buFont typeface="Wingdings" panose="05000000000000000000" pitchFamily="2" charset="2"/>
              <a:buChar char="q"/>
            </a:pPr>
            <a:r>
              <a:rPr lang="en-GB" altLang="en-US" sz="6600" b="1" dirty="0">
                <a:solidFill>
                  <a:srgbClr val="0070C0"/>
                </a:solidFill>
                <a:cs typeface="Times New Roman" panose="02020603050405020304" pitchFamily="18" charset="0"/>
              </a:rPr>
              <a:t>PC Memory</a:t>
            </a:r>
            <a:endParaRPr lang="en-GB" altLang="en-US" sz="6600" dirty="0">
              <a:solidFill>
                <a:srgbClr val="0070C0"/>
              </a:solidFill>
            </a:endParaRPr>
          </a:p>
        </p:txBody>
      </p:sp>
      <p:sp>
        <p:nvSpPr>
          <p:cNvPr id="55300" name="Rectangle 4">
            <a:extLst>
              <a:ext uri="{FF2B5EF4-FFF2-40B4-BE49-F238E27FC236}">
                <a16:creationId xmlns:a16="http://schemas.microsoft.com/office/drawing/2014/main" id="{F2F465FC-677F-95E7-604B-59E3DED02D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95402" y="2428407"/>
            <a:ext cx="10112113" cy="4140199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Primary storage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memory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Is where the data and programs that are currently in operation or being accessed are stored during use.</a:t>
            </a:r>
            <a:endParaRPr lang="en-US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 and data are held in main memory, which is divided into millions of individually-addressable storage units called </a:t>
            </a:r>
            <a:r>
              <a:rPr lang="en-US" alt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bytes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byte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hold one 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 it can be used to hold a code representing, for example, a tiny part of a picture, a sound, or part of a computer program instruction.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byte has  bits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br>
              <a:rPr lang="en-GB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CF5465-6EDC-B6CF-E9BD-C3ABDED1E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415554B-6B54-4C3A-A67D-A402A9D0254E}" type="slidenum">
              <a:rPr lang="en-US" altLang="en-US" sz="1200">
                <a:solidFill>
                  <a:srgbClr val="045C75"/>
                </a:solidFill>
              </a:rPr>
              <a:pPr/>
              <a:t>30</a:t>
            </a:fld>
            <a:endParaRPr lang="en-US" altLang="en-US" sz="1200">
              <a:solidFill>
                <a:srgbClr val="045C7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5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5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53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53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0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0D329D36-6BC0-DFE5-87F2-3EBB8F5965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5402" y="899722"/>
            <a:ext cx="9601196" cy="1129364"/>
          </a:xfrm>
        </p:spPr>
        <p:txBody>
          <a:bodyPr>
            <a:normAutofit/>
          </a:bodyPr>
          <a:lstStyle/>
          <a:p>
            <a:pPr marL="857250" indent="-857250" algn="ctr" eaLnBrk="1" hangingPunct="1">
              <a:buFont typeface="Wingdings" panose="05000000000000000000" pitchFamily="2" charset="2"/>
              <a:buChar char="q"/>
            </a:pPr>
            <a:r>
              <a:rPr lang="en-GB" altLang="en-US" sz="6600" b="1" dirty="0">
                <a:solidFill>
                  <a:srgbClr val="0070C0"/>
                </a:solidFill>
                <a:cs typeface="Times New Roman" panose="02020603050405020304" pitchFamily="18" charset="0"/>
              </a:rPr>
              <a:t>Memory Size</a:t>
            </a:r>
            <a:endParaRPr lang="en-GB" altLang="en-US" sz="6600" dirty="0">
              <a:solidFill>
                <a:srgbClr val="0070C0"/>
              </a:solidFill>
            </a:endParaRPr>
          </a:p>
        </p:txBody>
      </p:sp>
      <p:sp>
        <p:nvSpPr>
          <p:cNvPr id="55300" name="Rectangle 4">
            <a:extLst>
              <a:ext uri="{FF2B5EF4-FFF2-40B4-BE49-F238E27FC236}">
                <a16:creationId xmlns:a16="http://schemas.microsoft.com/office/drawing/2014/main" id="{57D491E4-F74D-A2F3-16AA-E8814ABFB8B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81986" y="2480872"/>
            <a:ext cx="10925332" cy="3767528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total number of bytes in main memory is referred to as the computer’s </a:t>
            </a:r>
            <a:r>
              <a:rPr lang="en-US" altLang="en-US" sz="23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memory size</a:t>
            </a:r>
            <a:r>
              <a:rPr lang="en-US" altLang="en-US" sz="2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alt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</a:t>
            </a:r>
            <a:r>
              <a:rPr lang="en-US" alt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memory sizes are measured as follows: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Byte= 8bits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Kilobyte (</a:t>
            </a:r>
            <a:r>
              <a:rPr lang="en-US" alt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Kb</a:t>
            </a:r>
            <a:r>
              <a:rPr lang="en-US" alt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	=	1000 bytes (to be exact, 1024 bytes) [</a:t>
            </a:r>
            <a:r>
              <a:rPr lang="en-US" altLang="en-US" sz="23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 bytes form =	1 Kilobyte]</a:t>
            </a:r>
          </a:p>
          <a:p>
            <a:pPr>
              <a:lnSpc>
                <a:spcPct val="90000"/>
              </a:lnSpc>
              <a:buNone/>
            </a:pPr>
            <a:r>
              <a:rPr lang="en-US" alt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 Megabyte (Mb)=	1,000,000 (1 million) bytes  	</a:t>
            </a:r>
            <a:r>
              <a:rPr lang="en-US" altLang="en-US" sz="23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[1000 kilobytes =1 Megabyte(MB)]</a:t>
            </a:r>
          </a:p>
          <a:p>
            <a:pPr>
              <a:lnSpc>
                <a:spcPct val="90000"/>
              </a:lnSpc>
              <a:buNone/>
            </a:pPr>
            <a:r>
              <a:rPr lang="en-US" alt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 Gigabyte (Gb)	=	1,000,000,000 (1 billion) bytes  </a:t>
            </a:r>
            <a:r>
              <a:rPr lang="en-US" altLang="en-US" sz="23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[1000 MB=	1 Gigabyte(GB)]</a:t>
            </a:r>
          </a:p>
          <a:p>
            <a:pPr>
              <a:lnSpc>
                <a:spcPct val="90000"/>
              </a:lnSpc>
              <a:buNone/>
            </a:pPr>
            <a:r>
              <a:rPr lang="en-US" alt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 Terabyte (Tb)	=	1,000,000,000,000 (1 trillion) bytes </a:t>
            </a:r>
            <a:r>
              <a:rPr lang="en-US" altLang="en-US" sz="23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[1000 GB= 1 Terabyte(TB)]</a:t>
            </a:r>
            <a:br>
              <a:rPr lang="en-GB" alt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alt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0189DF-547D-0EAE-FCBD-25EE1D404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35CAC5E-14F5-41F9-9E72-5C609AB0C29D}" type="slidenum">
              <a:rPr lang="en-US" altLang="en-US" sz="1200">
                <a:solidFill>
                  <a:srgbClr val="045C75"/>
                </a:solidFill>
              </a:rPr>
              <a:pPr/>
              <a:t>31</a:t>
            </a:fld>
            <a:endParaRPr lang="en-US" altLang="en-US" sz="1200">
              <a:solidFill>
                <a:srgbClr val="045C7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5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5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53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53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53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53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0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>
            <a:extLst>
              <a:ext uri="{FF2B5EF4-FFF2-40B4-BE49-F238E27FC236}">
                <a16:creationId xmlns:a16="http://schemas.microsoft.com/office/drawing/2014/main" id="{B1621E8B-0E49-C2F3-D5AA-591BF3AD2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4302" y="533400"/>
            <a:ext cx="480309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latin typeface="Arial" panose="020B0604020202020204" pitchFamily="34" charset="0"/>
              </a:rPr>
              <a:t>Main memory consists of a number of storage locations, each of which is identified by a </a:t>
            </a:r>
            <a:r>
              <a:rPr lang="en-GB" altLang="en-US" b="1" dirty="0">
                <a:latin typeface="Arial" panose="020B0604020202020204" pitchFamily="34" charset="0"/>
              </a:rPr>
              <a:t>unique address</a:t>
            </a:r>
          </a:p>
        </p:txBody>
      </p:sp>
      <p:sp>
        <p:nvSpPr>
          <p:cNvPr id="2052" name="Text Box 4">
            <a:extLst>
              <a:ext uri="{FF2B5EF4-FFF2-40B4-BE49-F238E27FC236}">
                <a16:creationId xmlns:a16="http://schemas.microsoft.com/office/drawing/2014/main" id="{D672F900-E6F9-AB9A-9F42-89B42FE3F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4302" y="2286000"/>
            <a:ext cx="480309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latin typeface="Arial" panose="020B0604020202020204" pitchFamily="34" charset="0"/>
              </a:rPr>
              <a:t>The ability of the CPU to identify each location is known as its </a:t>
            </a:r>
            <a:r>
              <a:rPr lang="en-GB" altLang="en-US" b="1" dirty="0">
                <a:latin typeface="Arial" panose="020B0604020202020204" pitchFamily="34" charset="0"/>
              </a:rPr>
              <a:t>addressability</a:t>
            </a:r>
          </a:p>
        </p:txBody>
      </p:sp>
      <p:sp>
        <p:nvSpPr>
          <p:cNvPr id="2053" name="Text Box 5">
            <a:extLst>
              <a:ext uri="{FF2B5EF4-FFF2-40B4-BE49-F238E27FC236}">
                <a16:creationId xmlns:a16="http://schemas.microsoft.com/office/drawing/2014/main" id="{0D9936B6-C9EC-23C7-6009-8AA71629C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4302" y="4038601"/>
            <a:ext cx="503169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latin typeface="Arial" panose="020B0604020202020204" pitchFamily="34" charset="0"/>
              </a:rPr>
              <a:t>Each location stores a </a:t>
            </a:r>
            <a:r>
              <a:rPr lang="en-GB" altLang="en-US" b="1" dirty="0">
                <a:latin typeface="Arial" panose="020B0604020202020204" pitchFamily="34" charset="0"/>
              </a:rPr>
              <a:t>word</a:t>
            </a:r>
            <a:r>
              <a:rPr lang="en-GB" altLang="en-US" dirty="0">
                <a:latin typeface="Arial" panose="020B0604020202020204" pitchFamily="34" charset="0"/>
              </a:rPr>
              <a:t> i.e. the number of bits that can be processed by the CPU in a single operation.  </a:t>
            </a:r>
            <a:r>
              <a:rPr lang="en-GB" altLang="en-US" b="1" dirty="0">
                <a:latin typeface="Arial" panose="020B0604020202020204" pitchFamily="34" charset="0"/>
              </a:rPr>
              <a:t>Word length</a:t>
            </a:r>
            <a:r>
              <a:rPr lang="en-GB" altLang="en-US" dirty="0">
                <a:latin typeface="Arial" panose="020B0604020202020204" pitchFamily="34" charset="0"/>
              </a:rPr>
              <a:t> may be typically 16, 24, 32 etc</a:t>
            </a:r>
          </a:p>
        </p:txBody>
      </p:sp>
      <p:pic>
        <p:nvPicPr>
          <p:cNvPr id="2055" name="Picture 7">
            <a:extLst>
              <a:ext uri="{FF2B5EF4-FFF2-40B4-BE49-F238E27FC236}">
                <a16:creationId xmlns:a16="http://schemas.microsoft.com/office/drawing/2014/main" id="{807DD81B-575C-BCBC-690C-AA9E8ACE9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588" y="1295400"/>
            <a:ext cx="2976562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DA3029-E72B-A143-1FFD-7D6EFF279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CE98A2D-D703-463B-BD07-5B7A5A1444F8}" type="slidenum">
              <a:rPr lang="en-US" altLang="en-US" sz="1200">
                <a:solidFill>
                  <a:srgbClr val="045C75"/>
                </a:solidFill>
              </a:rPr>
              <a:pPr/>
              <a:t>32</a:t>
            </a:fld>
            <a:endParaRPr lang="en-US" altLang="en-US" sz="1200">
              <a:solidFill>
                <a:srgbClr val="045C7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  <p:bldP spid="2052" grpId="0" autoUpdateAnimBg="0"/>
      <p:bldP spid="2053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58AC5-0831-9ED5-3210-6EA03DC6C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8000" b="1" dirty="0">
                <a:solidFill>
                  <a:srgbClr val="0070C0"/>
                </a:solidFill>
              </a:rPr>
              <a:t>RAM)</a:t>
            </a:r>
            <a:endParaRPr lang="en-UG" sz="80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226DD-8544-3F94-6D09-7F03DAFB8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400" b="1" dirty="0"/>
              <a:t>Memory (RAM):</a:t>
            </a:r>
            <a:r>
              <a:rPr lang="en-US" sz="4400" dirty="0"/>
              <a:t> Temporary storage used by the CPU to store data and instructions during processing.</a:t>
            </a:r>
          </a:p>
          <a:p>
            <a:r>
              <a:rPr lang="en-US" sz="4400" b="1" dirty="0"/>
              <a:t>Function:</a:t>
            </a:r>
            <a:r>
              <a:rPr lang="en-US" sz="4400" dirty="0"/>
              <a:t> Stores data temporarily for quick access by the CPU.</a:t>
            </a:r>
            <a:endParaRPr lang="en-UG" sz="4400" dirty="0"/>
          </a:p>
        </p:txBody>
      </p:sp>
    </p:spTree>
    <p:extLst>
      <p:ext uri="{BB962C8B-B14F-4D97-AF65-F5344CB8AC3E}">
        <p14:creationId xmlns:p14="http://schemas.microsoft.com/office/powerpoint/2010/main" val="37879001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63A3B-A67B-F4C5-4432-CD576BBE3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853545"/>
            <a:ext cx="9601196" cy="946681"/>
          </a:xfrm>
        </p:spPr>
        <p:txBody>
          <a:bodyPr>
            <a:normAutofit fontScale="90000"/>
          </a:bodyPr>
          <a:lstStyle/>
          <a:p>
            <a:r>
              <a:rPr lang="sw-KE" sz="8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 TYPES</a:t>
            </a:r>
            <a:endParaRPr lang="en-UG" sz="8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D87A7-DEDF-EA80-5A22-18084D39A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800225"/>
            <a:ext cx="9601196" cy="4471987"/>
          </a:xfrm>
        </p:spPr>
        <p:txBody>
          <a:bodyPr>
            <a:no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/>
              <a:buAutoNum type="arabicPeriod"/>
            </a:pPr>
            <a:r>
              <a:rPr lang="sw-KE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DRAM (Dynamic RAM):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w-KE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common type of memory found in computers.</a:t>
            </a:r>
            <a:endParaRPr lang="sw-KE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w-KE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w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Volatile, needs a constant refresh, Common in PCs.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sw-KE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SRAM (Static RAM):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Faster and more expensive than DRAM, </a:t>
            </a:r>
            <a:r>
              <a:rPr lang="sw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refresh needed , </a:t>
            </a:r>
            <a:r>
              <a:rPr lang="en-US" dirty="0"/>
              <a:t>used for cache memory.</a:t>
            </a:r>
            <a:endParaRPr lang="sw-KE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sw-KE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SDRAM (Synchronous DRAM): </a:t>
            </a:r>
            <a:r>
              <a:rPr lang="sw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Synchronized with the system clock.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sw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Includes DDR (Double Data Rate) versions (DDR, DDR2, DDR3, DDR4, DDR5).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UG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553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What is RAM? - Random Access Memory | Explained">
            <a:extLst>
              <a:ext uri="{FF2B5EF4-FFF2-40B4-BE49-F238E27FC236}">
                <a16:creationId xmlns:a16="http://schemas.microsoft.com/office/drawing/2014/main" id="{4291015B-2F5B-D5A2-0E20-343A291CC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" y="685799"/>
            <a:ext cx="10838856" cy="558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8759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>
            <a:extLst>
              <a:ext uri="{FF2B5EF4-FFF2-40B4-BE49-F238E27FC236}">
                <a16:creationId xmlns:a16="http://schemas.microsoft.com/office/drawing/2014/main" id="{EECC7FC4-33C7-D127-4B56-CD9D79076B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704850"/>
            <a:ext cx="8229600" cy="971550"/>
          </a:xfrm>
        </p:spPr>
        <p:txBody>
          <a:bodyPr/>
          <a:lstStyle/>
          <a:p>
            <a:r>
              <a:rPr lang="en-US" altLang="en-US" b="1" dirty="0">
                <a:solidFill>
                  <a:srgbClr val="FF0000"/>
                </a:solidFill>
              </a:rPr>
              <a:t>RAM Note</a:t>
            </a:r>
          </a:p>
        </p:txBody>
      </p:sp>
      <p:sp>
        <p:nvSpPr>
          <p:cNvPr id="51203" name="Content Placeholder 2">
            <a:extLst>
              <a:ext uri="{FF2B5EF4-FFF2-40B4-BE49-F238E27FC236}">
                <a16:creationId xmlns:a16="http://schemas.microsoft.com/office/drawing/2014/main" id="{EDE3987D-FCCA-8185-C00B-FF30A649B0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en-US" sz="3600" dirty="0"/>
              <a:t>Motherboards are designed to support specific types of RAM.</a:t>
            </a:r>
          </a:p>
          <a:p>
            <a:r>
              <a:rPr lang="en-US" altLang="en-US" sz="3600" dirty="0"/>
              <a:t>You should always check which types of memory can be fitted before supplying or installing upgrades.</a:t>
            </a:r>
          </a:p>
          <a:p>
            <a:r>
              <a:rPr lang="en-US" altLang="en-US" sz="3600" dirty="0"/>
              <a:t>The memory must be equal to or faster than the motherboard clock speed.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E58C3-4E38-2B44-2368-B0D6E8AE3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3D4B6D0-2BD7-453C-B2D4-57C277905FE9}" type="slidenum">
              <a:rPr lang="en-US" altLang="en-US" sz="1200">
                <a:solidFill>
                  <a:srgbClr val="045C75"/>
                </a:solidFill>
              </a:rPr>
              <a:pPr/>
              <a:t>36</a:t>
            </a:fld>
            <a:endParaRPr lang="en-US" altLang="en-US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9529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3CD7B44D-2B5C-C2BD-6140-275F01D7AE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762000"/>
            <a:ext cx="7772400" cy="1143000"/>
          </a:xfrm>
        </p:spPr>
        <p:txBody>
          <a:bodyPr>
            <a:normAutofit/>
          </a:bodyPr>
          <a:lstStyle/>
          <a:p>
            <a:pPr marL="571500" indent="-571500" eaLnBrk="1" hangingPunct="1">
              <a:buFont typeface="Wingdings" panose="05000000000000000000" pitchFamily="2" charset="2"/>
              <a:buChar char="q"/>
              <a:defRPr/>
            </a:pPr>
            <a:r>
              <a:rPr lang="en-GB" b="1" dirty="0">
                <a:solidFill>
                  <a:srgbClr val="0070C0"/>
                </a:solidFill>
                <a:latin typeface="+mn-lt"/>
              </a:rPr>
              <a:t>Read Only Memory (ROM)</a:t>
            </a:r>
          </a:p>
        </p:txBody>
      </p:sp>
      <p:sp>
        <p:nvSpPr>
          <p:cNvPr id="52227" name="Rectangle 4">
            <a:extLst>
              <a:ext uri="{FF2B5EF4-FFF2-40B4-BE49-F238E27FC236}">
                <a16:creationId xmlns:a16="http://schemas.microsoft.com/office/drawing/2014/main" id="{A20B4CDB-38C2-6FFA-54C5-472E55B2E42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34321" y="2498648"/>
            <a:ext cx="10478125" cy="4002087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sz="3600" dirty="0">
                <a:cs typeface="Times New Roman" panose="02020603050405020304" pitchFamily="18" charset="0"/>
              </a:rPr>
              <a:t>Non-volatile, with contents permanently attached to the memory chip at the manufacturing stage</a:t>
            </a:r>
          </a:p>
          <a:p>
            <a:pPr eaLnBrk="1" hangingPunct="1"/>
            <a:r>
              <a:rPr lang="en-GB" altLang="en-US" sz="3600" dirty="0">
                <a:cs typeface="Times New Roman" panose="02020603050405020304" pitchFamily="18" charset="0"/>
              </a:rPr>
              <a:t>Used for example to hold the </a:t>
            </a:r>
            <a:r>
              <a:rPr lang="en-GB" altLang="en-US" sz="3600" b="1" i="1" dirty="0">
                <a:cs typeface="Times New Roman" panose="02020603050405020304" pitchFamily="18" charset="0"/>
              </a:rPr>
              <a:t>bootstrap loader</a:t>
            </a:r>
            <a:r>
              <a:rPr lang="en-GB" altLang="en-US" sz="3600" dirty="0">
                <a:cs typeface="Times New Roman" panose="02020603050405020304" pitchFamily="18" charset="0"/>
              </a:rPr>
              <a:t>, the program which runs as soon as the computer is switched on and instructs it to load the operating system from disk into memory.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040244-19BE-C489-7907-9182DACE4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A6BDA95-608E-4E30-A364-C795026244D3}" type="slidenum">
              <a:rPr lang="en-US" altLang="en-US" sz="1200">
                <a:solidFill>
                  <a:srgbClr val="045C75"/>
                </a:solidFill>
              </a:rPr>
              <a:pPr/>
              <a:t>37</a:t>
            </a:fld>
            <a:endParaRPr lang="en-US" altLang="en-US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3516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729F2173-84E1-0644-7BA2-0FF6A4D145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09272" y="982132"/>
            <a:ext cx="10088380" cy="97155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5400" b="1" dirty="0">
                <a:solidFill>
                  <a:srgbClr val="0070C0"/>
                </a:solidFill>
              </a:rPr>
              <a:t>ROM Types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BA048C40-84B5-7C0D-6C3A-DBD3F28B8D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69430" y="2556932"/>
            <a:ext cx="10478123" cy="3691468"/>
          </a:xfrm>
        </p:spPr>
        <p:txBody>
          <a:bodyPr>
            <a:normAutofit fontScale="85000" lnSpcReduction="10000"/>
          </a:bodyPr>
          <a:lstStyle/>
          <a:p>
            <a:pPr marL="0" indent="0" eaLnBrk="1" hangingPunct="1">
              <a:buNone/>
            </a:pPr>
            <a:r>
              <a:rPr lang="en-US" altLang="en-US" sz="3200" b="1" dirty="0"/>
              <a:t>1.</a:t>
            </a:r>
            <a:r>
              <a:rPr lang="en-US" altLang="en-US" sz="3200" b="1" dirty="0">
                <a:solidFill>
                  <a:srgbClr val="FF0000"/>
                </a:solidFill>
              </a:rPr>
              <a:t>Programmable read-only memory</a:t>
            </a:r>
            <a:r>
              <a:rPr lang="en-US" altLang="en-US" sz="3200" b="1" i="1" dirty="0">
                <a:solidFill>
                  <a:srgbClr val="FF0000"/>
                </a:solidFill>
              </a:rPr>
              <a:t>,(PROM):</a:t>
            </a:r>
            <a:r>
              <a:rPr lang="en-US" altLang="en-US" sz="3200" b="1" dirty="0">
                <a:solidFill>
                  <a:srgbClr val="FF0000"/>
                </a:solidFill>
              </a:rPr>
              <a:t> </a:t>
            </a:r>
          </a:p>
          <a:p>
            <a:pPr marL="0" indent="0" eaLnBrk="1" hangingPunct="1">
              <a:buNone/>
            </a:pPr>
            <a:r>
              <a:rPr lang="en-US" altLang="en-US" sz="3200" dirty="0"/>
              <a:t>A memory chip on which data can be written only once. </a:t>
            </a:r>
          </a:p>
          <a:p>
            <a:pPr eaLnBrk="1" hangingPunct="1"/>
            <a:r>
              <a:rPr lang="en-US" altLang="en-US" sz="3200" dirty="0"/>
              <a:t>Once a program has been written onto a PROM, it remains there forever. Unlike RAM, PROMs retain their contents when the computer is turned off..</a:t>
            </a:r>
          </a:p>
          <a:p>
            <a:r>
              <a:rPr lang="en-US" altLang="en-US" sz="3200" dirty="0"/>
              <a:t>To write data onto a PROM chip, you need a special device called a </a:t>
            </a:r>
            <a:r>
              <a:rPr lang="en-US" altLang="en-US" sz="3200" i="1" dirty="0"/>
              <a:t>PROM </a:t>
            </a:r>
            <a:r>
              <a:rPr lang="en-US" altLang="en-US" sz="3200" b="1" i="1" dirty="0">
                <a:solidFill>
                  <a:schemeClr val="tx1"/>
                </a:solidFill>
              </a:rPr>
              <a:t>programmer</a:t>
            </a:r>
            <a:r>
              <a:rPr lang="en-US" altLang="en-US" sz="3200" b="1" i="1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en-US" sz="3200" b="1" i="1" dirty="0">
                <a:solidFill>
                  <a:schemeClr val="tx1"/>
                </a:solidFill>
              </a:rPr>
              <a:t>or PROM burner. The process of programming a PROM is sometimes called burning the PROM. </a:t>
            </a:r>
          </a:p>
          <a:p>
            <a:pPr eaLnBrk="1" hangingPunct="1"/>
            <a:endParaRPr lang="en-US" altLang="en-US" sz="3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3A0ABC-141E-8B7E-635B-D08DD27EB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71BA943-7DEB-4929-87AE-DFD3E69217D3}" type="slidenum">
              <a:rPr lang="en-US" altLang="en-US" sz="1200">
                <a:solidFill>
                  <a:srgbClr val="045C75"/>
                </a:solidFill>
              </a:rPr>
              <a:pPr/>
              <a:t>38</a:t>
            </a:fld>
            <a:endParaRPr lang="en-US" altLang="en-US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6238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>
            <a:extLst>
              <a:ext uri="{FF2B5EF4-FFF2-40B4-BE49-F238E27FC236}">
                <a16:creationId xmlns:a16="http://schemas.microsoft.com/office/drawing/2014/main" id="{486723EC-D9C2-64FD-7E62-5868A147E8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29390" y="609600"/>
            <a:ext cx="10583056" cy="5476407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3600" i="1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3600" b="1" dirty="0">
                <a:solidFill>
                  <a:srgbClr val="FF0000"/>
                </a:solidFill>
              </a:rPr>
              <a:t>2.An EPROM (Erasable programmable read-only memory) </a:t>
            </a:r>
          </a:p>
          <a:p>
            <a:pPr eaLnBrk="1" hangingPunct="1">
              <a:lnSpc>
                <a:spcPct val="90000"/>
              </a:lnSpc>
            </a:pPr>
            <a:endParaRPr lang="en-US" altLang="en-US" sz="3600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3600" dirty="0"/>
              <a:t>is a special type of PROM that can be erased by exposing it to ultraviolet light. Once it is erased, it can be reprogrammed. An EEPROM is similar to a PROM, but requires only electricity to be erased</a:t>
            </a:r>
            <a:r>
              <a:rPr lang="en-US" altLang="en-US" sz="3600" i="1" dirty="0"/>
              <a:t>. </a:t>
            </a:r>
          </a:p>
          <a:p>
            <a:pPr eaLnBrk="1" hangingPunct="1">
              <a:lnSpc>
                <a:spcPct val="90000"/>
              </a:lnSpc>
            </a:pPr>
            <a:endParaRPr lang="en-US" altLang="en-US" sz="3600" dirty="0"/>
          </a:p>
          <a:p>
            <a:pPr eaLnBrk="1" hangingPunct="1">
              <a:lnSpc>
                <a:spcPct val="90000"/>
              </a:lnSpc>
            </a:pPr>
            <a:endParaRPr lang="en-US" alt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48BABF-26D8-3009-04F5-85E345B10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7F7EA72-83E3-47A7-ACEC-A9A706DFC19C}" type="slidenum">
              <a:rPr lang="en-US" altLang="en-US" sz="1200">
                <a:solidFill>
                  <a:srgbClr val="045C75"/>
                </a:solidFill>
              </a:rPr>
              <a:pPr/>
              <a:t>39</a:t>
            </a:fld>
            <a:endParaRPr lang="en-US" altLang="en-US" sz="1200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67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otherboard - Wikipedia">
            <a:extLst>
              <a:ext uri="{FF2B5EF4-FFF2-40B4-BE49-F238E27FC236}">
                <a16:creationId xmlns:a16="http://schemas.microsoft.com/office/drawing/2014/main" id="{8D83F395-5723-C92F-48AB-9D2E633DBA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49" y="1485900"/>
            <a:ext cx="5150023" cy="350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ystem Hardware Component: Motherboard | by Baseer Hussain | Computing  Technology with IT Fundamentals | Medium">
            <a:extLst>
              <a:ext uri="{FF2B5EF4-FFF2-40B4-BE49-F238E27FC236}">
                <a16:creationId xmlns:a16="http://schemas.microsoft.com/office/drawing/2014/main" id="{A8A6A4E6-7548-C9D1-1EF7-2A29A587E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1" y="1328738"/>
            <a:ext cx="6353174" cy="405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1127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3B071-13D0-BE03-A424-F0A6A7BB6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w-KE" sz="8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Storage Device</a:t>
            </a:r>
            <a:endParaRPr lang="en-UG" sz="8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CEB85-A56B-7A13-80D4-D9A802DB9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w-KE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Hard Disk Drives (HDD)</a:t>
            </a:r>
          </a:p>
          <a:p>
            <a:r>
              <a:rPr lang="sw-K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Installation</a:t>
            </a:r>
            <a:r>
              <a:rPr lang="sw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Secure in case, connect power and data cables.</a:t>
            </a:r>
          </a:p>
          <a:p>
            <a:r>
              <a:rPr lang="sw-K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Configuration: </a:t>
            </a:r>
            <a:r>
              <a:rPr lang="sw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BIOS/UEFI recognition, partitioning, formatting.</a:t>
            </a:r>
          </a:p>
          <a:p>
            <a:pPr marL="0" indent="0">
              <a:buNone/>
            </a:pPr>
            <a:r>
              <a:rPr lang="sw-KE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Solid State Drives (SSD)</a:t>
            </a:r>
          </a:p>
          <a:p>
            <a:r>
              <a:rPr lang="sw-K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Installation: </a:t>
            </a:r>
            <a:r>
              <a:rPr lang="sw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Similar to HDDs, often mounted differently.</a:t>
            </a:r>
          </a:p>
          <a:p>
            <a:r>
              <a:rPr lang="sw-K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Configuration: </a:t>
            </a:r>
            <a:r>
              <a:rPr lang="sw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BIOS/UEFI settings, partitioning, formatting.</a:t>
            </a:r>
          </a:p>
          <a:p>
            <a:endParaRPr lang="sw-K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3465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6E548-C551-061D-57AA-68A0B3F55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w-KE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Storage Device Cont’d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5D46B-EB9F-1330-4840-57E2448E8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w-KE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Floppy Drives</a:t>
            </a:r>
          </a:p>
          <a:p>
            <a:r>
              <a:rPr lang="sw-K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Installation: </a:t>
            </a:r>
            <a:r>
              <a:rPr lang="sw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Secure in case, connect power and data cables.</a:t>
            </a:r>
          </a:p>
          <a:p>
            <a:r>
              <a:rPr lang="sw-K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Configuration: </a:t>
            </a:r>
            <a:r>
              <a:rPr lang="sw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BIOS recognition.</a:t>
            </a:r>
          </a:p>
          <a:p>
            <a:pPr marL="0" indent="0">
              <a:buNone/>
            </a:pPr>
            <a:r>
              <a:rPr lang="sw-KE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CD-ROM Drives</a:t>
            </a:r>
          </a:p>
          <a:p>
            <a:r>
              <a:rPr lang="sw-K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Installation: </a:t>
            </a:r>
            <a:r>
              <a:rPr lang="sw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Secure in case, connect power and data cables.</a:t>
            </a:r>
          </a:p>
          <a:p>
            <a:r>
              <a:rPr lang="sw-K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Configuration: </a:t>
            </a:r>
            <a:r>
              <a:rPr lang="sw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BIOS/UEFI settings.</a:t>
            </a:r>
          </a:p>
          <a:p>
            <a:endParaRPr lang="en-U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6465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mputer storage devices. Definition | by Saduni Pabasara | Medium">
            <a:extLst>
              <a:ext uri="{FF2B5EF4-FFF2-40B4-BE49-F238E27FC236}">
                <a16:creationId xmlns:a16="http://schemas.microsoft.com/office/drawing/2014/main" id="{5AED801D-8E48-4D6F-4A0D-B40AA1863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642937"/>
            <a:ext cx="9915525" cy="550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2344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39366-7965-73FB-8F97-E2435DAEE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w-KE" sz="6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Display Devices</a:t>
            </a:r>
            <a:endParaRPr lang="en-UG" sz="6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BBB99-D8F9-1367-9272-699AFC4EFF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w-KE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Projectors</a:t>
            </a:r>
          </a:p>
          <a:p>
            <a:r>
              <a:rPr lang="sw-KE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Types: </a:t>
            </a:r>
            <a:r>
              <a:rPr lang="sw-K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LCD, DLP.</a:t>
            </a:r>
          </a:p>
          <a:p>
            <a:r>
              <a:rPr lang="sw-KE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Uses: </a:t>
            </a:r>
            <a:r>
              <a:rPr lang="sw-K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Presentations, media display.</a:t>
            </a:r>
          </a:p>
          <a:p>
            <a:pPr marL="0" indent="0">
              <a:buNone/>
            </a:pPr>
            <a:r>
              <a:rPr lang="sw-KE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CRT (Cathode Ray Tube) Monitors</a:t>
            </a:r>
          </a:p>
          <a:p>
            <a:r>
              <a:rPr lang="sw-K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Characteristics: </a:t>
            </a:r>
            <a:r>
              <a:rPr lang="sw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Bulky, high power consumption, now obsolete.</a:t>
            </a:r>
          </a:p>
          <a:p>
            <a:pPr marL="0" indent="0">
              <a:buNone/>
            </a:pPr>
            <a:r>
              <a:rPr lang="sw-KE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LCD (Liquid Crystal Display) Monitors</a:t>
            </a:r>
          </a:p>
          <a:p>
            <a:r>
              <a:rPr lang="sw-K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Characteristics: </a:t>
            </a:r>
            <a:r>
              <a:rPr lang="sw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Slim, energy-efficient, widely used.</a:t>
            </a:r>
          </a:p>
          <a:p>
            <a:r>
              <a:rPr lang="sw-K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Types: </a:t>
            </a:r>
            <a:r>
              <a:rPr lang="sw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TN, IPS, VA panels.</a:t>
            </a:r>
          </a:p>
          <a:p>
            <a:endParaRPr lang="sw-K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5052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ifference between CRT and LCD (Comparison Chart) - Tech Differences">
            <a:extLst>
              <a:ext uri="{FF2B5EF4-FFF2-40B4-BE49-F238E27FC236}">
                <a16:creationId xmlns:a16="http://schemas.microsoft.com/office/drawing/2014/main" id="{C4D8E05D-193E-F474-E667-F093EEDD3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588685"/>
            <a:ext cx="6300788" cy="4269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Office LCD Projector, Light Output: 0 ...">
            <a:extLst>
              <a:ext uri="{FF2B5EF4-FFF2-40B4-BE49-F238E27FC236}">
                <a16:creationId xmlns:a16="http://schemas.microsoft.com/office/drawing/2014/main" id="{3909F689-B2F8-B9D9-62A2-9A73F51CD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87" y="1943100"/>
            <a:ext cx="29718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60359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E9CBD-D243-A75B-EC6D-023411092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Installation and Configuration of  Personal Computer Components</a:t>
            </a:r>
            <a:endParaRPr lang="en-UG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EF861-9BB0-4CE0-CBAD-1E49DDAEF0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w-KE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Installation</a:t>
            </a:r>
          </a:p>
          <a:p>
            <a:r>
              <a:rPr lang="sw-K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Components: </a:t>
            </a:r>
            <a:r>
              <a:rPr lang="sw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CPU, RAM, GPU, storage devices.</a:t>
            </a:r>
          </a:p>
          <a:p>
            <a:r>
              <a:rPr lang="sw-K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Software</a:t>
            </a:r>
            <a:r>
              <a:rPr lang="sw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Operating system, drivers.</a:t>
            </a:r>
          </a:p>
          <a:p>
            <a:pPr marL="0" indent="0">
              <a:buNone/>
            </a:pPr>
            <a:r>
              <a:rPr lang="sw-KE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Configuration</a:t>
            </a:r>
          </a:p>
          <a:p>
            <a:r>
              <a:rPr lang="sw-K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BIOS/UEFI Settings: </a:t>
            </a:r>
            <a:r>
              <a:rPr lang="sw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Boot order, hardware recognition.</a:t>
            </a:r>
          </a:p>
          <a:p>
            <a:r>
              <a:rPr lang="sw-K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System Configuration: </a:t>
            </a:r>
            <a:r>
              <a:rPr lang="sw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Driver installation, and system updates.</a:t>
            </a:r>
          </a:p>
          <a:p>
            <a:endParaRPr lang="sw-K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58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B351B-2F41-A4B0-454D-65CC84980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w-KE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Identifying Personal Computer Components</a:t>
            </a:r>
            <a:endParaRPr lang="en-UG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62383-17C3-2EA5-3DF4-67AF17B0C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6606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sw-KE" sz="1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Major Components</a:t>
            </a:r>
          </a:p>
          <a:p>
            <a:r>
              <a:rPr lang="sw-KE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Motherboard: </a:t>
            </a:r>
            <a:r>
              <a:rPr lang="sw-KE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circuit board.</a:t>
            </a:r>
          </a:p>
          <a:p>
            <a:r>
              <a:rPr lang="sw-KE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CPU: </a:t>
            </a:r>
            <a:r>
              <a:rPr lang="sw-KE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Central processing unit.</a:t>
            </a:r>
          </a:p>
          <a:p>
            <a:r>
              <a:rPr lang="sw-KE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RAM: </a:t>
            </a:r>
            <a:r>
              <a:rPr lang="sw-KE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Random access memory.</a:t>
            </a:r>
          </a:p>
          <a:p>
            <a:r>
              <a:rPr lang="sw-KE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Storage Devices: </a:t>
            </a:r>
            <a:r>
              <a:rPr lang="sw-KE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HDD, SSD.</a:t>
            </a:r>
          </a:p>
          <a:p>
            <a:r>
              <a:rPr lang="sw-KE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 Supply: </a:t>
            </a:r>
            <a:r>
              <a:rPr lang="sw-KE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power to all components.</a:t>
            </a:r>
          </a:p>
          <a:p>
            <a:r>
              <a:rPr lang="sw-KE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GPU: </a:t>
            </a:r>
            <a:r>
              <a:rPr lang="sw-KE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Graphics Processing Unit.</a:t>
            </a:r>
          </a:p>
          <a:p>
            <a:r>
              <a:rPr lang="sw-KE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Cooling: </a:t>
            </a:r>
            <a:r>
              <a:rPr lang="sw-KE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Fans, heat sinks, liquid cooling.</a:t>
            </a:r>
          </a:p>
          <a:p>
            <a:endParaRPr lang="sw-K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1387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omputer Components | Content Guidelines">
            <a:extLst>
              <a:ext uri="{FF2B5EF4-FFF2-40B4-BE49-F238E27FC236}">
                <a16:creationId xmlns:a16="http://schemas.microsoft.com/office/drawing/2014/main" id="{F29FB1FC-F4A6-455B-8760-AE079EDA0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4" y="657225"/>
            <a:ext cx="10801350" cy="561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0531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0D111-C8D0-A6D5-EDFB-EC9937014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w-KE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Peripheral Components</a:t>
            </a:r>
            <a:endParaRPr lang="en-UG" sz="6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2D440-56DE-7560-A0F4-90206AE44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Display output.</a:t>
            </a:r>
          </a:p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Keyboard and Mouse: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Input devices.</a:t>
            </a:r>
          </a:p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Printers and Scanners: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Output and input devices.</a:t>
            </a:r>
            <a:endParaRPr lang="en-UG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5668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ain Computer Components – Christopher">
            <a:extLst>
              <a:ext uri="{FF2B5EF4-FFF2-40B4-BE49-F238E27FC236}">
                <a16:creationId xmlns:a16="http://schemas.microsoft.com/office/drawing/2014/main" id="{6C89FC8B-71E8-9E48-2831-9F9E92588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828675"/>
            <a:ext cx="10287000" cy="52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723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8627B-7AB1-0CCF-2190-5C87266AA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w-KE" sz="8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Motherboards</a:t>
            </a:r>
            <a:endParaRPr lang="en-UG" sz="8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8223F-785D-0E4D-E522-3813F22440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500968"/>
          </a:xfrm>
        </p:spPr>
        <p:txBody>
          <a:bodyPr>
            <a:noAutofit/>
          </a:bodyPr>
          <a:lstStyle/>
          <a:p>
            <a:pPr marL="0" lvl="0" indent="0">
              <a:spcBef>
                <a:spcPts val="1500"/>
              </a:spcBef>
              <a:spcAft>
                <a:spcPts val="900"/>
              </a:spcAft>
              <a:buSzPts val="1000"/>
              <a:buNone/>
              <a:tabLst>
                <a:tab pos="457200" algn="l"/>
              </a:tabLst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AT (Advanced Technology):</a:t>
            </a:r>
          </a:p>
          <a:p>
            <a:pPr marL="0" lvl="0" indent="0">
              <a:spcBef>
                <a:spcPts val="1500"/>
              </a:spcBef>
              <a:spcAft>
                <a:spcPts val="900"/>
              </a:spcAft>
              <a:buSzPts val="1000"/>
              <a:buNone/>
              <a:tabLst>
                <a:tab pos="457200" algn="l"/>
              </a:tabLs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Older form factor, now obsolete, Large size, limited connectivity.</a:t>
            </a:r>
          </a:p>
          <a:p>
            <a:pPr marL="0" lvl="0" indent="0">
              <a:spcBef>
                <a:spcPts val="1500"/>
              </a:spcBef>
              <a:spcAft>
                <a:spcPts val="900"/>
              </a:spcAft>
              <a:buSzPts val="1000"/>
              <a:buNone/>
              <a:tabLst>
                <a:tab pos="457200" algn="l"/>
              </a:tabLst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ATX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(Advanced Technology Extended):</a:t>
            </a:r>
          </a:p>
          <a:p>
            <a:pPr marL="0" lvl="0" indent="0">
              <a:spcBef>
                <a:spcPts val="1500"/>
              </a:spcBef>
              <a:spcAft>
                <a:spcPts val="900"/>
              </a:spcAft>
              <a:buSzPts val="1000"/>
              <a:buNone/>
              <a:tabLst>
                <a:tab pos="457200" algn="l"/>
              </a:tabLs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common form factor, Standardized size: 305 x 244 mm, Good expandability and cooling.</a:t>
            </a:r>
          </a:p>
          <a:p>
            <a:pPr marL="0" lvl="0" indent="0">
              <a:spcBef>
                <a:spcPts val="1500"/>
              </a:spcBef>
              <a:spcAft>
                <a:spcPts val="900"/>
              </a:spcAft>
              <a:buSzPts val="1000"/>
              <a:buNone/>
              <a:tabLst>
                <a:tab pos="457200" algn="l"/>
              </a:tabLst>
            </a:pPr>
            <a:endParaRPr lang="en-U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3128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F42DFF5-8B0F-90C0-089C-C324891B2E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Assembling &amp; Disassembling of Computer Systems</a:t>
            </a:r>
            <a:endParaRPr lang="en-US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G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8463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A074F-A026-0C37-86DC-0C29B1F09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w-KE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Disassembling a Computer System</a:t>
            </a:r>
            <a:endParaRPr lang="en-UG" sz="5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1EF34-8DC7-2B99-954D-53336D0BAC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lnSpc>
                <a:spcPct val="10700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US" sz="3600" b="1" kern="100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Preparation:</a:t>
            </a:r>
          </a:p>
          <a:p>
            <a:pPr>
              <a:lnSpc>
                <a:spcPct val="107000"/>
              </a:lnSpc>
              <a:tabLst>
                <a:tab pos="457200" algn="l"/>
              </a:tabLst>
            </a:pPr>
            <a:r>
              <a:rPr lang="en-US" sz="3600" kern="10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Ensure the system is powered off and unplugged.</a:t>
            </a:r>
          </a:p>
          <a:p>
            <a:pPr>
              <a:lnSpc>
                <a:spcPct val="107000"/>
              </a:lnSpc>
              <a:tabLst>
                <a:tab pos="457200" algn="l"/>
              </a:tabLst>
            </a:pPr>
            <a:r>
              <a:rPr lang="en-US" sz="3600" kern="10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Ground yourself with an anti-static wrist strap.</a:t>
            </a: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None/>
              <a:tabLst>
                <a:tab pos="457200" algn="l"/>
              </a:tabLst>
            </a:pPr>
            <a:endParaRPr lang="en-US" sz="36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None/>
              <a:tabLst>
                <a:tab pos="457200" algn="l"/>
              </a:tabLst>
            </a:pPr>
            <a:endParaRPr lang="en-UG" sz="36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1481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DA9C9-69D5-8E31-8C4A-0DB6922E2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w-KE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Disassembling Steps Cont’d</a:t>
            </a:r>
            <a:endParaRPr lang="en-UG" sz="6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DFB73-492F-9B48-E61D-FFEAB9746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 the Case: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Remove screws and panels.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Disconnect Power: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Unplug power cables from all components.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Remove Components: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Sequentially remove the GPU, storage devices, RAM, CPU cooler, CPU, and finally the motherboard.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Organize Parts: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Keep screws and small parts in labelled containers for reassembly.</a:t>
            </a:r>
            <a:endParaRPr lang="en-U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24683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B44B9-BB5C-950F-239E-0C5774FB1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w-KE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Assembling a Computer System</a:t>
            </a:r>
            <a:endParaRPr lang="en-UG" sz="6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D5918-8695-3435-C1FB-FE2DF85A6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lvl="0" indent="0">
              <a:lnSpc>
                <a:spcPct val="107000"/>
              </a:lnSpc>
              <a:spcBef>
                <a:spcPts val="1500"/>
              </a:spcBef>
              <a:spcAft>
                <a:spcPts val="1500"/>
              </a:spcAft>
              <a:buNone/>
              <a:tabLst>
                <a:tab pos="457200" algn="l"/>
              </a:tabLst>
            </a:pPr>
            <a:r>
              <a:rPr lang="en-US" sz="4600" b="1" kern="100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Preparation:</a:t>
            </a:r>
          </a:p>
          <a:p>
            <a:pPr>
              <a:lnSpc>
                <a:spcPct val="107000"/>
              </a:lnSpc>
              <a:spcBef>
                <a:spcPts val="1500"/>
              </a:spcBef>
              <a:spcAft>
                <a:spcPts val="1500"/>
              </a:spcAft>
              <a:tabLst>
                <a:tab pos="457200" algn="l"/>
              </a:tabLst>
            </a:pPr>
            <a:r>
              <a:rPr lang="en-US" sz="3600" b="1" kern="10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Gather all components: </a:t>
            </a:r>
            <a:r>
              <a:rPr lang="en-US" sz="3600" kern="10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case, motherboard, CPU, RAM, storage, power supply, GPU, cooling, peripherals.</a:t>
            </a:r>
          </a:p>
          <a:p>
            <a:pPr>
              <a:lnSpc>
                <a:spcPct val="107000"/>
              </a:lnSpc>
              <a:spcBef>
                <a:spcPts val="1500"/>
              </a:spcBef>
              <a:spcAft>
                <a:spcPts val="1500"/>
              </a:spcAft>
              <a:tabLst>
                <a:tab pos="457200" algn="l"/>
              </a:tabLst>
            </a:pPr>
            <a:r>
              <a:rPr lang="en-US" sz="3600" kern="10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Ensure a clean, static-free workspace.</a:t>
            </a:r>
          </a:p>
          <a:p>
            <a:pPr>
              <a:lnSpc>
                <a:spcPct val="107000"/>
              </a:lnSpc>
              <a:spcBef>
                <a:spcPts val="1500"/>
              </a:spcBef>
              <a:spcAft>
                <a:spcPts val="1500"/>
              </a:spcAft>
              <a:tabLst>
                <a:tab pos="457200" algn="l"/>
              </a:tabLst>
            </a:pPr>
            <a:r>
              <a:rPr lang="en-US" sz="3600" b="1" kern="10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Have tools ready: </a:t>
            </a:r>
            <a:r>
              <a:rPr lang="en-US" sz="3600" kern="10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screwdrivers, thermal paste, anti-static wrist strap.</a:t>
            </a:r>
          </a:p>
          <a:p>
            <a:pPr>
              <a:lnSpc>
                <a:spcPct val="107000"/>
              </a:lnSpc>
              <a:spcBef>
                <a:spcPts val="1500"/>
              </a:spcBef>
              <a:spcAft>
                <a:spcPts val="1500"/>
              </a:spcAft>
              <a:tabLst>
                <a:tab pos="457200" algn="l"/>
              </a:tabLst>
            </a:pPr>
            <a:endParaRPr lang="en-US" sz="36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Bef>
                <a:spcPts val="1500"/>
              </a:spcBef>
              <a:spcAft>
                <a:spcPts val="1500"/>
              </a:spcAft>
              <a:buNone/>
              <a:tabLst>
                <a:tab pos="457200" algn="l"/>
              </a:tabLst>
            </a:pPr>
            <a:endParaRPr lang="en-UG" sz="3600" kern="100" dirty="0">
              <a:solidFill>
                <a:srgbClr val="0D0D0D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5219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8E849-F472-23D8-D935-57F51FEB6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w-KE" sz="6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Assembling Steps Cont’d</a:t>
            </a:r>
            <a:endParaRPr lang="en-UG" sz="6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C669B-15B1-C194-F527-364D47F1BB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Install the Power Supply: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Secure the power supply in the case.</a:t>
            </a: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Mount the Motherboard: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Place standoffs in the case, align the motherboard, and secure it.</a:t>
            </a: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Install the CPU: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 the CPU socket, place the CPU, close the socket, and apply thermal paste.</a:t>
            </a: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Attach the CPU Cooler: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Mount the cooler and connect the fan to the motherboard.</a:t>
            </a: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Install RAM: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Insert RAM modules into the motherboard slots.</a:t>
            </a: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</a:pPr>
            <a:endParaRPr lang="en-U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6925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F42DF-B2C8-24AF-9C4D-8AC5599E9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Assembling Steps Cont’d</a:t>
            </a:r>
            <a:endParaRPr lang="en-UG" sz="6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7A95AD-1649-B359-D220-A7F00B5DB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Install Storage Devices: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Secure HDDs/SSDs and connect power and data cables.</a:t>
            </a: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Install the GPU: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Place the GPU in the appropriate PCIe slot and secure it.</a:t>
            </a: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 Power Cables: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Attach power cables to the motherboard, GPU, storage devices, and peripherals.</a:t>
            </a: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 Front Panel Cables: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 USB, audio, and power/reset buttons to the motherboard.</a:t>
            </a: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 Checks: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 all connections are secure, then close the case.</a:t>
            </a: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</a:pPr>
            <a:endParaRPr lang="en-U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28054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118B9-D3A8-C0BE-B59C-A35F5CAA8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652" y="2777066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sz="8000" b="1" dirty="0"/>
              <a:t>END</a:t>
            </a:r>
            <a:endParaRPr lang="en-UG" sz="8000" b="1" dirty="0"/>
          </a:p>
        </p:txBody>
      </p:sp>
    </p:spTree>
    <p:extLst>
      <p:ext uri="{BB962C8B-B14F-4D97-AF65-F5344CB8AC3E}">
        <p14:creationId xmlns:p14="http://schemas.microsoft.com/office/powerpoint/2010/main" val="328718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19323-810D-C15D-2862-473EF22DA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985838"/>
            <a:ext cx="9601196" cy="4890030"/>
          </a:xfrm>
        </p:spPr>
        <p:txBody>
          <a:bodyPr>
            <a:normAutofit fontScale="92500" lnSpcReduction="10000"/>
          </a:bodyPr>
          <a:lstStyle/>
          <a:p>
            <a:pPr marL="0" lvl="0" indent="0">
              <a:spcBef>
                <a:spcPts val="1500"/>
              </a:spcBef>
              <a:spcAft>
                <a:spcPts val="900"/>
              </a:spcAft>
              <a:buSzPts val="1000"/>
              <a:buNone/>
              <a:tabLst>
                <a:tab pos="457200" algn="l"/>
              </a:tabLst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BTX (Balanced Technology Extended):</a:t>
            </a:r>
          </a:p>
          <a:p>
            <a:pPr marL="0" lvl="0" indent="0">
              <a:spcBef>
                <a:spcPts val="1500"/>
              </a:spcBef>
              <a:spcAft>
                <a:spcPts val="900"/>
              </a:spcAft>
              <a:buSzPts val="1000"/>
              <a:buNone/>
              <a:tabLst>
                <a:tab pos="457200" algn="l"/>
              </a:tabLst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Improved airflow and cooling, Less common than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ATX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spcBef>
                <a:spcPts val="1500"/>
              </a:spcBef>
              <a:spcAft>
                <a:spcPts val="900"/>
              </a:spcAft>
              <a:buSzPts val="1000"/>
              <a:buNone/>
              <a:tabLst>
                <a:tab pos="457200" algn="l"/>
              </a:tabLst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Micro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ATX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>
              <a:spcBef>
                <a:spcPts val="1500"/>
              </a:spcBef>
              <a:spcAft>
                <a:spcPts val="900"/>
              </a:spcAft>
              <a:buSzPts val="1000"/>
              <a:buNone/>
              <a:tabLst>
                <a:tab pos="457200" algn="l"/>
              </a:tabLst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Smaller than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ATX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244 x 244 mm, Fewer expansion slots but compatible with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ATX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cases.</a:t>
            </a:r>
          </a:p>
          <a:p>
            <a:pPr marL="0" lvl="0" indent="0">
              <a:spcBef>
                <a:spcPts val="1500"/>
              </a:spcBef>
              <a:spcAft>
                <a:spcPts val="900"/>
              </a:spcAft>
              <a:buSzPts val="1000"/>
              <a:buNone/>
              <a:tabLst>
                <a:tab pos="457200" algn="l"/>
              </a:tabLst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NLX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(New Low Profile Extended):</a:t>
            </a:r>
          </a:p>
          <a:p>
            <a:pPr marL="0" lvl="0" indent="0">
              <a:spcBef>
                <a:spcPts val="1500"/>
              </a:spcBef>
              <a:spcAft>
                <a:spcPts val="900"/>
              </a:spcAft>
              <a:buSzPts val="1000"/>
              <a:buNone/>
              <a:tabLst>
                <a:tab pos="457200" algn="l"/>
              </a:tabLst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Designed for slimline cases, Not widely used today.</a:t>
            </a:r>
          </a:p>
          <a:p>
            <a:pPr marL="0" lvl="0" indent="0">
              <a:spcBef>
                <a:spcPts val="1500"/>
              </a:spcBef>
              <a:spcAft>
                <a:spcPts val="900"/>
              </a:spcAft>
              <a:buSzPts val="1000"/>
              <a:buNone/>
              <a:tabLst>
                <a:tab pos="457200" algn="l"/>
              </a:tabLst>
            </a:pPr>
            <a:endParaRPr lang="en-U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089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ypes of Motherboards - GeeksforGeeks">
            <a:extLst>
              <a:ext uri="{FF2B5EF4-FFF2-40B4-BE49-F238E27FC236}">
                <a16:creationId xmlns:a16="http://schemas.microsoft.com/office/drawing/2014/main" id="{48E87F81-5F0E-9525-C57B-DCFC6425A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1413441"/>
            <a:ext cx="5312908" cy="447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otherboard">
            <a:extLst>
              <a:ext uri="{FF2B5EF4-FFF2-40B4-BE49-F238E27FC236}">
                <a16:creationId xmlns:a16="http://schemas.microsoft.com/office/drawing/2014/main" id="{9FFADAC3-C41A-B4E7-BFB5-CF014966F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29" y="1599179"/>
            <a:ext cx="5431971" cy="4172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712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50953-B71A-5822-8B13-1C2CDE5D0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57250" indent="-857250">
              <a:buFont typeface="Wingdings" panose="05000000000000000000" pitchFamily="2" charset="2"/>
              <a:buChar char="q"/>
            </a:pPr>
            <a:r>
              <a:rPr lang="sw-KE" sz="6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 Devices</a:t>
            </a:r>
            <a:endParaRPr lang="en-UG" sz="6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19FB5-1B09-1B09-5D89-499685C09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w-KE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Mouse</a:t>
            </a:r>
          </a:p>
          <a:p>
            <a:r>
              <a:rPr lang="sw-K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Types: </a:t>
            </a:r>
            <a:r>
              <a:rPr lang="sw-K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Optical, laser, mechanical.</a:t>
            </a:r>
          </a:p>
          <a:p>
            <a:r>
              <a:rPr lang="sw-K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Functions: </a:t>
            </a:r>
            <a:r>
              <a:rPr lang="sw-K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Pointing, clicking, scrolling.</a:t>
            </a:r>
          </a:p>
          <a:p>
            <a:pPr marL="0" indent="0">
              <a:buNone/>
            </a:pPr>
            <a:r>
              <a:rPr lang="sw-KE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Keyboard</a:t>
            </a:r>
          </a:p>
          <a:p>
            <a:r>
              <a:rPr lang="sw-K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Types: </a:t>
            </a:r>
            <a:r>
              <a:rPr lang="sw-K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Membrane, mechanical.</a:t>
            </a:r>
          </a:p>
          <a:p>
            <a:r>
              <a:rPr lang="sw-K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Layout: </a:t>
            </a:r>
            <a:r>
              <a:rPr lang="sw-K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QWERTY, AZERTY.</a:t>
            </a:r>
          </a:p>
          <a:p>
            <a:r>
              <a:rPr lang="sw-K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Features: </a:t>
            </a:r>
            <a:r>
              <a:rPr lang="sw-K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 keys, multimedia keys, ergonomic designs.</a:t>
            </a:r>
          </a:p>
          <a:p>
            <a:endParaRPr lang="sw-K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959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03F70-2540-7202-28F1-67A25EE1C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w-KE" sz="6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Multimedia Input Devices</a:t>
            </a:r>
            <a:endParaRPr lang="en-UG" sz="6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E2C15-7DC1-93AE-5DFE-98C86988E9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sw-KE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Game Controllers: </a:t>
            </a:r>
            <a:r>
              <a:rPr lang="sw-KE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Joysticks, gamepads.</a:t>
            </a:r>
          </a:p>
          <a:p>
            <a:pPr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sw-KE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Audio Input: </a:t>
            </a:r>
            <a:r>
              <a:rPr lang="sw-KE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Microphones, MIDI devices.</a:t>
            </a:r>
          </a:p>
          <a:p>
            <a:pPr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G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8138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554</TotalTime>
  <Words>2156</Words>
  <Application>Microsoft Office PowerPoint</Application>
  <PresentationFormat>Widescreen</PresentationFormat>
  <Paragraphs>204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3" baseType="lpstr">
      <vt:lpstr>Arial</vt:lpstr>
      <vt:lpstr>Garamond</vt:lpstr>
      <vt:lpstr>Symbol</vt:lpstr>
      <vt:lpstr>Times New Roman</vt:lpstr>
      <vt:lpstr>Wingdings</vt:lpstr>
      <vt:lpstr>Wingdings 2</vt:lpstr>
      <vt:lpstr>Organic</vt:lpstr>
      <vt:lpstr>TOPIC 2:  PC COMPONENTS </vt:lpstr>
      <vt:lpstr>Motherboard</vt:lpstr>
      <vt:lpstr>PowerPoint Presentation</vt:lpstr>
      <vt:lpstr>PowerPoint Presentation</vt:lpstr>
      <vt:lpstr>Motherboards</vt:lpstr>
      <vt:lpstr>PowerPoint Presentation</vt:lpstr>
      <vt:lpstr>PowerPoint Presentation</vt:lpstr>
      <vt:lpstr>Input Devices</vt:lpstr>
      <vt:lpstr>Multimedia Input Devices</vt:lpstr>
      <vt:lpstr>PowerPoint Presentation</vt:lpstr>
      <vt:lpstr>Ports:</vt:lpstr>
      <vt:lpstr>Ports and Cables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Buses </vt:lpstr>
      <vt:lpstr>PowerPoint Presentation</vt:lpstr>
      <vt:lpstr>PowerPoint Presentation</vt:lpstr>
      <vt:lpstr>PowerPoint Presentation</vt:lpstr>
      <vt:lpstr>Central Processing Unit (CPU)</vt:lpstr>
      <vt:lpstr>CPUs</vt:lpstr>
      <vt:lpstr>PowerPoint Presentation</vt:lpstr>
      <vt:lpstr>CPU Components</vt:lpstr>
      <vt:lpstr>PowerPoint Presentation</vt:lpstr>
      <vt:lpstr>PowerPoint Presentation</vt:lpstr>
      <vt:lpstr>How the CPU Works (Step by Step)</vt:lpstr>
      <vt:lpstr>Key CPU Components</vt:lpstr>
      <vt:lpstr>PC Memory</vt:lpstr>
      <vt:lpstr>Memory Size</vt:lpstr>
      <vt:lpstr>PowerPoint Presentation</vt:lpstr>
      <vt:lpstr>RAM)</vt:lpstr>
      <vt:lpstr>RAM TYPES</vt:lpstr>
      <vt:lpstr>PowerPoint Presentation</vt:lpstr>
      <vt:lpstr>RAM Note</vt:lpstr>
      <vt:lpstr>Read Only Memory (ROM)</vt:lpstr>
      <vt:lpstr>ROM Types</vt:lpstr>
      <vt:lpstr>PowerPoint Presentation</vt:lpstr>
      <vt:lpstr>Storage Device</vt:lpstr>
      <vt:lpstr>Storage Device Cont’d</vt:lpstr>
      <vt:lpstr>PowerPoint Presentation</vt:lpstr>
      <vt:lpstr>Display Devices</vt:lpstr>
      <vt:lpstr>PowerPoint Presentation</vt:lpstr>
      <vt:lpstr>Installation and Configuration of  Personal Computer Components</vt:lpstr>
      <vt:lpstr>Identifying Personal Computer Components</vt:lpstr>
      <vt:lpstr>PowerPoint Presentation</vt:lpstr>
      <vt:lpstr>Peripheral Components</vt:lpstr>
      <vt:lpstr>PowerPoint Presentation</vt:lpstr>
      <vt:lpstr>PowerPoint Presentation</vt:lpstr>
      <vt:lpstr>Disassembling a Computer System</vt:lpstr>
      <vt:lpstr>Disassembling Steps Cont’d</vt:lpstr>
      <vt:lpstr>Assembling a Computer System</vt:lpstr>
      <vt:lpstr>Assembling Steps Cont’d</vt:lpstr>
      <vt:lpstr>Assembling Steps Cont’d</vt:lpstr>
      <vt:lpstr>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Benedict Solvent</dc:creator>
  <cp:lastModifiedBy>Benedict Solvent</cp:lastModifiedBy>
  <cp:revision>140</cp:revision>
  <dcterms:created xsi:type="dcterms:W3CDTF">2024-05-25T09:31:38Z</dcterms:created>
  <dcterms:modified xsi:type="dcterms:W3CDTF">2025-08-21T06:42:34Z</dcterms:modified>
</cp:coreProperties>
</file>