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1" r:id="rId2"/>
    <p:sldId id="312" r:id="rId3"/>
    <p:sldId id="337" r:id="rId4"/>
    <p:sldId id="336" r:id="rId5"/>
    <p:sldId id="262" r:id="rId6"/>
    <p:sldId id="263" r:id="rId7"/>
    <p:sldId id="279" r:id="rId8"/>
    <p:sldId id="261" r:id="rId9"/>
    <p:sldId id="264" r:id="rId10"/>
    <p:sldId id="338" r:id="rId11"/>
    <p:sldId id="320" r:id="rId12"/>
    <p:sldId id="265" r:id="rId13"/>
    <p:sldId id="332" r:id="rId14"/>
    <p:sldId id="266" r:id="rId15"/>
    <p:sldId id="329" r:id="rId16"/>
    <p:sldId id="324" r:id="rId17"/>
    <p:sldId id="283" r:id="rId18"/>
    <p:sldId id="267" r:id="rId19"/>
    <p:sldId id="334" r:id="rId20"/>
    <p:sldId id="333" r:id="rId21"/>
    <p:sldId id="339" r:id="rId22"/>
    <p:sldId id="304" r:id="rId23"/>
    <p:sldId id="269" r:id="rId24"/>
    <p:sldId id="328" r:id="rId25"/>
    <p:sldId id="307" r:id="rId26"/>
    <p:sldId id="321" r:id="rId27"/>
    <p:sldId id="330" r:id="rId28"/>
    <p:sldId id="340" r:id="rId29"/>
    <p:sldId id="341" r:id="rId30"/>
    <p:sldId id="368" r:id="rId31"/>
    <p:sldId id="369" r:id="rId32"/>
    <p:sldId id="362" r:id="rId33"/>
    <p:sldId id="308" r:id="rId34"/>
    <p:sldId id="270" r:id="rId35"/>
    <p:sldId id="323" r:id="rId36"/>
    <p:sldId id="370" r:id="rId37"/>
    <p:sldId id="375" r:id="rId38"/>
    <p:sldId id="376" r:id="rId39"/>
    <p:sldId id="377" r:id="rId40"/>
    <p:sldId id="271" r:id="rId41"/>
    <p:sldId id="272" r:id="rId42"/>
    <p:sldId id="280" r:id="rId43"/>
    <p:sldId id="273" r:id="rId44"/>
    <p:sldId id="281" r:id="rId45"/>
    <p:sldId id="274" r:id="rId46"/>
    <p:sldId id="275" r:id="rId47"/>
    <p:sldId id="282" r:id="rId48"/>
    <p:sldId id="276" r:id="rId49"/>
    <p:sldId id="277" r:id="rId50"/>
    <p:sldId id="256" r:id="rId51"/>
    <p:sldId id="257" r:id="rId52"/>
    <p:sldId id="278" r:id="rId53"/>
    <p:sldId id="258" r:id="rId54"/>
    <p:sldId id="259" r:id="rId55"/>
    <p:sldId id="260" r:id="rId56"/>
    <p:sldId id="33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8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673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28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6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6019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5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6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3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4103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509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6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646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032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1AD5DB-3A3B-463C-A7FE-0A9A23DAE48E}" type="datetimeFigureOut">
              <a:rPr lang="en-UG" smtClean="0"/>
              <a:t>08/21/2025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878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opedia.com/TERM/P/programmer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AE8B-A00A-5136-E2E2-6B9011D7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69" y="2595448"/>
            <a:ext cx="9601196" cy="2621129"/>
          </a:xfrm>
        </p:spPr>
        <p:txBody>
          <a:bodyPr>
            <a:normAutofit/>
          </a:bodyPr>
          <a:lstStyle/>
          <a:p>
            <a:r>
              <a:rPr lang="en-US" sz="7200" b="1" dirty="0"/>
              <a:t>TOPIC 2: </a:t>
            </a:r>
            <a:br>
              <a:rPr lang="en-US" sz="7200" b="1" dirty="0"/>
            </a:br>
            <a:r>
              <a:rPr lang="en-US" sz="7200" b="1" dirty="0"/>
              <a:t>PC COMPONENTS </a:t>
            </a:r>
            <a:endParaRPr lang="en-UG" sz="7200" b="1" dirty="0"/>
          </a:p>
        </p:txBody>
      </p:sp>
    </p:spTree>
    <p:extLst>
      <p:ext uri="{BB962C8B-B14F-4D97-AF65-F5344CB8AC3E}">
        <p14:creationId xmlns:p14="http://schemas.microsoft.com/office/powerpoint/2010/main" val="309355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aming Joystick at Rs 250 | Bengaluru ...">
            <a:extLst>
              <a:ext uri="{FF2B5EF4-FFF2-40B4-BE49-F238E27FC236}">
                <a16:creationId xmlns:a16="http://schemas.microsoft.com/office/drawing/2014/main" id="{80EE3EFA-0A45-1DD1-6BD9-65C4168A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357312"/>
            <a:ext cx="39319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.4G Wireless Gamepad Joystick PC ...">
            <a:extLst>
              <a:ext uri="{FF2B5EF4-FFF2-40B4-BE49-F238E27FC236}">
                <a16:creationId xmlns:a16="http://schemas.microsoft.com/office/drawing/2014/main" id="{B2A59BDF-2E53-2A41-A5D8-00742D5E7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843088"/>
            <a:ext cx="36861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CGAMER Wireless Bluetooth Gamepad for ...">
            <a:extLst>
              <a:ext uri="{FF2B5EF4-FFF2-40B4-BE49-F238E27FC236}">
                <a16:creationId xmlns:a16="http://schemas.microsoft.com/office/drawing/2014/main" id="{BABE3411-994C-D243-2705-762B0764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357312"/>
            <a:ext cx="434816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5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AE80-57A2-E0E4-3BE1-26D09648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600" b="1" dirty="0">
                <a:solidFill>
                  <a:srgbClr val="0070C0"/>
                </a:solidFill>
              </a:rPr>
              <a:t>Ports:</a:t>
            </a:r>
            <a:endParaRPr lang="en-UG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2629-4DAA-A5B1-0F7C-CA20DDBB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Function:</a:t>
            </a:r>
            <a:r>
              <a:rPr lang="en-US" sz="2800" dirty="0"/>
              <a:t> Allow the connection of peripheral devices to the computer.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Types: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USB (Universal Serial Bus):</a:t>
            </a:r>
            <a:r>
              <a:rPr lang="en-US" sz="2400" dirty="0"/>
              <a:t> Used for connecting a wide range of devices like keyboards, mice, printers, and external storage.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HDMI (High-Definition Multimedia Interface):</a:t>
            </a:r>
            <a:r>
              <a:rPr lang="en-US" sz="2400" dirty="0"/>
              <a:t> Transmits video and audio from the computer to an external display or TV.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Ethernet Port:</a:t>
            </a:r>
            <a:r>
              <a:rPr lang="en-US" sz="2400" dirty="0"/>
              <a:t> For wired network connections using an Ethernet cable.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392109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AB25-A7E1-F3EF-75D2-B6E430C4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Ports and Cables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FA02-59A9-660F-D6CD-4A756D22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USB (Universal Serial Bus)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Versions: </a:t>
            </a:r>
            <a:r>
              <a:rPr lang="en-US" sz="3600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USB 1.0/1.1, 2.0, 3.0, 3.1, 3.2, 4.0.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Connectors: </a:t>
            </a:r>
            <a:r>
              <a:rPr lang="en-US" sz="3600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Type-A, Type-B, Micro-USB, USB-C.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Uses: </a:t>
            </a:r>
            <a:r>
              <a:rPr lang="en-US" sz="3600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transfer, power supply.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3600" kern="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B Explained: All The Different Types (and What They're Used For ...">
            <a:extLst>
              <a:ext uri="{FF2B5EF4-FFF2-40B4-BE49-F238E27FC236}">
                <a16:creationId xmlns:a16="http://schemas.microsoft.com/office/drawing/2014/main" id="{68B9B831-B3DB-15F0-EA71-BA7A46EA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57213"/>
            <a:ext cx="11158538" cy="56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5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65B9-9C2E-1578-3F6C-B0067539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14375"/>
            <a:ext cx="9601196" cy="516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Parallel Ports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printers, older technology.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25-pin D-sub connector.</a:t>
            </a:r>
          </a:p>
          <a:p>
            <a:pPr marL="0" indent="0">
              <a:buNone/>
            </a:pPr>
            <a:endParaRPr lang="sw-K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Serial Ports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modems, mice, older technology.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9-pin D-sub connector.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IEEE 1394 (FireWire)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400, 800.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data transfer, multimedia devices.</a:t>
            </a:r>
          </a:p>
          <a:p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1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Difference Between A Serial And Parallel Port Images">
            <a:extLst>
              <a:ext uri="{FF2B5EF4-FFF2-40B4-BE49-F238E27FC236}">
                <a16:creationId xmlns:a16="http://schemas.microsoft.com/office/drawing/2014/main" id="{18356953-C364-89EB-CDAB-92443867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60" y="828675"/>
            <a:ext cx="6363278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FireWire? (IEEE 1394/FireWire Definition)">
            <a:extLst>
              <a:ext uri="{FF2B5EF4-FFF2-40B4-BE49-F238E27FC236}">
                <a16:creationId xmlns:a16="http://schemas.microsoft.com/office/drawing/2014/main" id="{C9283C52-FFFB-D41F-2263-8E485374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0" y="828675"/>
            <a:ext cx="451485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2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mputer ports">
            <a:extLst>
              <a:ext uri="{FF2B5EF4-FFF2-40B4-BE49-F238E27FC236}">
                <a16:creationId xmlns:a16="http://schemas.microsoft.com/office/drawing/2014/main" id="{88CF5C8E-46CC-1C18-890A-DEE7DFC2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871537"/>
            <a:ext cx="5043486" cy="46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mputer connector types with pictures">
            <a:extLst>
              <a:ext uri="{FF2B5EF4-FFF2-40B4-BE49-F238E27FC236}">
                <a16:creationId xmlns:a16="http://schemas.microsoft.com/office/drawing/2014/main" id="{3F81F58F-12D4-2BCB-9121-58C60334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871536"/>
            <a:ext cx="5649872" cy="43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9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Computer Ports">
            <a:extLst>
              <a:ext uri="{FF2B5EF4-FFF2-40B4-BE49-F238E27FC236}">
                <a16:creationId xmlns:a16="http://schemas.microsoft.com/office/drawing/2014/main" id="{E5A04B98-FEC7-9236-6797-74040BDC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142999"/>
            <a:ext cx="4233862" cy="41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Guide To The Different Types of Monitor Ports - Practically Networked">
            <a:extLst>
              <a:ext uri="{FF2B5EF4-FFF2-40B4-BE49-F238E27FC236}">
                <a16:creationId xmlns:a16="http://schemas.microsoft.com/office/drawing/2014/main" id="{0A62907A-EAD5-BF81-762F-F98E575E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42998"/>
            <a:ext cx="6386512" cy="41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9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2567-4215-BE72-FE96-902C3F8F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7226"/>
            <a:ext cx="9601196" cy="1228724"/>
          </a:xfrm>
        </p:spPr>
        <p:txBody>
          <a:bodyPr>
            <a:noAutofit/>
          </a:bodyPr>
          <a:lstStyle/>
          <a:p>
            <a:r>
              <a:rPr lang="sw-KE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Buses</a:t>
            </a:r>
            <a:br>
              <a:rPr lang="en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en-U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7F0E-8DD1-C3A9-B951-118C7565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85901"/>
            <a:ext cx="9601196" cy="4714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bus is </a:t>
            </a:r>
            <a:r>
              <a:rPr lang="en" b="1" i="0" dirty="0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communication system that transfers data between components inside </a:t>
            </a:r>
            <a:r>
              <a:rPr lang="en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 between computers.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System Bus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bus, address bus, control bus.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CPU to RAM and other system components.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I/O Buses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 (Industry Standard Architecture):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technology, slower speeds.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 (Peripheral Component Interconnect):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for expansion cards.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USB: </a:t>
            </a:r>
            <a:r>
              <a:rPr lang="en-US" dirty="0"/>
              <a:t>Versatile, hot-swappable, and widely used for peripherals.</a:t>
            </a:r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7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ystem Bus vs I/O Busses">
            <a:extLst>
              <a:ext uri="{FF2B5EF4-FFF2-40B4-BE49-F238E27FC236}">
                <a16:creationId xmlns:a16="http://schemas.microsoft.com/office/drawing/2014/main" id="{6B923E2D-DF96-C42C-360F-930D86FD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09612"/>
            <a:ext cx="10587037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6B9A-A532-F476-C624-E8ED3C3F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rgbClr val="0070C0"/>
                </a:solidFill>
              </a:rPr>
              <a:t>Motherboard</a:t>
            </a:r>
            <a:endParaRPr lang="en-UG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5B1D-A09B-77B9-B380-C26033B3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/>
              <a:t>Function:</a:t>
            </a:r>
            <a:r>
              <a:rPr lang="en-US" sz="4800" dirty="0"/>
              <a:t> The main circuit board that holds the CPU, memory, and other essential components and allows them to communicate.</a:t>
            </a:r>
          </a:p>
          <a:p>
            <a:endParaRPr lang="en-UG" sz="4800" dirty="0"/>
          </a:p>
        </p:txBody>
      </p:sp>
    </p:spTree>
    <p:extLst>
      <p:ext uri="{BB962C8B-B14F-4D97-AF65-F5344CB8AC3E}">
        <p14:creationId xmlns:p14="http://schemas.microsoft.com/office/powerpoint/2010/main" val="317627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a Itu Sistem Bus - IMAGESEE">
            <a:extLst>
              <a:ext uri="{FF2B5EF4-FFF2-40B4-BE49-F238E27FC236}">
                <a16:creationId xmlns:a16="http://schemas.microsoft.com/office/drawing/2014/main" id="{5C0C307E-4E84-B831-332A-050F4240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" y="942975"/>
            <a:ext cx="109660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9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039546-5B61-25DE-6D7F-59A070A1A728}"/>
              </a:ext>
            </a:extLst>
          </p:cNvPr>
          <p:cNvSpPr txBox="1">
            <a:spLocks/>
          </p:cNvSpPr>
          <p:nvPr/>
        </p:nvSpPr>
        <p:spPr>
          <a:xfrm>
            <a:off x="1295402" y="2398426"/>
            <a:ext cx="9601196" cy="24284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1"/>
                </a:solidFill>
              </a:rPr>
              <a:t>Central Processing Unit and How it Works</a:t>
            </a:r>
          </a:p>
        </p:txBody>
      </p:sp>
    </p:spTree>
    <p:extLst>
      <p:ext uri="{BB962C8B-B14F-4D97-AF65-F5344CB8AC3E}">
        <p14:creationId xmlns:p14="http://schemas.microsoft.com/office/powerpoint/2010/main" val="147273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B01F-DA73-6133-75CB-03842285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</a:rPr>
              <a:t>Central Processing Unit (CPU)</a:t>
            </a:r>
            <a:endParaRPr lang="en-UG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E957-9655-1940-F412-C9A2D981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 </a:t>
            </a:r>
            <a:r>
              <a:rPr lang="en-US" sz="3600" dirty="0"/>
              <a:t>The brain of the computer that performs instructions defined by software.</a:t>
            </a:r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Function:</a:t>
            </a:r>
            <a:r>
              <a:rPr lang="en-US" sz="3600" dirty="0"/>
              <a:t> Executes instructions from software by performing basic arithmetic, logic, control, and input/output operations.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9123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D068-836B-BFDE-4390-FBF4053C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CPUs</a:t>
            </a:r>
            <a:endParaRPr lang="en-UG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E15A-16B2-C7D4-5C89-6AA88355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w-K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 &amp; Intel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for Ryzen and EPYC processors.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for Core, Xeon, and Pentium processors.</a:t>
            </a:r>
          </a:p>
          <a:p>
            <a:pPr marL="0" indent="0">
              <a:buNone/>
            </a:pPr>
            <a:r>
              <a:rPr lang="sw-KE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Technologies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Multi-core Processors: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processing cores on a single chip.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Hyper-Threading: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multi-threading to improve efficiency.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Cache Memory</a:t>
            </a:r>
            <a:r>
              <a:rPr lang="sw-K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L1, L2, and L3 caches for faster data access.</a:t>
            </a:r>
          </a:p>
          <a:p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7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D vs Intel: who makes the best processors | TechRadar">
            <a:extLst>
              <a:ext uri="{FF2B5EF4-FFF2-40B4-BE49-F238E27FC236}">
                <a16:creationId xmlns:a16="http://schemas.microsoft.com/office/drawing/2014/main" id="{85449B16-381D-6FAE-D0AD-487C22C8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143001"/>
            <a:ext cx="5433058" cy="44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D vs. Intel Gaming Performance: 20 CPUs compared, from 3100 to 3900XT ...">
            <a:extLst>
              <a:ext uri="{FF2B5EF4-FFF2-40B4-BE49-F238E27FC236}">
                <a16:creationId xmlns:a16="http://schemas.microsoft.com/office/drawing/2014/main" id="{CCBF3C7C-6872-78F4-A71C-875C8101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06" y="1185864"/>
            <a:ext cx="5433057" cy="44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6EE0-2E04-A7BE-F529-A6AF0FC7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CPU Components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BE94-1EE0-0390-77A4-B5A6B44B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Arithmetic Logic Unit (ALU):</a:t>
            </a:r>
            <a:r>
              <a:rPr lang="en-US" sz="3200" dirty="0"/>
              <a:t> Performs arithmetic and logical operations.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Control Unit (CU):</a:t>
            </a:r>
            <a:r>
              <a:rPr lang="en-US" sz="3200" dirty="0"/>
              <a:t> Directs operations of the processor by telling the ALU, memory, and I/O devices how to respond to the instructions.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Cache Memory:</a:t>
            </a:r>
            <a:r>
              <a:rPr lang="en-US" sz="3200" dirty="0"/>
              <a:t> Small, fast memory located inside or very close to the CPU for quick access to frequently used data.</a:t>
            </a:r>
          </a:p>
          <a:p>
            <a:pPr>
              <a:buFont typeface="Wingdings" panose="05000000000000000000" pitchFamily="2" charset="2"/>
              <a:buChar char="Ø"/>
            </a:pP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99583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plained] Main Components of CPU and their Functions - ETechnoG">
            <a:extLst>
              <a:ext uri="{FF2B5EF4-FFF2-40B4-BE49-F238E27FC236}">
                <a16:creationId xmlns:a16="http://schemas.microsoft.com/office/drawing/2014/main" id="{F9D0FD42-DACD-308D-8206-4CF0E800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42963"/>
            <a:ext cx="10144125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5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U.jpg">
            <a:extLst>
              <a:ext uri="{FF2B5EF4-FFF2-40B4-BE49-F238E27FC236}">
                <a16:creationId xmlns:a16="http://schemas.microsoft.com/office/drawing/2014/main" id="{C00D9FC7-930B-3FBC-8FB2-A8B215431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714376"/>
            <a:ext cx="10272712" cy="54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6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DC14-D67D-F267-E985-EC3C004B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the CPU Works (Step by Step)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9FD60-A2DB-ACD9-5318-01DA5A72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03357"/>
            <a:ext cx="9601196" cy="364260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Fetch: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CPU gets (fetches) the next instruction from the computer’s memory (RAM).Instructions are stored as binary code (0s and 1s).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Decode: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CPU’s control unit (CU) interprets the instruction. It figures out what needs to be done (e.g., add numbers, compare values, move data).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Execute: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Arithmetic Logic Unit (ALU) carries out the actual work: Arithmetic (addition, subtraction, multiplication, division) Logic (AND, OR, NOT, comparisons). If the task involves moving data, the CPU handles that too.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Store (Write Back):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 of the instruction is sent back to RAM, cache, or a register (a small, super-fast storage inside the CPU) for future use.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cycle is called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Fetch–Decode–Execute cycle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it happens billions of times per second.</a:t>
            </a:r>
          </a:p>
        </p:txBody>
      </p:sp>
    </p:spTree>
    <p:extLst>
      <p:ext uri="{BB962C8B-B14F-4D97-AF65-F5344CB8AC3E}">
        <p14:creationId xmlns:p14="http://schemas.microsoft.com/office/powerpoint/2010/main" val="122622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29D4-010A-DDA2-228E-BD9D6A19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Key CPU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7727-55DC-C22B-648B-4C2586ED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389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Control Unit (CU): </a:t>
            </a:r>
            <a:r>
              <a:rPr lang="en-US" dirty="0"/>
              <a:t>Directs data flow, tells other parts what to do.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Arithmetic Logic Unit (ALU): </a:t>
            </a:r>
            <a:r>
              <a:rPr lang="en-US" dirty="0"/>
              <a:t>Performs calculations and logical comparisons.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Registers: </a:t>
            </a:r>
            <a:r>
              <a:rPr lang="en-US" dirty="0"/>
              <a:t>Tiny, high-speed memory inside the CPU for immediate data.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Cache: </a:t>
            </a:r>
            <a:r>
              <a:rPr lang="en-US" dirty="0"/>
              <a:t>Very fast memory inside or near the CPU to store frequently used data.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Clock: </a:t>
            </a:r>
            <a:r>
              <a:rPr lang="en-US" dirty="0"/>
              <a:t>Synchronizes all operations (measured in GHz – billions of cycles per second).</a:t>
            </a:r>
          </a:p>
        </p:txBody>
      </p:sp>
    </p:spTree>
    <p:extLst>
      <p:ext uri="{BB962C8B-B14F-4D97-AF65-F5344CB8AC3E}">
        <p14:creationId xmlns:p14="http://schemas.microsoft.com/office/powerpoint/2010/main" val="26840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US B75M-PLUS Motherboard 1155 M-ATX USB3.0 DDR3 HDMI 4 memory slots –  SPCP India Computer accessories supplier">
            <a:extLst>
              <a:ext uri="{FF2B5EF4-FFF2-40B4-BE49-F238E27FC236}">
                <a16:creationId xmlns:a16="http://schemas.microsoft.com/office/drawing/2014/main" id="{9A9E48D6-1065-2623-8B08-550704F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71488"/>
            <a:ext cx="11201400" cy="58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1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996BE99-6628-2C95-FA0B-8384BFE48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33" y="704849"/>
            <a:ext cx="9727365" cy="1723557"/>
          </a:xfrm>
        </p:spPr>
        <p:txBody>
          <a:bodyPr>
            <a:normAutofit/>
          </a:bodyPr>
          <a:lstStyle/>
          <a:p>
            <a:pPr marL="685800" indent="-685800" algn="ctr" eaLnBrk="1" hangingPunct="1">
              <a:buFont typeface="Wingdings" panose="05000000000000000000" pitchFamily="2" charset="2"/>
              <a:buChar char="q"/>
            </a:pPr>
            <a:r>
              <a:rPr lang="en-GB" altLang="en-US" sz="6600" b="1" dirty="0">
                <a:solidFill>
                  <a:srgbClr val="0070C0"/>
                </a:solidFill>
                <a:cs typeface="Times New Roman" panose="02020603050405020304" pitchFamily="18" charset="0"/>
              </a:rPr>
              <a:t>PC Memory</a:t>
            </a:r>
            <a:endParaRPr lang="en-GB" altLang="en-US" sz="6600" dirty="0">
              <a:solidFill>
                <a:srgbClr val="0070C0"/>
              </a:solidFill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F2F465FC-677F-95E7-604B-59E3DED02D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2" y="2428407"/>
            <a:ext cx="10112113" cy="41401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storage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where the data and programs that are currently in operation or being accessed are stored during use.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and data are held in main memory, which is divided into millions of individually-addressable storage units called 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bytes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hold one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it can be used to hold a code representing, for example, a tiny part of a picture, a sound, or part of a computer program instruction.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byte has  bits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b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5465-6EDC-B6CF-E9BD-C3ABDED1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15554B-6B54-4C3A-A67D-A402A9D0254E}" type="slidenum">
              <a:rPr lang="en-US" altLang="en-US" sz="1200">
                <a:solidFill>
                  <a:srgbClr val="045C75"/>
                </a:solidFill>
              </a:rPr>
              <a:pPr/>
              <a:t>30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D329D36-6BC0-DFE5-87F2-3EBB8F596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899722"/>
            <a:ext cx="9601196" cy="1129364"/>
          </a:xfrm>
        </p:spPr>
        <p:txBody>
          <a:bodyPr>
            <a:normAutofit/>
          </a:bodyPr>
          <a:lstStyle/>
          <a:p>
            <a:pPr marL="857250" indent="-857250" algn="ctr" eaLnBrk="1" hangingPunct="1">
              <a:buFont typeface="Wingdings" panose="05000000000000000000" pitchFamily="2" charset="2"/>
              <a:buChar char="q"/>
            </a:pPr>
            <a:r>
              <a:rPr lang="en-GB" altLang="en-US" sz="66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Memory Size</a:t>
            </a:r>
            <a:endParaRPr lang="en-GB" altLang="en-US" sz="6600" dirty="0">
              <a:solidFill>
                <a:srgbClr val="0070C0"/>
              </a:solidFill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7D491E4-F74D-A2F3-16AA-E8814ABFB8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1986" y="2480872"/>
            <a:ext cx="10925332" cy="376752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bytes in main memory is referred to as the computer’s </a:t>
            </a:r>
            <a:r>
              <a:rPr lang="en-US" alt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size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sizes are measured as follows: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Byte= 8bits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Kilobyte (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=	1000 bytes (to be exact, 1024 bytes) [</a:t>
            </a:r>
            <a:r>
              <a:rPr lang="en-US" alt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bytes form =	1 Kilobyte]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Megabyte (Mb)=	1,000,000 (1 million) bytes  	</a:t>
            </a:r>
            <a:r>
              <a:rPr lang="en-US" alt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[1000 kilobytes =1 Megabyte(MB)]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Gigabyte (Gb)	=	1,000,000,000 (1 billion) bytes  </a:t>
            </a:r>
            <a:r>
              <a:rPr lang="en-US" alt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[1000 MB=	1 Gigabyte(GB)]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 Terabyte (Tb)	=	1,000,000,000,000 (1 trillion) bytes </a:t>
            </a:r>
            <a:r>
              <a:rPr lang="en-US" alt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[1000 GB= 1 Terabyte(TB)]</a:t>
            </a:r>
            <a:br>
              <a:rPr lang="en-GB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189DF-547D-0EAE-FCBD-25EE1D40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5CAC5E-14F5-41F9-9E72-5C609AB0C29D}" type="slidenum">
              <a:rPr lang="en-US" altLang="en-US" sz="1200">
                <a:solidFill>
                  <a:srgbClr val="045C75"/>
                </a:solidFill>
              </a:rPr>
              <a:pPr/>
              <a:t>31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B1621E8B-0E49-C2F3-D5AA-591BF3AD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02" y="533400"/>
            <a:ext cx="480309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</a:rPr>
              <a:t>Main memory consists of a number of storage locations, each of which is identified by a </a:t>
            </a:r>
            <a:r>
              <a:rPr lang="en-GB" altLang="en-US" b="1" dirty="0">
                <a:latin typeface="Arial" panose="020B0604020202020204" pitchFamily="34" charset="0"/>
              </a:rPr>
              <a:t>unique address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D672F900-E6F9-AB9A-9F42-89B42FE3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02" y="2286000"/>
            <a:ext cx="48030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</a:rPr>
              <a:t>The ability of the CPU to identify each location is known as its </a:t>
            </a:r>
            <a:r>
              <a:rPr lang="en-GB" altLang="en-US" b="1" dirty="0">
                <a:latin typeface="Arial" panose="020B0604020202020204" pitchFamily="34" charset="0"/>
              </a:rPr>
              <a:t>addressability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0D9936B6-C9EC-23C7-6009-8AA71629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02" y="4038601"/>
            <a:ext cx="50316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Arial" panose="020B0604020202020204" pitchFamily="34" charset="0"/>
              </a:rPr>
              <a:t>Each location stores a </a:t>
            </a:r>
            <a:r>
              <a:rPr lang="en-GB" altLang="en-US" b="1" dirty="0">
                <a:latin typeface="Arial" panose="020B0604020202020204" pitchFamily="34" charset="0"/>
              </a:rPr>
              <a:t>word</a:t>
            </a:r>
            <a:r>
              <a:rPr lang="en-GB" altLang="en-US" dirty="0">
                <a:latin typeface="Arial" panose="020B0604020202020204" pitchFamily="34" charset="0"/>
              </a:rPr>
              <a:t> i.e. the number of bits that can be processed by the CPU in a single operation.  </a:t>
            </a:r>
            <a:r>
              <a:rPr lang="en-GB" altLang="en-US" b="1" dirty="0">
                <a:latin typeface="Arial" panose="020B0604020202020204" pitchFamily="34" charset="0"/>
              </a:rPr>
              <a:t>Word length</a:t>
            </a:r>
            <a:r>
              <a:rPr lang="en-GB" altLang="en-US" dirty="0">
                <a:latin typeface="Arial" panose="020B0604020202020204" pitchFamily="34" charset="0"/>
              </a:rPr>
              <a:t> may be typically 16, 24, 32 etc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807DD81B-575C-BCBC-690C-AA9E8ACE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1295400"/>
            <a:ext cx="2976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A3029-E72B-A143-1FFD-7D6EFF27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E98A2D-D703-463B-BD07-5B7A5A1444F8}" type="slidenum">
              <a:rPr lang="en-US" altLang="en-US" sz="1200">
                <a:solidFill>
                  <a:srgbClr val="045C75"/>
                </a:solidFill>
              </a:rPr>
              <a:pPr/>
              <a:t>32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8AC5-0831-9ED5-3210-6EA03DC6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rgbClr val="0070C0"/>
                </a:solidFill>
              </a:rPr>
              <a:t>RAM)</a:t>
            </a:r>
            <a:endParaRPr lang="en-UG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26DD-8544-3F94-6D09-7F03DAFB8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/>
              <a:t>Memory (RAM):</a:t>
            </a:r>
            <a:r>
              <a:rPr lang="en-US" sz="4400" dirty="0"/>
              <a:t> Temporary storage used by the CPU to store data and instructions during processing.</a:t>
            </a:r>
          </a:p>
          <a:p>
            <a:r>
              <a:rPr lang="en-US" sz="4400" b="1" dirty="0"/>
              <a:t>Function:</a:t>
            </a:r>
            <a:r>
              <a:rPr lang="en-US" sz="4400" dirty="0"/>
              <a:t> Stores data temporarily for quick access by the CPU.</a:t>
            </a:r>
            <a:endParaRPr lang="en-UG" sz="4400" dirty="0"/>
          </a:p>
        </p:txBody>
      </p:sp>
    </p:spTree>
    <p:extLst>
      <p:ext uri="{BB962C8B-B14F-4D97-AF65-F5344CB8AC3E}">
        <p14:creationId xmlns:p14="http://schemas.microsoft.com/office/powerpoint/2010/main" val="378790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3A3B-A67B-F4C5-4432-CD576BBE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53545"/>
            <a:ext cx="9601196" cy="946681"/>
          </a:xfrm>
        </p:spPr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TYPES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87A7-DEDF-EA80-5A22-18084D39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00225"/>
            <a:ext cx="9601196" cy="44719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/>
              <a:buAutoNum type="arabicPeriod"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 (Dynamic RAM):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type of memory found in computers.</a:t>
            </a:r>
            <a:endParaRPr lang="sw-K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Volatile, needs a constant refresh, Common in PCs.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SRAM (Static RAM):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Faster and more expensive than DRAM,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refresh needed , </a:t>
            </a:r>
            <a:r>
              <a:rPr lang="en-US" dirty="0"/>
              <a:t>used for cache memory.</a:t>
            </a:r>
            <a:endParaRPr lang="sw-K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SDRAM (Synchronous DRAM):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Synchronized with the system clock.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DDR (Double Data Rate) versions (DDR, DDR2, DDR3, DDR4, DDR5).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5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RAM? - Random Access Memory | Explained">
            <a:extLst>
              <a:ext uri="{FF2B5EF4-FFF2-40B4-BE49-F238E27FC236}">
                <a16:creationId xmlns:a16="http://schemas.microsoft.com/office/drawing/2014/main" id="{4291015B-2F5B-D5A2-0E20-343A291C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85799"/>
            <a:ext cx="10838856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75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EECC7FC4-33C7-D127-4B56-CD9D79076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97155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RAM Note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EDE3987D-FCCA-8185-C00B-FF30A649B0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Motherboards are designed to support specific types of RAM.</a:t>
            </a:r>
          </a:p>
          <a:p>
            <a:r>
              <a:rPr lang="en-US" altLang="en-US" sz="3600" dirty="0"/>
              <a:t>You should always check which types of memory can be fitted before supplying or installing upgrades.</a:t>
            </a:r>
          </a:p>
          <a:p>
            <a:r>
              <a:rPr lang="en-US" altLang="en-US" sz="3600" dirty="0"/>
              <a:t>The memory must be equal to or faster than the motherboard clock speed.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58C3-4E38-2B44-2368-B0D6E8AE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D4B6D0-2BD7-453C-B2D4-57C277905FE9}" type="slidenum">
              <a:rPr lang="en-US" altLang="en-US" sz="1200">
                <a:solidFill>
                  <a:srgbClr val="045C75"/>
                </a:solidFill>
              </a:rPr>
              <a:pPr/>
              <a:t>36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52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CD7B44D-2B5C-C2BD-6140-275F01D7A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GB" b="1" dirty="0">
                <a:solidFill>
                  <a:srgbClr val="0070C0"/>
                </a:solidFill>
                <a:latin typeface="+mn-lt"/>
              </a:rPr>
              <a:t>Read Only Memory (ROM)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A20B4CDB-38C2-6FFA-54C5-472E55B2E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4321" y="2498648"/>
            <a:ext cx="10478125" cy="40020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cs typeface="Times New Roman" panose="02020603050405020304" pitchFamily="18" charset="0"/>
              </a:rPr>
              <a:t>Non-volatile, with contents permanently attached to the memory chip at the manufacturing stage</a:t>
            </a:r>
          </a:p>
          <a:p>
            <a:pPr eaLnBrk="1" hangingPunct="1"/>
            <a:r>
              <a:rPr lang="en-GB" altLang="en-US" sz="3600" dirty="0">
                <a:cs typeface="Times New Roman" panose="02020603050405020304" pitchFamily="18" charset="0"/>
              </a:rPr>
              <a:t>Used for example to hold the </a:t>
            </a:r>
            <a:r>
              <a:rPr lang="en-GB" altLang="en-US" sz="3600" b="1" i="1" dirty="0">
                <a:cs typeface="Times New Roman" panose="02020603050405020304" pitchFamily="18" charset="0"/>
              </a:rPr>
              <a:t>bootstrap loader</a:t>
            </a:r>
            <a:r>
              <a:rPr lang="en-GB" altLang="en-US" sz="3600" dirty="0">
                <a:cs typeface="Times New Roman" panose="02020603050405020304" pitchFamily="18" charset="0"/>
              </a:rPr>
              <a:t>, the program which runs as soon as the computer is switched on and instructs it to load the operating system from disk into memory.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244-19BE-C489-7907-9182DACE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6BDA95-608E-4E30-A364-C795026244D3}" type="slidenum">
              <a:rPr lang="en-US" altLang="en-US" sz="1200">
                <a:solidFill>
                  <a:srgbClr val="045C75"/>
                </a:solidFill>
              </a:rPr>
              <a:pPr/>
              <a:t>37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51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29F2173-84E1-0644-7BA2-0FF6A4D1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272" y="982132"/>
            <a:ext cx="10088380" cy="9715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</a:rPr>
              <a:t>ROM Types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A048C40-84B5-7C0D-6C3A-DBD3F28B8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430" y="2556932"/>
            <a:ext cx="10478123" cy="369146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altLang="en-US" sz="3200" b="1" dirty="0"/>
              <a:t>1.</a:t>
            </a:r>
            <a:r>
              <a:rPr lang="en-US" altLang="en-US" sz="3200" b="1" dirty="0">
                <a:solidFill>
                  <a:srgbClr val="FF0000"/>
                </a:solidFill>
              </a:rPr>
              <a:t>Programmable read-only memory</a:t>
            </a:r>
            <a:r>
              <a:rPr lang="en-US" altLang="en-US" sz="3200" b="1" i="1" dirty="0">
                <a:solidFill>
                  <a:srgbClr val="FF0000"/>
                </a:solidFill>
              </a:rPr>
              <a:t>,(PROM):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A memory chip on which data can be written only once. </a:t>
            </a:r>
          </a:p>
          <a:p>
            <a:pPr eaLnBrk="1" hangingPunct="1"/>
            <a:r>
              <a:rPr lang="en-US" altLang="en-US" sz="3200" dirty="0"/>
              <a:t>Once a program has been written onto a PROM, it remains there forever. Unlike RAM, PROMs retain their contents when the computer is turned off..</a:t>
            </a:r>
          </a:p>
          <a:p>
            <a:r>
              <a:rPr lang="en-US" altLang="en-US" sz="3200" dirty="0"/>
              <a:t>To write data onto a PROM chip, you need a special device called a </a:t>
            </a:r>
            <a:r>
              <a:rPr lang="en-US" altLang="en-US" sz="3200" i="1" dirty="0"/>
              <a:t>PROM </a:t>
            </a:r>
            <a:r>
              <a:rPr lang="en-US" altLang="en-US" sz="3200" b="1" i="1" dirty="0">
                <a:solidFill>
                  <a:schemeClr val="tx1"/>
                </a:solidFill>
              </a:rPr>
              <a:t>programmer</a:t>
            </a:r>
            <a:r>
              <a:rPr lang="en-US" altLang="en-US" sz="32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3200" b="1" i="1" dirty="0">
                <a:solidFill>
                  <a:schemeClr val="tx1"/>
                </a:solidFill>
              </a:rPr>
              <a:t>or PROM burner. The process of programming a PROM is sometimes called burning the PROM. 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A0ABC-141E-8B7E-635B-D08DD27E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1BA943-7DEB-4929-87AE-DFD3E69217D3}" type="slidenum">
              <a:rPr lang="en-US" altLang="en-US" sz="1200">
                <a:solidFill>
                  <a:srgbClr val="045C75"/>
                </a:solidFill>
              </a:rPr>
              <a:pPr/>
              <a:t>38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23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486723EC-D9C2-64FD-7E62-5868A147E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9390" y="609600"/>
            <a:ext cx="10583056" cy="54764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2.An EPROM (Erasable programmable read-only memory)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is a special type of PROM that can be erased by exposing it to ultraviolet light. Once it is erased, it can be reprogrammed. An EEPROM is similar to a PROM, but requires only electricity to be erased</a:t>
            </a:r>
            <a:r>
              <a:rPr lang="en-US" altLang="en-US" sz="3600" i="1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BABF-26D8-3009-04F5-85E345B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F7EA72-83E3-47A7-ACEC-A9A706DFC19C}" type="slidenum">
              <a:rPr lang="en-US" altLang="en-US" sz="1200">
                <a:solidFill>
                  <a:srgbClr val="045C75"/>
                </a:solidFill>
              </a:rPr>
              <a:pPr/>
              <a:t>39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therboard - Wikipedia">
            <a:extLst>
              <a:ext uri="{FF2B5EF4-FFF2-40B4-BE49-F238E27FC236}">
                <a16:creationId xmlns:a16="http://schemas.microsoft.com/office/drawing/2014/main" id="{8D83F395-5723-C92F-48AB-9D2E633D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1485900"/>
            <a:ext cx="5150023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stem Hardware Component: Motherboard | by Baseer Hussain | Computing  Technology with IT Fundamentals | Medium">
            <a:extLst>
              <a:ext uri="{FF2B5EF4-FFF2-40B4-BE49-F238E27FC236}">
                <a16:creationId xmlns:a16="http://schemas.microsoft.com/office/drawing/2014/main" id="{A8A6A4E6-7548-C9D1-1EF7-2A29A587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1328738"/>
            <a:ext cx="6353174" cy="40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1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071-13D0-BE03-A424-F0A6A7BB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EB85-A56B-7A13-80D4-D9A802DB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Hard Disk Drives (HDD)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Secure in case, connect power and data cables.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recognition, partitioning, formatting.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Solid State Drives (SSD)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HDDs, often mounted differently.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settings, partitioning, formatting.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46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E548-C551-061D-57AA-68A0B3F5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 Cont’d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D46B-EB9F-1330-4840-57E2448E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Floppy Drives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in case, connect power and data cables.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 recognition.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CD-ROM Drives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in case, connect power and data cables.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settings.</a:t>
            </a: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46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 storage devices. Definition | by Saduni Pabasara | Medium">
            <a:extLst>
              <a:ext uri="{FF2B5EF4-FFF2-40B4-BE49-F238E27FC236}">
                <a16:creationId xmlns:a16="http://schemas.microsoft.com/office/drawing/2014/main" id="{5AED801D-8E48-4D6F-4A0D-B40AA186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2937"/>
            <a:ext cx="9915525" cy="55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34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9366-7965-73FB-8F97-E2435DAE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Devices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BB99-D8F9-1367-9272-699AFC4E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Projectors</a:t>
            </a:r>
          </a:p>
          <a:p>
            <a:r>
              <a:rPr lang="sw-K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LCD, DLP.</a:t>
            </a:r>
          </a:p>
          <a:p>
            <a:r>
              <a:rPr lang="sw-K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sw-K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Presentations, media display.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CRT (Cathode Ray Tube) Monitors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Bulky, high power consumption, now obsolete.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LCD (Liquid Crystal Display) Monitors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Slim, energy-efficient, widely used.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TN, IPS, VA panels.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05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ce between CRT and LCD (Comparison Chart) - Tech Differences">
            <a:extLst>
              <a:ext uri="{FF2B5EF4-FFF2-40B4-BE49-F238E27FC236}">
                <a16:creationId xmlns:a16="http://schemas.microsoft.com/office/drawing/2014/main" id="{C4D8E05D-193E-F474-E667-F093EEDD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88685"/>
            <a:ext cx="6300788" cy="42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ffice LCD Projector, Light Output: 0 ...">
            <a:extLst>
              <a:ext uri="{FF2B5EF4-FFF2-40B4-BE49-F238E27FC236}">
                <a16:creationId xmlns:a16="http://schemas.microsoft.com/office/drawing/2014/main" id="{3909F689-B2F8-B9D9-62A2-9A73F51C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9431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35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9CBD-D243-A75B-EC6D-02341109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Configuration of  Personal Computer Components</a:t>
            </a:r>
            <a:endParaRPr lang="en-U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F861-9BB0-4CE0-CBAD-1E49DDAE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w-K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CPU, RAM, GPU, storage devices.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Operating system, drivers.</a:t>
            </a:r>
          </a:p>
          <a:p>
            <a:pPr marL="0" indent="0">
              <a:buNone/>
            </a:pPr>
            <a:r>
              <a:rPr lang="sw-K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Settings: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 order, hardware recognition.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 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installation, and system updates.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351B-2F41-A4B0-454D-65CC8498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Personal Computer Components</a:t>
            </a:r>
            <a:endParaRPr lang="en-U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2383-17C3-2EA5-3DF4-67AF17B0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60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w-KE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Motherboard: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circuit board.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processing unit.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Devices: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HDD, SSD.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power to all components.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Processing Unit.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Fans, heat sinks, liquid cooling.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8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Components | Content Guidelines">
            <a:extLst>
              <a:ext uri="{FF2B5EF4-FFF2-40B4-BE49-F238E27FC236}">
                <a16:creationId xmlns:a16="http://schemas.microsoft.com/office/drawing/2014/main" id="{F29FB1FC-F4A6-455B-8760-AE079EDA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" y="657225"/>
            <a:ext cx="1080135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53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D111-C8D0-A6D5-EDFB-EC993701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Components</a:t>
            </a:r>
            <a:endParaRPr lang="en-UG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D440-56DE-7560-A0F4-90206AE4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output.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and Mouse: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Printers and Scanners: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and input devices.</a:t>
            </a:r>
            <a:endParaRPr lang="en-U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66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in Computer Components – Christopher">
            <a:extLst>
              <a:ext uri="{FF2B5EF4-FFF2-40B4-BE49-F238E27FC236}">
                <a16:creationId xmlns:a16="http://schemas.microsoft.com/office/drawing/2014/main" id="{6C89FC8B-71E8-9E48-2831-9F9E9258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28675"/>
            <a:ext cx="10287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2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627B-7AB1-0CCF-2190-5C87266A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Motherboards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223F-785D-0E4D-E522-3813F224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0968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AT (Advanced Technology):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form factor, now obsolete, Large size, limited connectivity.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(Advanced Technology Extended):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form factor, Standardized size: 305 x 244 mm, Good expandability and cooling.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12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42DFF5-8B0F-90C0-089C-C324891B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Assembling &amp; Disassembling of Computer Systems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G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6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074F-A026-0C37-86DC-0C29B1F0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Disassembling a Computer System</a:t>
            </a:r>
            <a:endParaRPr lang="en-UG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EF34-8DC7-2B99-954D-53336D0B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3600" b="1" kern="1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Preparation: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system is powered off and unplugged.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 yourself with an anti-static wrist strap.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endParaRPr lang="en-US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48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A9C9-69D5-8E31-8C4A-0DB6922E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Disassembling Steps Cont’d</a:t>
            </a:r>
            <a:endParaRPr lang="en-UG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FB73-492F-9B48-E61D-FFEAB974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Case: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screws and panels.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 Power: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Unplug power cables from all components.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Components: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Sequentially remove the GPU, storage devices, RAM, CPU cooler, CPU, and finally the motherboard.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Parts: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screws and small parts in labelled containers for reassembly.</a:t>
            </a:r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468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44B9-BB5C-950F-239E-0C5774FB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w-KE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Assembling a Computer System</a:t>
            </a:r>
            <a:endParaRPr lang="en-UG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5918-8695-3435-C1FB-FE2DF85A6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US" sz="4600" b="1" kern="1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Preparation: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3600" b="1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 all components: </a:t>
            </a: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case, motherboard, CPU, RAM, storage, power supply, GPU, cooling, peripherals.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a clean, static-free workspace.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3600" b="1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tools ready: </a:t>
            </a: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screwdrivers, thermal paste, anti-static wrist strap.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endParaRPr lang="en-US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1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E849-F472-23D8-D935-57F51FEB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Assembling Steps Cont’d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669B-15B1-C194-F527-364D47F1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Power Supply: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the power supply in the case.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the Motherboard: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standoffs in the case, align the motherboard, and secure it.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CPU: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CPU socket, place the CPU, close the socket, and apply thermal paste.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the CPU Cooler: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the cooler and connect the fan to the motherboard.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RAM: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RAM modules into the motherboard slots.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92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42DF-B2C8-24AF-9C4D-8AC5599E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Assembling Steps Cont’d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95AD-1649-B359-D220-A7F00B5D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Storage Devices: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HDDs/SSDs and connect power and data cables.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GPU: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GPU in the appropriate PCIe slot and secure it.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Power Cables: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power cables to the motherboard, GPU, storage devices, and peripherals.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Front Panel Cables: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USB, audio, and power/reset buttons to the motherboard.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Checks: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connections are secure, then close the case.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80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18B9-D3A8-C0BE-B59C-A35F5CAA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2" y="27770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END</a:t>
            </a:r>
            <a:endParaRPr lang="en-UG" sz="8000" b="1" dirty="0"/>
          </a:p>
        </p:txBody>
      </p:sp>
    </p:spTree>
    <p:extLst>
      <p:ext uri="{BB962C8B-B14F-4D97-AF65-F5344CB8AC3E}">
        <p14:creationId xmlns:p14="http://schemas.microsoft.com/office/powerpoint/2010/main" val="32871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9323-810D-C15D-2862-473EF22D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5838"/>
            <a:ext cx="9601196" cy="48900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BTX (Balanced Technology Extended):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airflow and cooling, Less common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Micro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244 x 244 mm, Fewer expansion slots but compatible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(New Low Profile Extended):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slimline cases, Not widely used today.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8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Motherboards - GeeksforGeeks">
            <a:extLst>
              <a:ext uri="{FF2B5EF4-FFF2-40B4-BE49-F238E27FC236}">
                <a16:creationId xmlns:a16="http://schemas.microsoft.com/office/drawing/2014/main" id="{48E87F81-5F0E-9525-C57B-DCFC6425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13441"/>
            <a:ext cx="5312908" cy="44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therboard">
            <a:extLst>
              <a:ext uri="{FF2B5EF4-FFF2-40B4-BE49-F238E27FC236}">
                <a16:creationId xmlns:a16="http://schemas.microsoft.com/office/drawing/2014/main" id="{9FFADAC3-C41A-B4E7-BFB5-CF014966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1599179"/>
            <a:ext cx="5431971" cy="41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1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0953-B71A-5822-8B13-1C2CDE5D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Devices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9FB5-1B09-1B09-5D89-499685C0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w-K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Optical, laser, mechanical.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Pointing, clicking, scrolling.</a:t>
            </a:r>
          </a:p>
          <a:p>
            <a:pPr marL="0" indent="0">
              <a:buNone/>
            </a:pPr>
            <a:r>
              <a:rPr lang="sw-K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Membrane, mechanical.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QWERTY, AZERTY.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keys, multimedia keys, ergonomic designs.</a:t>
            </a:r>
          </a:p>
          <a:p>
            <a:endParaRPr lang="sw-K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5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3F70-2540-7202-28F1-67A25EE1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Multimedia Input Devices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2C15-7DC1-93AE-5DFE-98C86988E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sw-KE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Controllers: </a:t>
            </a:r>
            <a:r>
              <a:rPr lang="sw-K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Joysticks, gamepads.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sw-KE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Input: </a:t>
            </a:r>
            <a:r>
              <a:rPr lang="sw-K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Microphones, MIDI devices.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13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554</TotalTime>
  <Words>2156</Words>
  <Application>Microsoft Office PowerPoint</Application>
  <PresentationFormat>Widescreen</PresentationFormat>
  <Paragraphs>204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Garamond</vt:lpstr>
      <vt:lpstr>Symbol</vt:lpstr>
      <vt:lpstr>Times New Roman</vt:lpstr>
      <vt:lpstr>Wingdings</vt:lpstr>
      <vt:lpstr>Wingdings 2</vt:lpstr>
      <vt:lpstr>Organic</vt:lpstr>
      <vt:lpstr>TOPIC 2:  PC COMPONENTS </vt:lpstr>
      <vt:lpstr>Motherboard</vt:lpstr>
      <vt:lpstr>PowerPoint Presentation</vt:lpstr>
      <vt:lpstr>PowerPoint Presentation</vt:lpstr>
      <vt:lpstr>Motherboards</vt:lpstr>
      <vt:lpstr>PowerPoint Presentation</vt:lpstr>
      <vt:lpstr>PowerPoint Presentation</vt:lpstr>
      <vt:lpstr>Input Devices</vt:lpstr>
      <vt:lpstr>Multimedia Input Devices</vt:lpstr>
      <vt:lpstr>PowerPoint Presentation</vt:lpstr>
      <vt:lpstr>Ports:</vt:lpstr>
      <vt:lpstr>Ports and Cables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Buses </vt:lpstr>
      <vt:lpstr>PowerPoint Presentation</vt:lpstr>
      <vt:lpstr>PowerPoint Presentation</vt:lpstr>
      <vt:lpstr>PowerPoint Presentation</vt:lpstr>
      <vt:lpstr>Central Processing Unit (CPU)</vt:lpstr>
      <vt:lpstr>CPUs</vt:lpstr>
      <vt:lpstr>PowerPoint Presentation</vt:lpstr>
      <vt:lpstr>CPU Components</vt:lpstr>
      <vt:lpstr>PowerPoint Presentation</vt:lpstr>
      <vt:lpstr>PowerPoint Presentation</vt:lpstr>
      <vt:lpstr>How the CPU Works (Step by Step)</vt:lpstr>
      <vt:lpstr>Key CPU Components</vt:lpstr>
      <vt:lpstr>PC Memory</vt:lpstr>
      <vt:lpstr>Memory Size</vt:lpstr>
      <vt:lpstr>PowerPoint Presentation</vt:lpstr>
      <vt:lpstr>RAM)</vt:lpstr>
      <vt:lpstr>RAM TYPES</vt:lpstr>
      <vt:lpstr>PowerPoint Presentation</vt:lpstr>
      <vt:lpstr>RAM Note</vt:lpstr>
      <vt:lpstr>Read Only Memory (ROM)</vt:lpstr>
      <vt:lpstr>ROM Types</vt:lpstr>
      <vt:lpstr>PowerPoint Presentation</vt:lpstr>
      <vt:lpstr>Storage Device</vt:lpstr>
      <vt:lpstr>Storage Device Cont’d</vt:lpstr>
      <vt:lpstr>PowerPoint Presentation</vt:lpstr>
      <vt:lpstr>Display Devices</vt:lpstr>
      <vt:lpstr>PowerPoint Presentation</vt:lpstr>
      <vt:lpstr>Installation and Configuration of  Personal Computer Components</vt:lpstr>
      <vt:lpstr>Identifying Personal Computer Components</vt:lpstr>
      <vt:lpstr>PowerPoint Presentation</vt:lpstr>
      <vt:lpstr>Peripheral Components</vt:lpstr>
      <vt:lpstr>PowerPoint Presentation</vt:lpstr>
      <vt:lpstr>PowerPoint Presentation</vt:lpstr>
      <vt:lpstr>Disassembling a Computer System</vt:lpstr>
      <vt:lpstr>Disassembling Steps Cont’d</vt:lpstr>
      <vt:lpstr>Assembling a Computer System</vt:lpstr>
      <vt:lpstr>Assembling Steps Cont’d</vt:lpstr>
      <vt:lpstr>Assembling Steps Cont’d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Benedict Solvent</dc:creator>
  <cp:lastModifiedBy>Benedict Solvent</cp:lastModifiedBy>
  <cp:revision>140</cp:revision>
  <dcterms:created xsi:type="dcterms:W3CDTF">2024-05-25T09:31:38Z</dcterms:created>
  <dcterms:modified xsi:type="dcterms:W3CDTF">2025-08-21T06:42:34Z</dcterms:modified>
</cp:coreProperties>
</file>