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5" r:id="rId30"/>
    <p:sldId id="284" r:id="rId31"/>
    <p:sldId id="283"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55" autoAdjust="0"/>
    <p:restoredTop sz="94660"/>
  </p:normalViewPr>
  <p:slideViewPr>
    <p:cSldViewPr snapToGrid="0">
      <p:cViewPr varScale="1">
        <p:scale>
          <a:sx n="79" d="100"/>
          <a:sy n="79" d="100"/>
        </p:scale>
        <p:origin x="92"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panose="020B0604020202020204"/>
                <a:cs typeface="Arial" panose="020B0604020202020204"/>
              </a:rPr>
              <a:t>“</a:t>
            </a:r>
            <a:endParaRPr lang="en-US" sz="9600" b="0" i="0" dirty="0">
              <a:solidFill>
                <a:schemeClr val="accent1">
                  <a:lumMod val="60000"/>
                  <a:lumOff val="40000"/>
                </a:schemeClr>
              </a:solidFill>
              <a:latin typeface="Arial" panose="020B0604020202020204"/>
              <a:cs typeface="Arial" panose="020B0604020202020204"/>
            </a:endParaRP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panose="020B0604020202020204"/>
                <a:cs typeface="Arial" panose="020B0604020202020204"/>
              </a:rPr>
              <a:t>”</a:t>
            </a:r>
            <a:endParaRPr lang="en-US" sz="9600" b="0" i="0" dirty="0">
              <a:solidFill>
                <a:schemeClr val="accent1">
                  <a:lumMod val="60000"/>
                  <a:lumOff val="40000"/>
                </a:schemeClr>
              </a:solidFill>
              <a:latin typeface="Arial" panose="020B0604020202020204"/>
              <a:cs typeface="Arial" panose="020B0604020202020204"/>
            </a:endParaRP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61BEF0D-F0BB-DE4B-95CE-6DB70DBA9567}" type="datetimeFigureOut">
              <a:rPr lang="en-US" smtClean="0"/>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jpe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40">
          <a:fgClr>
            <a:schemeClr val="accent1"/>
          </a:fgClr>
          <a:bgClr>
            <a:schemeClr val="bg1"/>
          </a:bgClr>
        </a:patt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8">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61BEF0D-F0BB-DE4B-95CE-6DB70DBA9567}" type="datetimeFigureOut">
              <a:rPr lang="en-US" smtClean="0"/>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54954" y="973667"/>
            <a:ext cx="10215411" cy="847181"/>
          </a:xfrm>
        </p:spPr>
        <p:txBody>
          <a:bodyPr/>
          <a:lstStyle/>
          <a:p>
            <a:pPr algn="ctr"/>
            <a:r>
              <a:rPr lang="en-GB" sz="6000" dirty="0">
                <a:latin typeface="Garamond" panose="02020404030301010803" pitchFamily="18" charset="0"/>
              </a:rPr>
              <a:t>Project Organization</a:t>
            </a:r>
            <a:endParaRPr lang="en-GB" sz="6000" dirty="0">
              <a:latin typeface="Garamond" panose="02020404030301010803" pitchFamily="18" charset="0"/>
            </a:endParaRPr>
          </a:p>
        </p:txBody>
      </p:sp>
      <p:sp>
        <p:nvSpPr>
          <p:cNvPr id="5" name="Content Placeholder 4"/>
          <p:cNvSpPr>
            <a:spLocks noGrp="1"/>
          </p:cNvSpPr>
          <p:nvPr>
            <p:ph idx="1"/>
          </p:nvPr>
        </p:nvSpPr>
        <p:spPr>
          <a:xfrm>
            <a:off x="437323" y="2237740"/>
            <a:ext cx="11513488" cy="4481112"/>
          </a:xfrm>
        </p:spPr>
        <p:txBody>
          <a:bodyPr>
            <a:normAutofit lnSpcReduction="20000"/>
          </a:bodyPr>
          <a:lstStyle/>
          <a:p>
            <a:pPr lvl="0"/>
            <a:r>
              <a:rPr lang="en-US" sz="2800" dirty="0">
                <a:latin typeface="Garamond" panose="02020404030301010803" pitchFamily="18" charset="0"/>
              </a:rPr>
              <a:t>Project structure; Functional. Projectized and Matrix Structures</a:t>
            </a:r>
            <a:endParaRPr lang="en-GB" sz="2800" dirty="0">
              <a:latin typeface="Garamond" panose="02020404030301010803" pitchFamily="18" charset="0"/>
            </a:endParaRPr>
          </a:p>
          <a:p>
            <a:pPr lvl="0"/>
            <a:r>
              <a:rPr lang="en-US" sz="2800" dirty="0">
                <a:latin typeface="Garamond" panose="02020404030301010803" pitchFamily="18" charset="0"/>
              </a:rPr>
              <a:t>Project Manager and Project Management Skills</a:t>
            </a:r>
            <a:endParaRPr lang="en-GB" sz="2800" dirty="0">
              <a:latin typeface="Garamond" panose="02020404030301010803" pitchFamily="18" charset="0"/>
            </a:endParaRPr>
          </a:p>
          <a:p>
            <a:pPr lvl="0"/>
            <a:r>
              <a:rPr lang="en-US" sz="2800" dirty="0">
                <a:latin typeface="Garamond" panose="02020404030301010803" pitchFamily="18" charset="0"/>
              </a:rPr>
              <a:t>Project management processes groups </a:t>
            </a:r>
            <a:endParaRPr lang="en-GB" sz="2800" dirty="0">
              <a:latin typeface="Garamond" panose="02020404030301010803" pitchFamily="18" charset="0"/>
            </a:endParaRPr>
          </a:p>
          <a:p>
            <a:pPr lvl="0"/>
            <a:r>
              <a:rPr lang="en-US" sz="2800" dirty="0">
                <a:latin typeface="Garamond" panose="02020404030301010803" pitchFamily="18" charset="0"/>
              </a:rPr>
              <a:t>Project management knowledge areas</a:t>
            </a:r>
            <a:endParaRPr lang="en-GB" sz="2800" dirty="0">
              <a:latin typeface="Garamond" panose="02020404030301010803" pitchFamily="18" charset="0"/>
            </a:endParaRPr>
          </a:p>
          <a:p>
            <a:pPr lvl="0"/>
            <a:r>
              <a:rPr lang="en-US" sz="2800" dirty="0">
                <a:latin typeface="Garamond" panose="02020404030301010803" pitchFamily="18" charset="0"/>
              </a:rPr>
              <a:t>Project Management Key documents </a:t>
            </a:r>
            <a:endParaRPr lang="en-GB" sz="2800" dirty="0">
              <a:latin typeface="Garamond" panose="02020404030301010803" pitchFamily="18" charset="0"/>
            </a:endParaRPr>
          </a:p>
          <a:p>
            <a:pPr lvl="0">
              <a:buFont typeface="Arial" panose="020B0604020202020204" pitchFamily="34" charset="0"/>
              <a:buChar char="•"/>
            </a:pPr>
            <a:r>
              <a:rPr lang="en-GB" sz="2800" i="1" dirty="0">
                <a:latin typeface="Garamond" panose="02020404030301010803" pitchFamily="18" charset="0"/>
              </a:rPr>
              <a:t>Project Charter </a:t>
            </a:r>
            <a:endParaRPr lang="en-GB" sz="2800" dirty="0">
              <a:latin typeface="Garamond" panose="02020404030301010803" pitchFamily="18" charset="0"/>
            </a:endParaRPr>
          </a:p>
          <a:p>
            <a:pPr lvl="0">
              <a:buFont typeface="Arial" panose="020B0604020202020204" pitchFamily="34" charset="0"/>
              <a:buChar char="•"/>
            </a:pPr>
            <a:r>
              <a:rPr lang="en-GB" sz="2800" i="1" dirty="0">
                <a:latin typeface="Garamond" panose="02020404030301010803" pitchFamily="18" charset="0"/>
              </a:rPr>
              <a:t> Project management plan</a:t>
            </a:r>
            <a:endParaRPr lang="en-GB" sz="2800" dirty="0">
              <a:latin typeface="Garamond" panose="02020404030301010803" pitchFamily="18" charset="0"/>
            </a:endParaRPr>
          </a:p>
          <a:p>
            <a:pPr lvl="0">
              <a:buFont typeface="Arial" panose="020B0604020202020204" pitchFamily="34" charset="0"/>
              <a:buChar char="•"/>
            </a:pPr>
            <a:r>
              <a:rPr lang="en-GB" sz="2800" i="1" dirty="0">
                <a:latin typeface="Garamond" panose="02020404030301010803" pitchFamily="18" charset="0"/>
              </a:rPr>
              <a:t>Work breakdown Structure</a:t>
            </a:r>
            <a:endParaRPr lang="en-GB" sz="2800" i="1" dirty="0">
              <a:latin typeface="Garamond" panose="02020404030301010803" pitchFamily="18" charset="0"/>
            </a:endParaRPr>
          </a:p>
          <a:p>
            <a:pPr lvl="0">
              <a:buFont typeface="Arial" panose="020B0604020202020204" pitchFamily="34" charset="0"/>
              <a:buChar char="•"/>
            </a:pPr>
            <a:r>
              <a:rPr lang="en-US" altLang="en-GB" sz="2800" i="1" dirty="0">
                <a:latin typeface="Garamond" panose="02020404030301010803" pitchFamily="18" charset="0"/>
              </a:rPr>
              <a:t>scope statement</a:t>
            </a:r>
            <a:endParaRPr lang="en-GB" sz="2800" dirty="0">
              <a:latin typeface="Garamond" panose="02020404030301010803" pitchFamily="18" charset="0"/>
            </a:endParaRPr>
          </a:p>
          <a:p>
            <a:endParaRPr lang="en-GB" sz="2800" dirty="0">
              <a:latin typeface="Garamond" panose="020204040303010108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10165804" cy="706964"/>
          </a:xfrm>
        </p:spPr>
        <p:txBody>
          <a:bodyPr/>
          <a:lstStyle/>
          <a:p>
            <a:r>
              <a:rPr lang="en-GB" sz="5400" dirty="0">
                <a:solidFill>
                  <a:srgbClr val="EBEBEB"/>
                </a:solidFill>
                <a:latin typeface="Garamond" panose="02020404030301010803" pitchFamily="18" charset="0"/>
              </a:rPr>
              <a:t>Types of Project Structures-cont.</a:t>
            </a:r>
            <a:endParaRPr lang="en-GB" dirty="0"/>
          </a:p>
        </p:txBody>
      </p:sp>
      <p:sp>
        <p:nvSpPr>
          <p:cNvPr id="3" name="Content Placeholder 2"/>
          <p:cNvSpPr>
            <a:spLocks noGrp="1"/>
          </p:cNvSpPr>
          <p:nvPr>
            <p:ph idx="1"/>
          </p:nvPr>
        </p:nvSpPr>
        <p:spPr>
          <a:xfrm>
            <a:off x="412750" y="2269490"/>
            <a:ext cx="11530965" cy="4139565"/>
          </a:xfrm>
        </p:spPr>
        <p:txBody>
          <a:bodyPr>
            <a:normAutofit fontScale="90000"/>
          </a:bodyPr>
          <a:lstStyle/>
          <a:p>
            <a:pPr marL="0" indent="0">
              <a:buNone/>
            </a:pPr>
            <a:r>
              <a:rPr lang="en-US" sz="4800" b="1" dirty="0">
                <a:latin typeface="Garamond" panose="02020404030301010803" pitchFamily="18" charset="0"/>
              </a:rPr>
              <a:t>Key Features:</a:t>
            </a:r>
            <a:endParaRPr lang="en-US" sz="4800" b="1" dirty="0">
              <a:latin typeface="Garamond" panose="02020404030301010803" pitchFamily="18" charset="0"/>
            </a:endParaRPr>
          </a:p>
          <a:p>
            <a:r>
              <a:rPr lang="en-US" sz="3600" dirty="0">
                <a:latin typeface="Garamond" panose="02020404030301010803" pitchFamily="18" charset="0"/>
                <a:cs typeface="Garamond" panose="02020404030301010803" pitchFamily="18" charset="0"/>
              </a:rPr>
              <a:t>Team members report directly to the project manager.</a:t>
            </a:r>
            <a:endParaRPr lang="en-US" sz="3600" dirty="0">
              <a:latin typeface="Garamond" panose="02020404030301010803" pitchFamily="18" charset="0"/>
              <a:cs typeface="Garamond" panose="02020404030301010803" pitchFamily="18" charset="0"/>
            </a:endParaRPr>
          </a:p>
          <a:p>
            <a:r>
              <a:rPr lang="en-US" sz="3600" dirty="0">
                <a:latin typeface="Garamond" panose="02020404030301010803" pitchFamily="18" charset="0"/>
                <a:cs typeface="Garamond" panose="02020404030301010803" pitchFamily="18" charset="0"/>
              </a:rPr>
              <a:t>Focused and centralized decision-making.</a:t>
            </a:r>
            <a:endParaRPr lang="en-US" sz="3600" dirty="0">
              <a:latin typeface="Garamond" panose="02020404030301010803" pitchFamily="18" charset="0"/>
              <a:cs typeface="Garamond" panose="02020404030301010803" pitchFamily="18" charset="0"/>
            </a:endParaRPr>
          </a:p>
          <a:p>
            <a:r>
              <a:rPr lang="en-US" altLang="en-GB" sz="3600" dirty="0">
                <a:latin typeface="Garamond" panose="02020404030301010803" pitchFamily="18" charset="0"/>
                <a:cs typeface="Garamond" panose="02020404030301010803" pitchFamily="18" charset="0"/>
              </a:rPr>
              <a:t>Full authority of the project manager</a:t>
            </a:r>
            <a:endParaRPr lang="en-US" altLang="en-GB" sz="3600" dirty="0">
              <a:latin typeface="Garamond" panose="02020404030301010803" pitchFamily="18" charset="0"/>
              <a:cs typeface="Garamond" panose="02020404030301010803" pitchFamily="18" charset="0"/>
            </a:endParaRPr>
          </a:p>
          <a:p>
            <a:r>
              <a:rPr lang="en-US" altLang="en-GB" sz="3600" dirty="0">
                <a:latin typeface="Garamond" panose="02020404030301010803" pitchFamily="18" charset="0"/>
                <a:cs typeface="Garamond" panose="02020404030301010803" pitchFamily="18" charset="0"/>
              </a:rPr>
              <a:t>Resource control within the project</a:t>
            </a:r>
            <a:endParaRPr lang="en-US" altLang="en-GB" sz="3600" dirty="0">
              <a:latin typeface="Garamond" panose="02020404030301010803" pitchFamily="18" charset="0"/>
              <a:cs typeface="Garamond" panose="02020404030301010803" pitchFamily="18" charset="0"/>
            </a:endParaRPr>
          </a:p>
          <a:p>
            <a:r>
              <a:rPr lang="en-US" altLang="en-GB" sz="3600" dirty="0">
                <a:latin typeface="Garamond" panose="02020404030301010803" pitchFamily="18" charset="0"/>
                <a:cs typeface="Garamond" panose="02020404030301010803" pitchFamily="18" charset="0"/>
              </a:rPr>
              <a:t>Temporary structure</a:t>
            </a:r>
            <a:endParaRPr lang="en-US" altLang="en-GB" sz="3600" dirty="0">
              <a:latin typeface="Garamond" panose="02020404030301010803" pitchFamily="18" charset="0"/>
              <a:cs typeface="Garamond" panose="02020404030301010803"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090" y="436880"/>
            <a:ext cx="11784965" cy="1245870"/>
          </a:xfrm>
        </p:spPr>
        <p:txBody>
          <a:bodyPr/>
          <a:lstStyle/>
          <a:p>
            <a:r>
              <a:rPr lang="en-US" altLang="en-GB" sz="4000" dirty="0">
                <a:latin typeface="Garamond" panose="02020404030301010803" pitchFamily="18" charset="0"/>
              </a:rPr>
              <a:t>       </a:t>
            </a:r>
            <a:r>
              <a:rPr lang="en-GB" sz="4000" dirty="0">
                <a:latin typeface="Garamond" panose="02020404030301010803" pitchFamily="18" charset="0"/>
              </a:rPr>
              <a:t>Merits &amp;</a:t>
            </a:r>
            <a:r>
              <a:rPr lang="en-US" altLang="en-GB" sz="4000" dirty="0">
                <a:latin typeface="Garamond" panose="02020404030301010803" pitchFamily="18" charset="0"/>
              </a:rPr>
              <a:t> </a:t>
            </a:r>
            <a:r>
              <a:rPr lang="en-GB" sz="4000" dirty="0">
                <a:latin typeface="Garamond" panose="02020404030301010803" pitchFamily="18" charset="0"/>
              </a:rPr>
              <a:t>demerits of Projectized Structure</a:t>
            </a:r>
            <a:endParaRPr lang="en-GB" sz="4000" dirty="0">
              <a:latin typeface="Garamond" panose="02020404030301010803" pitchFamily="18" charset="0"/>
            </a:endParaRPr>
          </a:p>
        </p:txBody>
      </p:sp>
      <p:graphicFrame>
        <p:nvGraphicFramePr>
          <p:cNvPr id="4" name="Content Placeholder 3"/>
          <p:cNvGraphicFramePr>
            <a:graphicFrameLocks noGrp="1"/>
          </p:cNvGraphicFramePr>
          <p:nvPr>
            <p:ph idx="1"/>
            <p:custDataLst>
              <p:tags r:id="rId1"/>
            </p:custDataLst>
          </p:nvPr>
        </p:nvGraphicFramePr>
        <p:xfrm>
          <a:off x="212090" y="1437640"/>
          <a:ext cx="11785600" cy="5710555"/>
        </p:xfrm>
        <a:graphic>
          <a:graphicData uri="http://schemas.openxmlformats.org/drawingml/2006/table">
            <a:tbl>
              <a:tblPr firstRow="1" bandRow="1">
                <a:tableStyleId>{5C22544A-7EE6-4342-B048-85BDC9FD1C3A}</a:tableStyleId>
              </a:tblPr>
              <a:tblGrid>
                <a:gridCol w="5817235"/>
                <a:gridCol w="5968365"/>
              </a:tblGrid>
              <a:tr h="981075">
                <a:tc>
                  <a:txBody>
                    <a:bodyPr/>
                    <a:lstStyle/>
                    <a:p>
                      <a:pPr algn="ctr"/>
                      <a:r>
                        <a:rPr lang="en-US" sz="3600" dirty="0">
                          <a:latin typeface="Garamond" panose="02020404030301010803" pitchFamily="18" charset="0"/>
                        </a:rPr>
                        <a:t>Advantages</a:t>
                      </a:r>
                      <a:endParaRPr lang="en-GB" sz="3600" dirty="0">
                        <a:latin typeface="Garamond" panose="02020404030301010803" pitchFamily="18" charset="0"/>
                      </a:endParaRPr>
                    </a:p>
                  </a:txBody>
                  <a:tcPr/>
                </a:tc>
                <a:tc>
                  <a:txBody>
                    <a:bodyPr/>
                    <a:lstStyle/>
                    <a:p>
                      <a:pPr algn="ctr"/>
                      <a:r>
                        <a:rPr lang="en-US" sz="3600" dirty="0">
                          <a:latin typeface="Garamond" panose="02020404030301010803" pitchFamily="18" charset="0"/>
                        </a:rPr>
                        <a:t>Disadvantages</a:t>
                      </a:r>
                      <a:endParaRPr lang="en-GB" sz="3600" dirty="0">
                        <a:latin typeface="Garamond" panose="02020404030301010803" pitchFamily="18" charset="0"/>
                      </a:endParaRPr>
                    </a:p>
                  </a:txBody>
                  <a:tcPr/>
                </a:tc>
              </a:tr>
              <a:tr h="1365885">
                <a:tc>
                  <a:txBody>
                    <a:bodyPr/>
                    <a:lstStyle/>
                    <a:p>
                      <a:r>
                        <a:rPr lang="en-GB" sz="3600" dirty="0">
                          <a:latin typeface="Garamond" panose="02020404030301010803" pitchFamily="18" charset="0"/>
                        </a:rPr>
                        <a:t>Clear authority and accountability.</a:t>
                      </a:r>
                      <a:endParaRPr lang="en-GB" sz="3600" dirty="0">
                        <a:latin typeface="Garamond" panose="02020404030301010803" pitchFamily="18" charset="0"/>
                      </a:endParaRPr>
                    </a:p>
                  </a:txBody>
                  <a:tcPr/>
                </a:tc>
                <a:tc>
                  <a:txBody>
                    <a:bodyPr/>
                    <a:lstStyle/>
                    <a:p>
                      <a:r>
                        <a:rPr lang="en-US" sz="3600" dirty="0">
                          <a:latin typeface="Garamond" panose="02020404030301010803" pitchFamily="18" charset="0"/>
                        </a:rPr>
                        <a:t>High resource cost (dedicated staff).</a:t>
                      </a:r>
                      <a:endParaRPr lang="en-GB" sz="3600" dirty="0">
                        <a:latin typeface="Garamond" panose="02020404030301010803" pitchFamily="18" charset="0"/>
                      </a:endParaRPr>
                    </a:p>
                  </a:txBody>
                  <a:tcPr/>
                </a:tc>
              </a:tr>
              <a:tr h="1367155">
                <a:tc>
                  <a:txBody>
                    <a:bodyPr/>
                    <a:lstStyle/>
                    <a:p>
                      <a:r>
                        <a:rPr lang="en-US" sz="3600" dirty="0">
                          <a:latin typeface="Garamond" panose="02020404030301010803" pitchFamily="18" charset="0"/>
                        </a:rPr>
                        <a:t>Team is fully committed to the project.</a:t>
                      </a:r>
                      <a:endParaRPr lang="en-GB" sz="3600" dirty="0">
                        <a:latin typeface="Garamond" panose="02020404030301010803" pitchFamily="18" charset="0"/>
                      </a:endParaRPr>
                    </a:p>
                  </a:txBody>
                  <a:tcPr/>
                </a:tc>
                <a:tc>
                  <a:txBody>
                    <a:bodyPr/>
                    <a:lstStyle/>
                    <a:p>
                      <a:r>
                        <a:rPr lang="en-US" sz="3600" dirty="0">
                          <a:latin typeface="Garamond" panose="02020404030301010803" pitchFamily="18" charset="0"/>
                        </a:rPr>
                        <a:t>Risk of resource redundancy once the project ends.</a:t>
                      </a:r>
                      <a:endParaRPr lang="en-GB" sz="3600" dirty="0">
                        <a:latin typeface="Garamond" panose="02020404030301010803" pitchFamily="18" charset="0"/>
                      </a:endParaRPr>
                    </a:p>
                  </a:txBody>
                  <a:tcPr/>
                </a:tc>
              </a:tr>
              <a:tr h="1996440">
                <a:tc>
                  <a:txBody>
                    <a:bodyPr/>
                    <a:lstStyle/>
                    <a:p>
                      <a:r>
                        <a:rPr lang="en-GB" sz="3600" dirty="0">
                          <a:latin typeface="Garamond" panose="02020404030301010803" pitchFamily="18" charset="0"/>
                        </a:rPr>
                        <a:t>Fast decision-making and adaptability.</a:t>
                      </a:r>
                      <a:endParaRPr lang="en-GB" sz="3600" dirty="0">
                        <a:latin typeface="Garamond" panose="02020404030301010803" pitchFamily="18" charset="0"/>
                      </a:endParaRPr>
                    </a:p>
                  </a:txBody>
                  <a:tcPr/>
                </a:tc>
                <a:tc>
                  <a:txBody>
                    <a:bodyPr/>
                    <a:lstStyle/>
                    <a:p>
                      <a:r>
                        <a:rPr lang="en-US" sz="3600" dirty="0">
                          <a:latin typeface="Garamond" panose="02020404030301010803" pitchFamily="18" charset="0"/>
                        </a:rPr>
                        <a:t>Best for: Large, high-priority projects requiring dedicated focus.</a:t>
                      </a:r>
                      <a:endParaRPr lang="en-GB" sz="3600" dirty="0">
                        <a:latin typeface="Garamond" panose="02020404030301010803" pitchFamily="18" charset="0"/>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838200"/>
            <a:ext cx="9890674" cy="842432"/>
          </a:xfrm>
        </p:spPr>
        <p:txBody>
          <a:bodyPr/>
          <a:lstStyle/>
          <a:p>
            <a:r>
              <a:rPr lang="en-GB" sz="5400" dirty="0">
                <a:solidFill>
                  <a:srgbClr val="EBEBEB"/>
                </a:solidFill>
                <a:latin typeface="Garamond" panose="02020404030301010803" pitchFamily="18" charset="0"/>
              </a:rPr>
              <a:t>Types of Project Structures-cont.</a:t>
            </a:r>
            <a:endParaRPr lang="en-GB" dirty="0">
              <a:latin typeface="Garamond" panose="02020404030301010803" pitchFamily="18" charset="0"/>
            </a:endParaRPr>
          </a:p>
        </p:txBody>
      </p:sp>
      <p:sp>
        <p:nvSpPr>
          <p:cNvPr id="3" name="Content Placeholder 2"/>
          <p:cNvSpPr>
            <a:spLocks noGrp="1"/>
          </p:cNvSpPr>
          <p:nvPr>
            <p:ph idx="1"/>
          </p:nvPr>
        </p:nvSpPr>
        <p:spPr>
          <a:xfrm>
            <a:off x="356050" y="2387151"/>
            <a:ext cx="11231745" cy="4191674"/>
          </a:xfrm>
        </p:spPr>
        <p:txBody>
          <a:bodyPr/>
          <a:lstStyle/>
          <a:p>
            <a:pPr marL="0" indent="0">
              <a:buNone/>
            </a:pPr>
            <a:r>
              <a:rPr lang="en-GB" sz="4400" dirty="0">
                <a:solidFill>
                  <a:schemeClr val="accent1"/>
                </a:solidFill>
                <a:latin typeface="Garamond" panose="02020404030301010803" pitchFamily="18" charset="0"/>
              </a:rPr>
              <a:t>3</a:t>
            </a:r>
            <a:r>
              <a:rPr lang="en-GB" sz="4400" dirty="0">
                <a:latin typeface="Garamond" panose="02020404030301010803" pitchFamily="18" charset="0"/>
              </a:rPr>
              <a:t>. </a:t>
            </a:r>
            <a:r>
              <a:rPr lang="en-GB" sz="4400" b="1" dirty="0">
                <a:latin typeface="Garamond" panose="02020404030301010803" pitchFamily="18" charset="0"/>
              </a:rPr>
              <a:t>Matrix Structure</a:t>
            </a:r>
            <a:endParaRPr lang="en-GB" sz="4400" b="1" dirty="0">
              <a:latin typeface="Garamond" panose="02020404030301010803" pitchFamily="18" charset="0"/>
            </a:endParaRPr>
          </a:p>
          <a:p>
            <a:pPr marL="0" indent="0" algn="just">
              <a:buNone/>
            </a:pPr>
            <a:r>
              <a:rPr lang="en-US" sz="4400" b="1" dirty="0">
                <a:latin typeface="Garamond" panose="02020404030301010803" pitchFamily="18" charset="0"/>
              </a:rPr>
              <a:t>Description: </a:t>
            </a:r>
            <a:r>
              <a:rPr lang="en-US" sz="4400" dirty="0">
                <a:latin typeface="Garamond" panose="02020404030301010803" pitchFamily="18" charset="0"/>
              </a:rPr>
              <a:t>Combines elements of both functional and projectized structures, where team members report to both the functional manager and the project manager.</a:t>
            </a:r>
            <a:endParaRPr lang="en-GB" sz="4400" dirty="0">
              <a:latin typeface="Garamond" panose="02020404030301010803"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8316" y="720191"/>
            <a:ext cx="11045628" cy="903797"/>
          </a:xfrm>
        </p:spPr>
        <p:txBody>
          <a:bodyPr/>
          <a:lstStyle/>
          <a:p>
            <a:r>
              <a:rPr lang="en-GB" sz="5400" dirty="0">
                <a:solidFill>
                  <a:srgbClr val="EBEBEB"/>
                </a:solidFill>
                <a:latin typeface="Garamond" panose="02020404030301010803" pitchFamily="18" charset="0"/>
              </a:rPr>
              <a:t>Types of Project Structures-cont.</a:t>
            </a:r>
            <a:endParaRPr lang="en-GB" dirty="0">
              <a:latin typeface="Garamond" panose="02020404030301010803" pitchFamily="18" charset="0"/>
            </a:endParaRPr>
          </a:p>
        </p:txBody>
      </p:sp>
      <p:sp>
        <p:nvSpPr>
          <p:cNvPr id="3" name="Content Placeholder 2"/>
          <p:cNvSpPr>
            <a:spLocks noGrp="1"/>
          </p:cNvSpPr>
          <p:nvPr>
            <p:ph idx="1"/>
          </p:nvPr>
        </p:nvSpPr>
        <p:spPr>
          <a:xfrm>
            <a:off x="428878" y="2144389"/>
            <a:ext cx="11304574" cy="4491079"/>
          </a:xfrm>
        </p:spPr>
        <p:txBody>
          <a:bodyPr>
            <a:normAutofit/>
          </a:bodyPr>
          <a:lstStyle/>
          <a:p>
            <a:pPr marL="0" indent="0" algn="just">
              <a:buNone/>
            </a:pPr>
            <a:r>
              <a:rPr lang="en-US" sz="4000" b="1" dirty="0">
                <a:latin typeface="Garamond" panose="02020404030301010803" pitchFamily="18" charset="0"/>
              </a:rPr>
              <a:t>Key Features of </a:t>
            </a:r>
            <a:r>
              <a:rPr lang="en-GB" sz="4400" b="1" dirty="0">
                <a:solidFill>
                  <a:prstClr val="black">
                    <a:lumMod val="75000"/>
                    <a:lumOff val="25000"/>
                  </a:prstClr>
                </a:solidFill>
                <a:latin typeface="Garamond" panose="02020404030301010803" pitchFamily="18" charset="0"/>
              </a:rPr>
              <a:t>Matrix Structure</a:t>
            </a:r>
            <a:r>
              <a:rPr lang="en-US" sz="4000" b="1" dirty="0">
                <a:latin typeface="Garamond" panose="02020404030301010803" pitchFamily="18" charset="0"/>
              </a:rPr>
              <a:t>:</a:t>
            </a:r>
            <a:endParaRPr lang="en-US" sz="4000" b="1" dirty="0">
              <a:latin typeface="Garamond" panose="02020404030301010803" pitchFamily="18" charset="0"/>
            </a:endParaRPr>
          </a:p>
          <a:p>
            <a:pPr algn="just"/>
            <a:r>
              <a:rPr lang="en-US" sz="4000" dirty="0">
                <a:latin typeface="Garamond" panose="02020404030301010803" pitchFamily="18" charset="0"/>
              </a:rPr>
              <a:t>Shared authority between functional and project managers.</a:t>
            </a:r>
            <a:endParaRPr lang="en-US" sz="4000" dirty="0">
              <a:latin typeface="Garamond" panose="02020404030301010803" pitchFamily="18" charset="0"/>
            </a:endParaRPr>
          </a:p>
          <a:p>
            <a:pPr algn="just"/>
            <a:r>
              <a:rPr lang="en-US" sz="4000" dirty="0">
                <a:latin typeface="Garamond" panose="02020404030301010803" pitchFamily="18" charset="0"/>
              </a:rPr>
              <a:t>Resources are used across projects and departments.</a:t>
            </a:r>
            <a:endParaRPr lang="en-US" sz="4000" dirty="0">
              <a:latin typeface="Garamond" panose="02020404030301010803" pitchFamily="18" charset="0"/>
            </a:endParaRPr>
          </a:p>
          <a:p>
            <a:pPr algn="just"/>
            <a:r>
              <a:rPr lang="en-US" altLang="en-GB" sz="4000" dirty="0">
                <a:latin typeface="Garamond" panose="02020404030301010803" pitchFamily="18" charset="0"/>
              </a:rPr>
              <a:t>improved communication across departments</a:t>
            </a:r>
            <a:endParaRPr lang="en-US" altLang="en-GB" sz="4000" dirty="0">
              <a:latin typeface="Garamond" panose="02020404030301010803" pitchFamily="18" charset="0"/>
            </a:endParaRPr>
          </a:p>
          <a:p>
            <a:pPr algn="just"/>
            <a:r>
              <a:rPr lang="en-US" altLang="en-GB" sz="4000" dirty="0">
                <a:latin typeface="Garamond" panose="02020404030301010803" pitchFamily="18" charset="0"/>
              </a:rPr>
              <a:t>Potential for conflict</a:t>
            </a:r>
            <a:endParaRPr lang="en-US" altLang="en-GB" sz="4000" dirty="0">
              <a:latin typeface="Garamond" panose="02020404030301010803"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204" y="973668"/>
            <a:ext cx="10875695" cy="706964"/>
          </a:xfrm>
        </p:spPr>
        <p:txBody>
          <a:bodyPr/>
          <a:lstStyle/>
          <a:p>
            <a:r>
              <a:rPr lang="en-GB" sz="5400" dirty="0">
                <a:solidFill>
                  <a:srgbClr val="EBEBEB"/>
                </a:solidFill>
                <a:latin typeface="Garamond" panose="02020404030301010803" pitchFamily="18" charset="0"/>
              </a:rPr>
              <a:t>Types of Project Structures-</a:t>
            </a:r>
            <a:r>
              <a:rPr lang="en-GB" sz="5400" dirty="0" err="1">
                <a:solidFill>
                  <a:srgbClr val="EBEBEB"/>
                </a:solidFill>
                <a:latin typeface="Garamond" panose="02020404030301010803" pitchFamily="18" charset="0"/>
              </a:rPr>
              <a:t>cont</a:t>
            </a:r>
            <a:endParaRPr lang="en-GB" dirty="0">
              <a:latin typeface="Garamond" panose="02020404030301010803" pitchFamily="18" charset="0"/>
            </a:endParaRPr>
          </a:p>
        </p:txBody>
      </p:sp>
      <p:sp>
        <p:nvSpPr>
          <p:cNvPr id="3" name="Content Placeholder 2"/>
          <p:cNvSpPr>
            <a:spLocks noGrp="1"/>
          </p:cNvSpPr>
          <p:nvPr>
            <p:ph idx="1"/>
          </p:nvPr>
        </p:nvSpPr>
        <p:spPr>
          <a:xfrm>
            <a:off x="517890" y="2322413"/>
            <a:ext cx="11247929" cy="4321147"/>
          </a:xfrm>
        </p:spPr>
        <p:txBody>
          <a:bodyPr/>
          <a:lstStyle/>
          <a:p>
            <a:pPr marL="0" indent="0" algn="just">
              <a:buNone/>
            </a:pPr>
            <a:r>
              <a:rPr lang="en-US" sz="4400" b="1" dirty="0">
                <a:latin typeface="Garamond" panose="02020404030301010803" pitchFamily="18" charset="0"/>
              </a:rPr>
              <a:t>Types of Matrix Structures:</a:t>
            </a:r>
            <a:endParaRPr lang="en-US" sz="4400" b="1" dirty="0">
              <a:latin typeface="Garamond" panose="02020404030301010803" pitchFamily="18" charset="0"/>
            </a:endParaRPr>
          </a:p>
          <a:p>
            <a:pPr algn="just"/>
            <a:r>
              <a:rPr lang="en-US" sz="3200" dirty="0">
                <a:latin typeface="Garamond" panose="02020404030301010803" pitchFamily="18" charset="0"/>
              </a:rPr>
              <a:t> </a:t>
            </a:r>
            <a:r>
              <a:rPr lang="en-US" sz="3200" b="1" dirty="0">
                <a:latin typeface="Garamond" panose="02020404030301010803" pitchFamily="18" charset="0"/>
              </a:rPr>
              <a:t>Weak Matrix</a:t>
            </a:r>
            <a:r>
              <a:rPr lang="en-US" sz="3200" dirty="0">
                <a:latin typeface="Garamond" panose="02020404030301010803" pitchFamily="18" charset="0"/>
              </a:rPr>
              <a:t>: Functional managers have more authority than project managers.</a:t>
            </a:r>
            <a:endParaRPr lang="en-US" sz="3200" dirty="0">
              <a:latin typeface="Garamond" panose="02020404030301010803" pitchFamily="18" charset="0"/>
            </a:endParaRPr>
          </a:p>
          <a:p>
            <a:pPr algn="just"/>
            <a:r>
              <a:rPr lang="en-US" sz="3200" b="1" dirty="0">
                <a:latin typeface="Garamond" panose="02020404030301010803" pitchFamily="18" charset="0"/>
              </a:rPr>
              <a:t>Balanced Matrix</a:t>
            </a:r>
            <a:r>
              <a:rPr lang="en-US" sz="3200" dirty="0">
                <a:latin typeface="Garamond" panose="02020404030301010803" pitchFamily="18" charset="0"/>
              </a:rPr>
              <a:t>: Authority is equally shared between functional and project managers.</a:t>
            </a:r>
            <a:endParaRPr lang="en-US" sz="3200" dirty="0">
              <a:latin typeface="Garamond" panose="02020404030301010803" pitchFamily="18" charset="0"/>
            </a:endParaRPr>
          </a:p>
          <a:p>
            <a:pPr algn="just"/>
            <a:r>
              <a:rPr lang="en-US" sz="3200" b="1" dirty="0">
                <a:latin typeface="Garamond" panose="02020404030301010803" pitchFamily="18" charset="0"/>
              </a:rPr>
              <a:t>Strong Matrix</a:t>
            </a:r>
            <a:r>
              <a:rPr lang="en-US" sz="3200" dirty="0">
                <a:latin typeface="Garamond" panose="02020404030301010803" pitchFamily="18" charset="0"/>
              </a:rPr>
              <a:t>: Project managers have more authority than functional managers.</a:t>
            </a:r>
            <a:endParaRPr lang="en-US" sz="3200" dirty="0">
              <a:latin typeface="Garamond" panose="02020404030301010803" pitchFamily="18" charset="0"/>
            </a:endParaRPr>
          </a:p>
          <a:p>
            <a:endParaRPr lang="en-GB" dirty="0">
              <a:latin typeface="Garamond" panose="02020404030301010803"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662" y="469338"/>
            <a:ext cx="10276885" cy="1480843"/>
          </a:xfrm>
        </p:spPr>
        <p:txBody>
          <a:bodyPr/>
          <a:lstStyle/>
          <a:p>
            <a:r>
              <a:rPr lang="en-US" sz="5400" b="1" dirty="0">
                <a:latin typeface="Garamond" panose="02020404030301010803" pitchFamily="18" charset="0"/>
              </a:rPr>
              <a:t>Project Manager</a:t>
            </a:r>
            <a:endParaRPr lang="en-GB" sz="5400" b="1" dirty="0">
              <a:latin typeface="Garamond" panose="02020404030301010803" pitchFamily="18" charset="0"/>
            </a:endParaRPr>
          </a:p>
        </p:txBody>
      </p:sp>
      <p:sp>
        <p:nvSpPr>
          <p:cNvPr id="3" name="Content Placeholder 2"/>
          <p:cNvSpPr>
            <a:spLocks noGrp="1"/>
          </p:cNvSpPr>
          <p:nvPr>
            <p:ph idx="1"/>
          </p:nvPr>
        </p:nvSpPr>
        <p:spPr>
          <a:xfrm>
            <a:off x="315588" y="2379058"/>
            <a:ext cx="11554285" cy="3940822"/>
          </a:xfrm>
        </p:spPr>
        <p:txBody>
          <a:bodyPr>
            <a:normAutofit/>
          </a:bodyPr>
          <a:lstStyle/>
          <a:p>
            <a:pPr marL="0" indent="0">
              <a:buNone/>
            </a:pPr>
            <a:endParaRPr lang="en-US" sz="4400" dirty="0">
              <a:latin typeface="Garamond" panose="02020404030301010803" pitchFamily="18" charset="0"/>
            </a:endParaRPr>
          </a:p>
          <a:p>
            <a:pPr marL="0" indent="0">
              <a:buNone/>
            </a:pPr>
            <a:r>
              <a:rPr lang="en-US" sz="4400" dirty="0">
                <a:latin typeface="Garamond" panose="02020404030301010803" pitchFamily="18" charset="0"/>
              </a:rPr>
              <a:t>		</a:t>
            </a:r>
            <a:r>
              <a:rPr lang="en-US" sz="6000" dirty="0">
                <a:solidFill>
                  <a:srgbClr val="C00000"/>
                </a:solidFill>
                <a:latin typeface="Garamond" panose="02020404030301010803" pitchFamily="18" charset="0"/>
              </a:rPr>
              <a:t>What/who is a project manager</a:t>
            </a:r>
            <a:r>
              <a:rPr lang="en-US" sz="6000" dirty="0">
                <a:latin typeface="Garamond" panose="02020404030301010803" pitchFamily="18" charset="0"/>
              </a:rPr>
              <a:t>?</a:t>
            </a:r>
            <a:endParaRPr lang="en-GB" sz="6000" dirty="0">
              <a:latin typeface="Garamond" panose="02020404030301010803"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903" y="925856"/>
            <a:ext cx="10608659" cy="787920"/>
          </a:xfrm>
        </p:spPr>
        <p:txBody>
          <a:bodyPr/>
          <a:lstStyle/>
          <a:p>
            <a:r>
              <a:rPr lang="en-US" sz="4000" dirty="0">
                <a:solidFill>
                  <a:srgbClr val="EBEBEB"/>
                </a:solidFill>
                <a:latin typeface="Garamond" panose="02020404030301010803" pitchFamily="18" charset="0"/>
              </a:rPr>
              <a:t>Project Manager-cont.</a:t>
            </a:r>
            <a:endParaRPr lang="en-GB" dirty="0">
              <a:latin typeface="Garamond" panose="02020404030301010803" pitchFamily="18" charset="0"/>
            </a:endParaRPr>
          </a:p>
        </p:txBody>
      </p:sp>
      <p:sp>
        <p:nvSpPr>
          <p:cNvPr id="3" name="Content Placeholder 2"/>
          <p:cNvSpPr>
            <a:spLocks noGrp="1"/>
          </p:cNvSpPr>
          <p:nvPr>
            <p:ph idx="1"/>
          </p:nvPr>
        </p:nvSpPr>
        <p:spPr>
          <a:xfrm>
            <a:off x="210867" y="2346691"/>
            <a:ext cx="11376930" cy="4232134"/>
          </a:xfrm>
        </p:spPr>
        <p:txBody>
          <a:bodyPr>
            <a:normAutofit/>
          </a:bodyPr>
          <a:lstStyle/>
          <a:p>
            <a:pPr algn="just"/>
            <a:r>
              <a:rPr lang="en-US" sz="3200" dirty="0">
                <a:latin typeface="Garamond" panose="02020404030301010803" pitchFamily="18" charset="0"/>
              </a:rPr>
              <a:t>A Project Manager (PM) is a professional responsible for leading a project from initiation to completion. </a:t>
            </a:r>
            <a:endParaRPr lang="en-US" sz="3200" dirty="0">
              <a:latin typeface="Garamond" panose="02020404030301010803" pitchFamily="18" charset="0"/>
            </a:endParaRPr>
          </a:p>
          <a:p>
            <a:pPr algn="just"/>
            <a:r>
              <a:rPr lang="en-US" sz="3200" dirty="0">
                <a:latin typeface="Garamond" panose="02020404030301010803" pitchFamily="18" charset="0"/>
              </a:rPr>
              <a:t>They oversee planning, resource allocation, execution, and monitoring to ensure the project is delivered on time, within budget, and meets its objectives. </a:t>
            </a:r>
            <a:endParaRPr lang="en-US" sz="3200" dirty="0">
              <a:latin typeface="Garamond" panose="02020404030301010803" pitchFamily="18" charset="0"/>
            </a:endParaRPr>
          </a:p>
          <a:p>
            <a:pPr algn="just"/>
            <a:r>
              <a:rPr lang="en-US" sz="3200" dirty="0">
                <a:latin typeface="Garamond" panose="02020404030301010803" pitchFamily="18" charset="0"/>
              </a:rPr>
              <a:t>The PM is the key point of contact between stakeholders, the project team, and the organization</a:t>
            </a:r>
            <a:r>
              <a:rPr lang="en-US" dirty="0">
                <a:latin typeface="Garamond" panose="02020404030301010803" pitchFamily="18" charset="0"/>
              </a:rPr>
              <a:t>.</a:t>
            </a:r>
            <a:endParaRPr lang="en-GB" dirty="0">
              <a:latin typeface="Garamond" panose="02020404030301010803"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811" y="795643"/>
            <a:ext cx="10762407" cy="706964"/>
          </a:xfrm>
        </p:spPr>
        <p:txBody>
          <a:bodyPr/>
          <a:lstStyle/>
          <a:p>
            <a:r>
              <a:rPr lang="en-US" dirty="0">
                <a:latin typeface="Garamond" panose="02020404030301010803" pitchFamily="18" charset="0"/>
              </a:rPr>
              <a:t>Key Roles and Responsibilities of a Project Manager</a:t>
            </a:r>
            <a:endParaRPr lang="en-GB" dirty="0">
              <a:latin typeface="Garamond" panose="02020404030301010803" pitchFamily="18" charset="0"/>
            </a:endParaRPr>
          </a:p>
        </p:txBody>
      </p:sp>
      <p:sp>
        <p:nvSpPr>
          <p:cNvPr id="3" name="Content Placeholder 2"/>
          <p:cNvSpPr>
            <a:spLocks noGrp="1"/>
          </p:cNvSpPr>
          <p:nvPr>
            <p:ph idx="1"/>
          </p:nvPr>
        </p:nvSpPr>
        <p:spPr>
          <a:xfrm>
            <a:off x="218485" y="1990641"/>
            <a:ext cx="11782003" cy="5259823"/>
          </a:xfrm>
        </p:spPr>
        <p:txBody>
          <a:bodyPr>
            <a:noAutofit/>
          </a:bodyPr>
          <a:lstStyle/>
          <a:p>
            <a:r>
              <a:rPr lang="en-US" sz="2200" b="1" dirty="0">
                <a:latin typeface="Garamond" panose="02020404030301010803" pitchFamily="18" charset="0"/>
              </a:rPr>
              <a:t>Project Planning and Scheduling</a:t>
            </a:r>
            <a:endParaRPr lang="en-US" sz="2200" b="1"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Define project scope, goals, and deliverables.</a:t>
            </a:r>
            <a:endParaRPr lang="en-US" sz="2200"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Develop detailed project plans, schedules, and milestones.</a:t>
            </a:r>
            <a:endParaRPr lang="en-US" sz="2200"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Identify dependencies and critical paths.</a:t>
            </a:r>
            <a:endParaRPr lang="en-US" sz="2200" dirty="0">
              <a:latin typeface="Garamond" panose="02020404030301010803" pitchFamily="18" charset="0"/>
            </a:endParaRPr>
          </a:p>
          <a:p>
            <a:r>
              <a:rPr lang="en-US" sz="2200" b="1" dirty="0">
                <a:latin typeface="Garamond" panose="02020404030301010803" pitchFamily="18" charset="0"/>
              </a:rPr>
              <a:t>Resource Management</a:t>
            </a:r>
            <a:endParaRPr lang="en-US" sz="2200" b="1"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Allocate resources (human, financial, material) efficiently.</a:t>
            </a:r>
            <a:endParaRPr lang="en-US" sz="2200"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Identify skills needed and form a cohesive project team.</a:t>
            </a:r>
            <a:endParaRPr lang="en-US" sz="2200"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Manage external vendors or contractors, if applicable.</a:t>
            </a:r>
            <a:endParaRPr lang="en-US" sz="2200" dirty="0">
              <a:latin typeface="Garamond" panose="02020404030301010803" pitchFamily="18" charset="0"/>
            </a:endParaRPr>
          </a:p>
          <a:p>
            <a:pPr>
              <a:buFont typeface="Wingdings" panose="05000000000000000000" pitchFamily="2" charset="2"/>
              <a:buChar char="Ø"/>
            </a:pPr>
            <a:r>
              <a:rPr lang="en-US" sz="2200" b="1" dirty="0">
                <a:latin typeface="Garamond" panose="02020404030301010803" pitchFamily="18" charset="0"/>
              </a:rPr>
              <a:t>Risk and Issue Management</a:t>
            </a:r>
            <a:endParaRPr lang="en-US" sz="2200" b="1"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Identify potential risks and develop mitigation plans.</a:t>
            </a:r>
            <a:endParaRPr lang="en-US" sz="2200" dirty="0">
              <a:latin typeface="Garamond" panose="02020404030301010803" pitchFamily="18" charset="0"/>
            </a:endParaRPr>
          </a:p>
          <a:p>
            <a:pPr>
              <a:buFont typeface="Arial" panose="020B0604020202020204" pitchFamily="34" charset="0"/>
              <a:buChar char="•"/>
            </a:pPr>
            <a:r>
              <a:rPr lang="en-US" sz="2200" dirty="0">
                <a:latin typeface="Garamond" panose="02020404030301010803" pitchFamily="18" charset="0"/>
              </a:rPr>
              <a:t>Address issues promptly to minimize project disruption.</a:t>
            </a:r>
            <a:endParaRPr lang="en-GB" sz="2200" dirty="0">
              <a:latin typeface="Garamond" panose="02020404030301010803"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259" y="973668"/>
            <a:ext cx="11231746" cy="706964"/>
          </a:xfrm>
        </p:spPr>
        <p:txBody>
          <a:bodyPr/>
          <a:lstStyle/>
          <a:p>
            <a:r>
              <a:rPr lang="en-US" dirty="0">
                <a:latin typeface="Garamond" panose="02020404030301010803" pitchFamily="18" charset="0"/>
              </a:rPr>
              <a:t>Key Roles and Responsibilities of a Project Manager-cont.</a:t>
            </a:r>
            <a:endParaRPr lang="en-GB" dirty="0">
              <a:latin typeface="Garamond" panose="02020404030301010803" pitchFamily="18" charset="0"/>
            </a:endParaRPr>
          </a:p>
        </p:txBody>
      </p:sp>
      <p:sp>
        <p:nvSpPr>
          <p:cNvPr id="3" name="Content Placeholder 2"/>
          <p:cNvSpPr>
            <a:spLocks noGrp="1"/>
          </p:cNvSpPr>
          <p:nvPr>
            <p:ph idx="1"/>
          </p:nvPr>
        </p:nvSpPr>
        <p:spPr>
          <a:xfrm>
            <a:off x="412694" y="2431657"/>
            <a:ext cx="11175101" cy="4426343"/>
          </a:xfrm>
        </p:spPr>
        <p:txBody>
          <a:bodyPr>
            <a:normAutofit fontScale="92500" lnSpcReduction="10000"/>
          </a:bodyPr>
          <a:lstStyle/>
          <a:p>
            <a:pPr algn="just"/>
            <a:r>
              <a:rPr lang="en-GB" sz="2800" dirty="0">
                <a:latin typeface="Garamond" panose="02020404030301010803" pitchFamily="18" charset="0"/>
              </a:rPr>
              <a:t>Leadership and Team Management (</a:t>
            </a:r>
            <a:r>
              <a:rPr lang="en-US" sz="2800" dirty="0">
                <a:latin typeface="Garamond" panose="02020404030301010803" pitchFamily="18" charset="0"/>
              </a:rPr>
              <a:t>Motivate and guide the project team toward success, resolve conflicts)</a:t>
            </a:r>
            <a:endParaRPr lang="en-GB" sz="2800" dirty="0">
              <a:latin typeface="Garamond" panose="02020404030301010803" pitchFamily="18" charset="0"/>
            </a:endParaRPr>
          </a:p>
          <a:p>
            <a:pPr algn="just"/>
            <a:r>
              <a:rPr lang="en-GB" sz="2800" dirty="0">
                <a:latin typeface="Garamond" panose="02020404030301010803" pitchFamily="18" charset="0"/>
              </a:rPr>
              <a:t>Stakeholder Communication (</a:t>
            </a:r>
            <a:r>
              <a:rPr lang="en-US" sz="2800" dirty="0">
                <a:latin typeface="Garamond" panose="02020404030301010803" pitchFamily="18" charset="0"/>
              </a:rPr>
              <a:t>bridge between stakeholders and the team, Provide regular updates and manage expectations)</a:t>
            </a:r>
            <a:endParaRPr lang="en-GB" sz="2800" dirty="0">
              <a:latin typeface="Garamond" panose="02020404030301010803" pitchFamily="18" charset="0"/>
            </a:endParaRPr>
          </a:p>
          <a:p>
            <a:pPr algn="just"/>
            <a:r>
              <a:rPr lang="en-GB" sz="2800" dirty="0">
                <a:latin typeface="Garamond" panose="02020404030301010803" pitchFamily="18" charset="0"/>
              </a:rPr>
              <a:t>Budget Management (Pl</a:t>
            </a:r>
            <a:r>
              <a:rPr lang="en-US" sz="2800" dirty="0">
                <a:latin typeface="Garamond" panose="02020404030301010803" pitchFamily="18" charset="0"/>
              </a:rPr>
              <a:t>an, monitor, and control the project budget).</a:t>
            </a:r>
            <a:endParaRPr lang="en-GB" sz="2800" dirty="0">
              <a:latin typeface="Garamond" panose="02020404030301010803" pitchFamily="18" charset="0"/>
            </a:endParaRPr>
          </a:p>
          <a:p>
            <a:pPr algn="just"/>
            <a:r>
              <a:rPr lang="en-GB" sz="2800" dirty="0">
                <a:latin typeface="Garamond" panose="02020404030301010803" pitchFamily="18" charset="0"/>
              </a:rPr>
              <a:t>Monitoring and Reporting (</a:t>
            </a:r>
            <a:r>
              <a:rPr lang="en-US" sz="2800" dirty="0">
                <a:latin typeface="Garamond" panose="02020404030301010803" pitchFamily="18" charset="0"/>
              </a:rPr>
              <a:t>Use metrics and KPIs to measure project performance). Generate status reports and identify areas for improvement).</a:t>
            </a:r>
            <a:endParaRPr lang="en-US" sz="2800" dirty="0">
              <a:latin typeface="Garamond" panose="02020404030301010803" pitchFamily="18" charset="0"/>
            </a:endParaRPr>
          </a:p>
          <a:p>
            <a:pPr algn="just"/>
            <a:r>
              <a:rPr lang="en-GB" sz="2800" dirty="0">
                <a:latin typeface="Garamond" panose="02020404030301010803" pitchFamily="18" charset="0"/>
              </a:rPr>
              <a:t>Project Closure (</a:t>
            </a:r>
            <a:r>
              <a:rPr lang="en-US" sz="2800" dirty="0">
                <a:latin typeface="Garamond" panose="02020404030301010803" pitchFamily="18" charset="0"/>
              </a:rPr>
              <a:t>Ensure deliverables meet quality standards and are signed off, Conduct lessons-learned sessions for future improvements, Archive documentation and officially close the project.</a:t>
            </a:r>
            <a:endParaRPr lang="en-GB" sz="2800" dirty="0">
              <a:latin typeface="Garamond" panose="02020404030301010803"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350" y="655455"/>
            <a:ext cx="11094181" cy="1367554"/>
          </a:xfrm>
        </p:spPr>
        <p:txBody>
          <a:bodyPr/>
          <a:lstStyle/>
          <a:p>
            <a:r>
              <a:rPr lang="en-GB" sz="4400" dirty="0">
                <a:latin typeface="Garamond" panose="02020404030301010803" pitchFamily="18" charset="0"/>
              </a:rPr>
              <a:t>Project management processes groups </a:t>
            </a:r>
            <a:endParaRPr lang="en-GB" sz="4400" dirty="0">
              <a:latin typeface="Garamond" panose="02020404030301010803" pitchFamily="18" charset="0"/>
            </a:endParaRPr>
          </a:p>
        </p:txBody>
      </p:sp>
      <p:sp>
        <p:nvSpPr>
          <p:cNvPr id="3" name="Content Placeholder 2"/>
          <p:cNvSpPr>
            <a:spLocks noGrp="1"/>
          </p:cNvSpPr>
          <p:nvPr>
            <p:ph idx="1"/>
          </p:nvPr>
        </p:nvSpPr>
        <p:spPr>
          <a:xfrm>
            <a:off x="299405" y="2379058"/>
            <a:ext cx="11603979" cy="4078386"/>
          </a:xfrm>
        </p:spPr>
        <p:txBody>
          <a:bodyPr>
            <a:normAutofit/>
          </a:bodyPr>
          <a:lstStyle/>
          <a:p>
            <a:pPr marL="0" indent="0" algn="just">
              <a:buNone/>
            </a:pPr>
            <a:r>
              <a:rPr lang="en-US" sz="3200" dirty="0">
                <a:latin typeface="Garamond" panose="02020404030301010803" pitchFamily="18" charset="0"/>
              </a:rPr>
              <a:t>The </a:t>
            </a:r>
            <a:r>
              <a:rPr lang="en-US" sz="3200" b="1" dirty="0">
                <a:latin typeface="Garamond" panose="02020404030301010803" pitchFamily="18" charset="0"/>
              </a:rPr>
              <a:t>project management process groups</a:t>
            </a:r>
            <a:r>
              <a:rPr lang="en-US" sz="3200" dirty="0">
                <a:latin typeface="Garamond" panose="02020404030301010803" pitchFamily="18" charset="0"/>
              </a:rPr>
              <a:t> are fundamental phases in the lifecycle of a project as defined by the </a:t>
            </a:r>
            <a:r>
              <a:rPr lang="en-US" sz="3200" b="1" dirty="0">
                <a:latin typeface="Garamond" panose="02020404030301010803" pitchFamily="18" charset="0"/>
              </a:rPr>
              <a:t>Project Management Institute (PMI)</a:t>
            </a:r>
            <a:r>
              <a:rPr lang="en-US" sz="3200" dirty="0">
                <a:latin typeface="Garamond" panose="02020404030301010803" pitchFamily="18" charset="0"/>
              </a:rPr>
              <a:t> in the PMBOK (Project Management Body of Knowledge). Five groups outline the logical progression of a project from start to finish and ensure that all aspects are planned, executed, monitored, and completed efficiently.</a:t>
            </a:r>
            <a:endParaRPr lang="en-US" sz="3200" dirty="0">
              <a:latin typeface="Garamond" panose="02020404030301010803" pitchFamily="18" charset="0"/>
            </a:endParaRPr>
          </a:p>
          <a:p>
            <a:endParaRPr lang="en-GB" dirty="0">
              <a:latin typeface="Garamond" panose="02020404030301010803"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715617"/>
            <a:ext cx="10104093" cy="1637969"/>
          </a:xfrm>
        </p:spPr>
        <p:txBody>
          <a:bodyPr/>
          <a:lstStyle/>
          <a:p>
            <a:pPr algn="ctr"/>
            <a:r>
              <a:rPr lang="en-US" dirty="0">
                <a:latin typeface="Garamond" panose="02020404030301010803" pitchFamily="18" charset="0"/>
              </a:rPr>
              <a:t>Project Organization </a:t>
            </a:r>
            <a:endParaRPr lang="en-GB" dirty="0">
              <a:latin typeface="Garamond" panose="02020404030301010803" pitchFamily="18" charset="0"/>
            </a:endParaRPr>
          </a:p>
        </p:txBody>
      </p:sp>
      <p:sp>
        <p:nvSpPr>
          <p:cNvPr id="3" name="Content Placeholder 2"/>
          <p:cNvSpPr>
            <a:spLocks noGrp="1"/>
          </p:cNvSpPr>
          <p:nvPr>
            <p:ph idx="1"/>
          </p:nvPr>
        </p:nvSpPr>
        <p:spPr>
          <a:xfrm>
            <a:off x="397566" y="2286809"/>
            <a:ext cx="11044362" cy="4008120"/>
          </a:xfrm>
        </p:spPr>
        <p:txBody>
          <a:bodyPr/>
          <a:lstStyle/>
          <a:p>
            <a:endParaRPr lang="en-US" dirty="0">
              <a:latin typeface="Garamond" panose="02020404030301010803" pitchFamily="18" charset="0"/>
            </a:endParaRPr>
          </a:p>
          <a:p>
            <a:pPr marL="0" indent="0" algn="ctr">
              <a:buNone/>
            </a:pPr>
            <a:r>
              <a:rPr lang="en-US" sz="6000" dirty="0">
                <a:latin typeface="Garamond" panose="02020404030301010803" pitchFamily="18" charset="0"/>
              </a:rPr>
              <a:t>What is project organization?</a:t>
            </a:r>
            <a:endParaRPr lang="en-GB" sz="6000" dirty="0">
              <a:latin typeface="Garamond" panose="020204040303010108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547" y="671639"/>
            <a:ext cx="10997076" cy="1108609"/>
          </a:xfrm>
        </p:spPr>
        <p:txBody>
          <a:bodyPr/>
          <a:lstStyle/>
          <a:p>
            <a:r>
              <a:rPr lang="en-GB" sz="4000" dirty="0">
                <a:solidFill>
                  <a:srgbClr val="EBEBEB"/>
                </a:solidFill>
                <a:latin typeface="Garamond" panose="02020404030301010803" pitchFamily="18" charset="0"/>
              </a:rPr>
              <a:t>Project management processes groups-cont</a:t>
            </a:r>
            <a:r>
              <a:rPr lang="en-GB" dirty="0">
                <a:solidFill>
                  <a:srgbClr val="EBEBEB"/>
                </a:solidFill>
                <a:latin typeface="Garamond" panose="02020404030301010803" pitchFamily="18" charset="0"/>
              </a:rPr>
              <a:t>.</a:t>
            </a:r>
            <a:endParaRPr lang="en-GB" dirty="0">
              <a:latin typeface="Garamond" panose="02020404030301010803" pitchFamily="18" charset="0"/>
            </a:endParaRPr>
          </a:p>
        </p:txBody>
      </p:sp>
      <p:sp>
        <p:nvSpPr>
          <p:cNvPr id="3" name="Content Placeholder 2"/>
          <p:cNvSpPr>
            <a:spLocks noGrp="1"/>
          </p:cNvSpPr>
          <p:nvPr>
            <p:ph idx="1"/>
          </p:nvPr>
        </p:nvSpPr>
        <p:spPr>
          <a:xfrm>
            <a:off x="334715" y="2103930"/>
            <a:ext cx="11490691" cy="4555816"/>
          </a:xfrm>
        </p:spPr>
        <p:txBody>
          <a:bodyPr>
            <a:normAutofit/>
          </a:bodyPr>
          <a:lstStyle/>
          <a:p>
            <a:pPr marL="0" indent="0">
              <a:buNone/>
            </a:pPr>
            <a:r>
              <a:rPr lang="en-US" sz="2800" b="1" dirty="0">
                <a:solidFill>
                  <a:srgbClr val="C00000"/>
                </a:solidFill>
                <a:latin typeface="Garamond" panose="02020404030301010803" pitchFamily="18" charset="0"/>
              </a:rPr>
              <a:t>1. Initiating Process Group</a:t>
            </a:r>
            <a:endParaRPr lang="en-US" sz="2800" b="1" dirty="0">
              <a:solidFill>
                <a:srgbClr val="C00000"/>
              </a:solidFill>
              <a:latin typeface="Garamond" panose="02020404030301010803" pitchFamily="18" charset="0"/>
            </a:endParaRPr>
          </a:p>
          <a:p>
            <a:r>
              <a:rPr lang="en-US" sz="2400" b="1" dirty="0">
                <a:latin typeface="Garamond" panose="02020404030301010803" pitchFamily="18" charset="0"/>
              </a:rPr>
              <a:t>Purpose</a:t>
            </a:r>
            <a:r>
              <a:rPr lang="en-US" sz="2400" dirty="0">
                <a:latin typeface="Garamond" panose="02020404030301010803" pitchFamily="18" charset="0"/>
              </a:rPr>
              <a:t>: To define and authorize the project or phase.</a:t>
            </a:r>
            <a:endParaRPr lang="en-US" sz="2400" dirty="0">
              <a:latin typeface="Garamond" panose="02020404030301010803" pitchFamily="18" charset="0"/>
            </a:endParaRPr>
          </a:p>
          <a:p>
            <a:r>
              <a:rPr lang="en-US" sz="2400" b="1" dirty="0">
                <a:latin typeface="Garamond" panose="02020404030301010803" pitchFamily="18" charset="0"/>
              </a:rPr>
              <a:t>Key Activities</a:t>
            </a:r>
            <a:r>
              <a:rPr lang="en-US" sz="2400" dirty="0">
                <a:latin typeface="Garamond" panose="02020404030301010803" pitchFamily="18" charset="0"/>
              </a:rPr>
              <a:t>:</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Define the project’s purpose, objectives, and scope.</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Identify stakeholders and determine their expectations.</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Develop a </a:t>
            </a:r>
            <a:r>
              <a:rPr lang="en-US" sz="2400" b="1" dirty="0">
                <a:latin typeface="Garamond" panose="02020404030301010803" pitchFamily="18" charset="0"/>
              </a:rPr>
              <a:t>Project Charter</a:t>
            </a:r>
            <a:r>
              <a:rPr lang="en-US" sz="2400" dirty="0">
                <a:latin typeface="Garamond" panose="02020404030301010803" pitchFamily="18" charset="0"/>
              </a:rPr>
              <a:t> (officially authorizes the project).</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Identify high-level risks and constraints.</a:t>
            </a:r>
            <a:endParaRPr lang="en-US" sz="2400" dirty="0">
              <a:latin typeface="Garamond" panose="02020404030301010803" pitchFamily="18" charset="0"/>
            </a:endParaRPr>
          </a:p>
          <a:p>
            <a:pPr marL="0" indent="0">
              <a:buNone/>
            </a:pPr>
            <a:r>
              <a:rPr lang="en-US" sz="3600" b="1" dirty="0">
                <a:latin typeface="Garamond" panose="02020404030301010803" pitchFamily="18" charset="0"/>
              </a:rPr>
              <a:t>Key Outputs</a:t>
            </a:r>
            <a:r>
              <a:rPr lang="en-US" sz="2400" dirty="0">
                <a:latin typeface="Garamond" panose="02020404030301010803" pitchFamily="18" charset="0"/>
              </a:rPr>
              <a:t>: Project Charter &amp;Stakeholder Register</a:t>
            </a:r>
            <a:endParaRPr lang="en-US" sz="2400" dirty="0">
              <a:latin typeface="Garamond" panose="02020404030301010803" pitchFamily="18" charset="0"/>
            </a:endParaRPr>
          </a:p>
          <a:p>
            <a:pPr lvl="1">
              <a:buFont typeface="Arial" panose="020B0604020202020204" pitchFamily="34" charset="0"/>
              <a:buChar char="•"/>
            </a:pPr>
            <a:endParaRPr lang="en-US" sz="2400" dirty="0">
              <a:latin typeface="Garamond" panose="02020404030301010803" pitchFamily="18" charset="0"/>
            </a:endParaRPr>
          </a:p>
          <a:p>
            <a:endParaRPr lang="en-GB" sz="2400" dirty="0">
              <a:latin typeface="Garamond" panose="02020404030301010803"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835" y="663547"/>
            <a:ext cx="10195965" cy="1017085"/>
          </a:xfrm>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dirty="0"/>
          </a:p>
        </p:txBody>
      </p:sp>
      <p:sp>
        <p:nvSpPr>
          <p:cNvPr id="3" name="Content Placeholder 2"/>
          <p:cNvSpPr>
            <a:spLocks noGrp="1"/>
          </p:cNvSpPr>
          <p:nvPr>
            <p:ph idx="1"/>
          </p:nvPr>
        </p:nvSpPr>
        <p:spPr>
          <a:xfrm>
            <a:off x="210394" y="2112022"/>
            <a:ext cx="11199377" cy="5211270"/>
          </a:xfrm>
        </p:spPr>
        <p:txBody>
          <a:bodyPr>
            <a:normAutofit fontScale="92500" lnSpcReduction="20000"/>
          </a:bodyPr>
          <a:lstStyle/>
          <a:p>
            <a:pPr marL="0" indent="0">
              <a:buNone/>
            </a:pPr>
            <a:r>
              <a:rPr lang="en-US" sz="2800" b="1" dirty="0">
                <a:solidFill>
                  <a:srgbClr val="C00000"/>
                </a:solidFill>
                <a:latin typeface="Garamond" panose="02020404030301010803" pitchFamily="18" charset="0"/>
              </a:rPr>
              <a:t>2. Planning Process Group</a:t>
            </a:r>
            <a:endParaRPr lang="en-US" sz="2800" b="1" dirty="0">
              <a:solidFill>
                <a:srgbClr val="C00000"/>
              </a:solidFill>
              <a:latin typeface="Garamond" panose="02020404030301010803" pitchFamily="18" charset="0"/>
            </a:endParaRPr>
          </a:p>
          <a:p>
            <a:pPr algn="just"/>
            <a:r>
              <a:rPr lang="en-US" sz="2600" b="1" dirty="0">
                <a:latin typeface="Garamond" panose="02020404030301010803" pitchFamily="18" charset="0"/>
              </a:rPr>
              <a:t>Purpose</a:t>
            </a:r>
            <a:r>
              <a:rPr lang="en-US" sz="2600" dirty="0">
                <a:latin typeface="Garamond" panose="02020404030301010803" pitchFamily="18" charset="0"/>
              </a:rPr>
              <a:t>: To establish the project’s roadmap for achieving its objectives.</a:t>
            </a:r>
            <a:endParaRPr lang="en-US" sz="2600" dirty="0">
              <a:latin typeface="Garamond" panose="02020404030301010803" pitchFamily="18" charset="0"/>
            </a:endParaRPr>
          </a:p>
          <a:p>
            <a:pPr algn="just"/>
            <a:r>
              <a:rPr lang="en-US" sz="2600" b="1" dirty="0">
                <a:latin typeface="Garamond" panose="02020404030301010803" pitchFamily="18" charset="0"/>
              </a:rPr>
              <a:t>Key Activities</a:t>
            </a:r>
            <a:r>
              <a:rPr lang="en-US" sz="2600" dirty="0">
                <a:latin typeface="Garamond" panose="02020404030301010803" pitchFamily="18" charset="0"/>
              </a:rPr>
              <a:t>:</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Develop the </a:t>
            </a:r>
            <a:r>
              <a:rPr lang="en-US" sz="2600" b="1" dirty="0">
                <a:latin typeface="Garamond" panose="02020404030301010803" pitchFamily="18" charset="0"/>
              </a:rPr>
              <a:t>Project Management Plan</a:t>
            </a:r>
            <a:r>
              <a:rPr lang="en-US" sz="2600" dirty="0">
                <a:latin typeface="Garamond" panose="02020404030301010803" pitchFamily="18" charset="0"/>
              </a:rPr>
              <a:t> (comprehensive plan for execution, monitoring, and closure).</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Define project scope, schedule, budget, quality standards, and resources.</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Identify risks and develop mitigation strategies.</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Plan communications and stakeholder engagement</a:t>
            </a:r>
            <a:r>
              <a:rPr lang="en-US" sz="2400" dirty="0">
                <a:latin typeface="Garamond" panose="02020404030301010803" pitchFamily="18" charset="0"/>
              </a:rPr>
              <a:t>.</a:t>
            </a:r>
            <a:endParaRPr lang="en-US" sz="2400" dirty="0">
              <a:latin typeface="Garamond" panose="02020404030301010803" pitchFamily="18" charset="0"/>
            </a:endParaRPr>
          </a:p>
          <a:p>
            <a:pPr marL="0" indent="0" algn="just">
              <a:buNone/>
            </a:pPr>
            <a:r>
              <a:rPr lang="en-US" sz="3900" b="1" dirty="0">
                <a:latin typeface="Garamond" panose="02020404030301010803" pitchFamily="18" charset="0"/>
              </a:rPr>
              <a:t>Key Outputs</a:t>
            </a:r>
            <a:r>
              <a:rPr lang="en-US" dirty="0">
                <a:latin typeface="Garamond" panose="02020404030301010803" pitchFamily="18" charset="0"/>
              </a:rPr>
              <a:t>: Project Management Plan</a:t>
            </a:r>
            <a:endParaRPr lang="en-US" dirty="0">
              <a:latin typeface="Garamond" panose="02020404030301010803" pitchFamily="18" charset="0"/>
            </a:endParaRPr>
          </a:p>
          <a:p>
            <a:pPr algn="just"/>
            <a:r>
              <a:rPr lang="en-US" dirty="0">
                <a:latin typeface="Garamond" panose="02020404030301010803" pitchFamily="18" charset="0"/>
              </a:rPr>
              <a:t>Work Breakdown Structure (WBS)</a:t>
            </a:r>
            <a:endParaRPr lang="en-US" dirty="0">
              <a:latin typeface="Garamond" panose="02020404030301010803" pitchFamily="18" charset="0"/>
            </a:endParaRPr>
          </a:p>
          <a:p>
            <a:pPr algn="just"/>
            <a:r>
              <a:rPr lang="en-US" dirty="0">
                <a:latin typeface="Garamond" panose="02020404030301010803" pitchFamily="18" charset="0"/>
              </a:rPr>
              <a:t>Risk Management Plan</a:t>
            </a:r>
            <a:endParaRPr lang="en-US" dirty="0">
              <a:latin typeface="Garamond" panose="02020404030301010803" pitchFamily="18" charset="0"/>
            </a:endParaRPr>
          </a:p>
          <a:p>
            <a:pPr algn="just"/>
            <a:r>
              <a:rPr lang="en-US" dirty="0">
                <a:latin typeface="Garamond" panose="02020404030301010803" pitchFamily="18" charset="0"/>
              </a:rPr>
              <a:t>Schedule and Budget Baselines</a:t>
            </a:r>
            <a:endParaRPr lang="en-US" dirty="0">
              <a:latin typeface="Garamond" panose="02020404030301010803" pitchFamily="18" charset="0"/>
            </a:endParaRPr>
          </a:p>
          <a:p>
            <a:pPr lvl="1"/>
            <a:endParaRPr lang="en-US" sz="2400" dirty="0">
              <a:latin typeface="Garamond" panose="02020404030301010803" pitchFamily="18" charset="0"/>
            </a:endParaRPr>
          </a:p>
          <a:p>
            <a:endParaRPr lang="en-GB" dirty="0">
              <a:latin typeface="Garamond" panose="02020404030301010803"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3113" y="617619"/>
            <a:ext cx="8761413" cy="706964"/>
          </a:xfrm>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dirty="0">
              <a:latin typeface="Garamond" panose="02020404030301010803" pitchFamily="18" charset="0"/>
            </a:endParaRPr>
          </a:p>
        </p:txBody>
      </p:sp>
      <p:sp>
        <p:nvSpPr>
          <p:cNvPr id="3" name="Content Placeholder 2"/>
          <p:cNvSpPr>
            <a:spLocks noGrp="1"/>
          </p:cNvSpPr>
          <p:nvPr>
            <p:ph idx="1"/>
          </p:nvPr>
        </p:nvSpPr>
        <p:spPr>
          <a:xfrm>
            <a:off x="492265" y="2031101"/>
            <a:ext cx="11369309" cy="4903774"/>
          </a:xfrm>
        </p:spPr>
        <p:txBody>
          <a:bodyPr>
            <a:noAutofit/>
          </a:bodyPr>
          <a:lstStyle/>
          <a:p>
            <a:pPr marL="0" indent="0">
              <a:buNone/>
            </a:pPr>
            <a:r>
              <a:rPr lang="en-US" sz="2400" b="1" dirty="0">
                <a:solidFill>
                  <a:srgbClr val="C00000"/>
                </a:solidFill>
                <a:latin typeface="Garamond" panose="02020404030301010803" pitchFamily="18" charset="0"/>
              </a:rPr>
              <a:t>3. Executing Process Group</a:t>
            </a:r>
            <a:endParaRPr lang="en-US" sz="2400" b="1" dirty="0">
              <a:solidFill>
                <a:srgbClr val="C00000"/>
              </a:solidFill>
              <a:latin typeface="Garamond" panose="02020404030301010803" pitchFamily="18" charset="0"/>
            </a:endParaRPr>
          </a:p>
          <a:p>
            <a:r>
              <a:rPr lang="en-US" sz="2400" b="1" dirty="0">
                <a:latin typeface="Garamond" panose="02020404030301010803" pitchFamily="18" charset="0"/>
              </a:rPr>
              <a:t>Purpose</a:t>
            </a:r>
            <a:r>
              <a:rPr lang="en-US" sz="2400" dirty="0">
                <a:latin typeface="Garamond" panose="02020404030301010803" pitchFamily="18" charset="0"/>
              </a:rPr>
              <a:t>: To complete the work defined in the project plan and deliver the desired results.</a:t>
            </a:r>
            <a:endParaRPr lang="en-US" sz="2400" dirty="0">
              <a:latin typeface="Garamond" panose="02020404030301010803" pitchFamily="18" charset="0"/>
            </a:endParaRPr>
          </a:p>
          <a:p>
            <a:r>
              <a:rPr lang="en-US" sz="2400" b="1" dirty="0">
                <a:latin typeface="Garamond" panose="02020404030301010803" pitchFamily="18" charset="0"/>
              </a:rPr>
              <a:t>Key Activities</a:t>
            </a:r>
            <a:r>
              <a:rPr lang="en-US" sz="2400" dirty="0">
                <a:latin typeface="Garamond" panose="02020404030301010803" pitchFamily="18" charset="0"/>
              </a:rPr>
              <a:t>:</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Direct and manage project work.</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Acquire, develop, and manage the project team.</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Conduct procurement activities and manage vendor relationships.</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Ensure stakeholder engagement and communicate project progress.</a:t>
            </a:r>
            <a:endParaRPr lang="en-US" sz="2400" dirty="0">
              <a:latin typeface="Garamond" panose="02020404030301010803" pitchFamily="18" charset="0"/>
            </a:endParaRPr>
          </a:p>
          <a:p>
            <a:pPr>
              <a:buFont typeface="Arial" panose="020B0604020202020204" pitchFamily="34" charset="0"/>
              <a:buChar char="•"/>
            </a:pPr>
            <a:r>
              <a:rPr lang="en-US" sz="3200" b="1" dirty="0">
                <a:latin typeface="Garamond" panose="02020404030301010803" pitchFamily="18" charset="0"/>
              </a:rPr>
              <a:t>Key Outputs</a:t>
            </a:r>
            <a:r>
              <a:rPr lang="en-US" sz="3200" dirty="0">
                <a:latin typeface="Garamond" panose="02020404030301010803" pitchFamily="18" charset="0"/>
              </a:rPr>
              <a:t>:</a:t>
            </a:r>
            <a:endParaRPr lang="en-US" sz="32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Deliverables, Work Performance Data, Updates to the Project Plan</a:t>
            </a:r>
            <a:endParaRPr lang="en-US" sz="2400" dirty="0">
              <a:latin typeface="Garamond" panose="02020404030301010803" pitchFamily="18" charset="0"/>
            </a:endParaRPr>
          </a:p>
          <a:p>
            <a:endParaRPr lang="en-GB" sz="2400" dirty="0">
              <a:latin typeface="Garamond" panose="02020404030301010803"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205" y="747091"/>
            <a:ext cx="8761413" cy="838948"/>
          </a:xfrm>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dirty="0"/>
          </a:p>
        </p:txBody>
      </p:sp>
      <p:sp>
        <p:nvSpPr>
          <p:cNvPr id="3" name="Content Placeholder 2"/>
          <p:cNvSpPr>
            <a:spLocks noGrp="1"/>
          </p:cNvSpPr>
          <p:nvPr>
            <p:ph idx="1"/>
          </p:nvPr>
        </p:nvSpPr>
        <p:spPr>
          <a:xfrm>
            <a:off x="161840" y="2201034"/>
            <a:ext cx="11644439" cy="4936141"/>
          </a:xfrm>
        </p:spPr>
        <p:txBody>
          <a:bodyPr>
            <a:normAutofit fontScale="92500" lnSpcReduction="20000"/>
          </a:bodyPr>
          <a:lstStyle/>
          <a:p>
            <a:pPr marL="0" indent="0">
              <a:buNone/>
            </a:pPr>
            <a:r>
              <a:rPr lang="en-US" sz="2600" b="1" dirty="0">
                <a:solidFill>
                  <a:schemeClr val="accent1"/>
                </a:solidFill>
                <a:latin typeface="Garamond" panose="02020404030301010803" pitchFamily="18" charset="0"/>
              </a:rPr>
              <a:t>4. Monitoring and Controlling Process Group</a:t>
            </a:r>
            <a:endParaRPr lang="en-US" sz="2600" b="1" dirty="0">
              <a:solidFill>
                <a:schemeClr val="accent1"/>
              </a:solidFill>
              <a:latin typeface="Garamond" panose="02020404030301010803" pitchFamily="18" charset="0"/>
            </a:endParaRPr>
          </a:p>
          <a:p>
            <a:pPr algn="just"/>
            <a:r>
              <a:rPr lang="en-US" sz="2600" b="1" dirty="0">
                <a:latin typeface="Garamond" panose="02020404030301010803" pitchFamily="18" charset="0"/>
              </a:rPr>
              <a:t>Purpose</a:t>
            </a:r>
            <a:r>
              <a:rPr lang="en-US" sz="2600" dirty="0">
                <a:latin typeface="Garamond" panose="02020404030301010803" pitchFamily="18" charset="0"/>
              </a:rPr>
              <a:t>: To track, review, and regulate project progress and performance.</a:t>
            </a:r>
            <a:endParaRPr lang="en-US" sz="2600" dirty="0">
              <a:latin typeface="Garamond" panose="02020404030301010803" pitchFamily="18" charset="0"/>
            </a:endParaRPr>
          </a:p>
          <a:p>
            <a:pPr algn="just"/>
            <a:r>
              <a:rPr lang="en-US" sz="3000" b="1" dirty="0">
                <a:latin typeface="Garamond" panose="02020404030301010803" pitchFamily="18" charset="0"/>
              </a:rPr>
              <a:t>Key Activities</a:t>
            </a:r>
            <a:r>
              <a:rPr lang="en-US" sz="3500" dirty="0">
                <a:latin typeface="Garamond" panose="02020404030301010803" pitchFamily="18" charset="0"/>
              </a:rPr>
              <a:t>:</a:t>
            </a:r>
            <a:endParaRPr lang="en-US" sz="35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Monitor project performance using key performance indicators (KPIs).</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Control scope, schedule, cost, and quality to ensure the project stays on track.</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Identify and address variances from the plan.</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Perform integrated change control (evaluate and approve/reject changes).</a:t>
            </a:r>
            <a:endParaRPr lang="en-US" sz="2600" dirty="0">
              <a:latin typeface="Garamond" panose="02020404030301010803" pitchFamily="18" charset="0"/>
            </a:endParaRPr>
          </a:p>
          <a:p>
            <a:pPr algn="just">
              <a:buFont typeface="Arial" panose="020B0604020202020204" pitchFamily="34" charset="0"/>
              <a:buChar char="•"/>
            </a:pPr>
            <a:r>
              <a:rPr lang="en-US" sz="3000" b="1" dirty="0">
                <a:latin typeface="Garamond" panose="02020404030301010803" pitchFamily="18" charset="0"/>
              </a:rPr>
              <a:t>Key Outputs</a:t>
            </a:r>
            <a:r>
              <a:rPr lang="en-US" sz="3000" dirty="0">
                <a:latin typeface="Garamond" panose="02020404030301010803" pitchFamily="18" charset="0"/>
              </a:rPr>
              <a:t>:</a:t>
            </a:r>
            <a:endParaRPr lang="en-US" sz="30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Work Performance Reports</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Change Requests</a:t>
            </a:r>
            <a:endParaRPr lang="en-US" sz="2600" dirty="0">
              <a:latin typeface="Garamond" panose="02020404030301010803" pitchFamily="18" charset="0"/>
            </a:endParaRPr>
          </a:p>
          <a:p>
            <a:pPr lvl="1" algn="just">
              <a:buFont typeface="Arial" panose="020B0604020202020204" pitchFamily="34" charset="0"/>
              <a:buChar char="•"/>
            </a:pPr>
            <a:r>
              <a:rPr lang="en-US" sz="2600" dirty="0">
                <a:latin typeface="Garamond" panose="02020404030301010803" pitchFamily="18" charset="0"/>
              </a:rPr>
              <a:t>Updates to the Project Plan</a:t>
            </a:r>
            <a:endParaRPr lang="en-US" sz="2600" dirty="0">
              <a:latin typeface="Garamond" panose="02020404030301010803" pitchFamily="18" charset="0"/>
            </a:endParaRPr>
          </a:p>
          <a:p>
            <a:endParaRPr lang="en-GB" dirty="0">
              <a:latin typeface="Garamond" panose="02020404030301010803"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a:solidFill>
                  <a:srgbClr val="EBEBEB"/>
                </a:solidFill>
                <a:latin typeface="Garamond" panose="02020404030301010803" pitchFamily="18" charset="0"/>
              </a:rPr>
              <a:t>Project management processes groups-</a:t>
            </a:r>
            <a:r>
              <a:rPr lang="en-GB" sz="4000" dirty="0" err="1">
                <a:solidFill>
                  <a:srgbClr val="EBEBEB"/>
                </a:solidFill>
                <a:latin typeface="Garamond" panose="02020404030301010803" pitchFamily="18" charset="0"/>
              </a:rPr>
              <a:t>cont</a:t>
            </a:r>
            <a:endParaRPr lang="en-GB" sz="2400" dirty="0">
              <a:latin typeface="Garamond" panose="02020404030301010803" pitchFamily="18" charset="0"/>
            </a:endParaRPr>
          </a:p>
        </p:txBody>
      </p:sp>
      <p:sp>
        <p:nvSpPr>
          <p:cNvPr id="3" name="Content Placeholder 2"/>
          <p:cNvSpPr>
            <a:spLocks noGrp="1"/>
          </p:cNvSpPr>
          <p:nvPr>
            <p:ph idx="1"/>
          </p:nvPr>
        </p:nvSpPr>
        <p:spPr>
          <a:xfrm>
            <a:off x="153749" y="1998733"/>
            <a:ext cx="11765819" cy="5445940"/>
          </a:xfrm>
        </p:spPr>
        <p:txBody>
          <a:bodyPr>
            <a:noAutofit/>
          </a:bodyPr>
          <a:lstStyle/>
          <a:p>
            <a:pPr marL="0" indent="0">
              <a:buNone/>
            </a:pPr>
            <a:r>
              <a:rPr lang="en-US" sz="2400" b="1" dirty="0">
                <a:solidFill>
                  <a:srgbClr val="C00000"/>
                </a:solidFill>
                <a:latin typeface="Garamond" panose="02020404030301010803" pitchFamily="18" charset="0"/>
              </a:rPr>
              <a:t>5. Closing Process Group</a:t>
            </a:r>
            <a:endParaRPr lang="en-US" sz="2400" b="1" dirty="0">
              <a:solidFill>
                <a:srgbClr val="C00000"/>
              </a:solidFill>
              <a:latin typeface="Garamond" panose="02020404030301010803" pitchFamily="18" charset="0"/>
            </a:endParaRPr>
          </a:p>
          <a:p>
            <a:r>
              <a:rPr lang="en-US" sz="2400" b="1" dirty="0">
                <a:latin typeface="Garamond" panose="02020404030301010803" pitchFamily="18" charset="0"/>
              </a:rPr>
              <a:t>Purpose</a:t>
            </a:r>
            <a:r>
              <a:rPr lang="en-US" sz="2400" dirty="0">
                <a:latin typeface="Garamond" panose="02020404030301010803" pitchFamily="18" charset="0"/>
              </a:rPr>
              <a:t>: To finalize the project, deliver its outcomes, and formally close it.</a:t>
            </a:r>
            <a:endParaRPr lang="en-US" sz="2400" dirty="0">
              <a:latin typeface="Garamond" panose="02020404030301010803" pitchFamily="18" charset="0"/>
            </a:endParaRPr>
          </a:p>
          <a:p>
            <a:r>
              <a:rPr lang="en-US" sz="2400" b="1" dirty="0">
                <a:latin typeface="Garamond" panose="02020404030301010803" pitchFamily="18" charset="0"/>
              </a:rPr>
              <a:t>Key Activities</a:t>
            </a:r>
            <a:r>
              <a:rPr lang="en-US" sz="2400" dirty="0">
                <a:latin typeface="Garamond" panose="02020404030301010803" pitchFamily="18" charset="0"/>
              </a:rPr>
              <a:t>:</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Confirm deliverables meet quality standards and gain stakeholder approval.</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Release project resources (e.g., team, budget).</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Document lessons learned for future projects.</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Close contracts with vendors or suppliers.</a:t>
            </a:r>
            <a:endParaRPr lang="en-US" sz="2400" dirty="0">
              <a:latin typeface="Garamond" panose="02020404030301010803" pitchFamily="18" charset="0"/>
            </a:endParaRPr>
          </a:p>
          <a:p>
            <a:pPr>
              <a:buFont typeface="Arial" panose="020B0604020202020204" pitchFamily="34" charset="0"/>
              <a:buChar char="•"/>
            </a:pPr>
            <a:r>
              <a:rPr lang="en-US" sz="2400" b="1" dirty="0">
                <a:latin typeface="Garamond" panose="02020404030301010803" pitchFamily="18" charset="0"/>
              </a:rPr>
              <a:t>Key Outputs</a:t>
            </a:r>
            <a:r>
              <a:rPr lang="en-US" sz="2400" dirty="0">
                <a:latin typeface="Garamond" panose="02020404030301010803" pitchFamily="18" charset="0"/>
              </a:rPr>
              <a:t>:</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Final Deliverables</a:t>
            </a:r>
            <a:endParaRPr lang="en-US" sz="2400" dirty="0">
              <a:latin typeface="Garamond" panose="02020404030301010803" pitchFamily="18" charset="0"/>
            </a:endParaRPr>
          </a:p>
          <a:p>
            <a:pPr lvl="1">
              <a:buFont typeface="Arial" panose="020B0604020202020204" pitchFamily="34" charset="0"/>
              <a:buChar char="•"/>
            </a:pPr>
            <a:r>
              <a:rPr lang="en-US" sz="2400" dirty="0">
                <a:latin typeface="Garamond" panose="02020404030301010803" pitchFamily="18" charset="0"/>
              </a:rPr>
              <a:t>Project Closure Report, Lessons Learned Document</a:t>
            </a:r>
            <a:endParaRPr lang="en-US" sz="2400" dirty="0">
              <a:latin typeface="Garamond" panose="02020404030301010803" pitchFamily="18" charset="0"/>
            </a:endParaRPr>
          </a:p>
          <a:p>
            <a:endParaRPr lang="en-GB" sz="2400" dirty="0">
              <a:latin typeface="Garamond" panose="02020404030301010803"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5320" y="590719"/>
            <a:ext cx="10373990" cy="1089913"/>
          </a:xfrm>
        </p:spPr>
        <p:txBody>
          <a:bodyPr/>
          <a:lstStyle/>
          <a:p>
            <a:pPr marL="342900" marR="0" lvl="0" indent="-342900">
              <a:lnSpc>
                <a:spcPct val="107000"/>
              </a:lnSpc>
              <a:spcBef>
                <a:spcPts val="0"/>
              </a:spcBef>
              <a:spcAft>
                <a:spcPts val="0"/>
              </a:spcAft>
            </a:pPr>
            <a:br>
              <a:rPr lang="en-US" sz="4000" dirty="0">
                <a:latin typeface="Garamond" panose="02020404030301010803" pitchFamily="18" charset="0"/>
                <a:ea typeface="Times New Roman" panose="02020603050405020304" pitchFamily="18" charset="0"/>
                <a:cs typeface="Times New Roman" panose="02020603050405020304" pitchFamily="18" charset="0"/>
              </a:rPr>
            </a:br>
            <a:r>
              <a:rPr lang="en-US" sz="4000" dirty="0">
                <a:latin typeface="Garamond" panose="02020404030301010803" pitchFamily="18" charset="0"/>
                <a:ea typeface="Times New Roman" panose="02020603050405020304" pitchFamily="18" charset="0"/>
                <a:cs typeface="Times New Roman" panose="02020603050405020304" pitchFamily="18" charset="0"/>
              </a:rPr>
              <a:t>Project management knowledge areas</a:t>
            </a:r>
            <a:br>
              <a:rPr lang="en-GB" sz="3200" dirty="0">
                <a:latin typeface="Garamond" panose="02020404030301010803" pitchFamily="18" charset="0"/>
                <a:ea typeface="Times New Roman" panose="02020603050405020304" pitchFamily="18" charset="0"/>
                <a:cs typeface="Times New Roman" panose="02020603050405020304" pitchFamily="18" charset="0"/>
              </a:rPr>
            </a:br>
            <a:endParaRPr lang="en-GB" dirty="0">
              <a:latin typeface="Garamond" panose="02020404030301010803" pitchFamily="18" charset="0"/>
            </a:endParaRPr>
          </a:p>
        </p:txBody>
      </p:sp>
      <p:graphicFrame>
        <p:nvGraphicFramePr>
          <p:cNvPr id="4" name="Content Placeholder 3"/>
          <p:cNvGraphicFramePr>
            <a:graphicFrameLocks noGrp="1"/>
          </p:cNvGraphicFramePr>
          <p:nvPr>
            <p:ph idx="1"/>
            <p:custDataLst>
              <p:tags r:id="rId1"/>
            </p:custDataLst>
          </p:nvPr>
        </p:nvGraphicFramePr>
        <p:xfrm>
          <a:off x="194310" y="1849120"/>
          <a:ext cx="11814175" cy="5240655"/>
        </p:xfrm>
        <a:graphic>
          <a:graphicData uri="http://schemas.openxmlformats.org/drawingml/2006/table">
            <a:tbl>
              <a:tblPr firstRow="1" bandRow="1">
                <a:tableStyleId>{5C22544A-7EE6-4342-B048-85BDC9FD1C3A}</a:tableStyleId>
              </a:tblPr>
              <a:tblGrid>
                <a:gridCol w="2597785"/>
                <a:gridCol w="3827145"/>
                <a:gridCol w="5389245"/>
              </a:tblGrid>
              <a:tr h="499745">
                <a:tc>
                  <a:txBody>
                    <a:bodyPr/>
                    <a:lstStyle/>
                    <a:p>
                      <a:r>
                        <a:rPr lang="en-GB" sz="2400" dirty="0">
                          <a:latin typeface="Garamond" panose="02020404030301010803" pitchFamily="18" charset="0"/>
                        </a:rPr>
                        <a:t>Knowledge Area</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Key Process Groups</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Output</a:t>
                      </a:r>
                      <a:endParaRPr lang="en-GB" sz="2400" dirty="0">
                        <a:latin typeface="Garamond" panose="02020404030301010803" pitchFamily="18" charset="0"/>
                      </a:endParaRPr>
                    </a:p>
                  </a:txBody>
                  <a:tcPr/>
                </a:tc>
              </a:tr>
              <a:tr h="1065530">
                <a:tc>
                  <a:txBody>
                    <a:bodyPr/>
                    <a:lstStyle/>
                    <a:p>
                      <a:r>
                        <a:rPr lang="en-GB" sz="2400" dirty="0">
                          <a:latin typeface="Garamond" panose="02020404030301010803" pitchFamily="18" charset="0"/>
                        </a:rPr>
                        <a:t>Integration Management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All five groups (Initiating to Closing).</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Project Charter, Project Management Plan, Change Log, Project Closure Report.</a:t>
                      </a:r>
                      <a:endParaRPr lang="en-GB" sz="2400" dirty="0">
                        <a:latin typeface="Garamond" panose="02020404030301010803" pitchFamily="18" charset="0"/>
                      </a:endParaRPr>
                    </a:p>
                  </a:txBody>
                  <a:tcPr/>
                </a:tc>
              </a:tr>
              <a:tr h="928370">
                <a:tc>
                  <a:txBody>
                    <a:bodyPr/>
                    <a:lstStyle/>
                    <a:p>
                      <a:r>
                        <a:rPr lang="en-GB" sz="2400" dirty="0">
                          <a:latin typeface="Garamond" panose="02020404030301010803" pitchFamily="18" charset="0"/>
                        </a:rPr>
                        <a:t>Scope Management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Initiating, Planning,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Scope Statement, Requirements Documentation, WBS, Change Requests.</a:t>
                      </a:r>
                      <a:endParaRPr lang="en-GB" sz="2400" dirty="0">
                        <a:latin typeface="Garamond" panose="02020404030301010803" pitchFamily="18" charset="0"/>
                      </a:endParaRPr>
                    </a:p>
                  </a:txBody>
                  <a:tcPr/>
                </a:tc>
              </a:tr>
              <a:tr h="946150">
                <a:tc>
                  <a:txBody>
                    <a:bodyPr/>
                    <a:lstStyle/>
                    <a:p>
                      <a:r>
                        <a:rPr lang="en-GB" sz="2400" dirty="0">
                          <a:latin typeface="Garamond" panose="02020404030301010803" pitchFamily="18" charset="0"/>
                        </a:rPr>
                        <a:t>Schedule Management</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Planning, Monitoring and Controlling.</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Project Schedule, Schedule Baseline, Gantt Charts.</a:t>
                      </a:r>
                      <a:endParaRPr lang="en-GB" sz="2400" dirty="0">
                        <a:latin typeface="Garamond" panose="02020404030301010803" pitchFamily="18" charset="0"/>
                      </a:endParaRPr>
                    </a:p>
                  </a:txBody>
                  <a:tcPr/>
                </a:tc>
              </a:tr>
              <a:tr h="854710">
                <a:tc>
                  <a:txBody>
                    <a:bodyPr/>
                    <a:lstStyle/>
                    <a:p>
                      <a:r>
                        <a:rPr lang="en-GB" sz="2400" dirty="0">
                          <a:latin typeface="Garamond" panose="02020404030301010803" pitchFamily="18" charset="0"/>
                        </a:rPr>
                        <a:t>Cost Management</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Planning, Monitoring and Controlling.</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Cost Baseline, Budget Forecasts, Cost Performance Reports.</a:t>
                      </a:r>
                      <a:endParaRPr lang="en-GB" sz="2400" dirty="0">
                        <a:latin typeface="Garamond" panose="02020404030301010803" pitchFamily="18" charset="0"/>
                      </a:endParaRPr>
                    </a:p>
                  </a:txBody>
                  <a:tcPr/>
                </a:tc>
              </a:tr>
              <a:tr h="946150">
                <a:tc>
                  <a:txBody>
                    <a:bodyPr/>
                    <a:lstStyle/>
                    <a:p>
                      <a:r>
                        <a:rPr lang="en-GB" sz="2400" dirty="0">
                          <a:latin typeface="Garamond" panose="02020404030301010803" pitchFamily="18" charset="0"/>
                        </a:rPr>
                        <a:t>Quality Management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Planning, Executing, Monitoring and Controlling.</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Quality Management Plan, Quality Metrics, Quality Reports.</a:t>
                      </a:r>
                      <a:endParaRPr lang="en-GB" sz="2400" dirty="0">
                        <a:latin typeface="Garamond" panose="02020404030301010803" pitchFamily="18" charset="0"/>
                      </a:endParaRPr>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33308"/>
            <a:ext cx="8761413" cy="706964"/>
          </a:xfrm>
        </p:spPr>
        <p:txBody>
          <a:bodyPr/>
          <a:lstStyle/>
          <a:p>
            <a:r>
              <a:rPr lang="en-US"/>
              <a:t>Project management knowledge areas-cont.</a:t>
            </a:r>
            <a:endParaRPr lang="en-US"/>
          </a:p>
        </p:txBody>
      </p:sp>
      <p:graphicFrame>
        <p:nvGraphicFramePr>
          <p:cNvPr id="4" name="Content Placeholder 3"/>
          <p:cNvGraphicFramePr>
            <a:graphicFrameLocks noGrp="1"/>
          </p:cNvGraphicFramePr>
          <p:nvPr>
            <p:ph idx="1"/>
            <p:custDataLst>
              <p:tags r:id="rId1"/>
            </p:custDataLst>
          </p:nvPr>
        </p:nvGraphicFramePr>
        <p:xfrm>
          <a:off x="480695" y="1591945"/>
          <a:ext cx="11374755" cy="5756910"/>
        </p:xfrm>
        <a:graphic>
          <a:graphicData uri="http://schemas.openxmlformats.org/drawingml/2006/table">
            <a:tbl>
              <a:tblPr firstRow="1" bandRow="1">
                <a:tableStyleId>{5C22544A-7EE6-4342-B048-85BDC9FD1C3A}</a:tableStyleId>
              </a:tblPr>
              <a:tblGrid>
                <a:gridCol w="2825115"/>
                <a:gridCol w="3338830"/>
                <a:gridCol w="5210810"/>
              </a:tblGrid>
              <a:tr h="1372235">
                <a:tc>
                  <a:txBody>
                    <a:bodyPr/>
                    <a:lstStyle/>
                    <a:p>
                      <a:r>
                        <a:rPr lang="en-GB" sz="2400" dirty="0">
                          <a:latin typeface="Garamond" panose="02020404030301010803" pitchFamily="18" charset="0"/>
                        </a:rPr>
                        <a:t>Resource Management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Planning, Executing,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Resource Management Plan, Team Assignments, Resource Utilization </a:t>
                      </a:r>
                      <a:endParaRPr lang="en-GB" sz="2400" dirty="0">
                        <a:latin typeface="Garamond" panose="02020404030301010803" pitchFamily="18" charset="0"/>
                      </a:endParaRPr>
                    </a:p>
                    <a:p>
                      <a:r>
                        <a:rPr lang="en-GB" sz="2400" dirty="0">
                          <a:latin typeface="Garamond" panose="02020404030301010803" pitchFamily="18" charset="0"/>
                        </a:rPr>
                        <a:t>Reports.</a:t>
                      </a:r>
                      <a:endParaRPr lang="en-GB" sz="2400" dirty="0">
                        <a:latin typeface="Garamond" panose="02020404030301010803" pitchFamily="18" charset="0"/>
                      </a:endParaRPr>
                    </a:p>
                  </a:txBody>
                  <a:tcPr/>
                </a:tc>
              </a:tr>
              <a:tr h="1263015">
                <a:tc>
                  <a:txBody>
                    <a:bodyPr/>
                    <a:lstStyle/>
                    <a:p>
                      <a:r>
                        <a:rPr lang="en-GB" sz="2400" dirty="0">
                          <a:latin typeface="Garamond" panose="02020404030301010803" pitchFamily="18" charset="0"/>
                        </a:rPr>
                        <a:t>Communications Management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Planning, Executing,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Communication Plan, Performance Reports, Stakeholder Updates.</a:t>
                      </a:r>
                      <a:endParaRPr lang="en-GB" sz="2400" dirty="0">
                        <a:latin typeface="Garamond" panose="02020404030301010803" pitchFamily="18" charset="0"/>
                      </a:endParaRPr>
                    </a:p>
                  </a:txBody>
                  <a:tcPr/>
                </a:tc>
              </a:tr>
              <a:tr h="875030">
                <a:tc>
                  <a:txBody>
                    <a:bodyPr/>
                    <a:lstStyle/>
                    <a:p>
                      <a:r>
                        <a:rPr lang="en-GB" sz="2400" dirty="0">
                          <a:latin typeface="Garamond" panose="02020404030301010803" pitchFamily="18" charset="0"/>
                        </a:rPr>
                        <a:t>Risk Management</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Planning,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Risk Register, Risk Response Plans, Risk Monitoring Updates.</a:t>
                      </a:r>
                      <a:endParaRPr lang="en-GB" sz="2400" dirty="0">
                        <a:latin typeface="Garamond" panose="02020404030301010803" pitchFamily="18" charset="0"/>
                      </a:endParaRPr>
                    </a:p>
                  </a:txBody>
                  <a:tcPr/>
                </a:tc>
              </a:tr>
              <a:tr h="874395">
                <a:tc>
                  <a:txBody>
                    <a:bodyPr/>
                    <a:lstStyle/>
                    <a:p>
                      <a:r>
                        <a:rPr lang="en-GB" sz="2400" dirty="0">
                          <a:latin typeface="Garamond" panose="02020404030301010803" pitchFamily="18" charset="0"/>
                        </a:rPr>
                        <a:t>Procurement Management</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Planning, Executing, Closing.</a:t>
                      </a:r>
                      <a:endParaRPr lang="en-GB" sz="2400" dirty="0">
                        <a:latin typeface="Garamond" panose="02020404030301010803" pitchFamily="18" charset="0"/>
                      </a:endParaRPr>
                    </a:p>
                  </a:txBody>
                  <a:tcPr/>
                </a:tc>
                <a:tc>
                  <a:txBody>
                    <a:bodyPr/>
                    <a:lstStyle/>
                    <a:p>
                      <a:r>
                        <a:rPr lang="fr-FR" sz="2400" dirty="0">
                          <a:latin typeface="Garamond" panose="02020404030301010803" pitchFamily="18" charset="0"/>
                        </a:rPr>
                        <a:t>Procurèrent Management Plan, </a:t>
                      </a:r>
                      <a:r>
                        <a:rPr lang="fr-FR" sz="2400" dirty="0" err="1">
                          <a:latin typeface="Garamond" panose="02020404030301010803" pitchFamily="18" charset="0"/>
                        </a:rPr>
                        <a:t>Contracts</a:t>
                      </a:r>
                      <a:r>
                        <a:rPr lang="fr-FR" sz="2400" dirty="0">
                          <a:latin typeface="Garamond" panose="02020404030301010803" pitchFamily="18" charset="0"/>
                        </a:rPr>
                        <a:t>, Procurèrent Reports.</a:t>
                      </a:r>
                      <a:endParaRPr lang="en-GB" sz="2400" dirty="0">
                        <a:latin typeface="Garamond" panose="02020404030301010803" pitchFamily="18" charset="0"/>
                      </a:endParaRPr>
                    </a:p>
                  </a:txBody>
                  <a:tcPr/>
                </a:tc>
              </a:tr>
              <a:tr h="1372235">
                <a:tc>
                  <a:txBody>
                    <a:bodyPr/>
                    <a:lstStyle/>
                    <a:p>
                      <a:r>
                        <a:rPr lang="en-GB" sz="2400" dirty="0">
                          <a:latin typeface="Garamond" panose="02020404030301010803" pitchFamily="18" charset="0"/>
                        </a:rPr>
                        <a:t>Stakeholder Management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Initiating, Planning, Executing, Monitoring and Controlling.</a:t>
                      </a:r>
                      <a:endParaRPr lang="en-GB" sz="2400" dirty="0">
                        <a:latin typeface="Garamond" panose="02020404030301010803" pitchFamily="18" charset="0"/>
                      </a:endParaRPr>
                    </a:p>
                  </a:txBody>
                  <a:tcPr/>
                </a:tc>
                <a:tc>
                  <a:txBody>
                    <a:bodyPr/>
                    <a:lstStyle/>
                    <a:p>
                      <a:r>
                        <a:rPr lang="en-GB" sz="2400" dirty="0">
                          <a:latin typeface="Garamond" panose="02020404030301010803" pitchFamily="18" charset="0"/>
                        </a:rPr>
                        <a:t>Stakeholder Register, Stakeholder Engagement Plan, Engagement Reports.</a:t>
                      </a:r>
                      <a:endParaRPr lang="en-GB" sz="2400" dirty="0">
                        <a:latin typeface="Garamond" panose="02020404030301010803" pitchFamily="18" charset="0"/>
                      </a:endParaRPr>
                    </a:p>
                  </a:txBody>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5078" y="109552"/>
            <a:ext cx="10430633" cy="1106097"/>
          </a:xfrm>
        </p:spPr>
        <p:txBody>
          <a:bodyPr/>
          <a:lstStyle/>
          <a:p>
            <a:pPr marL="342900" marR="0" lvl="0" indent="-342900">
              <a:lnSpc>
                <a:spcPct val="107000"/>
              </a:lnSpc>
              <a:spcBef>
                <a:spcPts val="0"/>
              </a:spcBef>
              <a:spcAft>
                <a:spcPts val="0"/>
              </a:spcAft>
            </a:pPr>
            <a:br>
              <a:rPr lang="en-US" sz="4800" dirty="0">
                <a:latin typeface="Garamond" panose="02020404030301010803" pitchFamily="18" charset="0"/>
                <a:ea typeface="Times New Roman" panose="02020603050405020304" pitchFamily="18" charset="0"/>
                <a:cs typeface="Times New Roman" panose="02020603050405020304" pitchFamily="18" charset="0"/>
              </a:rPr>
            </a:br>
            <a:r>
              <a:rPr lang="en-US" sz="4000" dirty="0">
                <a:latin typeface="Garamond" panose="02020404030301010803" pitchFamily="18" charset="0"/>
                <a:ea typeface="Times New Roman" panose="02020603050405020304" pitchFamily="18" charset="0"/>
                <a:cs typeface="Times New Roman" panose="02020603050405020304" pitchFamily="18" charset="0"/>
              </a:rPr>
              <a:t>Project Management Key documents</a:t>
            </a:r>
            <a:r>
              <a:rPr lang="en-US" sz="4800" dirty="0">
                <a:latin typeface="Garamond" panose="02020404030301010803" pitchFamily="18" charset="0"/>
                <a:ea typeface="Times New Roman" panose="02020603050405020304" pitchFamily="18" charset="0"/>
                <a:cs typeface="Times New Roman" panose="02020603050405020304" pitchFamily="18" charset="0"/>
              </a:rPr>
              <a:t> </a:t>
            </a:r>
            <a:br>
              <a:rPr lang="en-GB" sz="3200" dirty="0">
                <a:latin typeface="Garamond" panose="02020404030301010803" pitchFamily="18" charset="0"/>
                <a:ea typeface="Times New Roman" panose="02020603050405020304" pitchFamily="18" charset="0"/>
                <a:cs typeface="Times New Roman" panose="02020603050405020304" pitchFamily="18" charset="0"/>
              </a:rPr>
            </a:br>
            <a:endParaRPr lang="en-GB" dirty="0">
              <a:latin typeface="Garamond" panose="02020404030301010803" pitchFamily="18" charset="0"/>
            </a:endParaRPr>
          </a:p>
        </p:txBody>
      </p:sp>
      <p:graphicFrame>
        <p:nvGraphicFramePr>
          <p:cNvPr id="6" name="Content Placeholder 5"/>
          <p:cNvGraphicFramePr>
            <a:graphicFrameLocks noGrp="1"/>
          </p:cNvGraphicFramePr>
          <p:nvPr>
            <p:ph idx="1"/>
            <p:custDataLst>
              <p:tags r:id="rId1"/>
            </p:custDataLst>
          </p:nvPr>
        </p:nvGraphicFramePr>
        <p:xfrm>
          <a:off x="376555" y="1339215"/>
          <a:ext cx="11649075" cy="5479415"/>
        </p:xfrm>
        <a:graphic>
          <a:graphicData uri="http://schemas.openxmlformats.org/drawingml/2006/table">
            <a:tbl>
              <a:tblPr firstRow="1" bandRow="1">
                <a:tableStyleId>{5C22544A-7EE6-4342-B048-85BDC9FD1C3A}</a:tableStyleId>
              </a:tblPr>
              <a:tblGrid>
                <a:gridCol w="2694305"/>
                <a:gridCol w="8954770"/>
              </a:tblGrid>
              <a:tr h="533400">
                <a:tc>
                  <a:txBody>
                    <a:bodyPr/>
                    <a:lstStyle/>
                    <a:p>
                      <a:r>
                        <a:rPr lang="en-US" sz="2400" dirty="0">
                          <a:latin typeface="Garamond" panose="02020404030301010803" pitchFamily="18" charset="0"/>
                        </a:rPr>
                        <a:t>Document</a:t>
                      </a:r>
                      <a:endParaRPr lang="en-GB" sz="2400" dirty="0">
                        <a:latin typeface="Garamond" panose="02020404030301010803" pitchFamily="18" charset="0"/>
                      </a:endParaRPr>
                    </a:p>
                  </a:txBody>
                  <a:tcPr/>
                </a:tc>
                <a:tc>
                  <a:txBody>
                    <a:bodyPr/>
                    <a:lstStyle/>
                    <a:p>
                      <a:r>
                        <a:rPr lang="en-US" sz="2400" dirty="0">
                          <a:latin typeface="Garamond" panose="02020404030301010803" pitchFamily="18" charset="0"/>
                        </a:rPr>
                        <a:t>Purpose</a:t>
                      </a:r>
                      <a:endParaRPr lang="en-GB" sz="2400" dirty="0">
                        <a:latin typeface="Garamond" panose="02020404030301010803" pitchFamily="18" charset="0"/>
                      </a:endParaRPr>
                    </a:p>
                  </a:txBody>
                  <a:tcPr/>
                </a:tc>
              </a:tr>
              <a:tr h="1590040">
                <a:tc>
                  <a:txBody>
                    <a:bodyPr/>
                    <a:lstStyle/>
                    <a:p>
                      <a:r>
                        <a:rPr lang="en-GB" sz="2400" dirty="0">
                          <a:latin typeface="Garamond" panose="02020404030301010803" pitchFamily="18" charset="0"/>
                        </a:rPr>
                        <a:t>Project Charter</a:t>
                      </a:r>
                      <a:endParaRPr lang="en-GB" sz="2400" dirty="0">
                        <a:latin typeface="Garamond" panose="02020404030301010803" pitchFamily="18" charset="0"/>
                      </a:endParaRPr>
                    </a:p>
                  </a:txBody>
                  <a:tcPr/>
                </a:tc>
                <a:tc>
                  <a:txBody>
                    <a:bodyPr/>
                    <a:lstStyle/>
                    <a:p>
                      <a:pPr marL="285750" indent="-285750">
                        <a:buFont typeface="Wingdings" panose="05000000000000000000" pitchFamily="2" charset="2"/>
                        <a:buChar char="Ø"/>
                      </a:pPr>
                      <a:r>
                        <a:rPr lang="en-US" sz="2400" dirty="0">
                          <a:latin typeface="Garamond" panose="02020404030301010803" pitchFamily="18" charset="0"/>
                        </a:rPr>
                        <a:t>Defines the project’s purpose, objectives, stakeholders, and high-level requirements.</a:t>
                      </a:r>
                      <a:endParaRPr lang="en-US" sz="2400" dirty="0">
                        <a:latin typeface="Garamond" panose="02020404030301010803" pitchFamily="18" charset="0"/>
                      </a:endParaRPr>
                    </a:p>
                    <a:p>
                      <a:pPr marL="285750" indent="-285750">
                        <a:buFont typeface="Wingdings" panose="05000000000000000000" pitchFamily="2" charset="2"/>
                        <a:buChar char="Ø"/>
                      </a:pPr>
                      <a:r>
                        <a:rPr lang="en-US" sz="2400" dirty="0">
                          <a:latin typeface="Garamond" panose="02020404030301010803" pitchFamily="18" charset="0"/>
                        </a:rPr>
                        <a:t>Officially authorizes the project.</a:t>
                      </a:r>
                      <a:endParaRPr lang="en-US" sz="2400" dirty="0">
                        <a:latin typeface="Garamond" panose="02020404030301010803" pitchFamily="18" charset="0"/>
                      </a:endParaRPr>
                    </a:p>
                    <a:p>
                      <a:pPr marL="285750" indent="-285750">
                        <a:buFont typeface="Wingdings" panose="05000000000000000000" pitchFamily="2" charset="2"/>
                        <a:buChar char="Ø"/>
                      </a:pPr>
                      <a:r>
                        <a:rPr lang="en-US" sz="2400" dirty="0">
                          <a:latin typeface="Garamond" panose="02020404030301010803" pitchFamily="18" charset="0"/>
                        </a:rPr>
                        <a:t>Includes initial risks, constraints, and project approval.</a:t>
                      </a:r>
                      <a:endParaRPr lang="en-GB" sz="2400" dirty="0">
                        <a:latin typeface="Garamond" panose="02020404030301010803" pitchFamily="18" charset="0"/>
                      </a:endParaRPr>
                    </a:p>
                  </a:txBody>
                  <a:tcPr/>
                </a:tc>
              </a:tr>
              <a:tr h="1598930">
                <a:tc>
                  <a:txBody>
                    <a:bodyPr/>
                    <a:lstStyle/>
                    <a:p>
                      <a:r>
                        <a:rPr lang="en-GB" sz="2400" dirty="0">
                          <a:latin typeface="Garamond" panose="02020404030301010803" pitchFamily="18" charset="0"/>
                        </a:rPr>
                        <a:t>Project Management Plan</a:t>
                      </a:r>
                      <a:endParaRPr lang="en-GB" sz="2400" dirty="0">
                        <a:latin typeface="Garamond" panose="02020404030301010803" pitchFamily="18" charset="0"/>
                      </a:endParaRPr>
                    </a:p>
                  </a:txBody>
                  <a:tcPr/>
                </a:tc>
                <a:tc>
                  <a:txBody>
                    <a:bodyPr/>
                    <a:lstStyle/>
                    <a:p>
                      <a:pPr marL="285750" indent="-285750">
                        <a:buFont typeface="Wingdings" panose="05000000000000000000" pitchFamily="2" charset="2"/>
                        <a:buChar char="Ø"/>
                      </a:pPr>
                      <a:r>
                        <a:rPr lang="en-US" sz="2400" dirty="0">
                          <a:latin typeface="Garamond" panose="02020404030301010803" pitchFamily="18" charset="0"/>
                        </a:rPr>
                        <a:t>Comprehensive document outlining how the project will be executed, monitored, controlled, and closed.</a:t>
                      </a:r>
                      <a:endParaRPr lang="en-US" sz="2400" dirty="0">
                        <a:latin typeface="Garamond" panose="02020404030301010803" pitchFamily="18" charset="0"/>
                      </a:endParaRPr>
                    </a:p>
                    <a:p>
                      <a:pPr marL="285750" indent="-285750">
                        <a:buFont typeface="Wingdings" panose="05000000000000000000" pitchFamily="2" charset="2"/>
                        <a:buChar char="Ø"/>
                      </a:pPr>
                      <a:r>
                        <a:rPr lang="en-US" sz="2400" dirty="0">
                          <a:latin typeface="Garamond" panose="02020404030301010803" pitchFamily="18" charset="0"/>
                        </a:rPr>
                        <a:t>Includes subsidiary plans like the scope, schedule, cost, quality, and resource management plans.</a:t>
                      </a:r>
                      <a:endParaRPr lang="en-GB" sz="2400" dirty="0">
                        <a:latin typeface="Garamond" panose="02020404030301010803" pitchFamily="18" charset="0"/>
                      </a:endParaRPr>
                    </a:p>
                  </a:txBody>
                  <a:tcPr/>
                </a:tc>
              </a:tr>
              <a:tr h="934085">
                <a:tc>
                  <a:txBody>
                    <a:bodyPr/>
                    <a:lstStyle/>
                    <a:p>
                      <a:r>
                        <a:rPr lang="en-GB" sz="2400" dirty="0">
                          <a:latin typeface="Garamond" panose="02020404030301010803" pitchFamily="18" charset="0"/>
                        </a:rPr>
                        <a:t>Work Breakdown Structure (WBS)</a:t>
                      </a:r>
                      <a:endParaRPr lang="en-GB" sz="2400" dirty="0">
                        <a:latin typeface="Garamond" panose="02020404030301010803" pitchFamily="18" charset="0"/>
                      </a:endParaRPr>
                    </a:p>
                  </a:txBody>
                  <a:tcPr/>
                </a:tc>
                <a:tc>
                  <a:txBody>
                    <a:bodyPr/>
                    <a:lstStyle/>
                    <a:p>
                      <a:pPr marL="285750" indent="-285750">
                        <a:buFont typeface="Wingdings" panose="05000000000000000000" pitchFamily="2" charset="2"/>
                        <a:buChar char="Ø"/>
                      </a:pPr>
                      <a:r>
                        <a:rPr lang="en-US" sz="2400" dirty="0">
                          <a:latin typeface="Garamond" panose="02020404030301010803" pitchFamily="18" charset="0"/>
                        </a:rPr>
                        <a:t>Hierarchical breakdown of project tasks and deliverables.</a:t>
                      </a:r>
                      <a:endParaRPr lang="en-US" sz="2400" dirty="0">
                        <a:latin typeface="Garamond" panose="02020404030301010803" pitchFamily="18" charset="0"/>
                      </a:endParaRPr>
                    </a:p>
                    <a:p>
                      <a:pPr marL="285750" indent="-285750">
                        <a:buFont typeface="Wingdings" panose="05000000000000000000" pitchFamily="2" charset="2"/>
                        <a:buChar char="Ø"/>
                      </a:pPr>
                      <a:r>
                        <a:rPr lang="en-US" sz="2400" dirty="0">
                          <a:latin typeface="Garamond" panose="02020404030301010803" pitchFamily="18" charset="0"/>
                        </a:rPr>
                        <a:t>Helps in organizing and defining the total scope of the project.</a:t>
                      </a:r>
                      <a:endParaRPr lang="en-GB" sz="2400" dirty="0">
                        <a:latin typeface="Garamond" panose="02020404030301010803" pitchFamily="18" charset="0"/>
                      </a:endParaRPr>
                    </a:p>
                  </a:txBody>
                  <a:tcPr/>
                </a:tc>
              </a:tr>
              <a:tr h="803275">
                <a:tc>
                  <a:txBody>
                    <a:bodyPr/>
                    <a:p>
                      <a:pPr>
                        <a:buNone/>
                      </a:pPr>
                      <a:r>
                        <a:rPr lang="en-US" altLang="en-GB" sz="2400" dirty="0">
                          <a:latin typeface="Garamond" panose="02020404030301010803" pitchFamily="18" charset="0"/>
                        </a:rPr>
                        <a:t>Scope statement</a:t>
                      </a:r>
                      <a:endParaRPr lang="en-US" altLang="en-GB" sz="2400" dirty="0">
                        <a:latin typeface="Garamond" panose="02020404030301010803" pitchFamily="18" charset="0"/>
                      </a:endParaRPr>
                    </a:p>
                  </a:txBody>
                  <a:tcPr/>
                </a:tc>
                <a:tc>
                  <a:txBody>
                    <a:bodyPr/>
                    <a:p>
                      <a:pPr marL="285750" indent="-285750">
                        <a:buFont typeface="Wingdings" panose="05000000000000000000" pitchFamily="2" charset="2"/>
                        <a:buChar char="Ø"/>
                      </a:pPr>
                      <a:r>
                        <a:rPr lang="en-US" altLang="en-GB" sz="2400" dirty="0">
                          <a:latin typeface="Garamond" panose="02020404030301010803" pitchFamily="18" charset="0"/>
                        </a:rPr>
                        <a:t>clearly defines what is included and what is excluded</a:t>
                      </a:r>
                      <a:endParaRPr lang="en-US" altLang="en-GB" sz="2400" dirty="0">
                        <a:latin typeface="Garamond" panose="02020404030301010803" pitchFamily="18" charset="0"/>
                      </a:endParaRPr>
                    </a:p>
                    <a:p>
                      <a:pPr marL="285750" indent="-285750">
                        <a:buFont typeface="Wingdings" panose="05000000000000000000" pitchFamily="2" charset="2"/>
                        <a:buChar char="Ø"/>
                      </a:pPr>
                      <a:r>
                        <a:rPr lang="en-US" altLang="en-GB" sz="2400" dirty="0">
                          <a:latin typeface="Garamond" panose="02020404030301010803" pitchFamily="18" charset="0"/>
                        </a:rPr>
                        <a:t>forms the basis for scope verification and control</a:t>
                      </a:r>
                      <a:endParaRPr lang="en-US" altLang="en-GB" sz="2400" dirty="0">
                        <a:latin typeface="Garamond" panose="02020404030301010803" pitchFamily="18" charset="0"/>
                      </a:endParaRPr>
                    </a:p>
                  </a:txBody>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  other project mgt documents</a:t>
            </a:r>
            <a:endParaRPr lang="en-US"/>
          </a:p>
        </p:txBody>
      </p:sp>
      <p:sp>
        <p:nvSpPr>
          <p:cNvPr id="3" name="Content Placeholder 2"/>
          <p:cNvSpPr>
            <a:spLocks noGrp="1"/>
          </p:cNvSpPr>
          <p:nvPr>
            <p:ph idx="1"/>
          </p:nvPr>
        </p:nvSpPr>
        <p:spPr/>
        <p:txBody>
          <a:bodyPr/>
          <a:p>
            <a:r>
              <a:rPr lang="en-US" sz="4000"/>
              <a:t>project schedule</a:t>
            </a:r>
            <a:endParaRPr lang="en-US" sz="4000"/>
          </a:p>
          <a:p>
            <a:r>
              <a:rPr lang="en-US" sz="4000"/>
              <a:t>Risk register</a:t>
            </a:r>
            <a:endParaRPr lang="en-US" sz="4000"/>
          </a:p>
          <a:p>
            <a:r>
              <a:rPr lang="en-US" sz="4000"/>
              <a:t>stakeholder register</a:t>
            </a:r>
            <a:endParaRPr lang="en-US" sz="4000"/>
          </a:p>
          <a:p>
            <a:r>
              <a:rPr lang="en-US" sz="4000"/>
              <a:t>lessons</a:t>
            </a:r>
            <a:endParaRPr 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02" y="771366"/>
            <a:ext cx="9372784" cy="1122169"/>
          </a:xfrm>
        </p:spPr>
        <p:txBody>
          <a:bodyPr/>
          <a:lstStyle/>
          <a:p>
            <a:pPr algn="ctr"/>
            <a:r>
              <a:rPr lang="en-US" sz="4800" dirty="0">
                <a:latin typeface="Garamond" panose="02020404030301010803" pitchFamily="18" charset="0"/>
              </a:rPr>
              <a:t>CONCLUSION</a:t>
            </a:r>
            <a:endParaRPr lang="en-GB" sz="4800" dirty="0">
              <a:latin typeface="Garamond" panose="02020404030301010803" pitchFamily="18" charset="0"/>
            </a:endParaRPr>
          </a:p>
        </p:txBody>
      </p:sp>
      <p:sp>
        <p:nvSpPr>
          <p:cNvPr id="3" name="Content Placeholder 2"/>
          <p:cNvSpPr>
            <a:spLocks noGrp="1"/>
          </p:cNvSpPr>
          <p:nvPr>
            <p:ph idx="1"/>
          </p:nvPr>
        </p:nvSpPr>
        <p:spPr>
          <a:xfrm>
            <a:off x="412694" y="2468031"/>
            <a:ext cx="11288389" cy="3787111"/>
          </a:xfrm>
        </p:spPr>
        <p:txBody>
          <a:bodyPr>
            <a:normAutofit/>
          </a:bodyPr>
          <a:lstStyle/>
          <a:p>
            <a:pPr marL="0" indent="0" algn="just">
              <a:buNone/>
            </a:pPr>
            <a:r>
              <a:rPr lang="en-US" sz="3600" dirty="0">
                <a:latin typeface="Garamond" panose="02020404030301010803" pitchFamily="18" charset="0"/>
              </a:rPr>
              <a:t>Project organization is a critical component of project management that determines how teams, resources, and responsibilities are structured to achieve project goals effectively. So choosing an appropriate organizational matrix team can optimize collaboration, accountability, and resource utilization.</a:t>
            </a:r>
            <a:endParaRPr lang="en-GB" sz="3600" dirty="0">
              <a:latin typeface="Garamond" panose="020204040303010108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96348"/>
            <a:ext cx="9897359" cy="1084284"/>
          </a:xfrm>
        </p:spPr>
        <p:txBody>
          <a:bodyPr/>
          <a:lstStyle/>
          <a:p>
            <a:r>
              <a:rPr lang="en-GB" sz="5400" dirty="0">
                <a:latin typeface="Garamond" panose="02020404030301010803" pitchFamily="18" charset="0"/>
              </a:rPr>
              <a:t>Project Organization, cont.</a:t>
            </a:r>
            <a:endParaRPr lang="en-GB" sz="5400" dirty="0">
              <a:latin typeface="Garamond" panose="02020404030301010803" pitchFamily="18" charset="0"/>
            </a:endParaRPr>
          </a:p>
        </p:txBody>
      </p:sp>
      <p:sp>
        <p:nvSpPr>
          <p:cNvPr id="3" name="Content Placeholder 2"/>
          <p:cNvSpPr>
            <a:spLocks noGrp="1"/>
          </p:cNvSpPr>
          <p:nvPr>
            <p:ph idx="1"/>
          </p:nvPr>
        </p:nvSpPr>
        <p:spPr>
          <a:xfrm>
            <a:off x="214686" y="2194560"/>
            <a:ext cx="11823590" cy="4572000"/>
          </a:xfrm>
        </p:spPr>
        <p:txBody>
          <a:bodyPr>
            <a:normAutofit/>
          </a:bodyPr>
          <a:lstStyle/>
          <a:p>
            <a:pPr algn="just"/>
            <a:r>
              <a:rPr lang="en-US" sz="3600" dirty="0">
                <a:latin typeface="Garamond" panose="02020404030301010803" pitchFamily="18" charset="0"/>
              </a:rPr>
              <a:t>Project organization refers to how resources, roles, and processes are structured and coordinated to ensure the successful completion of a project. </a:t>
            </a:r>
            <a:endParaRPr lang="en-US" sz="3600" dirty="0">
              <a:latin typeface="Garamond" panose="02020404030301010803" pitchFamily="18" charset="0"/>
            </a:endParaRPr>
          </a:p>
          <a:p>
            <a:pPr algn="just"/>
            <a:endParaRPr lang="en-US" sz="3600" dirty="0">
              <a:latin typeface="Garamond" panose="02020404030301010803" pitchFamily="18" charset="0"/>
            </a:endParaRPr>
          </a:p>
          <a:p>
            <a:pPr algn="just"/>
            <a:r>
              <a:rPr lang="en-US" sz="3600" dirty="0">
                <a:latin typeface="Garamond" panose="02020404030301010803" pitchFamily="18" charset="0"/>
              </a:rPr>
              <a:t>It defines how people, tasks, and responsibilities are arranged to achieve project objectives efficiently.</a:t>
            </a:r>
            <a:endParaRPr lang="en-GB" sz="3600" dirty="0">
              <a:latin typeface="Garamond" panose="02020404030301010803"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latin typeface="Garamond" panose="02020404030301010803" pitchFamily="18" charset="0"/>
              </a:rPr>
              <a:t>END </a:t>
            </a:r>
            <a:endParaRPr lang="en-GB" sz="5400" dirty="0">
              <a:latin typeface="Garamond" panose="02020404030301010803" pitchFamily="18" charset="0"/>
            </a:endParaRPr>
          </a:p>
        </p:txBody>
      </p:sp>
      <p:sp>
        <p:nvSpPr>
          <p:cNvPr id="3" name="Content Placeholder 2"/>
          <p:cNvSpPr>
            <a:spLocks noGrp="1"/>
          </p:cNvSpPr>
          <p:nvPr>
            <p:ph idx="1"/>
          </p:nvPr>
        </p:nvSpPr>
        <p:spPr>
          <a:xfrm>
            <a:off x="1154954" y="2886721"/>
            <a:ext cx="8825659" cy="3416300"/>
          </a:xfrm>
        </p:spPr>
        <p:txBody>
          <a:bodyPr>
            <a:normAutofit/>
          </a:bodyPr>
          <a:lstStyle/>
          <a:p>
            <a:pPr marL="0" indent="0" algn="ctr">
              <a:buNone/>
            </a:pPr>
            <a:r>
              <a:rPr lang="en-US" sz="5400" dirty="0">
                <a:latin typeface="Garamond" panose="02020404030301010803" pitchFamily="18" charset="0"/>
              </a:rPr>
              <a:t>THANK YOU</a:t>
            </a:r>
            <a:endParaRPr lang="en-GB" sz="5400" dirty="0">
              <a:latin typeface="Garamond" panose="02020404030301010803"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838" y="604299"/>
            <a:ext cx="9835764" cy="1076333"/>
          </a:xfrm>
        </p:spPr>
        <p:txBody>
          <a:bodyPr/>
          <a:lstStyle/>
          <a:p>
            <a:r>
              <a:rPr lang="en-US" sz="4800" dirty="0">
                <a:latin typeface="Garamond" panose="02020404030301010803" pitchFamily="18" charset="0"/>
              </a:rPr>
              <a:t>Project structure</a:t>
            </a:r>
            <a:endParaRPr lang="en-GB" sz="4800" dirty="0">
              <a:latin typeface="Garamond" panose="02020404030301010803" pitchFamily="18" charset="0"/>
            </a:endParaRPr>
          </a:p>
        </p:txBody>
      </p:sp>
      <p:sp>
        <p:nvSpPr>
          <p:cNvPr id="3" name="Content Placeholder 2"/>
          <p:cNvSpPr>
            <a:spLocks noGrp="1"/>
          </p:cNvSpPr>
          <p:nvPr>
            <p:ph idx="1"/>
          </p:nvPr>
        </p:nvSpPr>
        <p:spPr>
          <a:xfrm>
            <a:off x="492981" y="2035533"/>
            <a:ext cx="10917141" cy="4699221"/>
          </a:xfrm>
        </p:spPr>
        <p:txBody>
          <a:bodyPr/>
          <a:lstStyle/>
          <a:p>
            <a:r>
              <a:rPr lang="en-GB" sz="2800" dirty="0">
                <a:solidFill>
                  <a:srgbClr val="FF0000"/>
                </a:solidFill>
                <a:latin typeface="Garamond" panose="02020404030301010803" pitchFamily="18" charset="0"/>
              </a:rPr>
              <a:t>what is</a:t>
            </a:r>
            <a:r>
              <a:rPr lang="en-US" altLang="en-GB" sz="2800" dirty="0">
                <a:solidFill>
                  <a:srgbClr val="FF0000"/>
                </a:solidFill>
                <a:latin typeface="Garamond" panose="02020404030301010803" pitchFamily="18" charset="0"/>
              </a:rPr>
              <a:t> a</a:t>
            </a:r>
            <a:r>
              <a:rPr lang="en-GB" sz="2800" dirty="0">
                <a:solidFill>
                  <a:srgbClr val="FF0000"/>
                </a:solidFill>
                <a:latin typeface="Garamond" panose="02020404030301010803" pitchFamily="18" charset="0"/>
              </a:rPr>
              <a:t> project structure?</a:t>
            </a:r>
            <a:endParaRPr lang="en-GB" sz="2800" dirty="0">
              <a:solidFill>
                <a:srgbClr val="FF0000"/>
              </a:solidFill>
              <a:latin typeface="Garamond" panose="02020404030301010803" pitchFamily="18" charset="0"/>
            </a:endParaRPr>
          </a:p>
          <a:p>
            <a:pPr marL="0" indent="0" algn="just">
              <a:buNone/>
            </a:pPr>
            <a:r>
              <a:rPr lang="en-US" sz="3200" dirty="0">
                <a:latin typeface="Garamond" panose="02020404030301010803" pitchFamily="18" charset="0"/>
              </a:rPr>
              <a:t>A project structure refers to how a project is organized in terms of its components, such as files, folders, resources, and workflows. </a:t>
            </a:r>
            <a:endParaRPr lang="en-US" sz="3200" dirty="0">
              <a:latin typeface="Garamond" panose="02020404030301010803" pitchFamily="18" charset="0"/>
            </a:endParaRPr>
          </a:p>
          <a:p>
            <a:pPr marL="0" indent="0" algn="just">
              <a:buNone/>
            </a:pPr>
            <a:r>
              <a:rPr lang="en-US" sz="3200" dirty="0">
                <a:latin typeface="Garamond" panose="02020404030301010803" pitchFamily="18" charset="0"/>
              </a:rPr>
              <a:t>A well-organized project structure makes development, collaboration, and maintenance easier. </a:t>
            </a:r>
            <a:endParaRPr lang="en-US" sz="3200" dirty="0">
              <a:latin typeface="Garamond" panose="02020404030301010803" pitchFamily="18" charset="0"/>
            </a:endParaRPr>
          </a:p>
          <a:p>
            <a:pPr marL="0" indent="0" algn="just">
              <a:buNone/>
            </a:pPr>
            <a:r>
              <a:rPr lang="en-US" sz="3200" dirty="0">
                <a:latin typeface="Garamond" panose="02020404030301010803" pitchFamily="18" charset="0"/>
              </a:rPr>
              <a:t>The structure depends on the type of project (e.g., software system,  or academic project), the team, and the tools or frameworks used.</a:t>
            </a:r>
            <a:endParaRPr lang="en-GB" sz="3200" dirty="0">
              <a:latin typeface="Garamond" panose="020204040303010108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216" y="663547"/>
            <a:ext cx="10058400" cy="1408013"/>
          </a:xfrm>
        </p:spPr>
        <p:txBody>
          <a:bodyPr/>
          <a:lstStyle/>
          <a:p>
            <a:r>
              <a:rPr lang="en-US" sz="4800" dirty="0">
                <a:latin typeface="Garamond" panose="02020404030301010803" pitchFamily="18" charset="0"/>
              </a:rPr>
              <a:t>General Elements of a Project Structure</a:t>
            </a:r>
            <a:endParaRPr lang="en-GB" sz="4800" dirty="0">
              <a:latin typeface="Garamond" panose="02020404030301010803" pitchFamily="18" charset="0"/>
            </a:endParaRPr>
          </a:p>
        </p:txBody>
      </p:sp>
      <p:sp>
        <p:nvSpPr>
          <p:cNvPr id="3" name="Content Placeholder 2"/>
          <p:cNvSpPr>
            <a:spLocks noGrp="1"/>
          </p:cNvSpPr>
          <p:nvPr>
            <p:ph idx="1"/>
          </p:nvPr>
        </p:nvSpPr>
        <p:spPr>
          <a:xfrm>
            <a:off x="307497" y="2071560"/>
            <a:ext cx="11595888" cy="4968511"/>
          </a:xfrm>
        </p:spPr>
        <p:txBody>
          <a:bodyPr>
            <a:noAutofit/>
          </a:bodyPr>
          <a:lstStyle/>
          <a:p>
            <a:pPr algn="just"/>
            <a:r>
              <a:rPr lang="en-US" sz="3600" b="1" dirty="0">
                <a:latin typeface="Garamond" panose="02020404030301010803" pitchFamily="18" charset="0"/>
              </a:rPr>
              <a:t>Project Scope</a:t>
            </a:r>
            <a:r>
              <a:rPr lang="en-US" sz="3600" dirty="0">
                <a:latin typeface="Garamond" panose="02020404030301010803" pitchFamily="18" charset="0"/>
              </a:rPr>
              <a:t>: Includes the objectives, deliverables, and boundaries.</a:t>
            </a:r>
            <a:endParaRPr lang="en-US" sz="3600" dirty="0">
              <a:latin typeface="Garamond" panose="02020404030301010803" pitchFamily="18" charset="0"/>
            </a:endParaRPr>
          </a:p>
          <a:p>
            <a:pPr algn="just"/>
            <a:r>
              <a:rPr lang="en-US" sz="3600" b="1" dirty="0">
                <a:latin typeface="Garamond" panose="02020404030301010803" pitchFamily="18" charset="0"/>
              </a:rPr>
              <a:t>Key Components</a:t>
            </a:r>
            <a:r>
              <a:rPr lang="en-US" sz="3600" dirty="0">
                <a:latin typeface="Garamond" panose="02020404030301010803" pitchFamily="18" charset="0"/>
              </a:rPr>
              <a:t>: Defines the main parts of the project (e.g., code, documentation, assets, etc.)</a:t>
            </a:r>
            <a:endParaRPr lang="en-US" sz="3600" dirty="0">
              <a:latin typeface="Garamond" panose="02020404030301010803" pitchFamily="18" charset="0"/>
            </a:endParaRPr>
          </a:p>
          <a:p>
            <a:pPr algn="just"/>
            <a:r>
              <a:rPr lang="en-US" sz="3600" b="1" dirty="0">
                <a:latin typeface="Garamond" panose="02020404030301010803" pitchFamily="18" charset="0"/>
              </a:rPr>
              <a:t>Workflow</a:t>
            </a:r>
            <a:r>
              <a:rPr lang="en-US" sz="3600" dirty="0">
                <a:latin typeface="Garamond" panose="02020404030301010803" pitchFamily="18" charset="0"/>
              </a:rPr>
              <a:t>: The process and tools for managing tasks and changes.</a:t>
            </a:r>
            <a:endParaRPr lang="en-US" sz="3600" dirty="0">
              <a:latin typeface="Garamond" panose="02020404030301010803" pitchFamily="18" charset="0"/>
            </a:endParaRPr>
          </a:p>
          <a:p>
            <a:pPr algn="just"/>
            <a:r>
              <a:rPr lang="en-US" sz="3600" b="1" dirty="0">
                <a:latin typeface="Garamond" panose="02020404030301010803" pitchFamily="18" charset="0"/>
              </a:rPr>
              <a:t>Dependencies</a:t>
            </a:r>
            <a:r>
              <a:rPr lang="en-US" sz="3600" dirty="0">
                <a:latin typeface="Garamond" panose="02020404030301010803" pitchFamily="18" charset="0"/>
              </a:rPr>
              <a:t>: External libraries, frameworks, or tools required.</a:t>
            </a:r>
            <a:endParaRPr lang="en-GB" sz="3600" dirty="0">
              <a:latin typeface="Garamond" panose="02020404030301010803"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23087"/>
            <a:ext cx="9801662" cy="1130373"/>
          </a:xfrm>
        </p:spPr>
        <p:txBody>
          <a:bodyPr/>
          <a:lstStyle/>
          <a:p>
            <a:r>
              <a:rPr lang="en-US" sz="4800" dirty="0">
                <a:latin typeface="Garamond" panose="02020404030301010803" pitchFamily="18" charset="0"/>
              </a:rPr>
              <a:t>Why is Project Structure Important?</a:t>
            </a:r>
            <a:endParaRPr lang="en-GB" sz="4800" dirty="0">
              <a:latin typeface="Garamond" panose="02020404030301010803" pitchFamily="18" charset="0"/>
            </a:endParaRPr>
          </a:p>
        </p:txBody>
      </p:sp>
      <p:sp>
        <p:nvSpPr>
          <p:cNvPr id="3" name="Content Placeholder 2"/>
          <p:cNvSpPr>
            <a:spLocks noGrp="1"/>
          </p:cNvSpPr>
          <p:nvPr>
            <p:ph idx="1"/>
          </p:nvPr>
        </p:nvSpPr>
        <p:spPr>
          <a:xfrm>
            <a:off x="234670" y="2120113"/>
            <a:ext cx="11474506" cy="4737887"/>
          </a:xfrm>
        </p:spPr>
        <p:txBody>
          <a:bodyPr>
            <a:normAutofit fontScale="90000" lnSpcReduction="10000"/>
          </a:bodyPr>
          <a:lstStyle/>
          <a:p>
            <a:pPr algn="just"/>
            <a:r>
              <a:rPr lang="en-US" sz="4000" b="1" dirty="0">
                <a:latin typeface="Garamond" panose="02020404030301010803" pitchFamily="18" charset="0"/>
              </a:rPr>
              <a:t>Clarity</a:t>
            </a:r>
            <a:r>
              <a:rPr lang="en-US" sz="4000" dirty="0">
                <a:latin typeface="Garamond" panose="02020404030301010803" pitchFamily="18" charset="0"/>
              </a:rPr>
              <a:t>: Ensures everyone knows where to find files.</a:t>
            </a:r>
            <a:endParaRPr lang="en-US" sz="4000" dirty="0">
              <a:latin typeface="Garamond" panose="02020404030301010803" pitchFamily="18" charset="0"/>
            </a:endParaRPr>
          </a:p>
          <a:p>
            <a:pPr algn="just"/>
            <a:r>
              <a:rPr lang="en-US" sz="4000" b="1" dirty="0">
                <a:latin typeface="Garamond" panose="02020404030301010803" pitchFamily="18" charset="0"/>
              </a:rPr>
              <a:t>Scalability: </a:t>
            </a:r>
            <a:r>
              <a:rPr lang="en-US" sz="4000" dirty="0">
                <a:latin typeface="Garamond" panose="02020404030301010803" pitchFamily="18" charset="0"/>
              </a:rPr>
              <a:t>It is easier to add new features or files without creating clutter.</a:t>
            </a:r>
            <a:endParaRPr lang="en-US" sz="4000" dirty="0">
              <a:latin typeface="Garamond" panose="02020404030301010803" pitchFamily="18" charset="0"/>
            </a:endParaRPr>
          </a:p>
          <a:p>
            <a:pPr algn="just"/>
            <a:r>
              <a:rPr lang="en-US" sz="4000" b="1" dirty="0">
                <a:latin typeface="Garamond" panose="02020404030301010803" pitchFamily="18" charset="0"/>
              </a:rPr>
              <a:t>Collaboration</a:t>
            </a:r>
            <a:r>
              <a:rPr lang="en-US" sz="4000" dirty="0">
                <a:latin typeface="Garamond" panose="02020404030301010803" pitchFamily="18" charset="0"/>
              </a:rPr>
              <a:t>: Teams can work together efficiently.</a:t>
            </a:r>
            <a:endParaRPr lang="en-US" sz="4000" dirty="0">
              <a:latin typeface="Garamond" panose="02020404030301010803" pitchFamily="18" charset="0"/>
            </a:endParaRPr>
          </a:p>
          <a:p>
            <a:pPr algn="just"/>
            <a:r>
              <a:rPr lang="en-US" sz="4000" b="1" dirty="0">
                <a:latin typeface="Garamond" panose="02020404030301010803" pitchFamily="18" charset="0"/>
              </a:rPr>
              <a:t>Maintenance</a:t>
            </a:r>
            <a:r>
              <a:rPr lang="en-US" sz="4000" dirty="0">
                <a:latin typeface="Garamond" panose="02020404030301010803" pitchFamily="18" charset="0"/>
              </a:rPr>
              <a:t>: Bugs and updates are easier to handle with a logical structure.</a:t>
            </a:r>
            <a:endParaRPr lang="en-US" sz="4000" dirty="0">
              <a:latin typeface="Garamond" panose="02020404030301010803" pitchFamily="18" charset="0"/>
            </a:endParaRPr>
          </a:p>
          <a:p>
            <a:pPr algn="just"/>
            <a:r>
              <a:rPr lang="en-US" altLang="en-GB" sz="4000" dirty="0">
                <a:latin typeface="Garamond" panose="02020404030301010803" pitchFamily="18" charset="0"/>
              </a:rPr>
              <a:t>Enhances accountability</a:t>
            </a:r>
            <a:endParaRPr lang="en-US" altLang="en-GB" sz="4000" dirty="0">
              <a:latin typeface="Garamond" panose="02020404030301010803" pitchFamily="18" charset="0"/>
            </a:endParaRPr>
          </a:p>
          <a:p>
            <a:pPr algn="just"/>
            <a:r>
              <a:rPr lang="en-US" altLang="en-GB" sz="4000" dirty="0">
                <a:latin typeface="Garamond" panose="02020404030301010803" pitchFamily="18" charset="0"/>
              </a:rPr>
              <a:t>Better resoutce mgt: </a:t>
            </a:r>
            <a:r>
              <a:rPr lang="en-US" altLang="en-GB" sz="2220" dirty="0">
                <a:latin typeface="Garamond" panose="02020404030301010803" pitchFamily="18" charset="0"/>
              </a:rPr>
              <a:t>allocate money,time, materials,H/R</a:t>
            </a:r>
            <a:endParaRPr lang="en-US" altLang="en-GB" sz="2220" dirty="0">
              <a:latin typeface="Garamond" panose="02020404030301010803"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481" y="623086"/>
            <a:ext cx="10552014" cy="1327093"/>
          </a:xfrm>
        </p:spPr>
        <p:txBody>
          <a:bodyPr/>
          <a:lstStyle/>
          <a:p>
            <a:pPr algn="ctr"/>
            <a:r>
              <a:rPr lang="en-US" sz="5400" b="1" dirty="0">
                <a:latin typeface="Garamond" panose="02020404030301010803" pitchFamily="18" charset="0"/>
              </a:rPr>
              <a:t>Types of Project Structures</a:t>
            </a:r>
            <a:endParaRPr lang="en-GB" sz="5400" b="1" dirty="0">
              <a:latin typeface="Garamond" panose="02020404030301010803" pitchFamily="18" charset="0"/>
            </a:endParaRPr>
          </a:p>
        </p:txBody>
      </p:sp>
      <p:sp>
        <p:nvSpPr>
          <p:cNvPr id="3" name="Content Placeholder 2"/>
          <p:cNvSpPr>
            <a:spLocks noGrp="1"/>
          </p:cNvSpPr>
          <p:nvPr>
            <p:ph idx="1"/>
          </p:nvPr>
        </p:nvSpPr>
        <p:spPr>
          <a:xfrm>
            <a:off x="493615" y="2184848"/>
            <a:ext cx="11458322" cy="4393975"/>
          </a:xfrm>
        </p:spPr>
        <p:txBody>
          <a:bodyPr/>
          <a:lstStyle/>
          <a:p>
            <a:pPr marL="0" indent="0">
              <a:buNone/>
            </a:pPr>
            <a:r>
              <a:rPr lang="en-US" sz="4800" b="1" dirty="0">
                <a:latin typeface="Garamond" panose="02020404030301010803" pitchFamily="18" charset="0"/>
              </a:rPr>
              <a:t>Majorly 3</a:t>
            </a:r>
            <a:endParaRPr lang="en-US" sz="4800" b="1" dirty="0">
              <a:latin typeface="Garamond" panose="02020404030301010803" pitchFamily="18" charset="0"/>
            </a:endParaRPr>
          </a:p>
          <a:p>
            <a:pPr>
              <a:buAutoNum type="arabicPeriod"/>
            </a:pPr>
            <a:r>
              <a:rPr lang="en-US" sz="4800" b="1" dirty="0">
                <a:latin typeface="Garamond" panose="02020404030301010803" pitchFamily="18" charset="0"/>
              </a:rPr>
              <a:t>Functional Structure </a:t>
            </a:r>
            <a:endParaRPr lang="en-US" sz="4800" b="1" dirty="0">
              <a:latin typeface="Garamond" panose="02020404030301010803" pitchFamily="18" charset="0"/>
            </a:endParaRPr>
          </a:p>
          <a:p>
            <a:pPr marL="0" indent="0" algn="just">
              <a:buNone/>
            </a:pPr>
            <a:r>
              <a:rPr lang="en-US" sz="4400" b="1" dirty="0">
                <a:latin typeface="Garamond" panose="02020404030301010803" pitchFamily="18" charset="0"/>
              </a:rPr>
              <a:t>Description</a:t>
            </a:r>
            <a:r>
              <a:rPr lang="en-US" sz="4400" dirty="0">
                <a:latin typeface="Garamond" panose="02020404030301010803" pitchFamily="18" charset="0"/>
              </a:rPr>
              <a:t>: The project is organized within the existing functional departments (e.g., Marketing, IT, finance).</a:t>
            </a:r>
            <a:endParaRPr lang="en-GB" sz="4400" dirty="0">
              <a:latin typeface="Garamond" panose="02020404030301010803"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68" y="706630"/>
            <a:ext cx="10017939" cy="1033157"/>
          </a:xfrm>
        </p:spPr>
        <p:txBody>
          <a:bodyPr/>
          <a:lstStyle/>
          <a:p>
            <a:r>
              <a:rPr lang="en-GB" sz="4800" dirty="0">
                <a:latin typeface="Garamond" panose="02020404030301010803" pitchFamily="18" charset="0"/>
              </a:rPr>
              <a:t>Key Features of functional structure</a:t>
            </a:r>
            <a:endParaRPr lang="en-GB" sz="4800" dirty="0">
              <a:latin typeface="Garamond" panose="02020404030301010803" pitchFamily="18" charset="0"/>
            </a:endParaRPr>
          </a:p>
        </p:txBody>
      </p:sp>
      <p:sp>
        <p:nvSpPr>
          <p:cNvPr id="3" name="Content Placeholder 2"/>
          <p:cNvSpPr>
            <a:spLocks noGrp="1"/>
          </p:cNvSpPr>
          <p:nvPr>
            <p:ph idx="1"/>
          </p:nvPr>
        </p:nvSpPr>
        <p:spPr>
          <a:xfrm>
            <a:off x="485522" y="2273862"/>
            <a:ext cx="11110365" cy="3745938"/>
          </a:xfrm>
        </p:spPr>
        <p:txBody>
          <a:bodyPr>
            <a:normAutofit/>
          </a:bodyPr>
          <a:lstStyle/>
          <a:p>
            <a:pPr algn="just"/>
            <a:r>
              <a:rPr lang="en-US" sz="4800" dirty="0">
                <a:latin typeface="Garamond" panose="02020404030301010803" pitchFamily="18" charset="0"/>
              </a:rPr>
              <a:t>Team members report to department heads.</a:t>
            </a:r>
            <a:endParaRPr lang="en-US" sz="4800" dirty="0">
              <a:latin typeface="Garamond" panose="02020404030301010803" pitchFamily="18" charset="0"/>
            </a:endParaRPr>
          </a:p>
          <a:p>
            <a:pPr algn="just"/>
            <a:r>
              <a:rPr lang="en-US" sz="4800" dirty="0">
                <a:latin typeface="Garamond" panose="02020404030301010803" pitchFamily="18" charset="0"/>
              </a:rPr>
              <a:t>The project manager has limited authority.</a:t>
            </a:r>
            <a:endParaRPr lang="en-US" sz="4800" dirty="0">
              <a:latin typeface="Garamond" panose="02020404030301010803" pitchFamily="18" charset="0"/>
            </a:endParaRPr>
          </a:p>
          <a:p>
            <a:pPr algn="just"/>
            <a:r>
              <a:rPr lang="en-US" sz="4800" dirty="0">
                <a:latin typeface="Garamond" panose="02020404030301010803" pitchFamily="18" charset="0"/>
              </a:rPr>
              <a:t>Tasks are handled by the respective functional units.</a:t>
            </a:r>
            <a:endParaRPr lang="en-GB" sz="4800" dirty="0">
              <a:latin typeface="Garamond" panose="02020404030301010803"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10181988" cy="706964"/>
          </a:xfrm>
        </p:spPr>
        <p:txBody>
          <a:bodyPr/>
          <a:lstStyle/>
          <a:p>
            <a:r>
              <a:rPr lang="en-GB" sz="5400" dirty="0">
                <a:latin typeface="Garamond" panose="02020404030301010803" pitchFamily="18" charset="0"/>
              </a:rPr>
              <a:t>Types of Project Structures-cont.</a:t>
            </a:r>
            <a:endParaRPr lang="en-GB" sz="5400" dirty="0">
              <a:latin typeface="Garamond" panose="02020404030301010803" pitchFamily="18" charset="0"/>
            </a:endParaRPr>
          </a:p>
        </p:txBody>
      </p:sp>
      <p:sp>
        <p:nvSpPr>
          <p:cNvPr id="3" name="Content Placeholder 2"/>
          <p:cNvSpPr>
            <a:spLocks noGrp="1"/>
          </p:cNvSpPr>
          <p:nvPr>
            <p:ph idx="1"/>
          </p:nvPr>
        </p:nvSpPr>
        <p:spPr>
          <a:xfrm>
            <a:off x="428878" y="2435703"/>
            <a:ext cx="11094180" cy="4078385"/>
          </a:xfrm>
        </p:spPr>
        <p:txBody>
          <a:bodyPr>
            <a:normAutofit fontScale="90000"/>
          </a:bodyPr>
          <a:lstStyle/>
          <a:p>
            <a:pPr marL="0" indent="0">
              <a:buNone/>
            </a:pPr>
            <a:r>
              <a:rPr lang="en-GB" sz="4400" dirty="0">
                <a:solidFill>
                  <a:srgbClr val="C00000"/>
                </a:solidFill>
                <a:latin typeface="Garamond" panose="02020404030301010803" pitchFamily="18" charset="0"/>
              </a:rPr>
              <a:t>2.</a:t>
            </a:r>
            <a:r>
              <a:rPr lang="en-GB" sz="4400" b="1" dirty="0">
                <a:latin typeface="Garamond" panose="02020404030301010803" pitchFamily="18" charset="0"/>
              </a:rPr>
              <a:t> Projectized Structure</a:t>
            </a:r>
            <a:endParaRPr lang="en-GB" sz="4400" dirty="0">
              <a:latin typeface="Garamond" panose="02020404030301010803" pitchFamily="18" charset="0"/>
            </a:endParaRPr>
          </a:p>
          <a:p>
            <a:pPr marL="0" indent="0">
              <a:buNone/>
            </a:pPr>
            <a:r>
              <a:rPr lang="en-US" sz="4400" dirty="0">
                <a:latin typeface="Garamond" panose="02020404030301010803" pitchFamily="18" charset="0"/>
              </a:rPr>
              <a:t>Is where the project manager has full authority and the team works only on that specific project.</a:t>
            </a:r>
            <a:endParaRPr lang="en-US" sz="4400" b="1" dirty="0">
              <a:latin typeface="Garamond" panose="02020404030301010803" pitchFamily="18" charset="0"/>
            </a:endParaRPr>
          </a:p>
          <a:p>
            <a:pPr marL="0" indent="0">
              <a:buNone/>
            </a:pPr>
            <a:r>
              <a:rPr lang="en-US" sz="4400" b="1" dirty="0">
                <a:latin typeface="Garamond" panose="02020404030301010803" pitchFamily="18" charset="0"/>
              </a:rPr>
              <a:t>Description</a:t>
            </a:r>
            <a:r>
              <a:rPr lang="en-US" sz="4400" dirty="0">
                <a:latin typeface="Garamond" panose="02020404030301010803" pitchFamily="18" charset="0"/>
              </a:rPr>
              <a:t>: The project team is fully dedicated to the project, and the project manager has full authority.</a:t>
            </a:r>
            <a:endParaRPr lang="en-GB" sz="4400" dirty="0">
              <a:latin typeface="Garamond" panose="02020404030301010803" pitchFamily="18" charset="0"/>
            </a:endParaRPr>
          </a:p>
        </p:txBody>
      </p:sp>
    </p:spTree>
  </p:cSld>
  <p:clrMapOvr>
    <a:masterClrMapping/>
  </p:clrMapOvr>
</p:sld>
</file>

<file path=ppt/tags/tag1.xml><?xml version="1.0" encoding="utf-8"?>
<p:tagLst xmlns:p="http://schemas.openxmlformats.org/presentationml/2006/main">
  <p:tag name="TABLE_ENDDRAG_ORIGIN_RECT" val="928*430"/>
  <p:tag name="TABLE_ENDDRAG_RECT" val="16*132*928*430"/>
</p:tagLst>
</file>

<file path=ppt/tags/tag2.xml><?xml version="1.0" encoding="utf-8"?>
<p:tagLst xmlns:p="http://schemas.openxmlformats.org/presentationml/2006/main">
  <p:tag name="TABLE_ENDDRAG_ORIGIN_RECT" val="930*412"/>
  <p:tag name="TABLE_ENDDRAG_RECT" val="15*145*930*412"/>
</p:tagLst>
</file>

<file path=ppt/tags/tag3.xml><?xml version="1.0" encoding="utf-8"?>
<p:tagLst xmlns:p="http://schemas.openxmlformats.org/presentationml/2006/main">
  <p:tag name="TABLE_ENDDRAG_ORIGIN_RECT" val="841*396"/>
  <p:tag name="TABLE_ENDDRAG_RECT" val="73*290*841*396"/>
</p:tagLst>
</file>

<file path=ppt/tags/tag4.xml><?xml version="1.0" encoding="utf-8"?>
<p:tagLst xmlns:p="http://schemas.openxmlformats.org/presentationml/2006/main">
  <p:tag name="TABLE_ENDDRAG_ORIGIN_RECT" val="917*467"/>
  <p:tag name="TABLE_ENDDRAG_RECT" val="29*105*917*467"/>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10569</Words>
  <Application>WPS Presentation</Application>
  <PresentationFormat>Widescreen</PresentationFormat>
  <Paragraphs>333</Paragraphs>
  <Slides>30</Slides>
  <Notes>0</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30</vt:i4>
      </vt:variant>
    </vt:vector>
  </HeadingPairs>
  <TitlesOfParts>
    <vt:vector size="53" baseType="lpstr">
      <vt:lpstr>Arial</vt:lpstr>
      <vt:lpstr>SimSun</vt:lpstr>
      <vt:lpstr>Wingdings</vt:lpstr>
      <vt:lpstr>Wingdings 3</vt:lpstr>
      <vt:lpstr>Arial</vt:lpstr>
      <vt:lpstr>Garamond</vt:lpstr>
      <vt:lpstr>Microsoft YaHei</vt:lpstr>
      <vt:lpstr>Arial Unicode MS</vt:lpstr>
      <vt:lpstr>Century Gothic</vt:lpstr>
      <vt:lpstr>Calibri</vt:lpstr>
      <vt:lpstr>Times New Roman</vt:lpstr>
      <vt:lpstr>Bahnschrift SemiCondensed</vt:lpstr>
      <vt:lpstr>Bahnschrift SemiLight SemiCondensed</vt:lpstr>
      <vt:lpstr>Bodoni MT</vt:lpstr>
      <vt:lpstr>Bradley Hand ITC</vt:lpstr>
      <vt:lpstr>Cooper Black</vt:lpstr>
      <vt:lpstr>Dubai</vt:lpstr>
      <vt:lpstr>Edwardian Script ITC</vt:lpstr>
      <vt:lpstr>Eras Light ITC</vt:lpstr>
      <vt:lpstr>Freestyle Script</vt:lpstr>
      <vt:lpstr>Georgia</vt:lpstr>
      <vt:lpstr>Gigi</vt:lpstr>
      <vt:lpstr>Ion Boardroom</vt:lpstr>
      <vt:lpstr>Project Organization</vt:lpstr>
      <vt:lpstr>Project Organization </vt:lpstr>
      <vt:lpstr>Project Organization, cont.</vt:lpstr>
      <vt:lpstr>Project structure</vt:lpstr>
      <vt:lpstr>General Elements of a Project Structure</vt:lpstr>
      <vt:lpstr>Why is Project Structure Important?</vt:lpstr>
      <vt:lpstr>Types of Project Structures</vt:lpstr>
      <vt:lpstr>Key Features of functional structure</vt:lpstr>
      <vt:lpstr>Types of Project Structures-cont.</vt:lpstr>
      <vt:lpstr>Types of Project Structures-cont.</vt:lpstr>
      <vt:lpstr>       Merits &amp; demerits of Projectized Structure</vt:lpstr>
      <vt:lpstr>Types of Project Structures-cont.</vt:lpstr>
      <vt:lpstr>Types of Project Structures-cont.</vt:lpstr>
      <vt:lpstr>Types of Project Structures-cont</vt:lpstr>
      <vt:lpstr>Project Manager</vt:lpstr>
      <vt:lpstr>Project Manager-cont.</vt:lpstr>
      <vt:lpstr>Key Roles and Responsibilities of a Project Manager</vt:lpstr>
      <vt:lpstr>Key Roles and Responsibilities of a Project Manager-cont.</vt:lpstr>
      <vt:lpstr>Project management processes groups </vt:lpstr>
      <vt:lpstr>Project management processes groups-cont.</vt:lpstr>
      <vt:lpstr>Project management processes groups-cont</vt:lpstr>
      <vt:lpstr>Project management processes groups-cont</vt:lpstr>
      <vt:lpstr>Project management processes groups-cont</vt:lpstr>
      <vt:lpstr>Project management processes groups-cont</vt:lpstr>
      <vt:lpstr> Project management knowledge areas </vt:lpstr>
      <vt:lpstr>Project management knowledge areas-cont.</vt:lpstr>
      <vt:lpstr> Project Management Key documents  </vt:lpstr>
      <vt:lpstr>  other project mgt documents</vt:lpstr>
      <vt:lpstr>CONCLUSION</vt:lpstr>
      <vt:lpstr>END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Organization</dc:title>
  <dc:creator>hp</dc:creator>
  <cp:lastModifiedBy>hp</cp:lastModifiedBy>
  <cp:revision>85</cp:revision>
  <dcterms:created xsi:type="dcterms:W3CDTF">2025-01-24T09:10:00Z</dcterms:created>
  <dcterms:modified xsi:type="dcterms:W3CDTF">2026-02-25T04:42:38Z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15068DAD7B2A4A0880C0FA715CC7A24E_12</vt:lpwstr>
  </property>
  <property fmtid="{D5CDD505-2E9C-101B-9397-08002B2CF9AE}" pid="3" name="KSOProductBuildVer">
    <vt:lpwstr>1033-12.2.0.23196</vt:lpwstr>
  </property>
</Properties>
</file>