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288" r:id="rId3"/>
    <p:sldId id="276" r:id="rId4"/>
    <p:sldId id="257" r:id="rId5"/>
    <p:sldId id="258" r:id="rId6"/>
    <p:sldId id="259" r:id="rId7"/>
    <p:sldId id="260" r:id="rId8"/>
    <p:sldId id="289" r:id="rId9"/>
    <p:sldId id="261" r:id="rId10"/>
    <p:sldId id="262" r:id="rId11"/>
    <p:sldId id="325" r:id="rId12"/>
    <p:sldId id="263" r:id="rId13"/>
    <p:sldId id="264" r:id="rId14"/>
    <p:sldId id="265" r:id="rId15"/>
    <p:sldId id="277" r:id="rId16"/>
    <p:sldId id="266" r:id="rId17"/>
    <p:sldId id="267" r:id="rId18"/>
    <p:sldId id="279" r:id="rId19"/>
    <p:sldId id="280" r:id="rId20"/>
    <p:sldId id="285" r:id="rId21"/>
    <p:sldId id="281" r:id="rId22"/>
    <p:sldId id="282" r:id="rId23"/>
    <p:sldId id="283" r:id="rId24"/>
    <p:sldId id="268" r:id="rId25"/>
    <p:sldId id="275" r:id="rId26"/>
    <p:sldId id="286" r:id="rId27"/>
    <p:sldId id="326" r:id="rId28"/>
    <p:sldId id="269" r:id="rId29"/>
    <p:sldId id="287" r:id="rId30"/>
    <p:sldId id="270" r:id="rId31"/>
    <p:sldId id="271" r:id="rId32"/>
    <p:sldId id="272" r:id="rId33"/>
    <p:sldId id="273" r:id="rId34"/>
    <p:sldId id="290" r:id="rId35"/>
    <p:sldId id="291" r:id="rId36"/>
    <p:sldId id="292" r:id="rId37"/>
    <p:sldId id="293" r:id="rId38"/>
    <p:sldId id="294" r:id="rId39"/>
    <p:sldId id="295" r:id="rId40"/>
    <p:sldId id="327" r:id="rId41"/>
    <p:sldId id="296" r:id="rId42"/>
    <p:sldId id="297" r:id="rId43"/>
    <p:sldId id="322" r:id="rId44"/>
    <p:sldId id="304" r:id="rId45"/>
    <p:sldId id="308" r:id="rId46"/>
    <p:sldId id="309" r:id="rId47"/>
    <p:sldId id="310" r:id="rId48"/>
    <p:sldId id="311" r:id="rId49"/>
    <p:sldId id="312" r:id="rId50"/>
    <p:sldId id="313" r:id="rId51"/>
    <p:sldId id="329" r:id="rId52"/>
    <p:sldId id="314" r:id="rId53"/>
    <p:sldId id="315" r:id="rId54"/>
    <p:sldId id="316" r:id="rId55"/>
    <p:sldId id="317" r:id="rId56"/>
    <p:sldId id="318" r:id="rId57"/>
    <p:sldId id="319" r:id="rId58"/>
    <p:sldId id="274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5" autoAdjust="0"/>
    <p:restoredTop sz="94660"/>
  </p:normalViewPr>
  <p:slideViewPr>
    <p:cSldViewPr snapToGrid="0">
      <p:cViewPr varScale="1">
        <p:scale>
          <a:sx n="37" d="100"/>
          <a:sy n="37" d="100"/>
        </p:scale>
        <p:origin x="10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5179F-5996-41FC-88E9-6C074F792EC6}" type="datetimeFigureOut">
              <a:rPr lang="en-UG" smtClean="0"/>
              <a:t>19/08/2024</a:t>
            </a:fld>
            <a:endParaRPr lang="en-U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19186-6D48-40FB-9BFA-CA8F7142BE92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617969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19186-6D48-40FB-9BFA-CA8F7142BE92}" type="slidenum">
              <a:rPr lang="en-UG" smtClean="0"/>
              <a:t>18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124967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A0E4C85-1C6E-4933-A4DD-4CFC37B4C759}" type="datetimeFigureOut">
              <a:rPr lang="en-UG" smtClean="0"/>
              <a:t>19/08/2024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184D8DF-FFC1-42C6-85A3-A80863D3E117}" type="slidenum">
              <a:rPr lang="en-UG" smtClean="0"/>
              <a:t>‹#›</a:t>
            </a:fld>
            <a:endParaRPr lang="en-U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85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4C85-1C6E-4933-A4DD-4CFC37B4C759}" type="datetimeFigureOut">
              <a:rPr lang="en-UG" smtClean="0"/>
              <a:t>19/08/2024</a:t>
            </a:fld>
            <a:endParaRPr lang="en-U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D8DF-FFC1-42C6-85A3-A80863D3E117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093081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4C85-1C6E-4933-A4DD-4CFC37B4C759}" type="datetimeFigureOut">
              <a:rPr lang="en-UG" smtClean="0"/>
              <a:t>19/08/2024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D8DF-FFC1-42C6-85A3-A80863D3E117}" type="slidenum">
              <a:rPr lang="en-UG" smtClean="0"/>
              <a:t>‹#›</a:t>
            </a:fld>
            <a:endParaRPr lang="en-U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383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4C85-1C6E-4933-A4DD-4CFC37B4C759}" type="datetimeFigureOut">
              <a:rPr lang="en-UG" smtClean="0"/>
              <a:t>19/08/2024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D8DF-FFC1-42C6-85A3-A80863D3E117}" type="slidenum">
              <a:rPr lang="en-UG" smtClean="0"/>
              <a:t>‹#›</a:t>
            </a:fld>
            <a:endParaRPr lang="en-UG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500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4C85-1C6E-4933-A4DD-4CFC37B4C759}" type="datetimeFigureOut">
              <a:rPr lang="en-UG" smtClean="0"/>
              <a:t>19/08/2024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D8DF-FFC1-42C6-85A3-A80863D3E117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64285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4C85-1C6E-4933-A4DD-4CFC37B4C759}" type="datetimeFigureOut">
              <a:rPr lang="en-UG" smtClean="0"/>
              <a:t>19/08/2024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D8DF-FFC1-42C6-85A3-A80863D3E117}" type="slidenum">
              <a:rPr lang="en-UG" smtClean="0"/>
              <a:t>‹#›</a:t>
            </a:fld>
            <a:endParaRPr lang="en-UG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629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4C85-1C6E-4933-A4DD-4CFC37B4C759}" type="datetimeFigureOut">
              <a:rPr lang="en-UG" smtClean="0"/>
              <a:t>19/08/2024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D8DF-FFC1-42C6-85A3-A80863D3E117}" type="slidenum">
              <a:rPr lang="en-UG" smtClean="0"/>
              <a:t>‹#›</a:t>
            </a:fld>
            <a:endParaRPr lang="en-U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810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4C85-1C6E-4933-A4DD-4CFC37B4C759}" type="datetimeFigureOut">
              <a:rPr lang="en-UG" smtClean="0"/>
              <a:t>19/08/2024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D8DF-FFC1-42C6-85A3-A80863D3E117}" type="slidenum">
              <a:rPr lang="en-UG" smtClean="0"/>
              <a:t>‹#›</a:t>
            </a:fld>
            <a:endParaRPr lang="en-U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093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4C85-1C6E-4933-A4DD-4CFC37B4C759}" type="datetimeFigureOut">
              <a:rPr lang="en-UG" smtClean="0"/>
              <a:t>19/08/2024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D8DF-FFC1-42C6-85A3-A80863D3E117}" type="slidenum">
              <a:rPr lang="en-UG" smtClean="0"/>
              <a:t>‹#›</a:t>
            </a:fld>
            <a:endParaRPr lang="en-UG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86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4C85-1C6E-4933-A4DD-4CFC37B4C759}" type="datetimeFigureOut">
              <a:rPr lang="en-UG" smtClean="0"/>
              <a:t>19/08/2024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D8DF-FFC1-42C6-85A3-A80863D3E117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26295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4C85-1C6E-4933-A4DD-4CFC37B4C759}" type="datetimeFigureOut">
              <a:rPr lang="en-UG" smtClean="0"/>
              <a:t>19/08/2024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D8DF-FFC1-42C6-85A3-A80863D3E117}" type="slidenum">
              <a:rPr lang="en-UG" smtClean="0"/>
              <a:t>‹#›</a:t>
            </a:fld>
            <a:endParaRPr lang="en-UG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75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4C85-1C6E-4933-A4DD-4CFC37B4C759}" type="datetimeFigureOut">
              <a:rPr lang="en-UG" smtClean="0"/>
              <a:t>19/08/2024</a:t>
            </a:fld>
            <a:endParaRPr lang="en-U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D8DF-FFC1-42C6-85A3-A80863D3E117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03055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4C85-1C6E-4933-A4DD-4CFC37B4C759}" type="datetimeFigureOut">
              <a:rPr lang="en-UG" smtClean="0"/>
              <a:t>19/08/2024</a:t>
            </a:fld>
            <a:endParaRPr lang="en-U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D8DF-FFC1-42C6-85A3-A80863D3E117}" type="slidenum">
              <a:rPr lang="en-UG" smtClean="0"/>
              <a:t>‹#›</a:t>
            </a:fld>
            <a:endParaRPr lang="en-UG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80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4C85-1C6E-4933-A4DD-4CFC37B4C759}" type="datetimeFigureOut">
              <a:rPr lang="en-UG" smtClean="0"/>
              <a:t>19/08/2024</a:t>
            </a:fld>
            <a:endParaRPr lang="en-U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D8DF-FFC1-42C6-85A3-A80863D3E117}" type="slidenum">
              <a:rPr lang="en-UG" smtClean="0"/>
              <a:t>‹#›</a:t>
            </a:fld>
            <a:endParaRPr lang="en-U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98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4C85-1C6E-4933-A4DD-4CFC37B4C759}" type="datetimeFigureOut">
              <a:rPr lang="en-UG" smtClean="0"/>
              <a:t>19/08/2024</a:t>
            </a:fld>
            <a:endParaRPr lang="en-U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D8DF-FFC1-42C6-85A3-A80863D3E117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97037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4C85-1C6E-4933-A4DD-4CFC37B4C759}" type="datetimeFigureOut">
              <a:rPr lang="en-UG" smtClean="0"/>
              <a:t>19/08/2024</a:t>
            </a:fld>
            <a:endParaRPr lang="en-U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D8DF-FFC1-42C6-85A3-A80863D3E117}" type="slidenum">
              <a:rPr lang="en-UG" smtClean="0"/>
              <a:t>‹#›</a:t>
            </a:fld>
            <a:endParaRPr lang="en-UG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575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4C85-1C6E-4933-A4DD-4CFC37B4C759}" type="datetimeFigureOut">
              <a:rPr lang="en-UG" smtClean="0"/>
              <a:t>19/08/2024</a:t>
            </a:fld>
            <a:endParaRPr lang="en-U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D8DF-FFC1-42C6-85A3-A80863D3E117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4276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0E4C85-1C6E-4933-A4DD-4CFC37B4C759}" type="datetimeFigureOut">
              <a:rPr lang="en-UG" smtClean="0"/>
              <a:t>19/08/2024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84D8DF-FFC1-42C6-85A3-A80863D3E117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19707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D2CC05C-AACB-C097-B45E-A8E7F65D1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COMPUTER FUNDAMENTALS</a:t>
            </a:r>
            <a:endParaRPr lang="en-U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A5A2E9-B1EA-8636-8EE1-5C9E708DE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these foundational concepts in IT essentials is critical for anyone pursuing a degree in Information Technology Related Fields. </a:t>
            </a:r>
          </a:p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form the basis for more advanced topics and practical applications in the field of computing and digital communication.</a:t>
            </a:r>
          </a:p>
          <a:p>
            <a:endParaRPr lang="en-UG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874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BEA87-3D00-638B-4C26-3270E9B01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G" sz="48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Digital-to-Analog Conversion (DAC)</a:t>
            </a:r>
            <a:endParaRPr lang="en-UG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95A1C-8EBC-B42D-FC7F-561DC2117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G" sz="32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en-UG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Converts digital signals back into </a:t>
            </a:r>
            <a:r>
              <a:rPr lang="en-UG" sz="3200" kern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analog</a:t>
            </a:r>
            <a:r>
              <a:rPr lang="en-UG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form.</a:t>
            </a:r>
            <a:endParaRPr lang="en-UG" sz="32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UG" sz="32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  <a:r>
              <a:rPr lang="en-UG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G" sz="32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G" sz="32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Decoding</a:t>
            </a:r>
            <a:r>
              <a:rPr lang="en-UG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Converting binary values to discrete levels.</a:t>
            </a:r>
            <a:endParaRPr lang="en-UG" sz="32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G" sz="32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Filtering</a:t>
            </a:r>
            <a:r>
              <a:rPr lang="en-UG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Smoothing the signal to form a continuous waveform.</a:t>
            </a:r>
            <a:endParaRPr lang="en-UG" sz="32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924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gital to Analog Converter (DAC) Architecture and its Applications">
            <a:extLst>
              <a:ext uri="{FF2B5EF4-FFF2-40B4-BE49-F238E27FC236}">
                <a16:creationId xmlns:a16="http://schemas.microsoft.com/office/drawing/2014/main" id="{A3CA8C34-9ADD-6D3A-8273-94B315540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687586"/>
            <a:ext cx="10258425" cy="548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811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5FE7-0252-892C-0020-54B25816E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G" b="1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Binary and Decimal Number System</a:t>
            </a:r>
            <a:endParaRPr lang="en-UG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AE056-DC23-B4C5-E308-21F0A99B9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G" sz="32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Decimal Number System</a:t>
            </a:r>
            <a:endParaRPr lang="en-UG" sz="3200" kern="1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G" sz="32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en-UG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Base-10 number system, using digits 0-9.</a:t>
            </a:r>
            <a:endParaRPr lang="en-UG" sz="32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UG" sz="32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r>
              <a:rPr lang="en-UG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G" sz="32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G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Positional value increases by a factor of 10 from right to left.</a:t>
            </a:r>
            <a:endParaRPr lang="en-UG" sz="32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G" sz="32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en-UG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1234</a:t>
            </a:r>
            <a:r>
              <a:rPr lang="en-US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==</a:t>
            </a:r>
            <a:r>
              <a:rPr lang="en-UG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</a:t>
            </a:r>
            <a:r>
              <a:rPr lang="en-US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G" sz="3200" i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10^3 + 2</a:t>
            </a:r>
            <a:r>
              <a:rPr lang="en-US" sz="3200" i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G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10^2 + 3</a:t>
            </a:r>
            <a:r>
              <a:rPr lang="en-US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G" sz="3200" i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10^1 + 4</a:t>
            </a:r>
            <a:r>
              <a:rPr lang="en-US" sz="3200" i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G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10^0).</a:t>
            </a:r>
            <a:endParaRPr lang="en-U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321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25221-6276-6AC5-8846-2EA5EB8EC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w-KE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Binary Number System</a:t>
            </a:r>
            <a:endParaRPr lang="en-UG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C9825-D91C-A0CD-9550-DEA095CA2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G" sz="32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Binary Number System</a:t>
            </a:r>
            <a:endParaRPr lang="en-UG" sz="3200" kern="1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G" sz="32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en-UG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Base-2 number system, using digits 0 and 1.</a:t>
            </a:r>
            <a:endParaRPr lang="en-UG" sz="32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UG" sz="32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r>
              <a:rPr lang="en-UG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kern="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G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Positional value increases by a factor of 2 from right to left.</a:t>
            </a:r>
            <a:endParaRPr lang="en-UG" sz="32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G" sz="32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en-UG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1010</a:t>
            </a:r>
            <a:r>
              <a:rPr lang="en-US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==</a:t>
            </a:r>
            <a:r>
              <a:rPr lang="en-UG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</a:t>
            </a:r>
            <a:r>
              <a:rPr lang="en-US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G" sz="3200" i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2^3 + 0</a:t>
            </a:r>
            <a:r>
              <a:rPr lang="en-US" sz="3200" i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G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2^2 + 1</a:t>
            </a:r>
            <a:r>
              <a:rPr lang="en-US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G" sz="3200" i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2^1 + 0</a:t>
            </a:r>
            <a:r>
              <a:rPr lang="en-US" sz="3200" i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G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2^0).</a:t>
            </a:r>
            <a:endParaRPr lang="en-U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140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CF739-BBEB-EDCC-EA51-7B73B9822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Converting Between Binary and Decimal</a:t>
            </a:r>
            <a:endParaRPr lang="en-U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94180-9789-F794-537D-C638EF874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UG" sz="32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Binary to Decimal</a:t>
            </a:r>
            <a:r>
              <a:rPr lang="en-UG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G" sz="32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000"/>
              <a:buNone/>
              <a:tabLst>
                <a:tab pos="914400" algn="l"/>
              </a:tabLst>
            </a:pPr>
            <a:r>
              <a:rPr lang="en-UG" sz="32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r>
              <a:rPr lang="en-UG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1101 </a:t>
            </a:r>
            <a:r>
              <a:rPr lang="en-US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G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G" sz="3200" i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2^3 + 1</a:t>
            </a:r>
            <a:r>
              <a:rPr lang="en-US" sz="3200" i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G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2^2 + 0</a:t>
            </a:r>
            <a:r>
              <a:rPr lang="en-US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G" sz="3200" i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2^1 + 1</a:t>
            </a:r>
            <a:r>
              <a:rPr lang="en-US" sz="3200" i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G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2^0 = </a:t>
            </a:r>
            <a:r>
              <a:rPr lang="en-UG" sz="32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</a:t>
            </a:r>
            <a:endParaRPr lang="en-UG" sz="3200" b="1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765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9CE15-03BF-6EA8-3FE8-244A41E82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w-KE" sz="8000" b="1" dirty="0"/>
              <a:t>Decimal to Binary:</a:t>
            </a:r>
            <a:endParaRPr lang="en-UG" sz="8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ABE59-9A15-C73C-F913-6347A2A91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43818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000"/>
              <a:buNone/>
              <a:tabLst>
                <a:tab pos="914400" algn="l"/>
              </a:tabLst>
            </a:pPr>
            <a:r>
              <a:rPr lang="en-UG" sz="32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r>
              <a:rPr lang="en-UG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G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1101 (repeated division by 2</a:t>
            </a:r>
            <a:r>
              <a:rPr lang="en-US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until the quotient is zero (0)</a:t>
            </a:r>
            <a:r>
              <a:rPr lang="en-UG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recording remainders</a:t>
            </a:r>
            <a:r>
              <a:rPr lang="en-US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reverse</a:t>
            </a:r>
            <a:r>
              <a:rPr lang="en-UG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G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D0634CF-0C67-AA8D-BC39-35689F190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635203"/>
              </p:ext>
            </p:extLst>
          </p:nvPr>
        </p:nvGraphicFramePr>
        <p:xfrm>
          <a:off x="1785257" y="4115466"/>
          <a:ext cx="818605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8685">
                  <a:extLst>
                    <a:ext uri="{9D8B030D-6E8A-4147-A177-3AD203B41FA5}">
                      <a16:colId xmlns:a16="http://schemas.microsoft.com/office/drawing/2014/main" val="1619573224"/>
                    </a:ext>
                  </a:extLst>
                </a:gridCol>
                <a:gridCol w="2728685">
                  <a:extLst>
                    <a:ext uri="{9D8B030D-6E8A-4147-A177-3AD203B41FA5}">
                      <a16:colId xmlns:a16="http://schemas.microsoft.com/office/drawing/2014/main" val="1295567538"/>
                    </a:ext>
                  </a:extLst>
                </a:gridCol>
                <a:gridCol w="2728685">
                  <a:extLst>
                    <a:ext uri="{9D8B030D-6E8A-4147-A177-3AD203B41FA5}">
                      <a16:colId xmlns:a16="http://schemas.microsoft.com/office/drawing/2014/main" val="292715323"/>
                    </a:ext>
                  </a:extLst>
                </a:gridCol>
              </a:tblGrid>
              <a:tr h="350253">
                <a:tc>
                  <a:txBody>
                    <a:bodyPr/>
                    <a:lstStyle/>
                    <a:p>
                      <a:r>
                        <a:rPr lang="en-US" dirty="0"/>
                        <a:t>Number/2</a:t>
                      </a:r>
                      <a:endParaRPr lang="en-U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Quotient</a:t>
                      </a:r>
                      <a:endParaRPr lang="en-U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Remainder</a:t>
                      </a:r>
                      <a:endParaRPr lang="en-U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345828"/>
                  </a:ext>
                </a:extLst>
              </a:tr>
              <a:tr h="350253"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  <a:endParaRPr lang="en-U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U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U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855417"/>
                  </a:ext>
                </a:extLst>
              </a:tr>
              <a:tr h="350253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U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U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U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628696"/>
                  </a:ext>
                </a:extLst>
              </a:tr>
              <a:tr h="305896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U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U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U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293151"/>
                  </a:ext>
                </a:extLst>
              </a:tr>
              <a:tr h="305896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U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U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U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39520"/>
                  </a:ext>
                </a:extLst>
              </a:tr>
            </a:tbl>
          </a:graphicData>
        </a:graphic>
      </p:graphicFrame>
      <p:sp>
        <p:nvSpPr>
          <p:cNvPr id="20" name="Arrow: Circular 19">
            <a:extLst>
              <a:ext uri="{FF2B5EF4-FFF2-40B4-BE49-F238E27FC236}">
                <a16:creationId xmlns:a16="http://schemas.microsoft.com/office/drawing/2014/main" id="{BF1E2D82-6D1D-F675-5519-4D6D484EF075}"/>
              </a:ext>
            </a:extLst>
          </p:cNvPr>
          <p:cNvSpPr/>
          <p:nvPr/>
        </p:nvSpPr>
        <p:spPr>
          <a:xfrm rot="6754711" flipH="1">
            <a:off x="7081069" y="4599174"/>
            <a:ext cx="1438651" cy="1303340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5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A6574-C773-66FF-2ABF-57098631A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G" sz="48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Significance of Binary in Computing</a:t>
            </a:r>
            <a:endParaRPr lang="en-UG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3BFC9-E656-53FE-F385-ACC218559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UG" sz="28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Foundation of Digital Electronics</a:t>
            </a:r>
            <a:r>
              <a:rPr lang="en-UG" sz="2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G" sz="28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G" sz="2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data and instructions in computers are represented in binary.</a:t>
            </a:r>
            <a:endParaRPr lang="en-UG" sz="28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UG" sz="28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Logical Operations</a:t>
            </a:r>
            <a:r>
              <a:rPr lang="en-UG" sz="2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G" sz="28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G" sz="2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Binary logic gates (AND, OR, NOT) perform operations on binary data.</a:t>
            </a:r>
            <a:endParaRPr lang="en-U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62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D288A-35AF-410D-96A6-E4ABD360D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w-K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ASCII (American Standard Code for Information Interchange)</a:t>
            </a:r>
            <a:endParaRPr lang="en-U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6223B-E10F-8292-C56C-C6DB4EB00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G" sz="32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ASCII</a:t>
            </a:r>
            <a:r>
              <a:rPr lang="en-UG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 character encoding standard for electronic communication.</a:t>
            </a:r>
            <a:endParaRPr lang="en-UG" sz="32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G" sz="32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en-UG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Represents text in computers, communications equipment, and other devices using text.</a:t>
            </a:r>
            <a:endParaRPr lang="en-UG" sz="32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b="1" kern="0" dirty="0">
                <a:solidFill>
                  <a:srgbClr val="0D0D0D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Details: </a:t>
            </a:r>
            <a:r>
              <a:rPr lang="en-US" sz="3200" i="1" kern="0" dirty="0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https://www.ascii-code.com/</a:t>
            </a:r>
            <a:endParaRPr lang="en-U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013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7A5C7-8BF5-7EB8-BE43-DD711BCF2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9642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sw-KE" sz="8000" b="1" dirty="0"/>
              <a:t>ASCII Structure</a:t>
            </a:r>
            <a:endParaRPr lang="en-UG" sz="8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F443F-E581-3A27-2510-471289817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ASCII control characters (character code 0-31)</a:t>
            </a:r>
          </a:p>
          <a:p>
            <a:pPr marL="0" lvl="0" indent="0">
              <a:lnSpc>
                <a:spcPct val="107000"/>
              </a:lnSpc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US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first 32 characters in the ASCII-table are unprintable control codes and are used to control peripherals such as printers.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ASCII printable characters (character code 32-127)</a:t>
            </a:r>
          </a:p>
          <a:p>
            <a:pPr marL="0" lvl="0" indent="0">
              <a:lnSpc>
                <a:spcPct val="107000"/>
              </a:lnSpc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US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Codes 32-127 are common for all the different variations of the ASCII table, they are called printable characters, represent letters, digits, punctuation marks, and a few miscellaneous symbols. You will find almost every character on your keyboard. Character 127 represents the command DEL.</a:t>
            </a:r>
          </a:p>
        </p:txBody>
      </p:sp>
    </p:spTree>
    <p:extLst>
      <p:ext uri="{BB962C8B-B14F-4D97-AF65-F5344CB8AC3E}">
        <p14:creationId xmlns:p14="http://schemas.microsoft.com/office/powerpoint/2010/main" val="166425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C5C3560-8A02-1955-4FB2-CBC5B6307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686" y="711200"/>
            <a:ext cx="10580914" cy="539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01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79052-2266-24BB-3017-EC77DDAD3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COMPUTER</a:t>
            </a:r>
            <a:endParaRPr lang="en-UG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A1FC8-F793-7A02-4284-45C8C9873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b="1" dirty="0"/>
              <a:t>What is a computer?</a:t>
            </a:r>
          </a:p>
          <a:p>
            <a:r>
              <a:rPr lang="en-US" sz="4000" b="1" dirty="0"/>
              <a:t>What are the main components of a computer? </a:t>
            </a:r>
          </a:p>
          <a:p>
            <a:r>
              <a:rPr lang="en-US" sz="4000" b="1" dirty="0"/>
              <a:t>How does the computer process data?</a:t>
            </a:r>
          </a:p>
          <a:p>
            <a:r>
              <a:rPr lang="en-US" sz="4000" b="1" dirty="0"/>
              <a:t>Business Applications of Computers</a:t>
            </a:r>
            <a:endParaRPr lang="en-UG" sz="4000" b="1" dirty="0"/>
          </a:p>
        </p:txBody>
      </p:sp>
    </p:spTree>
    <p:extLst>
      <p:ext uri="{BB962C8B-B14F-4D97-AF65-F5344CB8AC3E}">
        <p14:creationId xmlns:p14="http://schemas.microsoft.com/office/powerpoint/2010/main" val="2461835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5C460B-C8E7-D275-8C65-606E4BFBE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09" y="914400"/>
            <a:ext cx="10472062" cy="487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80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8F8168-C3C2-8159-DBAD-AF6423E07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686" y="769257"/>
            <a:ext cx="10638971" cy="5476160"/>
          </a:xfrm>
        </p:spPr>
      </p:pic>
    </p:spTree>
    <p:extLst>
      <p:ext uri="{BB962C8B-B14F-4D97-AF65-F5344CB8AC3E}">
        <p14:creationId xmlns:p14="http://schemas.microsoft.com/office/powerpoint/2010/main" val="2730099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E6CA9E-2929-05B8-137C-0856A634A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771" y="711200"/>
            <a:ext cx="10421257" cy="5399313"/>
          </a:xfrm>
        </p:spPr>
      </p:pic>
    </p:spTree>
    <p:extLst>
      <p:ext uri="{BB962C8B-B14F-4D97-AF65-F5344CB8AC3E}">
        <p14:creationId xmlns:p14="http://schemas.microsoft.com/office/powerpoint/2010/main" val="4256660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916A04-CB29-CF74-970E-F2A1F0553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14" y="754742"/>
            <a:ext cx="10537372" cy="539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38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406F1-9808-9058-08E6-617EC631F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w-KE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Usage</a:t>
            </a:r>
            <a:endParaRPr lang="en-UG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6964C-63C8-3C8D-326F-5E3782ABC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Files: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Commonly used in plain text files, programming source code.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Protocols: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in protocols like HTTP, SMTP for data transfer.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G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218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8B46E-20D8-3A36-93E0-C8156C37D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w-KE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Code</a:t>
            </a:r>
            <a:endParaRPr lang="en-UG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78332-25C1-DBD9-A622-A0870E288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Code: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set of instructions written in a programming language to perform a specific task.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en-UG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846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321C0-4D57-4BBC-93FC-7DFA34325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w-KE" sz="4800" b="1" dirty="0"/>
              <a:t>Types of Programming Languages</a:t>
            </a:r>
            <a:endParaRPr lang="en-UG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0B7BE-6D4D-FBF7-745D-C275F8BBA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G" sz="28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High-Level Languages</a:t>
            </a:r>
            <a:r>
              <a:rPr lang="en-UG" sz="2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Python, Java, C++.</a:t>
            </a:r>
            <a:endParaRPr lang="en-UG" sz="28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G" sz="2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Closer to human language, easier to write and understand.</a:t>
            </a:r>
            <a:endParaRPr lang="en-UG" sz="28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G" sz="2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Requires compilation or interpretation.</a:t>
            </a:r>
            <a:endParaRPr lang="en-UG" sz="28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G" sz="28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Low-Level Languages</a:t>
            </a:r>
            <a:r>
              <a:rPr lang="en-UG" sz="2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Assembly, Machine Code.</a:t>
            </a:r>
            <a:endParaRPr lang="en-UG" sz="28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G" sz="2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Closer to binary code, directly executed by the computer's CPU.</a:t>
            </a:r>
            <a:endParaRPr lang="en-UG" sz="28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G" sz="2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 efficient but harder to write and understand.</a:t>
            </a:r>
            <a:endParaRPr lang="en-UG" sz="3200" dirty="0"/>
          </a:p>
        </p:txBody>
      </p:sp>
    </p:spTree>
    <p:extLst>
      <p:ext uri="{BB962C8B-B14F-4D97-AF65-F5344CB8AC3E}">
        <p14:creationId xmlns:p14="http://schemas.microsoft.com/office/powerpoint/2010/main" val="1076552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mputer Languages - Important Terms, Types and FAQs">
            <a:extLst>
              <a:ext uri="{FF2B5EF4-FFF2-40B4-BE49-F238E27FC236}">
                <a16:creationId xmlns:a16="http://schemas.microsoft.com/office/drawing/2014/main" id="{B42CA83C-0E81-CC55-4092-B47048150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728662"/>
            <a:ext cx="10587037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347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888B5-EBDE-E4FF-3300-7AEC76487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w-KE" sz="6000" b="1" dirty="0"/>
              <a:t>Structure of a Program</a:t>
            </a:r>
            <a:endParaRPr lang="en-UG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8DCAF-F39A-45F4-0174-63FBC93C7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G" sz="28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 Code</a:t>
            </a:r>
            <a:r>
              <a:rPr lang="en-UG" sz="2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Original code written by a programmer.</a:t>
            </a:r>
            <a:endParaRPr lang="en-UG" sz="28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UG" sz="28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Compiler/Interpreter</a:t>
            </a:r>
            <a:r>
              <a:rPr lang="en-UG" sz="2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Translates source code into executable code.</a:t>
            </a:r>
            <a:endParaRPr lang="en-UG" sz="28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G" sz="28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Compiler</a:t>
            </a:r>
            <a:r>
              <a:rPr lang="en-UG" sz="2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Translates entire program before execution (e.g., C++).</a:t>
            </a:r>
            <a:endParaRPr lang="en-UG" sz="28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G" sz="28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Interpreter</a:t>
            </a:r>
            <a:r>
              <a:rPr lang="en-UG" sz="2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Translates and executes line-by-line (e.g., Python).</a:t>
            </a:r>
            <a:endParaRPr lang="en-UG" sz="28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G" sz="28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Executable Code</a:t>
            </a:r>
            <a:r>
              <a:rPr lang="en-UG" sz="2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Binary code executed by the computer's CPU.</a:t>
            </a:r>
            <a:endParaRPr lang="en-UG" sz="28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9288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353D8-2836-3E60-20A8-63B19FA4F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G" sz="80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Basic Constructs</a:t>
            </a:r>
            <a:endParaRPr lang="en-UG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8F6AF-C618-C51F-E0F4-6C54039E9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G" sz="36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Variables</a:t>
            </a:r>
            <a:r>
              <a:rPr lang="en-UG" sz="36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Storage locations with a name and value.</a:t>
            </a:r>
            <a:endParaRPr lang="en-UG" sz="36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G" sz="36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 Structures</a:t>
            </a:r>
            <a:r>
              <a:rPr lang="en-UG" sz="36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If-else, loops (for, while).</a:t>
            </a:r>
            <a:endParaRPr lang="en-UG" sz="36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G" sz="36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r>
              <a:rPr lang="en-UG" sz="36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Reusable blocks of code that perform a specific task.</a:t>
            </a:r>
            <a:endParaRPr lang="en-UG" sz="3600" dirty="0"/>
          </a:p>
        </p:txBody>
      </p:sp>
    </p:spTree>
    <p:extLst>
      <p:ext uri="{BB962C8B-B14F-4D97-AF65-F5344CB8AC3E}">
        <p14:creationId xmlns:p14="http://schemas.microsoft.com/office/powerpoint/2010/main" val="4157652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6B26D-1DB4-BB19-549D-09A6B346B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50"/>
            <a:ext cx="10515600" cy="1535113"/>
          </a:xfrm>
        </p:spPr>
        <p:txBody>
          <a:bodyPr>
            <a:normAutofit fontScale="90000"/>
          </a:bodyPr>
          <a:lstStyle/>
          <a:p>
            <a:pPr algn="ctr"/>
            <a:r>
              <a:rPr lang="sw-KE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Signals</a:t>
            </a:r>
            <a:endParaRPr lang="en-UG" sz="9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CE2802E-2DE9-76EF-8B58-D1BAB5ABF837}"/>
              </a:ext>
            </a:extLst>
          </p:cNvPr>
          <p:cNvSpPr txBox="1">
            <a:spLocks/>
          </p:cNvSpPr>
          <p:nvPr/>
        </p:nvSpPr>
        <p:spPr>
          <a:xfrm>
            <a:off x="838200" y="3647281"/>
            <a:ext cx="10515600" cy="153511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G" sz="9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9CC5C1A-14C4-2932-664D-9DE066489358}"/>
              </a:ext>
            </a:extLst>
          </p:cNvPr>
          <p:cNvSpPr txBox="1">
            <a:spLocks/>
          </p:cNvSpPr>
          <p:nvPr/>
        </p:nvSpPr>
        <p:spPr>
          <a:xfrm>
            <a:off x="1019175" y="2689225"/>
            <a:ext cx="10515600" cy="30400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 </a:t>
            </a:r>
            <a:r>
              <a:rPr lang="en-US" sz="480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signal</a:t>
            </a:r>
            <a:r>
              <a:rPr lang="en-US" sz="480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is an electrical or electromagnetic current that carries data from </a:t>
            </a:r>
            <a:r>
              <a:rPr lang="en-US" sz="480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one device </a:t>
            </a:r>
            <a:r>
              <a:rPr lang="en-US" sz="480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or network to </a:t>
            </a:r>
            <a:r>
              <a:rPr lang="en-US" sz="480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another.</a:t>
            </a:r>
            <a:endParaRPr lang="en-UG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48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50D7B-28CE-09A6-D6B8-7795FE7D4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G" sz="72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User Data</a:t>
            </a:r>
            <a:endParaRPr lang="en-UG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BFFA3-0242-7D4B-C1BE-DB6E1EBFB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G" sz="28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User Data</a:t>
            </a:r>
            <a:r>
              <a:rPr lang="en-UG" sz="2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Information provided by users to applications and systems.</a:t>
            </a:r>
            <a:endParaRPr lang="en-UG" sz="28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G" sz="28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Types of User Data</a:t>
            </a:r>
            <a:endParaRPr lang="en-UG" sz="2800" kern="1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G" sz="28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 Information</a:t>
            </a:r>
            <a:r>
              <a:rPr lang="en-UG" sz="2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Name, address, email, phone number.</a:t>
            </a:r>
            <a:endParaRPr lang="en-UG" sz="28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G" sz="28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Credentials</a:t>
            </a:r>
            <a:r>
              <a:rPr lang="en-UG" sz="2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Usernames, passwords.</a:t>
            </a:r>
            <a:endParaRPr lang="en-UG" sz="28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G" sz="28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Preferences</a:t>
            </a:r>
            <a:r>
              <a:rPr lang="en-UG" sz="2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Settings, customizations.</a:t>
            </a:r>
            <a:endParaRPr lang="en-UG" sz="28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G" sz="28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 Data</a:t>
            </a:r>
            <a:r>
              <a:rPr lang="en-UG" sz="2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Logs, usage patterns.</a:t>
            </a:r>
            <a:endParaRPr lang="en-UG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644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153A2-7681-C323-C6C7-C74DAACE0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G" sz="66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Storage and Management</a:t>
            </a:r>
            <a:endParaRPr lang="en-UG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351AC-1A23-0975-716B-66DE878EC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451983"/>
          </a:xfrm>
        </p:spPr>
        <p:txBody>
          <a:bodyPr>
            <a:noAutofit/>
          </a:bodyPr>
          <a:lstStyle/>
          <a:p>
            <a:pPr marL="0" lvl="0" indent="0">
              <a:lnSpc>
                <a:spcPct val="107000"/>
              </a:lnSpc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UG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Databases</a:t>
            </a:r>
            <a:r>
              <a:rPr lang="en-UG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Structured storage systems for efficient data retrieval and manipulation.</a:t>
            </a:r>
            <a:endParaRPr lang="en-US" kern="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UG" sz="20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en-UG" sz="20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SQL databases (MySQL, PostgreSQL), NoSQL databases (MongoDB).</a:t>
            </a:r>
            <a:endParaRPr lang="en-UG" sz="20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G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Encryption</a:t>
            </a:r>
            <a:r>
              <a:rPr lang="en-UG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Protecting data by converting it into an unreadable format.</a:t>
            </a:r>
            <a:endParaRPr lang="en-UG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G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 Control</a:t>
            </a:r>
            <a:r>
              <a:rPr lang="en-UG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Restricting access to data based on user roles and permissions.</a:t>
            </a:r>
            <a:endParaRPr lang="en-U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640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225D0-9136-817E-97AB-A3FFCC96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G" sz="60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Privacy and Security</a:t>
            </a:r>
            <a:endParaRPr lang="en-UG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8410F-DF7D-83F6-C0FA-577BF7504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G" sz="32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Privacy Policies</a:t>
            </a:r>
            <a:r>
              <a:rPr lang="en-UG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Guidelines on how user data is collected, used, and protected.</a:t>
            </a:r>
            <a:endParaRPr lang="en-UG" sz="32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G" sz="32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Regulations</a:t>
            </a:r>
            <a:r>
              <a:rPr lang="en-UG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Laws governing data protection</a:t>
            </a:r>
            <a:r>
              <a:rPr lang="en-US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G" sz="32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Best Practices</a:t>
            </a:r>
            <a:r>
              <a:rPr lang="en-UG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Secure storage, regular updates, strong authentication, and encryption.</a:t>
            </a:r>
            <a:endParaRPr lang="en-UG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102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86F3A-7BD3-B1C1-F5D3-03E682EBA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G" sz="72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Importance of User Data</a:t>
            </a:r>
            <a:endParaRPr lang="en-UG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23ECA-53FD-5EC1-722D-E6D2F8907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G" sz="32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Personalization</a:t>
            </a:r>
            <a:r>
              <a:rPr lang="en-UG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Tailoring services and experiences to individual users.</a:t>
            </a:r>
            <a:endParaRPr lang="en-UG" sz="32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G" sz="32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Analytics</a:t>
            </a:r>
            <a:r>
              <a:rPr lang="en-UG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Gaining insights into user </a:t>
            </a:r>
            <a:r>
              <a:rPr lang="en-UG" sz="3200" kern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r>
              <a:rPr lang="en-UG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preferences.</a:t>
            </a:r>
            <a:endParaRPr lang="en-UG" sz="32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G" sz="32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Security</a:t>
            </a:r>
            <a:r>
              <a:rPr lang="en-UG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Protecting sensitive information from unauthorized access and breaches.</a:t>
            </a:r>
            <a:endParaRPr lang="en-U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872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7D46E-6C1A-7BFA-3171-A4B331E5F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w-KE" b="1" dirty="0"/>
              <a:t>TYPES OF COMPUTER SYSTEMS</a:t>
            </a:r>
            <a:endParaRPr lang="en-U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6651B-31E3-4770-9DE3-3B937FFF1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w-KE" sz="6500" b="1" dirty="0"/>
              <a:t>Supercomputers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w-KE" sz="3200" b="1" dirty="0"/>
              <a:t>Definition:</a:t>
            </a:r>
            <a:r>
              <a:rPr lang="sw-KE" sz="3200" dirty="0"/>
              <a:t> High-performance computing systems designed for complex tasks requiring massive processing power.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w-KE" sz="3200" b="1" dirty="0"/>
              <a:t>Uses:</a:t>
            </a:r>
            <a:r>
              <a:rPr lang="sw-KE" sz="3200" dirty="0"/>
              <a:t> Weather forecasting, scientific simulations, complex calculations, and cryptography.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w-KE" sz="3200" b="1" dirty="0"/>
              <a:t>Examples:</a:t>
            </a:r>
            <a:r>
              <a:rPr lang="sw-KE" sz="3200" dirty="0"/>
              <a:t> IBM Summit, Fujitsu Fugaku.</a:t>
            </a:r>
          </a:p>
          <a:p>
            <a:endParaRPr lang="en-UG" sz="3200" dirty="0"/>
          </a:p>
        </p:txBody>
      </p:sp>
    </p:spTree>
    <p:extLst>
      <p:ext uri="{BB962C8B-B14F-4D97-AF65-F5344CB8AC3E}">
        <p14:creationId xmlns:p14="http://schemas.microsoft.com/office/powerpoint/2010/main" val="30037218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1A5F8-5AEB-0EE8-BAD2-8312A8D6C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857250" indent="-857250" algn="l">
              <a:buFont typeface="Wingdings" panose="05000000000000000000" pitchFamily="2" charset="2"/>
              <a:buChar char="q"/>
            </a:pPr>
            <a:r>
              <a:rPr lang="sw-KE" sz="6000" b="1" dirty="0"/>
              <a:t>Mainframe Computers</a:t>
            </a:r>
            <a:endParaRPr lang="en-UG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450CF-2AFE-0963-A569-C82B5A9AF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w-KE" sz="3200" b="1" dirty="0"/>
              <a:t>Definition:</a:t>
            </a:r>
            <a:r>
              <a:rPr lang="sw-KE" sz="3200" dirty="0"/>
              <a:t> Powerful computers used by large organizations for bulk data processing and critical applications.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w-KE" sz="3200" b="1" dirty="0"/>
              <a:t>Uses:</a:t>
            </a:r>
            <a:r>
              <a:rPr lang="sw-KE" sz="3200" dirty="0"/>
              <a:t> Banking, government databases, airline reservations, and enterprise resource planning (ERP) systems.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w-KE" sz="3200" b="1" dirty="0"/>
              <a:t>Examples:</a:t>
            </a:r>
            <a:r>
              <a:rPr lang="sw-KE" sz="3200" dirty="0"/>
              <a:t> IBM Z series, Unisys ClearPath.</a:t>
            </a:r>
            <a:endParaRPr lang="en-UG" sz="3200" dirty="0"/>
          </a:p>
        </p:txBody>
      </p:sp>
    </p:spTree>
    <p:extLst>
      <p:ext uri="{BB962C8B-B14F-4D97-AF65-F5344CB8AC3E}">
        <p14:creationId xmlns:p14="http://schemas.microsoft.com/office/powerpoint/2010/main" val="38325180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52890-4881-066F-2EF2-9D64EA259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b="1" dirty="0"/>
              <a:t>Minicomputers (Midrange Computers)</a:t>
            </a:r>
            <a:endParaRPr lang="en-U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0B150-EDCE-5C16-DC18-12A062A75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b="1" dirty="0"/>
              <a:t>Definition:</a:t>
            </a:r>
            <a:r>
              <a:rPr lang="en-US" sz="3600" dirty="0"/>
              <a:t> Multi-user computers that are more powerful than personal computers but less powerful than mainframes.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dirty="0"/>
              <a:t>Uses:</a:t>
            </a:r>
            <a:r>
              <a:rPr lang="en-US" sz="3600" dirty="0"/>
              <a:t> Small to medium-sized businesses for managing databases, enterprise applications, and industrial control.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dirty="0"/>
              <a:t>Examples:</a:t>
            </a:r>
            <a:r>
              <a:rPr lang="en-US" sz="3600" dirty="0"/>
              <a:t> DEC PDP-11, IBM AS/400.</a:t>
            </a:r>
          </a:p>
          <a:p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6334348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15A02-4FAB-A5D0-0F09-D8687F0D0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5400" b="1" dirty="0"/>
              <a:t>Personal Computers (PCs)</a:t>
            </a:r>
            <a:endParaRPr lang="en-UG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ACB94-5582-B451-48E3-F999C3A35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b="1" dirty="0"/>
              <a:t>Definition:</a:t>
            </a:r>
            <a:r>
              <a:rPr lang="en-US" sz="3600" dirty="0"/>
              <a:t> General-purpose computers designed for individual use, typically found in homes, schools, and offices.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dirty="0"/>
              <a:t>Uses:</a:t>
            </a:r>
            <a:r>
              <a:rPr lang="en-US" sz="3600" dirty="0"/>
              <a:t> Word processing, web browsing, gaming, software development, and multimedia.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dirty="0"/>
              <a:t>Examples:</a:t>
            </a:r>
            <a:r>
              <a:rPr lang="en-US" sz="3600" dirty="0"/>
              <a:t> Desktops, laptops, and all-in-one PCs.</a:t>
            </a:r>
            <a:endParaRPr lang="en-UG" sz="3600" dirty="0"/>
          </a:p>
        </p:txBody>
      </p:sp>
    </p:spTree>
    <p:extLst>
      <p:ext uri="{BB962C8B-B14F-4D97-AF65-F5344CB8AC3E}">
        <p14:creationId xmlns:p14="http://schemas.microsoft.com/office/powerpoint/2010/main" val="29753066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B2459-AE6A-C298-302C-55125504B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6000" b="1" dirty="0"/>
              <a:t>Workstations</a:t>
            </a:r>
            <a:endParaRPr lang="en-UG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08C5F-B44E-635D-6EBE-7FB65AB47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b="1" dirty="0"/>
              <a:t>Definition:</a:t>
            </a:r>
            <a:r>
              <a:rPr lang="en-US" sz="3600" dirty="0"/>
              <a:t> High-performance personal computers designed for technical or scientific applications.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dirty="0"/>
              <a:t>Uses:</a:t>
            </a:r>
            <a:r>
              <a:rPr lang="en-US" sz="3600" dirty="0"/>
              <a:t> CAD (Computer-Aided Design), digital content creation, and software development.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dirty="0"/>
              <a:t>Examples:</a:t>
            </a:r>
            <a:r>
              <a:rPr lang="en-US" sz="3600" dirty="0"/>
              <a:t> Dell Precision, HP Z series.</a:t>
            </a:r>
            <a:endParaRPr lang="en-UG" sz="3600" dirty="0"/>
          </a:p>
        </p:txBody>
      </p:sp>
    </p:spTree>
    <p:extLst>
      <p:ext uri="{BB962C8B-B14F-4D97-AF65-F5344CB8AC3E}">
        <p14:creationId xmlns:p14="http://schemas.microsoft.com/office/powerpoint/2010/main" val="6067792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9512A-F0C2-731F-7BB7-9DAACE67C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6600" b="1" dirty="0"/>
              <a:t>Embedded Systems</a:t>
            </a:r>
            <a:endParaRPr lang="en-UG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B7190-7BBD-5FC9-DA22-5AE5682A7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b="1" dirty="0"/>
              <a:t>Definition:</a:t>
            </a:r>
            <a:r>
              <a:rPr lang="en-US" sz="3600" dirty="0"/>
              <a:t> Specialized computing systems that are part of larger devices and dedicated to specific tasks.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dirty="0"/>
              <a:t>Uses:</a:t>
            </a:r>
            <a:r>
              <a:rPr lang="en-US" sz="3600" dirty="0"/>
              <a:t> Consumer electronics (e.g., microwaves, washing machines), automotive systems, industrial machines.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dirty="0"/>
              <a:t>Examples:</a:t>
            </a:r>
            <a:r>
              <a:rPr lang="en-US" sz="3600" dirty="0"/>
              <a:t> Raspberry Pi, Arduino, automotive control systems.</a:t>
            </a:r>
            <a:endParaRPr lang="en-UG" sz="3600" dirty="0"/>
          </a:p>
        </p:txBody>
      </p:sp>
    </p:spTree>
    <p:extLst>
      <p:ext uri="{BB962C8B-B14F-4D97-AF65-F5344CB8AC3E}">
        <p14:creationId xmlns:p14="http://schemas.microsoft.com/office/powerpoint/2010/main" val="3952055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DE234-7C77-ED15-AB72-DCF3F9185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w-KE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Analog Signals</a:t>
            </a:r>
            <a:endParaRPr lang="en-UG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80C7C-0E4C-37B6-587F-644DAE394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G" sz="36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Analog Signals</a:t>
            </a:r>
            <a:r>
              <a:rPr lang="en-US" sz="3600" b="1" kern="100" dirty="0"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G" sz="36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Continuous signals that represent physical measurements.</a:t>
            </a:r>
            <a:endParaRPr lang="en-US" sz="3600" kern="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G" sz="36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r>
              <a:rPr lang="en-UG" sz="36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kern="100" dirty="0">
              <a:solidFill>
                <a:srgbClr val="0D0D0D"/>
              </a:solidFill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G" sz="40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Vary smoothly over time.</a:t>
            </a:r>
            <a:endParaRPr lang="en-US" sz="4000" kern="100" dirty="0">
              <a:solidFill>
                <a:srgbClr val="0D0D0D"/>
              </a:solidFill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G" sz="40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have any value in a range.</a:t>
            </a:r>
            <a:endParaRPr lang="en-US" sz="4000" kern="100" dirty="0">
              <a:solidFill>
                <a:srgbClr val="0D0D0D"/>
              </a:solidFill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G" sz="36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Examples: </a:t>
            </a:r>
            <a:r>
              <a:rPr lang="en-UG" sz="36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Sound waves, temperature readings</a:t>
            </a:r>
            <a:r>
              <a:rPr lang="en-US" sz="36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G" sz="36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G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7515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at are embedded systems? | Embedded System Examples | DesignSpark">
            <a:extLst>
              <a:ext uri="{FF2B5EF4-FFF2-40B4-BE49-F238E27FC236}">
                <a16:creationId xmlns:a16="http://schemas.microsoft.com/office/drawing/2014/main" id="{A76C79E4-852E-CB40-C50D-99C80B555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714377"/>
            <a:ext cx="10744200" cy="545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5172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005EF-0882-171B-46AF-1CBD21370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5400" b="1" dirty="0"/>
              <a:t>Servers</a:t>
            </a:r>
            <a:endParaRPr lang="en-UG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BADE5-AB45-B675-A52D-7281871DE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b="1" dirty="0"/>
              <a:t>Definition:</a:t>
            </a:r>
            <a:r>
              <a:rPr lang="en-US" sz="3200" dirty="0"/>
              <a:t> Computers designed to manage network resources and provide services to other computers (clients).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1" dirty="0"/>
              <a:t>Uses:</a:t>
            </a:r>
            <a:r>
              <a:rPr lang="en-US" sz="3200" dirty="0"/>
              <a:t> Hosting websites, managing databases, file storage, email hosting, and network management.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1" dirty="0"/>
              <a:t>Examples:</a:t>
            </a:r>
            <a:r>
              <a:rPr lang="en-US" sz="3200" dirty="0"/>
              <a:t> Rack servers, blade servers, and tower servers.</a:t>
            </a:r>
          </a:p>
        </p:txBody>
      </p:sp>
    </p:spTree>
    <p:extLst>
      <p:ext uri="{BB962C8B-B14F-4D97-AF65-F5344CB8AC3E}">
        <p14:creationId xmlns:p14="http://schemas.microsoft.com/office/powerpoint/2010/main" val="4838249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BFEED-5D55-4D2B-3D29-F669E4D02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COMPONENTS OF THE COMPUTER SYSTEM</a:t>
            </a:r>
            <a:endParaRPr lang="en-UG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A446E-5BF6-9A3C-BF8D-92880F706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1. Hardware Components: </a:t>
            </a:r>
            <a:r>
              <a:rPr lang="en-US" sz="3600" dirty="0"/>
              <a:t>The physical parts of a computer that can be touched and seen.</a:t>
            </a:r>
          </a:p>
        </p:txBody>
      </p:sp>
    </p:spTree>
    <p:extLst>
      <p:ext uri="{BB962C8B-B14F-4D97-AF65-F5344CB8AC3E}">
        <p14:creationId xmlns:p14="http://schemas.microsoft.com/office/powerpoint/2010/main" val="10260845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omponents of a Computer System: Input and Output Units, CPU etc.">
            <a:extLst>
              <a:ext uri="{FF2B5EF4-FFF2-40B4-BE49-F238E27FC236}">
                <a16:creationId xmlns:a16="http://schemas.microsoft.com/office/drawing/2014/main" id="{660D2943-6E6A-76B4-23AE-4DDEE00A5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805625"/>
            <a:ext cx="4757737" cy="52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arts Of A Computer And Their Functions ...">
            <a:extLst>
              <a:ext uri="{FF2B5EF4-FFF2-40B4-BE49-F238E27FC236}">
                <a16:creationId xmlns:a16="http://schemas.microsoft.com/office/drawing/2014/main" id="{A0A9A3C5-C0C8-4786-9F46-B024AC626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805625"/>
            <a:ext cx="5575526" cy="52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279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EB01F-DA73-6133-75CB-038422859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b="1" dirty="0">
                <a:solidFill>
                  <a:srgbClr val="0070C0"/>
                </a:solidFill>
              </a:rPr>
              <a:t>Central Processing Unit (CPU)</a:t>
            </a:r>
            <a:endParaRPr lang="en-UG" sz="5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AE957-9655-1940-F412-C9A2D981D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b="1" dirty="0"/>
              <a:t>Definition: </a:t>
            </a:r>
            <a:r>
              <a:rPr lang="en-US" sz="3600" dirty="0"/>
              <a:t>The brain of the computer that performs instructions defined by software.</a:t>
            </a:r>
            <a:endParaRPr lang="en-US" sz="36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dirty="0"/>
              <a:t>Function:</a:t>
            </a:r>
            <a:r>
              <a:rPr lang="en-US" sz="3600" dirty="0"/>
              <a:t> Executes instructions from software by performing basic arithmetic, logic, control, and input/output operations.</a:t>
            </a:r>
          </a:p>
          <a:p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12912365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58AC5-0831-9ED5-3210-6EA03DC6C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5400" b="1" dirty="0"/>
              <a:t>Memory (RAM):</a:t>
            </a:r>
            <a:endParaRPr lang="en-UG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226DD-8544-3F94-6D09-7F03DAFB8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b="1" dirty="0"/>
              <a:t>Memory (RAM):</a:t>
            </a:r>
            <a:r>
              <a:rPr lang="en-US" sz="4400" dirty="0"/>
              <a:t> Temporary storage used by the CPU to store data and instructions during processing.</a:t>
            </a:r>
          </a:p>
          <a:p>
            <a:r>
              <a:rPr lang="en-US" sz="4400" b="1" dirty="0"/>
              <a:t>Function:</a:t>
            </a:r>
            <a:r>
              <a:rPr lang="en-US" sz="4400" dirty="0"/>
              <a:t> Stores data temporarily for quick access by the CPU.</a:t>
            </a:r>
            <a:endParaRPr lang="en-UG" sz="4400" dirty="0"/>
          </a:p>
        </p:txBody>
      </p:sp>
    </p:spTree>
    <p:extLst>
      <p:ext uri="{BB962C8B-B14F-4D97-AF65-F5344CB8AC3E}">
        <p14:creationId xmlns:p14="http://schemas.microsoft.com/office/powerpoint/2010/main" val="37879001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87025-83CB-7D56-2066-70E2467B6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sw-KE" sz="4800" b="1" dirty="0"/>
              <a:t>Storage Devices</a:t>
            </a:r>
            <a:endParaRPr lang="en-UG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EF32D-10DD-3F36-D889-F01B6019D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1526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w-KE" b="1" dirty="0"/>
              <a:t>Function:</a:t>
            </a:r>
            <a:r>
              <a:rPr lang="sw-KE" dirty="0"/>
              <a:t> Store data and programs permanently.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w-KE" b="1" dirty="0"/>
              <a:t>Types:</a:t>
            </a:r>
            <a:endParaRPr lang="sw-KE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sw-KE" sz="2400" b="1" dirty="0"/>
              <a:t>HDD (Hard Disk Drive):</a:t>
            </a:r>
            <a:r>
              <a:rPr lang="sw-KE" sz="2400" dirty="0"/>
              <a:t> Traditional storage device that uses spinning disks to read/write data.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w-KE" sz="2400" b="1" dirty="0"/>
              <a:t>SSD (Solid State Drive):</a:t>
            </a:r>
            <a:r>
              <a:rPr lang="sw-KE" sz="2400" dirty="0"/>
              <a:t> Faster and more reliable than HDDs, using flash memory to store data.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w-KE" sz="2400" b="1" dirty="0"/>
              <a:t>Optical Drives:</a:t>
            </a:r>
            <a:r>
              <a:rPr lang="sw-KE" sz="2400" dirty="0"/>
              <a:t> Used to read/write data on optical discs like CDs, DVDs, and Blu-rays.</a:t>
            </a:r>
          </a:p>
          <a:p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10492931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EE187-641B-722F-BB1D-8B4B68DEC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5400" b="1" dirty="0"/>
              <a:t>Input Devices</a:t>
            </a:r>
            <a:endParaRPr lang="en-UG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B5CC0-FBEC-621C-F59D-DA920EDEB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b="1" dirty="0"/>
              <a:t>Keyboard:</a:t>
            </a:r>
            <a:r>
              <a:rPr lang="en-US" sz="4000" dirty="0"/>
              <a:t> Primary device for text input.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1" dirty="0"/>
              <a:t>Mouse:</a:t>
            </a:r>
            <a:r>
              <a:rPr lang="en-US" sz="4000" dirty="0"/>
              <a:t> Pointing device for navigating the user interface.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1" dirty="0"/>
              <a:t>Touchpad:</a:t>
            </a:r>
            <a:r>
              <a:rPr lang="en-US" sz="4000" dirty="0"/>
              <a:t> Used in laptops as a mouse alternative.</a:t>
            </a:r>
            <a:endParaRPr lang="en-UG" sz="4000" dirty="0"/>
          </a:p>
        </p:txBody>
      </p:sp>
    </p:spTree>
    <p:extLst>
      <p:ext uri="{BB962C8B-B14F-4D97-AF65-F5344CB8AC3E}">
        <p14:creationId xmlns:p14="http://schemas.microsoft.com/office/powerpoint/2010/main" val="42238130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280D4-80F5-0986-E9DE-D54427C55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5400" b="1" dirty="0"/>
              <a:t>Output Devices</a:t>
            </a:r>
            <a:endParaRPr lang="en-UG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287A6-8C98-6667-49C0-21135C340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b="1" dirty="0"/>
              <a:t>Monitor:</a:t>
            </a:r>
            <a:r>
              <a:rPr lang="en-US" sz="3600" dirty="0"/>
              <a:t> Displays visual output from the computer.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dirty="0"/>
              <a:t>Printer:</a:t>
            </a:r>
            <a:r>
              <a:rPr lang="en-US" sz="3600" dirty="0"/>
              <a:t> Produces physical copies of digital documents.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dirty="0"/>
              <a:t>Speakers:</a:t>
            </a:r>
            <a:r>
              <a:rPr lang="en-US" sz="3600" dirty="0"/>
              <a:t> Output sound generated by the computer.</a:t>
            </a:r>
          </a:p>
        </p:txBody>
      </p:sp>
    </p:spTree>
    <p:extLst>
      <p:ext uri="{BB962C8B-B14F-4D97-AF65-F5344CB8AC3E}">
        <p14:creationId xmlns:p14="http://schemas.microsoft.com/office/powerpoint/2010/main" val="29072162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E6B9A-A532-F476-C624-E8ED3C3F0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5400" b="1" dirty="0"/>
              <a:t>Motherboard</a:t>
            </a:r>
            <a:endParaRPr lang="en-UG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75B1D-A09B-77B9-B380-C26033B3B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800" b="1" dirty="0"/>
              <a:t>Function:</a:t>
            </a:r>
            <a:r>
              <a:rPr lang="en-US" sz="4800" dirty="0"/>
              <a:t> The main circuit board that holds the CPU, memory, and other essential components and allows them to communicate.</a:t>
            </a:r>
          </a:p>
          <a:p>
            <a:endParaRPr lang="en-UG" sz="4800" dirty="0"/>
          </a:p>
        </p:txBody>
      </p:sp>
    </p:spTree>
    <p:extLst>
      <p:ext uri="{BB962C8B-B14F-4D97-AF65-F5344CB8AC3E}">
        <p14:creationId xmlns:p14="http://schemas.microsoft.com/office/powerpoint/2010/main" val="3176274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B8349-B67C-A34B-6B9F-A11EBFDBB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G" sz="60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Analog Signals</a:t>
            </a:r>
            <a:r>
              <a:rPr lang="en-US" sz="60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Cont’d</a:t>
            </a:r>
            <a:endParaRPr lang="en-UG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7BFCF-3FD7-7E8C-C1E2-3EE88034A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>
              <a:lnSpc>
                <a:spcPct val="107000"/>
              </a:lnSpc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UG" sz="36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r>
              <a:rPr lang="en-UG" sz="36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G" sz="36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 accurate representations of real-world phenomena.</a:t>
            </a:r>
            <a:endParaRPr lang="en-UG" sz="36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SzPts val="1000"/>
              <a:buNone/>
              <a:tabLst>
                <a:tab pos="457200" algn="l"/>
              </a:tabLst>
            </a:pPr>
            <a:r>
              <a:rPr lang="en-UG" sz="36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  <a:r>
              <a:rPr lang="en-UG" sz="36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kern="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G" sz="36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Susceptible to noise and distortion.</a:t>
            </a:r>
            <a:endParaRPr lang="en-US" sz="3600" kern="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G" sz="36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Harder to store and process using digital systems.</a:t>
            </a:r>
            <a:endParaRPr lang="en-UG" sz="36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G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6960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1778-755A-7211-2C95-A363AC930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6000" b="1" dirty="0"/>
              <a:t>Motherboard Components</a:t>
            </a:r>
            <a:endParaRPr lang="en-UG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349C4-45E0-DA8E-F6FD-7F84870F0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b="1" dirty="0"/>
              <a:t>Bus:</a:t>
            </a:r>
            <a:r>
              <a:rPr lang="en-US" sz="3600" dirty="0"/>
              <a:t> A communication system that transfers data between components.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dirty="0"/>
              <a:t>Chipset:</a:t>
            </a:r>
            <a:r>
              <a:rPr lang="en-US" sz="3600" dirty="0"/>
              <a:t> Manages data flow between the CPU, memory, and peripherals.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dirty="0"/>
              <a:t>Expansion Slots:</a:t>
            </a:r>
            <a:r>
              <a:rPr lang="en-US" sz="3600" dirty="0"/>
              <a:t> Slots for adding expansion cards like graphics cards, sound cards, or network cards.</a:t>
            </a:r>
            <a:endParaRPr lang="en-UG" sz="3600" dirty="0"/>
          </a:p>
        </p:txBody>
      </p:sp>
    </p:spTree>
    <p:extLst>
      <p:ext uri="{BB962C8B-B14F-4D97-AF65-F5344CB8AC3E}">
        <p14:creationId xmlns:p14="http://schemas.microsoft.com/office/powerpoint/2010/main" val="35737096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mponents of Motherboard and their Functions - Scientech Easy">
            <a:extLst>
              <a:ext uri="{FF2B5EF4-FFF2-40B4-BE49-F238E27FC236}">
                <a16:creationId xmlns:a16="http://schemas.microsoft.com/office/drawing/2014/main" id="{4DFCB2D1-CF15-BA77-E3A4-69F0FB402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714374"/>
            <a:ext cx="10772775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1716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1FE92-187D-BD1C-55B7-B5FC07B43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sw-KE" sz="6000" b="1" dirty="0"/>
              <a:t>Software Component</a:t>
            </a:r>
            <a:endParaRPr lang="en-UG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26990-251D-5AC5-E2C7-AD2C32498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w-KE" sz="3600" b="1" dirty="0"/>
              <a:t>Operating System (OS):</a:t>
            </a:r>
            <a:endParaRPr lang="sw-KE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sw-KE" sz="3600" b="1" dirty="0"/>
              <a:t>Function:</a:t>
            </a:r>
            <a:r>
              <a:rPr lang="sw-KE" sz="3600" dirty="0"/>
              <a:t> Manages the computer’s hardware, provides a user interface, and serves as a platform for application software.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w-KE" sz="3600" b="1" dirty="0"/>
              <a:t>Examples:</a:t>
            </a:r>
            <a:r>
              <a:rPr lang="sw-KE" sz="3600" dirty="0"/>
              <a:t> Windows 10/11, macOS, Linux distributions (e.g., Ubuntu, Fedora).</a:t>
            </a:r>
            <a:endParaRPr lang="en-UG" sz="3600" dirty="0"/>
          </a:p>
        </p:txBody>
      </p:sp>
    </p:spTree>
    <p:extLst>
      <p:ext uri="{BB962C8B-B14F-4D97-AF65-F5344CB8AC3E}">
        <p14:creationId xmlns:p14="http://schemas.microsoft.com/office/powerpoint/2010/main" val="6600795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F482D-4E40-32C1-EC50-DCC82B52B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5400" b="1" dirty="0"/>
              <a:t>Application Software</a:t>
            </a:r>
            <a:endParaRPr lang="en-UG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DE036-8A8C-B792-7AAC-B50703752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b="1" dirty="0"/>
              <a:t>Function:</a:t>
            </a:r>
            <a:r>
              <a:rPr lang="en-US" sz="3600" dirty="0"/>
              <a:t> Performs specific tasks for the user, such as word processing, web browsing, or photo editing.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dirty="0"/>
              <a:t>Examples:</a:t>
            </a:r>
            <a:r>
              <a:rPr lang="en-US" sz="3600" dirty="0"/>
              <a:t> Microsoft Office Suite, Adobe Creative Suite, web browsers like Chrome and Firefox.</a:t>
            </a:r>
            <a:endParaRPr lang="en-UG" sz="3600" dirty="0"/>
          </a:p>
        </p:txBody>
      </p:sp>
    </p:spTree>
    <p:extLst>
      <p:ext uri="{BB962C8B-B14F-4D97-AF65-F5344CB8AC3E}">
        <p14:creationId xmlns:p14="http://schemas.microsoft.com/office/powerpoint/2010/main" val="14387915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B3DB7-4A1F-81DB-2E19-F590AF588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5400" b="1" dirty="0"/>
              <a:t>System Software</a:t>
            </a:r>
            <a:endParaRPr lang="en-UG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14469-2E84-9920-F7D6-E8F6E6DD6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Function:</a:t>
            </a:r>
            <a:r>
              <a:rPr lang="en-US" sz="2800" dirty="0"/>
              <a:t> Provides core services required for the functioning of application software and management of hardware.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Examples: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/>
              <a:t>Device Drivers:</a:t>
            </a:r>
            <a:r>
              <a:rPr lang="en-US" sz="2800" dirty="0"/>
              <a:t> Allow the OS to communicate with hardware devices.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/>
              <a:t>Utilities:</a:t>
            </a:r>
            <a:r>
              <a:rPr lang="en-US" sz="2800" dirty="0"/>
              <a:t> System maintenance tools like disk cleanup, antivirus software, and backup utilities.</a:t>
            </a:r>
            <a:endParaRPr lang="en-UG" sz="2800" dirty="0"/>
          </a:p>
        </p:txBody>
      </p:sp>
    </p:spTree>
    <p:extLst>
      <p:ext uri="{BB962C8B-B14F-4D97-AF65-F5344CB8AC3E}">
        <p14:creationId xmlns:p14="http://schemas.microsoft.com/office/powerpoint/2010/main" val="38403925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C7586-8265-7943-47FB-BE5B824DA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6000" b="1" dirty="0">
                <a:solidFill>
                  <a:srgbClr val="0070C0"/>
                </a:solidFill>
              </a:rPr>
              <a:t>Communication Component</a:t>
            </a:r>
            <a:endParaRPr lang="en-UG" sz="6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F730D-16E2-D0C5-ED82-59DF035BD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b="1" dirty="0"/>
              <a:t>Network Interface Card (NIC)</a:t>
            </a: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/>
              <a:t>Function:</a:t>
            </a:r>
            <a:r>
              <a:rPr lang="en-US" sz="3200" dirty="0"/>
              <a:t> Connects a computer to a network, allowing communication with other computers.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/>
              <a:t>Types:</a:t>
            </a:r>
            <a:endParaRPr lang="en-US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/>
              <a:t>Ethernet NIC:</a:t>
            </a:r>
            <a:r>
              <a:rPr lang="en-US" sz="2800" dirty="0"/>
              <a:t> For wired connections using Ethernet cables.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/>
              <a:t>Wireless NIC:</a:t>
            </a:r>
            <a:r>
              <a:rPr lang="en-US" sz="2800" dirty="0"/>
              <a:t> For wireless connections using Wi-Fi.</a:t>
            </a:r>
            <a:endParaRPr lang="en-UG" sz="3200" dirty="0"/>
          </a:p>
        </p:txBody>
      </p:sp>
    </p:spTree>
    <p:extLst>
      <p:ext uri="{BB962C8B-B14F-4D97-AF65-F5344CB8AC3E}">
        <p14:creationId xmlns:p14="http://schemas.microsoft.com/office/powerpoint/2010/main" val="17244979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35407-C5DE-B8D0-23C9-960D6B8F2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sw-KE" sz="5400" b="1" dirty="0"/>
              <a:t>Modem</a:t>
            </a:r>
            <a:endParaRPr lang="en-UG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9216F-8CD6-6FF3-AF10-433B4F5E9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w-KE" sz="2800" b="1" dirty="0"/>
              <a:t>Function:</a:t>
            </a:r>
            <a:r>
              <a:rPr lang="sw-KE" sz="2800" dirty="0"/>
              <a:t> Converts digital data from a computer into a format suitable for transmission over analog telephone lines and vice versa.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w-KE" sz="2800" b="1" dirty="0"/>
              <a:t>Types:</a:t>
            </a:r>
            <a:endParaRPr lang="sw-KE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w-KE" sz="2800" b="1" dirty="0"/>
              <a:t>DSL Modem:</a:t>
            </a:r>
            <a:r>
              <a:rPr lang="sw-KE" sz="2800" dirty="0"/>
              <a:t> For broadband internet over telephone lines.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w-KE" sz="2800" b="1" dirty="0"/>
              <a:t>Cable Modem:</a:t>
            </a:r>
            <a:r>
              <a:rPr lang="sw-KE" sz="2800" dirty="0"/>
              <a:t> For broadband internet over cable TV lines.</a:t>
            </a:r>
            <a:endParaRPr lang="en-UG" sz="2800" dirty="0"/>
          </a:p>
        </p:txBody>
      </p:sp>
    </p:spTree>
    <p:extLst>
      <p:ext uri="{BB962C8B-B14F-4D97-AF65-F5344CB8AC3E}">
        <p14:creationId xmlns:p14="http://schemas.microsoft.com/office/powerpoint/2010/main" val="10936019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6420-939D-55C5-5746-354D4D86C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6600" b="1" dirty="0"/>
              <a:t>Router</a:t>
            </a:r>
            <a:endParaRPr lang="en-UG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C6464-34C6-7759-C362-0F5F80763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/>
              <a:t>Function:</a:t>
            </a:r>
            <a:r>
              <a:rPr lang="en-US" sz="3200" dirty="0"/>
              <a:t> Routes data between different networks, typically between a home network and the internet.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/>
              <a:t>Functions:</a:t>
            </a:r>
            <a:endParaRPr lang="en-US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/>
              <a:t>IP Addressing:</a:t>
            </a:r>
            <a:r>
              <a:rPr lang="en-US" sz="2800" dirty="0"/>
              <a:t> Assigns IP addresses to devices on a network.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/>
              <a:t>NAT (Network Address Translation):</a:t>
            </a:r>
            <a:r>
              <a:rPr lang="en-US" sz="2800" dirty="0"/>
              <a:t> Allows multiple devices on a private network to share a single public IP address.</a:t>
            </a:r>
            <a:endParaRPr lang="en-UG" sz="3200" dirty="0"/>
          </a:p>
        </p:txBody>
      </p:sp>
    </p:spTree>
    <p:extLst>
      <p:ext uri="{BB962C8B-B14F-4D97-AF65-F5344CB8AC3E}">
        <p14:creationId xmlns:p14="http://schemas.microsoft.com/office/powerpoint/2010/main" val="38643055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D2B1C-5107-8939-3A19-88E4DAEA9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G" sz="1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719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00DE0-2869-C612-4937-E2CB5BDE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w-KE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Signals</a:t>
            </a:r>
            <a:endParaRPr lang="en-UG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90C1F-80C1-3C15-312D-1A3072047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G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Discrete signals used in digital communication, representing data using binary (0s and 1s).</a:t>
            </a:r>
            <a:endParaRPr lang="en-UG" sz="32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UG" sz="32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r>
              <a:rPr lang="en-UG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G" sz="32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600"/>
              </a:spcBef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G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 specific values at specific points in time.</a:t>
            </a:r>
            <a:endParaRPr lang="en-UG" sz="32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600"/>
              </a:spcBef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G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Represented as a sequence of 0s and 1s.</a:t>
            </a:r>
            <a:endParaRPr lang="en-UG" sz="32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600"/>
              </a:spcBef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G" sz="32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Examples: Computer data, digital audio.</a:t>
            </a:r>
            <a:endParaRPr lang="en-U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798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A88E-14DF-BE74-B05A-EF93A57D8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w-KE" sz="7200" b="1" dirty="0"/>
              <a:t>Digital Signals</a:t>
            </a:r>
            <a:endParaRPr lang="en-UG" sz="7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F1DE2-B425-2EB7-97C3-F54358400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Easier to store, process, and transmit without degradation.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susceptible to noise.</a:t>
            </a:r>
          </a:p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lose some information during analog-to-digital conversion.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675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ber optic signals digital or analog ...">
            <a:extLst>
              <a:ext uri="{FF2B5EF4-FFF2-40B4-BE49-F238E27FC236}">
                <a16:creationId xmlns:a16="http://schemas.microsoft.com/office/drawing/2014/main" id="{DF3D9C1B-B155-4921-787C-D0CA43D24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1100138"/>
            <a:ext cx="6029323" cy="467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alog vs. Digital - SparkFun Learn">
            <a:extLst>
              <a:ext uri="{FF2B5EF4-FFF2-40B4-BE49-F238E27FC236}">
                <a16:creationId xmlns:a16="http://schemas.microsoft.com/office/drawing/2014/main" id="{5F8A7422-373F-206A-6AFD-EB2A42AB5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36" y="1826411"/>
            <a:ext cx="4315539" cy="374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201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B15E1-9E22-9081-D573-2B2D49964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G" sz="48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Analog-to-Digital Conversion (ADC)</a:t>
            </a:r>
            <a:endParaRPr lang="en-UG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0DC9C-5E32-FC45-BA0C-BFEB4669E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G" sz="28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en-UG" sz="2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Converts </a:t>
            </a:r>
            <a:r>
              <a:rPr lang="en-UG" sz="2800" kern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analog</a:t>
            </a:r>
            <a:r>
              <a:rPr lang="en-UG" sz="2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signals into digital form.</a:t>
            </a:r>
            <a:endParaRPr lang="en-UG" sz="28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UG" sz="28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  <a:r>
              <a:rPr lang="en-UG" sz="2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G" sz="28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G" sz="28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Sampling</a:t>
            </a:r>
            <a:r>
              <a:rPr lang="en-UG" sz="2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Measuring the amplitude of an </a:t>
            </a:r>
            <a:r>
              <a:rPr lang="en-UG" sz="2800" kern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analog</a:t>
            </a:r>
            <a:r>
              <a:rPr lang="en-UG" sz="2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signal at regular intervals.</a:t>
            </a:r>
            <a:endParaRPr lang="en-UG" sz="28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G" sz="28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Quantization</a:t>
            </a:r>
            <a:r>
              <a:rPr lang="en-UG" sz="2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Converting each sampled amplitude to the nearest value within a set of discrete levels.</a:t>
            </a:r>
            <a:endParaRPr lang="en-UG" sz="28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G" sz="2800" b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Encoding</a:t>
            </a:r>
            <a:r>
              <a:rPr lang="en-UG" sz="2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Representing quantized values in binary form.</a:t>
            </a:r>
            <a:endParaRPr lang="en-UG" sz="28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7430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469</TotalTime>
  <Words>1973</Words>
  <Application>Microsoft Office PowerPoint</Application>
  <PresentationFormat>Widescreen</PresentationFormat>
  <Paragraphs>220</Paragraphs>
  <Slides>58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Arial</vt:lpstr>
      <vt:lpstr>Calibri</vt:lpstr>
      <vt:lpstr>Garamond</vt:lpstr>
      <vt:lpstr>Segoe UI</vt:lpstr>
      <vt:lpstr>Symbol</vt:lpstr>
      <vt:lpstr>Times New Roman</vt:lpstr>
      <vt:lpstr>Wingdings</vt:lpstr>
      <vt:lpstr>Organic</vt:lpstr>
      <vt:lpstr>INTRODUCTION TO COMPUTER FUNDAMENTALS</vt:lpstr>
      <vt:lpstr>COMPUTER</vt:lpstr>
      <vt:lpstr>Computer Signals</vt:lpstr>
      <vt:lpstr>Analog Signals</vt:lpstr>
      <vt:lpstr>Analog Signals Cont’d</vt:lpstr>
      <vt:lpstr>Digital Signals</vt:lpstr>
      <vt:lpstr>Digital Signals</vt:lpstr>
      <vt:lpstr>PowerPoint Presentation</vt:lpstr>
      <vt:lpstr>Analog-to-Digital Conversion (ADC)</vt:lpstr>
      <vt:lpstr>Digital-to-Analog Conversion (DAC)</vt:lpstr>
      <vt:lpstr>PowerPoint Presentation</vt:lpstr>
      <vt:lpstr>Binary and Decimal Number System</vt:lpstr>
      <vt:lpstr>Binary Number System</vt:lpstr>
      <vt:lpstr>Converting Between Binary and Decimal</vt:lpstr>
      <vt:lpstr>Decimal to Binary:</vt:lpstr>
      <vt:lpstr>Significance of Binary in Computing</vt:lpstr>
      <vt:lpstr>ASCII (American Standard Code for Information Interchange)</vt:lpstr>
      <vt:lpstr>ASCII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Usage</vt:lpstr>
      <vt:lpstr>Program Code</vt:lpstr>
      <vt:lpstr>Types of Programming Languages</vt:lpstr>
      <vt:lpstr>PowerPoint Presentation</vt:lpstr>
      <vt:lpstr>Structure of a Program</vt:lpstr>
      <vt:lpstr>Basic Constructs</vt:lpstr>
      <vt:lpstr>User Data</vt:lpstr>
      <vt:lpstr>Storage and Management</vt:lpstr>
      <vt:lpstr>Data Privacy and Security</vt:lpstr>
      <vt:lpstr>Importance of User Data</vt:lpstr>
      <vt:lpstr>TYPES OF COMPUTER SYSTEMS</vt:lpstr>
      <vt:lpstr>Mainframe Computers</vt:lpstr>
      <vt:lpstr>Minicomputers (Midrange Computers)</vt:lpstr>
      <vt:lpstr>Personal Computers (PCs)</vt:lpstr>
      <vt:lpstr>Workstations</vt:lpstr>
      <vt:lpstr>Embedded Systems</vt:lpstr>
      <vt:lpstr>PowerPoint Presentation</vt:lpstr>
      <vt:lpstr>Servers</vt:lpstr>
      <vt:lpstr>COMPONENTS OF THE COMPUTER SYSTEM</vt:lpstr>
      <vt:lpstr>PowerPoint Presentation</vt:lpstr>
      <vt:lpstr>Central Processing Unit (CPU)</vt:lpstr>
      <vt:lpstr>Memory (RAM):</vt:lpstr>
      <vt:lpstr>Storage Devices</vt:lpstr>
      <vt:lpstr>Input Devices</vt:lpstr>
      <vt:lpstr>Output Devices</vt:lpstr>
      <vt:lpstr>Motherboard</vt:lpstr>
      <vt:lpstr>Motherboard Components</vt:lpstr>
      <vt:lpstr>PowerPoint Presentation</vt:lpstr>
      <vt:lpstr>Software Component</vt:lpstr>
      <vt:lpstr>Application Software</vt:lpstr>
      <vt:lpstr>System Software</vt:lpstr>
      <vt:lpstr>Communication Component</vt:lpstr>
      <vt:lpstr>Modem</vt:lpstr>
      <vt:lpstr>Router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Benedict Solvent</dc:creator>
  <cp:lastModifiedBy>Benedict Solvent</cp:lastModifiedBy>
  <cp:revision>145</cp:revision>
  <dcterms:created xsi:type="dcterms:W3CDTF">2024-05-24T09:48:06Z</dcterms:created>
  <dcterms:modified xsi:type="dcterms:W3CDTF">2024-08-19T08:08:46Z</dcterms:modified>
</cp:coreProperties>
</file>