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57" r:id="rId3"/>
    <p:sldId id="258" r:id="rId4"/>
    <p:sldId id="264" r:id="rId5"/>
    <p:sldId id="268" r:id="rId6"/>
    <p:sldId id="269" r:id="rId7"/>
    <p:sldId id="259" r:id="rId8"/>
    <p:sldId id="270" r:id="rId9"/>
    <p:sldId id="271" r:id="rId10"/>
    <p:sldId id="272" r:id="rId11"/>
    <p:sldId id="260" r:id="rId12"/>
    <p:sldId id="273" r:id="rId13"/>
    <p:sldId id="274" r:id="rId14"/>
    <p:sldId id="275" r:id="rId15"/>
    <p:sldId id="276" r:id="rId16"/>
    <p:sldId id="266" r:id="rId17"/>
    <p:sldId id="277" r:id="rId18"/>
    <p:sldId id="278" r:id="rId19"/>
    <p:sldId id="279" r:id="rId20"/>
    <p:sldId id="280" r:id="rId21"/>
    <p:sldId id="261" r:id="rId22"/>
    <p:sldId id="281" r:id="rId23"/>
    <p:sldId id="282" r:id="rId24"/>
    <p:sldId id="283" r:id="rId25"/>
    <p:sldId id="284" r:id="rId26"/>
    <p:sldId id="262" r:id="rId27"/>
    <p:sldId id="285" r:id="rId28"/>
    <p:sldId id="286" r:id="rId29"/>
    <p:sldId id="287" r:id="rId30"/>
    <p:sldId id="288" r:id="rId31"/>
    <p:sldId id="263" r:id="rId32"/>
    <p:sldId id="290" r:id="rId33"/>
    <p:sldId id="291" r:id="rId34"/>
    <p:sldId id="302" r:id="rId35"/>
    <p:sldId id="293" r:id="rId36"/>
    <p:sldId id="301" r:id="rId37"/>
    <p:sldId id="267" r:id="rId38"/>
    <p:sldId id="294" r:id="rId39"/>
    <p:sldId id="295" r:id="rId40"/>
    <p:sldId id="296" r:id="rId41"/>
    <p:sldId id="297" r:id="rId42"/>
    <p:sldId id="299" r:id="rId43"/>
    <p:sldId id="298" r:id="rId44"/>
    <p:sldId id="300"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2430" autoAdjust="0"/>
  </p:normalViewPr>
  <p:slideViewPr>
    <p:cSldViewPr snapToGrid="0">
      <p:cViewPr varScale="1">
        <p:scale>
          <a:sx n="46" d="100"/>
          <a:sy n="46" d="100"/>
        </p:scale>
        <p:origin x="893"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presProps" Target="presProps.xml"/><Relationship Id="rId50"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176E2B8-9E96-4356-81D3-AB77CBDA036D}" type="datetimeFigureOut">
              <a:rPr lang="en-US" smtClean="0"/>
              <a:t>30-Sep-24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4FFFE8-B97B-4D52-A05C-2B1E28E34347}" type="slidenum">
              <a:rPr lang="en-US" smtClean="0"/>
              <a:t>‹#›</a:t>
            </a:fld>
            <a:endParaRPr lang="en-US"/>
          </a:p>
        </p:txBody>
      </p:sp>
    </p:spTree>
    <p:extLst>
      <p:ext uri="{BB962C8B-B14F-4D97-AF65-F5344CB8AC3E}">
        <p14:creationId xmlns:p14="http://schemas.microsoft.com/office/powerpoint/2010/main" val="42002579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54FFFE8-B97B-4D52-A05C-2B1E28E34347}" type="slidenum">
              <a:rPr lang="en-US" smtClean="0"/>
              <a:t>7</a:t>
            </a:fld>
            <a:endParaRPr lang="en-US"/>
          </a:p>
        </p:txBody>
      </p:sp>
    </p:spTree>
    <p:extLst>
      <p:ext uri="{BB962C8B-B14F-4D97-AF65-F5344CB8AC3E}">
        <p14:creationId xmlns:p14="http://schemas.microsoft.com/office/powerpoint/2010/main" val="27867076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IDS – Intrusion</a:t>
            </a:r>
            <a:r>
              <a:rPr lang="en-US" baseline="0" dirty="0" smtClean="0"/>
              <a:t> Detection Systems</a:t>
            </a:r>
            <a:endParaRPr lang="en-US" dirty="0"/>
          </a:p>
        </p:txBody>
      </p:sp>
      <p:sp>
        <p:nvSpPr>
          <p:cNvPr id="4" name="Slide Number Placeholder 3"/>
          <p:cNvSpPr>
            <a:spLocks noGrp="1"/>
          </p:cNvSpPr>
          <p:nvPr>
            <p:ph type="sldNum" sz="quarter" idx="10"/>
          </p:nvPr>
        </p:nvSpPr>
        <p:spPr/>
        <p:txBody>
          <a:bodyPr/>
          <a:lstStyle/>
          <a:p>
            <a:fld id="{654FFFE8-B97B-4D52-A05C-2B1E28E34347}" type="slidenum">
              <a:rPr lang="en-US" smtClean="0"/>
              <a:t>23</a:t>
            </a:fld>
            <a:endParaRPr lang="en-US"/>
          </a:p>
        </p:txBody>
      </p:sp>
    </p:spTree>
    <p:extLst>
      <p:ext uri="{BB962C8B-B14F-4D97-AF65-F5344CB8AC3E}">
        <p14:creationId xmlns:p14="http://schemas.microsoft.com/office/powerpoint/2010/main" val="32724625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IDS – Intrusion</a:t>
            </a:r>
            <a:r>
              <a:rPr lang="en-US" baseline="0" dirty="0" smtClean="0"/>
              <a:t> Detection Systems</a:t>
            </a:r>
            <a:endParaRPr lang="en-US" dirty="0"/>
          </a:p>
        </p:txBody>
      </p:sp>
      <p:sp>
        <p:nvSpPr>
          <p:cNvPr id="4" name="Slide Number Placeholder 3"/>
          <p:cNvSpPr>
            <a:spLocks noGrp="1"/>
          </p:cNvSpPr>
          <p:nvPr>
            <p:ph type="sldNum" sz="quarter" idx="10"/>
          </p:nvPr>
        </p:nvSpPr>
        <p:spPr/>
        <p:txBody>
          <a:bodyPr/>
          <a:lstStyle/>
          <a:p>
            <a:fld id="{654FFFE8-B97B-4D52-A05C-2B1E28E34347}" type="slidenum">
              <a:rPr lang="en-US" smtClean="0"/>
              <a:t>24</a:t>
            </a:fld>
            <a:endParaRPr lang="en-US"/>
          </a:p>
        </p:txBody>
      </p:sp>
    </p:spTree>
    <p:extLst>
      <p:ext uri="{BB962C8B-B14F-4D97-AF65-F5344CB8AC3E}">
        <p14:creationId xmlns:p14="http://schemas.microsoft.com/office/powerpoint/2010/main" val="7798960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IDS – Intrusion</a:t>
            </a:r>
            <a:r>
              <a:rPr lang="en-US" baseline="0" dirty="0" smtClean="0"/>
              <a:t> Detection Systems</a:t>
            </a:r>
            <a:endParaRPr lang="en-US" dirty="0"/>
          </a:p>
        </p:txBody>
      </p:sp>
      <p:sp>
        <p:nvSpPr>
          <p:cNvPr id="4" name="Slide Number Placeholder 3"/>
          <p:cNvSpPr>
            <a:spLocks noGrp="1"/>
          </p:cNvSpPr>
          <p:nvPr>
            <p:ph type="sldNum" sz="quarter" idx="10"/>
          </p:nvPr>
        </p:nvSpPr>
        <p:spPr/>
        <p:txBody>
          <a:bodyPr/>
          <a:lstStyle/>
          <a:p>
            <a:fld id="{654FFFE8-B97B-4D52-A05C-2B1E28E34347}" type="slidenum">
              <a:rPr lang="en-US" smtClean="0"/>
              <a:t>25</a:t>
            </a:fld>
            <a:endParaRPr lang="en-US"/>
          </a:p>
        </p:txBody>
      </p:sp>
    </p:spTree>
    <p:extLst>
      <p:ext uri="{BB962C8B-B14F-4D97-AF65-F5344CB8AC3E}">
        <p14:creationId xmlns:p14="http://schemas.microsoft.com/office/powerpoint/2010/main" val="352996163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410519523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0966885"/>
      </p:ext>
    </p:extLst>
  </p:cSld>
  <p:clrMapOvr>
    <a:masterClrMapping/>
  </p:clrMapOvr>
  <p:transition spd="slow"/>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9400" y="609600"/>
            <a:ext cx="27178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16000" y="609600"/>
            <a:ext cx="7950200" cy="54864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186842370"/>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016000" y="609600"/>
            <a:ext cx="10871200" cy="990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10160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1430750"/>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75968476"/>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Edit Master text styles</a:t>
            </a:r>
          </a:p>
        </p:txBody>
      </p:sp>
    </p:spTree>
    <p:extLst>
      <p:ext uri="{BB962C8B-B14F-4D97-AF65-F5344CB8AC3E}">
        <p14:creationId xmlns:p14="http://schemas.microsoft.com/office/powerpoint/2010/main" val="3521734015"/>
      </p:ext>
    </p:extLst>
  </p:cSld>
  <p:clrMapOvr>
    <a:masterClrMapping/>
  </p:clrMapOvr>
  <p:transition spd="slow"/>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160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553200" y="1752600"/>
            <a:ext cx="5334000" cy="4343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012251696"/>
      </p:ext>
    </p:extLst>
  </p:cSld>
  <p:clrMapOvr>
    <a:masterClrMapping/>
  </p:clrMapOvr>
  <p:transition spd="slow"/>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37180803"/>
      </p:ext>
    </p:extLst>
  </p:cSld>
  <p:clrMapOvr>
    <a:masterClrMapping/>
  </p:clrMapOvr>
  <p:transition spd="slow"/>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260987636"/>
      </p:ext>
    </p:extLst>
  </p:cSld>
  <p:clrMapOvr>
    <a:masterClrMapping/>
  </p:clrMapOvr>
  <p:transition spd="slow"/>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882057087"/>
      </p:ext>
    </p:extLst>
  </p:cSld>
  <p:clrMapOvr>
    <a:masterClrMapping/>
  </p:clrMapOvr>
  <p:transition spd="slow"/>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994187811"/>
      </p:ext>
    </p:extLst>
  </p:cSld>
  <p:clrMapOvr>
    <a:masterClrMapping/>
  </p:clrMapOvr>
  <p:transition spd="slow"/>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Tree>
    <p:extLst>
      <p:ext uri="{BB962C8B-B14F-4D97-AF65-F5344CB8AC3E}">
        <p14:creationId xmlns:p14="http://schemas.microsoft.com/office/powerpoint/2010/main" val="1000628222"/>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bwMode="auto">
          <a:xfrm>
            <a:off x="1016000" y="609600"/>
            <a:ext cx="10871200" cy="990600"/>
          </a:xfrm>
          <a:prstGeom prst="rect">
            <a:avLst/>
          </a:prstGeom>
          <a:noFill/>
          <a:ln w="9525">
            <a:noFill/>
            <a:miter lim="800000"/>
            <a:headEnd/>
            <a:tailEnd/>
          </a:ln>
          <a:effectLst/>
        </p:spPr>
        <p:txBody>
          <a:bodyPr vert="horz" wrap="square" lIns="90488" tIns="44450" rIns="90488" bIns="44450" numCol="1" anchor="ctr" anchorCtr="0" compatLnSpc="1">
            <a:prstTxWarp prst="textNoShape">
              <a:avLst/>
            </a:prstTxWarp>
          </a:bodyPr>
          <a:lstStyle/>
          <a:p>
            <a:pPr lvl="0"/>
            <a:r>
              <a:rPr lang="en-US" smtClean="0"/>
              <a:t>Click to edit Master title style</a:t>
            </a:r>
          </a:p>
        </p:txBody>
      </p:sp>
      <p:sp>
        <p:nvSpPr>
          <p:cNvPr id="157699" name="Rectangle 3"/>
          <p:cNvSpPr>
            <a:spLocks noGrp="1" noChangeArrowheads="1"/>
          </p:cNvSpPr>
          <p:nvPr>
            <p:ph type="body" idx="1"/>
          </p:nvPr>
        </p:nvSpPr>
        <p:spPr bwMode="auto">
          <a:xfrm>
            <a:off x="1016000" y="1752600"/>
            <a:ext cx="10871200" cy="4343400"/>
          </a:xfrm>
          <a:prstGeom prst="rect">
            <a:avLst/>
          </a:prstGeom>
          <a:noFill/>
          <a:ln w="9525">
            <a:noFill/>
            <a:miter lim="800000"/>
            <a:headEnd/>
            <a:tailEnd/>
          </a:ln>
          <a:effectLst/>
        </p:spPr>
        <p:txBody>
          <a:bodyPr vert="horz" wrap="square" lIns="90488" tIns="44450" rIns="90488" bIns="44450" numCol="1" anchor="t" anchorCtr="0" compatLnSpc="1">
            <a:prstTxWarp prst="textNoShape">
              <a:avLst/>
            </a:prstTxWarp>
          </a:bodyPr>
          <a:lstStyle/>
          <a:p>
            <a:pPr lvl="0"/>
            <a:r>
              <a:rPr lang="en-US" smtClean="0"/>
              <a:t>This will be the basic slide template</a:t>
            </a:r>
          </a:p>
          <a:p>
            <a:pPr lvl="1"/>
            <a:r>
              <a:rPr lang="en-US" smtClean="0"/>
              <a:t>for Why Should Managers box slides, use </a:t>
            </a:r>
          </a:p>
          <a:p>
            <a:pPr lvl="1"/>
            <a:r>
              <a:rPr lang="en-US" smtClean="0"/>
              <a:t>for Ethics and Society box slides, use</a:t>
            </a:r>
          </a:p>
          <a:p>
            <a:pPr lvl="1"/>
            <a:r>
              <a:rPr lang="en-US" smtClean="0"/>
              <a:t>for Look into the Future box slides use </a:t>
            </a:r>
          </a:p>
          <a:p>
            <a:pPr lvl="1"/>
            <a:r>
              <a:rPr lang="en-US" smtClean="0"/>
              <a:t>(this refers to background colors)</a:t>
            </a:r>
          </a:p>
          <a:p>
            <a:pPr lvl="2"/>
            <a:r>
              <a:rPr lang="en-US" smtClean="0"/>
              <a:t>Third level</a:t>
            </a:r>
          </a:p>
          <a:p>
            <a:pPr lvl="3"/>
            <a:r>
              <a:rPr lang="en-US" smtClean="0"/>
              <a:t>Fourth level</a:t>
            </a:r>
          </a:p>
          <a:p>
            <a:pPr lvl="4"/>
            <a:r>
              <a:rPr lang="en-US" smtClean="0"/>
              <a:t>Fifth level</a:t>
            </a:r>
          </a:p>
        </p:txBody>
      </p:sp>
      <p:sp>
        <p:nvSpPr>
          <p:cNvPr id="157700" name="Rectangle 4"/>
          <p:cNvSpPr>
            <a:spLocks noChangeArrowheads="1"/>
          </p:cNvSpPr>
          <p:nvPr/>
        </p:nvSpPr>
        <p:spPr bwMode="auto">
          <a:xfrm>
            <a:off x="111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
        <p:nvSpPr>
          <p:cNvPr id="157701" name="AutoShape 5"/>
          <p:cNvSpPr>
            <a:spLocks noChangeArrowheads="1"/>
          </p:cNvSpPr>
          <p:nvPr/>
        </p:nvSpPr>
        <p:spPr bwMode="auto">
          <a:xfrm>
            <a:off x="304800" y="914400"/>
            <a:ext cx="711200" cy="533400"/>
          </a:xfrm>
          <a:prstGeom prst="diamond">
            <a:avLst/>
          </a:prstGeom>
          <a:solidFill>
            <a:srgbClr val="B50069"/>
          </a:solidFill>
          <a:ln w="9525">
            <a:noFill/>
            <a:miter lim="800000"/>
            <a:headEnd/>
            <a:tailEnd/>
          </a:ln>
          <a:effectLst/>
        </p:spPr>
        <p:txBody>
          <a:bodyPr wrap="none" anchor="ctr"/>
          <a:lstStyle/>
          <a:p>
            <a:endParaRPr lang="en-US" sz="1800" dirty="0"/>
          </a:p>
        </p:txBody>
      </p:sp>
      <p:sp>
        <p:nvSpPr>
          <p:cNvPr id="157702" name="Oval 6"/>
          <p:cNvSpPr>
            <a:spLocks noChangeArrowheads="1"/>
          </p:cNvSpPr>
          <p:nvPr/>
        </p:nvSpPr>
        <p:spPr bwMode="auto">
          <a:xfrm>
            <a:off x="508000" y="1066800"/>
            <a:ext cx="203200" cy="152400"/>
          </a:xfrm>
          <a:prstGeom prst="ellipse">
            <a:avLst/>
          </a:prstGeom>
          <a:solidFill>
            <a:schemeClr val="bg1"/>
          </a:solidFill>
          <a:ln w="9525">
            <a:noFill/>
            <a:round/>
            <a:headEnd/>
            <a:tailEnd/>
          </a:ln>
          <a:effectLst/>
        </p:spPr>
        <p:txBody>
          <a:bodyPr wrap="none" anchor="ctr"/>
          <a:lstStyle/>
          <a:p>
            <a:endParaRPr lang="en-US" sz="1800" dirty="0"/>
          </a:p>
        </p:txBody>
      </p:sp>
      <p:sp>
        <p:nvSpPr>
          <p:cNvPr id="157703" name="Oval 7"/>
          <p:cNvSpPr>
            <a:spLocks noChangeArrowheads="1"/>
          </p:cNvSpPr>
          <p:nvPr/>
        </p:nvSpPr>
        <p:spPr bwMode="auto">
          <a:xfrm>
            <a:off x="812800" y="7620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4" name="Oval 8"/>
          <p:cNvSpPr>
            <a:spLocks noChangeArrowheads="1"/>
          </p:cNvSpPr>
          <p:nvPr/>
        </p:nvSpPr>
        <p:spPr bwMode="auto">
          <a:xfrm>
            <a:off x="1117600" y="609600"/>
            <a:ext cx="203200" cy="152400"/>
          </a:xfrm>
          <a:prstGeom prst="ellipse">
            <a:avLst/>
          </a:prstGeom>
          <a:solidFill>
            <a:srgbClr val="B50069"/>
          </a:solidFill>
          <a:ln w="9525">
            <a:noFill/>
            <a:round/>
            <a:headEnd/>
            <a:tailEnd/>
          </a:ln>
          <a:effectLst/>
        </p:spPr>
        <p:txBody>
          <a:bodyPr wrap="none" anchor="ctr"/>
          <a:lstStyle/>
          <a:p>
            <a:endParaRPr lang="en-US" sz="1800" dirty="0"/>
          </a:p>
        </p:txBody>
      </p:sp>
      <p:sp>
        <p:nvSpPr>
          <p:cNvPr id="157705" name="Oval 9"/>
          <p:cNvSpPr>
            <a:spLocks noChangeArrowheads="1"/>
          </p:cNvSpPr>
          <p:nvPr/>
        </p:nvSpPr>
        <p:spPr bwMode="auto">
          <a:xfrm>
            <a:off x="1422400" y="533400"/>
            <a:ext cx="101600" cy="76200"/>
          </a:xfrm>
          <a:prstGeom prst="ellipse">
            <a:avLst/>
          </a:prstGeom>
          <a:solidFill>
            <a:srgbClr val="B50069"/>
          </a:solidFill>
          <a:ln w="9525">
            <a:noFill/>
            <a:round/>
            <a:headEnd/>
            <a:tailEnd/>
          </a:ln>
          <a:effectLst/>
        </p:spPr>
        <p:txBody>
          <a:bodyPr wrap="none" anchor="ctr"/>
          <a:lstStyle/>
          <a:p>
            <a:endParaRPr lang="en-US" sz="1800" dirty="0"/>
          </a:p>
        </p:txBody>
      </p:sp>
      <p:sp>
        <p:nvSpPr>
          <p:cNvPr id="157706" name="Rectangle 10"/>
          <p:cNvSpPr>
            <a:spLocks noChangeArrowheads="1"/>
          </p:cNvSpPr>
          <p:nvPr/>
        </p:nvSpPr>
        <p:spPr bwMode="auto">
          <a:xfrm>
            <a:off x="8737600" y="1447800"/>
            <a:ext cx="2946400" cy="76200"/>
          </a:xfrm>
          <a:prstGeom prst="rect">
            <a:avLst/>
          </a:prstGeom>
          <a:solidFill>
            <a:srgbClr val="F6BF69"/>
          </a:solidFill>
          <a:ln w="9525">
            <a:noFill/>
            <a:miter lim="800000"/>
            <a:headEnd/>
            <a:tailEnd/>
          </a:ln>
          <a:effectLst/>
        </p:spPr>
        <p:txBody>
          <a:bodyPr wrap="none" anchor="ctr"/>
          <a:lstStyle/>
          <a:p>
            <a:endParaRPr lang="en-US" sz="1800" dirty="0"/>
          </a:p>
        </p:txBody>
      </p:sp>
    </p:spTree>
    <p:extLst>
      <p:ext uri="{BB962C8B-B14F-4D97-AF65-F5344CB8AC3E}">
        <p14:creationId xmlns:p14="http://schemas.microsoft.com/office/powerpoint/2010/main" val="11215133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slow"/>
  <p:txStyles>
    <p:titleStyle>
      <a:lvl1pPr algn="ctr" rtl="0" eaLnBrk="1" fontAlgn="base" hangingPunct="1">
        <a:spcBef>
          <a:spcPct val="0"/>
        </a:spcBef>
        <a:spcAft>
          <a:spcPct val="0"/>
        </a:spcAft>
        <a:defRPr sz="3600" b="1">
          <a:solidFill>
            <a:srgbClr val="500093"/>
          </a:solidFill>
          <a:latin typeface="+mj-lt"/>
          <a:ea typeface="+mj-ea"/>
          <a:cs typeface="+mj-cs"/>
        </a:defRPr>
      </a:lvl1pPr>
      <a:lvl2pPr algn="ctr" rtl="0" eaLnBrk="1" fontAlgn="base" hangingPunct="1">
        <a:spcBef>
          <a:spcPct val="0"/>
        </a:spcBef>
        <a:spcAft>
          <a:spcPct val="0"/>
        </a:spcAft>
        <a:defRPr sz="3600" b="1">
          <a:solidFill>
            <a:srgbClr val="500093"/>
          </a:solidFill>
          <a:latin typeface="Arial" pitchFamily="34" charset="0"/>
        </a:defRPr>
      </a:lvl2pPr>
      <a:lvl3pPr algn="ctr" rtl="0" eaLnBrk="1" fontAlgn="base" hangingPunct="1">
        <a:spcBef>
          <a:spcPct val="0"/>
        </a:spcBef>
        <a:spcAft>
          <a:spcPct val="0"/>
        </a:spcAft>
        <a:defRPr sz="3600" b="1">
          <a:solidFill>
            <a:srgbClr val="500093"/>
          </a:solidFill>
          <a:latin typeface="Arial" pitchFamily="34" charset="0"/>
        </a:defRPr>
      </a:lvl3pPr>
      <a:lvl4pPr algn="ctr" rtl="0" eaLnBrk="1" fontAlgn="base" hangingPunct="1">
        <a:spcBef>
          <a:spcPct val="0"/>
        </a:spcBef>
        <a:spcAft>
          <a:spcPct val="0"/>
        </a:spcAft>
        <a:defRPr sz="3600" b="1">
          <a:solidFill>
            <a:srgbClr val="500093"/>
          </a:solidFill>
          <a:latin typeface="Arial" pitchFamily="34" charset="0"/>
        </a:defRPr>
      </a:lvl4pPr>
      <a:lvl5pPr algn="ctr" rtl="0" eaLnBrk="1" fontAlgn="base" hangingPunct="1">
        <a:spcBef>
          <a:spcPct val="0"/>
        </a:spcBef>
        <a:spcAft>
          <a:spcPct val="0"/>
        </a:spcAft>
        <a:defRPr sz="3600" b="1">
          <a:solidFill>
            <a:srgbClr val="500093"/>
          </a:solidFill>
          <a:latin typeface="Arial" pitchFamily="34" charset="0"/>
        </a:defRPr>
      </a:lvl5pPr>
      <a:lvl6pPr marL="457200" algn="ctr" rtl="0" eaLnBrk="1" fontAlgn="base" hangingPunct="1">
        <a:spcBef>
          <a:spcPct val="0"/>
        </a:spcBef>
        <a:spcAft>
          <a:spcPct val="0"/>
        </a:spcAft>
        <a:defRPr sz="3600" b="1">
          <a:solidFill>
            <a:srgbClr val="500093"/>
          </a:solidFill>
          <a:latin typeface="Arial" pitchFamily="34" charset="0"/>
        </a:defRPr>
      </a:lvl6pPr>
      <a:lvl7pPr marL="914400" algn="ctr" rtl="0" eaLnBrk="1" fontAlgn="base" hangingPunct="1">
        <a:spcBef>
          <a:spcPct val="0"/>
        </a:spcBef>
        <a:spcAft>
          <a:spcPct val="0"/>
        </a:spcAft>
        <a:defRPr sz="3600" b="1">
          <a:solidFill>
            <a:srgbClr val="500093"/>
          </a:solidFill>
          <a:latin typeface="Arial" pitchFamily="34" charset="0"/>
        </a:defRPr>
      </a:lvl7pPr>
      <a:lvl8pPr marL="1371600" algn="ctr" rtl="0" eaLnBrk="1" fontAlgn="base" hangingPunct="1">
        <a:spcBef>
          <a:spcPct val="0"/>
        </a:spcBef>
        <a:spcAft>
          <a:spcPct val="0"/>
        </a:spcAft>
        <a:defRPr sz="3600" b="1">
          <a:solidFill>
            <a:srgbClr val="500093"/>
          </a:solidFill>
          <a:latin typeface="Arial" pitchFamily="34" charset="0"/>
        </a:defRPr>
      </a:lvl8pPr>
      <a:lvl9pPr marL="1828800" algn="ctr" rtl="0" eaLnBrk="1" fontAlgn="base" hangingPunct="1">
        <a:spcBef>
          <a:spcPct val="0"/>
        </a:spcBef>
        <a:spcAft>
          <a:spcPct val="0"/>
        </a:spcAft>
        <a:defRPr sz="3600" b="1">
          <a:solidFill>
            <a:srgbClr val="500093"/>
          </a:solidFill>
          <a:latin typeface="Arial" pitchFamily="34" charset="0"/>
        </a:defRPr>
      </a:lvl9pPr>
    </p:titleStyle>
    <p:bodyStyle>
      <a:lvl1pPr marL="342900" indent="-342900" algn="l" rtl="0" eaLnBrk="1" fontAlgn="base" hangingPunct="1">
        <a:spcBef>
          <a:spcPct val="20000"/>
        </a:spcBef>
        <a:spcAft>
          <a:spcPct val="0"/>
        </a:spcAft>
        <a:buClr>
          <a:srgbClr val="993300"/>
        </a:buClr>
        <a:buSzPct val="127000"/>
        <a:buFont typeface="Wingdings" pitchFamily="2" charset="2"/>
        <a:buChar char="ü"/>
        <a:defRPr sz="2800" b="1">
          <a:solidFill>
            <a:schemeClr val="tx1"/>
          </a:solidFill>
          <a:latin typeface="+mn-lt"/>
          <a:ea typeface="+mn-ea"/>
          <a:cs typeface="+mn-cs"/>
        </a:defRPr>
      </a:lvl1pPr>
      <a:lvl2pPr marL="742950" indent="-285750" algn="l" rtl="0" eaLnBrk="1" fontAlgn="base" hangingPunct="1">
        <a:spcBef>
          <a:spcPct val="20000"/>
        </a:spcBef>
        <a:spcAft>
          <a:spcPct val="0"/>
        </a:spcAft>
        <a:buClr>
          <a:srgbClr val="00279F"/>
        </a:buClr>
        <a:buSzPct val="127000"/>
        <a:buFont typeface="Wingdings" pitchFamily="2" charset="2"/>
        <a:buChar char="ü"/>
        <a:defRPr sz="2400">
          <a:solidFill>
            <a:schemeClr val="tx1"/>
          </a:solidFill>
          <a:latin typeface="+mn-lt"/>
        </a:defRPr>
      </a:lvl2pPr>
      <a:lvl3pPr marL="1143000" indent="-228600" algn="l" rtl="0" eaLnBrk="1" fontAlgn="base" hangingPunct="1">
        <a:spcBef>
          <a:spcPct val="20000"/>
        </a:spcBef>
        <a:spcAft>
          <a:spcPct val="0"/>
        </a:spcAft>
        <a:buClr>
          <a:srgbClr val="FF9900"/>
        </a:buClr>
        <a:buSzPct val="127000"/>
        <a:buFont typeface="Wingdings" pitchFamily="2" charset="2"/>
        <a:buChar char="ü"/>
        <a:defRPr sz="2000">
          <a:solidFill>
            <a:schemeClr val="tx1"/>
          </a:solidFill>
          <a:latin typeface="+mn-lt"/>
        </a:defRPr>
      </a:lvl3pPr>
      <a:lvl4pPr marL="1600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4pPr>
      <a:lvl5pPr marL="20574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5pPr>
      <a:lvl6pPr marL="25146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6pPr>
      <a:lvl7pPr marL="29718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7pPr>
      <a:lvl8pPr marL="34290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8pPr>
      <a:lvl9pPr marL="3886200" indent="-228600" algn="l" rtl="0" eaLnBrk="1" fontAlgn="base" hangingPunct="1">
        <a:spcBef>
          <a:spcPct val="20000"/>
        </a:spcBef>
        <a:spcAft>
          <a:spcPct val="0"/>
        </a:spcAft>
        <a:buClr>
          <a:srgbClr val="FF9900"/>
        </a:buClr>
        <a:buSzPct val="127000"/>
        <a:buFont typeface="Wingdings" pitchFamily="2" charset="2"/>
        <a:buChar char="ü"/>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TOPIC </a:t>
            </a:r>
            <a:r>
              <a:rPr lang="en-US" dirty="0" smtClean="0"/>
              <a:t>5: </a:t>
            </a:r>
            <a:r>
              <a:rPr lang="en-US" dirty="0" smtClean="0"/>
              <a:t>IT GOVERNANCE AND MANAGEMENT</a:t>
            </a:r>
            <a:endParaRPr lang="en-US" dirty="0"/>
          </a:p>
        </p:txBody>
      </p:sp>
      <p:sp>
        <p:nvSpPr>
          <p:cNvPr id="3" name="Subtitle 2"/>
          <p:cNvSpPr>
            <a:spLocks noGrp="1"/>
          </p:cNvSpPr>
          <p:nvPr>
            <p:ph type="subTitle" idx="1"/>
          </p:nvPr>
        </p:nvSpPr>
        <p:spPr/>
        <p:txBody>
          <a:bodyPr/>
          <a:lstStyle/>
          <a:p>
            <a:r>
              <a:rPr lang="en-US" smtClean="0"/>
              <a:t>CISA Domain 2</a:t>
            </a:r>
            <a:endParaRPr lang="en-US" dirty="0"/>
          </a:p>
        </p:txBody>
      </p:sp>
    </p:spTree>
    <p:extLst>
      <p:ext uri="{BB962C8B-B14F-4D97-AF65-F5344CB8AC3E}">
        <p14:creationId xmlns:p14="http://schemas.microsoft.com/office/powerpoint/2010/main" val="1602722375"/>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IT Governance…</a:t>
            </a:r>
            <a:endParaRPr lang="en-US" dirty="0"/>
          </a:p>
        </p:txBody>
      </p:sp>
      <p:sp>
        <p:nvSpPr>
          <p:cNvPr id="3" name="Content Placeholder 2"/>
          <p:cNvSpPr>
            <a:spLocks noGrp="1"/>
          </p:cNvSpPr>
          <p:nvPr>
            <p:ph idx="1"/>
          </p:nvPr>
        </p:nvSpPr>
        <p:spPr>
          <a:xfrm>
            <a:off x="1016000" y="1752600"/>
            <a:ext cx="10871200" cy="4587240"/>
          </a:xfrm>
        </p:spPr>
        <p:txBody>
          <a:bodyPr/>
          <a:lstStyle/>
          <a:p>
            <a:r>
              <a:rPr lang="en-US" dirty="0" smtClean="0"/>
              <a:t>Continuous </a:t>
            </a:r>
            <a:r>
              <a:rPr lang="en-US" dirty="0"/>
              <a:t>Improvement</a:t>
            </a:r>
            <a:r>
              <a:rPr lang="en-US" b="0" dirty="0"/>
              <a:t>: IT governance should be dynamic and adaptable to changing business needs, technological advancements, and emerging </a:t>
            </a:r>
            <a:r>
              <a:rPr lang="en-US" b="0" dirty="0" smtClean="0"/>
              <a:t>risks.</a:t>
            </a:r>
            <a:endParaRPr lang="en-US" b="0" dirty="0"/>
          </a:p>
          <a:p>
            <a:r>
              <a:rPr lang="en-US" dirty="0"/>
              <a:t>Stakeholder Engagement</a:t>
            </a:r>
            <a:r>
              <a:rPr lang="en-US" b="0" dirty="0"/>
              <a:t>: IT governance should actively involve key stakeholders, including business executives, IT leaders, employees, customers, and external </a:t>
            </a:r>
            <a:r>
              <a:rPr lang="en-US" b="0" dirty="0" smtClean="0"/>
              <a:t>partners for collaborative </a:t>
            </a:r>
            <a:r>
              <a:rPr lang="en-US" b="0" dirty="0"/>
              <a:t>decision-making </a:t>
            </a:r>
            <a:r>
              <a:rPr lang="en-US" b="0" dirty="0" smtClean="0"/>
              <a:t>of </a:t>
            </a:r>
            <a:r>
              <a:rPr lang="en-US" b="0" dirty="0"/>
              <a:t>IT initiatives </a:t>
            </a:r>
            <a:r>
              <a:rPr lang="en-US" b="0" dirty="0" smtClean="0"/>
              <a:t>to meet </a:t>
            </a:r>
            <a:r>
              <a:rPr lang="en-US" b="0" dirty="0"/>
              <a:t>the needs and expectations of stakeholders.</a:t>
            </a:r>
          </a:p>
          <a:p>
            <a:r>
              <a:rPr lang="en-US" dirty="0" smtClean="0"/>
              <a:t>Decision-making </a:t>
            </a:r>
            <a:r>
              <a:rPr lang="en-US" dirty="0"/>
              <a:t>Structures</a:t>
            </a:r>
            <a:r>
              <a:rPr lang="en-US" b="0" dirty="0"/>
              <a:t>: Defining roles, responsibilities, and decision-making processes within the organization to facilitate effective IT governance</a:t>
            </a:r>
            <a:r>
              <a:rPr lang="en-US" b="0" dirty="0" smtClean="0"/>
              <a:t>.</a:t>
            </a:r>
            <a:endParaRPr lang="en-US" dirty="0"/>
          </a:p>
          <a:p>
            <a:endParaRPr lang="en-US" dirty="0"/>
          </a:p>
        </p:txBody>
      </p:sp>
    </p:spTree>
    <p:extLst>
      <p:ext uri="{BB962C8B-B14F-4D97-AF65-F5344CB8AC3E}">
        <p14:creationId xmlns:p14="http://schemas.microsoft.com/office/powerpoint/2010/main" val="3178686703"/>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Assessing the effectiveness of IT governance frameworks</a:t>
            </a:r>
            <a:endParaRPr lang="en-US" dirty="0"/>
          </a:p>
        </p:txBody>
      </p:sp>
      <p:sp>
        <p:nvSpPr>
          <p:cNvPr id="3" name="Content Placeholder 2"/>
          <p:cNvSpPr>
            <a:spLocks noGrp="1"/>
          </p:cNvSpPr>
          <p:nvPr>
            <p:ph idx="1"/>
          </p:nvPr>
        </p:nvSpPr>
        <p:spPr/>
        <p:txBody>
          <a:bodyPr/>
          <a:lstStyle/>
          <a:p>
            <a:pPr marL="0" indent="0">
              <a:buNone/>
            </a:pPr>
            <a:r>
              <a:rPr lang="en-US" b="0" dirty="0" smtClean="0"/>
              <a:t>It </a:t>
            </a:r>
            <a:r>
              <a:rPr lang="en-US" b="0" dirty="0" smtClean="0"/>
              <a:t>involves </a:t>
            </a:r>
            <a:r>
              <a:rPr lang="en-US" b="0" dirty="0"/>
              <a:t>evaluating how well the governance practices and processes are meeting the </a:t>
            </a:r>
            <a:r>
              <a:rPr lang="en-US" b="0" dirty="0" smtClean="0"/>
              <a:t>5 domains. </a:t>
            </a:r>
          </a:p>
          <a:p>
            <a:pPr marL="0" indent="0">
              <a:buNone/>
            </a:pPr>
            <a:r>
              <a:rPr lang="en-US" b="0" dirty="0" smtClean="0"/>
              <a:t>How to conduct the assessment; </a:t>
            </a:r>
            <a:endParaRPr lang="en-US" b="0" dirty="0"/>
          </a:p>
          <a:p>
            <a:r>
              <a:rPr lang="en-US" dirty="0" smtClean="0"/>
              <a:t>Define </a:t>
            </a:r>
            <a:r>
              <a:rPr lang="en-US" dirty="0"/>
              <a:t>Objectives and Key Performance Indicators (KPIs)</a:t>
            </a:r>
            <a:r>
              <a:rPr lang="en-US" b="0" dirty="0"/>
              <a:t>:</a:t>
            </a:r>
          </a:p>
          <a:p>
            <a:pPr lvl="1"/>
            <a:r>
              <a:rPr lang="en-US" dirty="0"/>
              <a:t>Clearly define the objectives of the IT governance framework, aligned with the organization's overall strategic goals.</a:t>
            </a:r>
          </a:p>
          <a:p>
            <a:pPr lvl="1"/>
            <a:r>
              <a:rPr lang="en-US" dirty="0"/>
              <a:t>Identify specific KPIs that measure the performance and effectiveness of IT governance processes, such as alignment with business objectives, risk mitigation, resource optimization, compliance adherence, and value delivery</a:t>
            </a:r>
            <a:r>
              <a:rPr lang="en-US" dirty="0" smtClean="0"/>
              <a:t>.</a:t>
            </a:r>
            <a:endParaRPr lang="en-US" dirty="0"/>
          </a:p>
        </p:txBody>
      </p:sp>
    </p:spTree>
    <p:extLst>
      <p:ext uri="{BB962C8B-B14F-4D97-AF65-F5344CB8AC3E}">
        <p14:creationId xmlns:p14="http://schemas.microsoft.com/office/powerpoint/2010/main" val="2618453051"/>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Assessing the effectiveness of IT governance </a:t>
            </a:r>
            <a:r>
              <a:rPr lang="en-GB" dirty="0" smtClean="0"/>
              <a:t>frameworks…</a:t>
            </a:r>
            <a:endParaRPr lang="en-US" dirty="0"/>
          </a:p>
        </p:txBody>
      </p:sp>
      <p:sp>
        <p:nvSpPr>
          <p:cNvPr id="3" name="Content Placeholder 2"/>
          <p:cNvSpPr>
            <a:spLocks noGrp="1"/>
          </p:cNvSpPr>
          <p:nvPr>
            <p:ph idx="1"/>
          </p:nvPr>
        </p:nvSpPr>
        <p:spPr>
          <a:xfrm>
            <a:off x="1016000" y="1752600"/>
            <a:ext cx="10871200" cy="4541520"/>
          </a:xfrm>
        </p:spPr>
        <p:txBody>
          <a:bodyPr/>
          <a:lstStyle/>
          <a:p>
            <a:r>
              <a:rPr lang="en-US" dirty="0" smtClean="0"/>
              <a:t>Conduct </a:t>
            </a:r>
            <a:r>
              <a:rPr lang="en-US" dirty="0"/>
              <a:t>Gap Analysis</a:t>
            </a:r>
            <a:r>
              <a:rPr lang="en-US" b="0" dirty="0"/>
              <a:t>:</a:t>
            </a:r>
          </a:p>
          <a:p>
            <a:pPr lvl="1"/>
            <a:r>
              <a:rPr lang="en-US" dirty="0"/>
              <a:t>Assess the current state of the organization's IT governance practices against industry standards, best practices, and regulatory requirements.</a:t>
            </a:r>
          </a:p>
          <a:p>
            <a:pPr lvl="1"/>
            <a:r>
              <a:rPr lang="en-US" dirty="0"/>
              <a:t>Identify gaps and areas for improvement in governance structures, processes, policies, and controls.</a:t>
            </a:r>
          </a:p>
          <a:p>
            <a:r>
              <a:rPr lang="en-US" dirty="0"/>
              <a:t>Review Governance Documentation and Artifacts</a:t>
            </a:r>
            <a:r>
              <a:rPr lang="en-US" b="0" dirty="0"/>
              <a:t>:</a:t>
            </a:r>
          </a:p>
          <a:p>
            <a:pPr lvl="1"/>
            <a:r>
              <a:rPr lang="en-US" dirty="0"/>
              <a:t>Review documented IT governance frameworks, policies, procedures, and guidelines to ensure they are comprehensive, up-to-date, and aligned with organizational objectives.</a:t>
            </a:r>
          </a:p>
          <a:p>
            <a:pPr lvl="1"/>
            <a:r>
              <a:rPr lang="en-US" dirty="0"/>
              <a:t>Evaluate the clarity, consistency, and relevance of governance documentation in guiding IT decision-making and operations</a:t>
            </a:r>
            <a:r>
              <a:rPr lang="en-US" dirty="0" smtClean="0"/>
              <a:t>.</a:t>
            </a:r>
            <a:endParaRPr lang="en-US" dirty="0"/>
          </a:p>
        </p:txBody>
      </p:sp>
    </p:spTree>
    <p:extLst>
      <p:ext uri="{BB962C8B-B14F-4D97-AF65-F5344CB8AC3E}">
        <p14:creationId xmlns:p14="http://schemas.microsoft.com/office/powerpoint/2010/main" val="2142112338"/>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Assessing the effectiveness of IT governance </a:t>
            </a:r>
            <a:r>
              <a:rPr lang="en-GB" dirty="0" smtClean="0"/>
              <a:t>frameworks…</a:t>
            </a:r>
            <a:endParaRPr lang="en-US" dirty="0"/>
          </a:p>
        </p:txBody>
      </p:sp>
      <p:sp>
        <p:nvSpPr>
          <p:cNvPr id="3" name="Content Placeholder 2"/>
          <p:cNvSpPr>
            <a:spLocks noGrp="1"/>
          </p:cNvSpPr>
          <p:nvPr>
            <p:ph idx="1"/>
          </p:nvPr>
        </p:nvSpPr>
        <p:spPr>
          <a:xfrm>
            <a:off x="1016000" y="1752600"/>
            <a:ext cx="10871200" cy="4541520"/>
          </a:xfrm>
        </p:spPr>
        <p:txBody>
          <a:bodyPr/>
          <a:lstStyle/>
          <a:p>
            <a:r>
              <a:rPr lang="en-US" dirty="0" smtClean="0"/>
              <a:t>Assess </a:t>
            </a:r>
            <a:r>
              <a:rPr lang="en-US" dirty="0"/>
              <a:t>Governance Structures and Processes</a:t>
            </a:r>
            <a:r>
              <a:rPr lang="en-US" b="0" dirty="0"/>
              <a:t>:</a:t>
            </a:r>
          </a:p>
          <a:p>
            <a:pPr lvl="1"/>
            <a:r>
              <a:rPr lang="en-US" dirty="0"/>
              <a:t>Evaluate the effectiveness of governance structures, such as committees, boards, and steering groups, in providing oversight and decision-making authority.</a:t>
            </a:r>
          </a:p>
          <a:p>
            <a:pPr lvl="1"/>
            <a:r>
              <a:rPr lang="en-US" dirty="0"/>
              <a:t>Assess the efficiency and effectiveness of governance processes, such as strategic planning, risk management, resource allocation, and performance measurement.</a:t>
            </a:r>
          </a:p>
          <a:p>
            <a:r>
              <a:rPr lang="en-US" dirty="0"/>
              <a:t>Review Risk Management Practices</a:t>
            </a:r>
            <a:r>
              <a:rPr lang="en-US" b="0" dirty="0"/>
              <a:t>:</a:t>
            </a:r>
          </a:p>
          <a:p>
            <a:pPr lvl="1"/>
            <a:r>
              <a:rPr lang="en-US" dirty="0"/>
              <a:t>Evaluate the organization's approach to identifying, assessing, mitigating, and monitoring IT-related risks.</a:t>
            </a:r>
          </a:p>
          <a:p>
            <a:pPr lvl="1"/>
            <a:r>
              <a:rPr lang="en-US" dirty="0"/>
              <a:t>Assess the integration of risk management practices into IT governance processes and decision-making</a:t>
            </a:r>
            <a:r>
              <a:rPr lang="en-US" dirty="0" smtClean="0"/>
              <a:t>.</a:t>
            </a:r>
            <a:endParaRPr lang="en-US" dirty="0"/>
          </a:p>
        </p:txBody>
      </p:sp>
    </p:spTree>
    <p:extLst>
      <p:ext uri="{BB962C8B-B14F-4D97-AF65-F5344CB8AC3E}">
        <p14:creationId xmlns:p14="http://schemas.microsoft.com/office/powerpoint/2010/main" val="876107388"/>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Assessing the effectiveness of IT governance </a:t>
            </a:r>
            <a:r>
              <a:rPr lang="en-GB" dirty="0" smtClean="0"/>
              <a:t>frameworks…</a:t>
            </a:r>
            <a:endParaRPr lang="en-US" dirty="0"/>
          </a:p>
        </p:txBody>
      </p:sp>
      <p:sp>
        <p:nvSpPr>
          <p:cNvPr id="3" name="Content Placeholder 2"/>
          <p:cNvSpPr>
            <a:spLocks noGrp="1"/>
          </p:cNvSpPr>
          <p:nvPr>
            <p:ph idx="1"/>
          </p:nvPr>
        </p:nvSpPr>
        <p:spPr>
          <a:xfrm>
            <a:off x="1016000" y="1752600"/>
            <a:ext cx="10871200" cy="4617720"/>
          </a:xfrm>
        </p:spPr>
        <p:txBody>
          <a:bodyPr/>
          <a:lstStyle/>
          <a:p>
            <a:r>
              <a:rPr lang="en-US" dirty="0" smtClean="0"/>
              <a:t>Measure </a:t>
            </a:r>
            <a:r>
              <a:rPr lang="en-US" dirty="0"/>
              <a:t>Resource Allocation and Utilization</a:t>
            </a:r>
            <a:r>
              <a:rPr lang="en-US" b="0" dirty="0"/>
              <a:t>:</a:t>
            </a:r>
          </a:p>
          <a:p>
            <a:pPr lvl="1"/>
            <a:r>
              <a:rPr lang="en-US" dirty="0"/>
              <a:t>Evaluate the allocation and utilization of IT resources, including finances, personnel, and infrastructure, to ensure alignment with strategic priorities and business needs.</a:t>
            </a:r>
          </a:p>
          <a:p>
            <a:pPr lvl="1"/>
            <a:r>
              <a:rPr lang="en-US" dirty="0"/>
              <a:t>Assess the efficiency and effectiveness of resource allocation processes in supporting IT initiatives and projects.</a:t>
            </a:r>
          </a:p>
          <a:p>
            <a:r>
              <a:rPr lang="en-US" dirty="0"/>
              <a:t>Monitor Compliance Adherence</a:t>
            </a:r>
            <a:r>
              <a:rPr lang="en-US" b="0" dirty="0"/>
              <a:t>:</a:t>
            </a:r>
          </a:p>
          <a:p>
            <a:pPr lvl="1"/>
            <a:r>
              <a:rPr lang="en-US" dirty="0"/>
              <a:t>Review compliance with relevant laws, regulations, industry standards, and internal policies governing IT operations.</a:t>
            </a:r>
          </a:p>
          <a:p>
            <a:pPr lvl="1"/>
            <a:r>
              <a:rPr lang="en-US" dirty="0"/>
              <a:t>Assess the effectiveness of controls and mechanisms for ensuring compliance with legal and regulatory requirements</a:t>
            </a:r>
            <a:r>
              <a:rPr lang="en-US" dirty="0" smtClean="0"/>
              <a:t>.</a:t>
            </a:r>
            <a:endParaRPr lang="en-US" dirty="0"/>
          </a:p>
        </p:txBody>
      </p:sp>
    </p:spTree>
    <p:extLst>
      <p:ext uri="{BB962C8B-B14F-4D97-AF65-F5344CB8AC3E}">
        <p14:creationId xmlns:p14="http://schemas.microsoft.com/office/powerpoint/2010/main" val="1415832047"/>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Assessing the effectiveness of IT governance </a:t>
            </a:r>
            <a:r>
              <a:rPr lang="en-GB" dirty="0" smtClean="0"/>
              <a:t>frameworks…</a:t>
            </a:r>
            <a:endParaRPr lang="en-US" dirty="0"/>
          </a:p>
        </p:txBody>
      </p:sp>
      <p:sp>
        <p:nvSpPr>
          <p:cNvPr id="3" name="Content Placeholder 2"/>
          <p:cNvSpPr>
            <a:spLocks noGrp="1"/>
          </p:cNvSpPr>
          <p:nvPr>
            <p:ph idx="1"/>
          </p:nvPr>
        </p:nvSpPr>
        <p:spPr>
          <a:xfrm>
            <a:off x="1016000" y="1752600"/>
            <a:ext cx="10871200" cy="4617720"/>
          </a:xfrm>
        </p:spPr>
        <p:txBody>
          <a:bodyPr/>
          <a:lstStyle/>
          <a:p>
            <a:r>
              <a:rPr lang="en-US" dirty="0" smtClean="0"/>
              <a:t>Solicit </a:t>
            </a:r>
            <a:r>
              <a:rPr lang="en-US" dirty="0"/>
              <a:t>Feedback from Stakeholders</a:t>
            </a:r>
            <a:r>
              <a:rPr lang="en-US" b="0" dirty="0"/>
              <a:t>:</a:t>
            </a:r>
          </a:p>
          <a:p>
            <a:pPr lvl="1"/>
            <a:r>
              <a:rPr lang="en-US" dirty="0"/>
              <a:t>Gather feedback from key </a:t>
            </a:r>
            <a:r>
              <a:rPr lang="en-US" dirty="0" smtClean="0"/>
              <a:t>stakeholders such as </a:t>
            </a:r>
            <a:r>
              <a:rPr lang="en-US" dirty="0"/>
              <a:t>business executives, IT leaders, employees, customers, and external partners, on their perceptions of IT governance </a:t>
            </a:r>
            <a:r>
              <a:rPr lang="en-US" dirty="0" smtClean="0"/>
              <a:t>effectiveness and </a:t>
            </a:r>
            <a:r>
              <a:rPr lang="en-US" dirty="0"/>
              <a:t>identify areas for improvement.</a:t>
            </a:r>
          </a:p>
          <a:p>
            <a:r>
              <a:rPr lang="en-US" dirty="0"/>
              <a:t>Continuous Improvement</a:t>
            </a:r>
            <a:r>
              <a:rPr lang="en-US" b="0" dirty="0"/>
              <a:t>:</a:t>
            </a:r>
          </a:p>
          <a:p>
            <a:pPr lvl="1"/>
            <a:r>
              <a:rPr lang="en-US" dirty="0"/>
              <a:t>Establish a process for continuous improvement of the IT governance framework based on assessment findings, feedback from stakeholders, and changes in business and technology environments.</a:t>
            </a:r>
          </a:p>
          <a:p>
            <a:pPr lvl="1"/>
            <a:r>
              <a:rPr lang="en-US" dirty="0"/>
              <a:t>Implement corrective actions, enhancements, and updates to governance practices and processes to address identified gaps and improve effectiveness over time</a:t>
            </a:r>
            <a:r>
              <a:rPr lang="en-US" dirty="0" smtClean="0"/>
              <a:t>.</a:t>
            </a:r>
            <a:endParaRPr lang="en-US" dirty="0"/>
          </a:p>
        </p:txBody>
      </p:sp>
    </p:spTree>
    <p:extLst>
      <p:ext uri="{BB962C8B-B14F-4D97-AF65-F5344CB8AC3E}">
        <p14:creationId xmlns:p14="http://schemas.microsoft.com/office/powerpoint/2010/main" val="1467956062"/>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Governance Audit</a:t>
            </a:r>
            <a:endParaRPr lang="en-US" dirty="0"/>
          </a:p>
        </p:txBody>
      </p:sp>
      <p:sp>
        <p:nvSpPr>
          <p:cNvPr id="3" name="Content Placeholder 2"/>
          <p:cNvSpPr>
            <a:spLocks noGrp="1"/>
          </p:cNvSpPr>
          <p:nvPr>
            <p:ph idx="1"/>
          </p:nvPr>
        </p:nvSpPr>
        <p:spPr/>
        <p:txBody>
          <a:bodyPr/>
          <a:lstStyle/>
          <a:p>
            <a:pPr marL="0" indent="0">
              <a:buNone/>
            </a:pPr>
            <a:r>
              <a:rPr lang="en-US" b="0" dirty="0"/>
              <a:t>Conducting an IT governance audit involves assessing the effectiveness, efficiency, and compliance of an organization's IT governance practices. </a:t>
            </a:r>
          </a:p>
          <a:p>
            <a:r>
              <a:rPr lang="en-US" dirty="0"/>
              <a:t>Define Audit Objectives</a:t>
            </a:r>
            <a:r>
              <a:rPr lang="en-US" b="0" dirty="0"/>
              <a:t>:</a:t>
            </a:r>
          </a:p>
          <a:p>
            <a:pPr lvl="1"/>
            <a:r>
              <a:rPr lang="en-US" dirty="0"/>
              <a:t>Clearly define the objectives and scope of the audit, including the areas of IT governance to be assessed (e.g., strategic alignment, </a:t>
            </a:r>
            <a:r>
              <a:rPr lang="en-US" dirty="0" smtClean="0"/>
              <a:t>resource management </a:t>
            </a:r>
            <a:r>
              <a:rPr lang="en-US" dirty="0" err="1" smtClean="0"/>
              <a:t>etc</a:t>
            </a:r>
            <a:r>
              <a:rPr lang="en-US" dirty="0" smtClean="0"/>
              <a:t>).</a:t>
            </a:r>
            <a:endParaRPr lang="en-US" dirty="0"/>
          </a:p>
          <a:p>
            <a:r>
              <a:rPr lang="en-US" dirty="0"/>
              <a:t>Gather Audit Evidence</a:t>
            </a:r>
            <a:r>
              <a:rPr lang="en-US" b="0" dirty="0"/>
              <a:t>:</a:t>
            </a:r>
          </a:p>
          <a:p>
            <a:pPr lvl="1"/>
            <a:r>
              <a:rPr lang="en-US" dirty="0"/>
              <a:t>Collect relevant </a:t>
            </a:r>
            <a:r>
              <a:rPr lang="en-US" dirty="0" smtClean="0"/>
              <a:t> evidence through interviews of key stakeholders and documentation</a:t>
            </a:r>
            <a:r>
              <a:rPr lang="en-US" dirty="0"/>
              <a:t>, such as IT governance policies, procedures, frameworks, organizational charts, strategic plans, risk registers, compliance reports, and audit findings</a:t>
            </a:r>
            <a:r>
              <a:rPr lang="en-US" dirty="0" smtClean="0"/>
              <a:t>.</a:t>
            </a:r>
            <a:endParaRPr lang="en-US" dirty="0"/>
          </a:p>
        </p:txBody>
      </p:sp>
    </p:spTree>
    <p:extLst>
      <p:ext uri="{BB962C8B-B14F-4D97-AF65-F5344CB8AC3E}">
        <p14:creationId xmlns:p14="http://schemas.microsoft.com/office/powerpoint/2010/main" val="2948269401"/>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Governance Audit..</a:t>
            </a:r>
            <a:endParaRPr lang="en-US" dirty="0"/>
          </a:p>
        </p:txBody>
      </p:sp>
      <p:sp>
        <p:nvSpPr>
          <p:cNvPr id="3" name="Content Placeholder 2"/>
          <p:cNvSpPr>
            <a:spLocks noGrp="1"/>
          </p:cNvSpPr>
          <p:nvPr>
            <p:ph idx="1"/>
          </p:nvPr>
        </p:nvSpPr>
        <p:spPr>
          <a:xfrm>
            <a:off x="1016000" y="1752600"/>
            <a:ext cx="10871200" cy="4663440"/>
          </a:xfrm>
        </p:spPr>
        <p:txBody>
          <a:bodyPr/>
          <a:lstStyle/>
          <a:p>
            <a:r>
              <a:rPr lang="en-US" dirty="0" smtClean="0"/>
              <a:t>Assess </a:t>
            </a:r>
            <a:r>
              <a:rPr lang="en-US" dirty="0"/>
              <a:t>Governance Structures</a:t>
            </a:r>
            <a:r>
              <a:rPr lang="en-US" b="0" dirty="0"/>
              <a:t>:</a:t>
            </a:r>
          </a:p>
          <a:p>
            <a:pPr lvl="1"/>
            <a:r>
              <a:rPr lang="en-US" dirty="0"/>
              <a:t>Evaluate the governance structures and processes in place, including governance committees, boards, steering groups, and decision-making mechanisms.</a:t>
            </a:r>
          </a:p>
          <a:p>
            <a:pPr lvl="1"/>
            <a:r>
              <a:rPr lang="en-US" dirty="0"/>
              <a:t>Assess the clarity of roles, responsibilities, and reporting lines within the IT governance framework.</a:t>
            </a:r>
          </a:p>
          <a:p>
            <a:r>
              <a:rPr lang="en-US" dirty="0"/>
              <a:t>Review Policies and Procedures</a:t>
            </a:r>
            <a:r>
              <a:rPr lang="en-US" b="0" dirty="0"/>
              <a:t>:</a:t>
            </a:r>
          </a:p>
          <a:p>
            <a:pPr lvl="1"/>
            <a:r>
              <a:rPr lang="en-US" dirty="0"/>
              <a:t>Review IT governance policies, procedures, and guidelines to assess their comprehensiveness, clarity, relevance, and alignment with organizational objectives and industry standards.</a:t>
            </a:r>
          </a:p>
          <a:p>
            <a:pPr lvl="1"/>
            <a:r>
              <a:rPr lang="en-US" dirty="0"/>
              <a:t>Evaluate the effectiveness of policies and procedures in guiding IT decision-making and operations</a:t>
            </a:r>
            <a:r>
              <a:rPr lang="en-US" dirty="0" smtClean="0"/>
              <a:t>.</a:t>
            </a:r>
            <a:endParaRPr lang="en-US" dirty="0"/>
          </a:p>
        </p:txBody>
      </p:sp>
    </p:spTree>
    <p:extLst>
      <p:ext uri="{BB962C8B-B14F-4D97-AF65-F5344CB8AC3E}">
        <p14:creationId xmlns:p14="http://schemas.microsoft.com/office/powerpoint/2010/main" val="1752229740"/>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Governance Audit..</a:t>
            </a:r>
            <a:endParaRPr lang="en-US" dirty="0"/>
          </a:p>
        </p:txBody>
      </p:sp>
      <p:sp>
        <p:nvSpPr>
          <p:cNvPr id="3" name="Content Placeholder 2"/>
          <p:cNvSpPr>
            <a:spLocks noGrp="1"/>
          </p:cNvSpPr>
          <p:nvPr>
            <p:ph idx="1"/>
          </p:nvPr>
        </p:nvSpPr>
        <p:spPr>
          <a:xfrm>
            <a:off x="1016000" y="1752600"/>
            <a:ext cx="10871200" cy="4663440"/>
          </a:xfrm>
        </p:spPr>
        <p:txBody>
          <a:bodyPr/>
          <a:lstStyle/>
          <a:p>
            <a:r>
              <a:rPr lang="en-US" dirty="0" smtClean="0"/>
              <a:t>Evaluate </a:t>
            </a:r>
            <a:r>
              <a:rPr lang="en-US" dirty="0"/>
              <a:t>Risk Management Practices</a:t>
            </a:r>
            <a:r>
              <a:rPr lang="en-US" b="0" dirty="0"/>
              <a:t>:</a:t>
            </a:r>
          </a:p>
          <a:p>
            <a:pPr lvl="1"/>
            <a:r>
              <a:rPr lang="en-US" dirty="0"/>
              <a:t>Assess the organization's approach to identifying, assessing, mitigating, and monitoring IT-related </a:t>
            </a:r>
            <a:r>
              <a:rPr lang="en-US" dirty="0" smtClean="0"/>
              <a:t>risks and the </a:t>
            </a:r>
            <a:r>
              <a:rPr lang="en-US" dirty="0"/>
              <a:t>integration of risk management </a:t>
            </a:r>
            <a:r>
              <a:rPr lang="en-US" dirty="0" smtClean="0"/>
              <a:t>practices.</a:t>
            </a:r>
            <a:endParaRPr lang="en-US" dirty="0"/>
          </a:p>
          <a:p>
            <a:r>
              <a:rPr lang="en-US" dirty="0"/>
              <a:t>Assess Resource Management</a:t>
            </a:r>
            <a:r>
              <a:rPr lang="en-US" b="0" dirty="0"/>
              <a:t>:</a:t>
            </a:r>
          </a:p>
          <a:p>
            <a:pPr lvl="1"/>
            <a:r>
              <a:rPr lang="en-US" dirty="0"/>
              <a:t>Evaluate the </a:t>
            </a:r>
            <a:r>
              <a:rPr lang="en-US" dirty="0" smtClean="0"/>
              <a:t>allocation and </a:t>
            </a:r>
            <a:r>
              <a:rPr lang="en-US" dirty="0"/>
              <a:t>utilization </a:t>
            </a:r>
            <a:r>
              <a:rPr lang="en-US" dirty="0" smtClean="0"/>
              <a:t>of </a:t>
            </a:r>
            <a:r>
              <a:rPr lang="en-US" dirty="0"/>
              <a:t>IT </a:t>
            </a:r>
            <a:r>
              <a:rPr lang="en-US" dirty="0" smtClean="0"/>
              <a:t>resources </a:t>
            </a:r>
            <a:r>
              <a:rPr lang="en-US" dirty="0"/>
              <a:t>and effectiveness</a:t>
            </a:r>
            <a:r>
              <a:rPr lang="en-US" dirty="0" smtClean="0"/>
              <a:t> of </a:t>
            </a:r>
            <a:r>
              <a:rPr lang="en-US" dirty="0"/>
              <a:t>resource management processes in supporting IT initiatives and projects.</a:t>
            </a:r>
          </a:p>
          <a:p>
            <a:r>
              <a:rPr lang="en-US" dirty="0"/>
              <a:t>Review Compliance Adherence</a:t>
            </a:r>
            <a:r>
              <a:rPr lang="en-US" b="0" dirty="0"/>
              <a:t>:</a:t>
            </a:r>
          </a:p>
          <a:p>
            <a:pPr lvl="1"/>
            <a:r>
              <a:rPr lang="en-US" dirty="0"/>
              <a:t>Assess compliance with relevant laws, regulations, industry standards, and internal policies governing IT operations.</a:t>
            </a:r>
          </a:p>
          <a:p>
            <a:pPr lvl="1"/>
            <a:r>
              <a:rPr lang="en-US" dirty="0"/>
              <a:t>Review evidence of compliance, such as audit reports, compliance assessments, and regulatory filings</a:t>
            </a:r>
            <a:r>
              <a:rPr lang="en-US" dirty="0" smtClean="0"/>
              <a:t>.</a:t>
            </a:r>
            <a:endParaRPr lang="en-US" dirty="0"/>
          </a:p>
        </p:txBody>
      </p:sp>
    </p:spTree>
    <p:extLst>
      <p:ext uri="{BB962C8B-B14F-4D97-AF65-F5344CB8AC3E}">
        <p14:creationId xmlns:p14="http://schemas.microsoft.com/office/powerpoint/2010/main" val="3020227519"/>
      </p:ext>
    </p:extLst>
  </p:cSld>
  <p:clrMapOvr>
    <a:masterClrMapping/>
  </p:clrMapOvr>
  <p:transition spd="slow"/>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Governance Audit..</a:t>
            </a:r>
            <a:endParaRPr lang="en-US" dirty="0"/>
          </a:p>
        </p:txBody>
      </p:sp>
      <p:sp>
        <p:nvSpPr>
          <p:cNvPr id="3" name="Content Placeholder 2"/>
          <p:cNvSpPr>
            <a:spLocks noGrp="1"/>
          </p:cNvSpPr>
          <p:nvPr>
            <p:ph idx="1"/>
          </p:nvPr>
        </p:nvSpPr>
        <p:spPr>
          <a:xfrm>
            <a:off x="1016000" y="1752600"/>
            <a:ext cx="10871200" cy="4663440"/>
          </a:xfrm>
        </p:spPr>
        <p:txBody>
          <a:bodyPr/>
          <a:lstStyle/>
          <a:p>
            <a:r>
              <a:rPr lang="en-US" dirty="0" smtClean="0"/>
              <a:t>Assess </a:t>
            </a:r>
            <a:r>
              <a:rPr lang="en-US" dirty="0"/>
              <a:t>Performance Measurement</a:t>
            </a:r>
            <a:r>
              <a:rPr lang="en-US" b="0" dirty="0"/>
              <a:t>:</a:t>
            </a:r>
          </a:p>
          <a:p>
            <a:pPr lvl="1"/>
            <a:r>
              <a:rPr lang="en-US" dirty="0"/>
              <a:t>Evaluate the organization's performance measurement practices to assess the effectiveness and efficiency of IT governance processes.</a:t>
            </a:r>
          </a:p>
          <a:p>
            <a:pPr lvl="1"/>
            <a:r>
              <a:rPr lang="en-US" dirty="0"/>
              <a:t>Review metrics, KPIs, and performance reports used to monitor IT governance outcomes and identify areas for improvement.</a:t>
            </a:r>
          </a:p>
          <a:p>
            <a:r>
              <a:rPr lang="en-US" dirty="0"/>
              <a:t>Identify Findings and Recommendations</a:t>
            </a:r>
            <a:r>
              <a:rPr lang="en-US" b="0" dirty="0"/>
              <a:t>:</a:t>
            </a:r>
          </a:p>
          <a:p>
            <a:pPr lvl="1"/>
            <a:r>
              <a:rPr lang="en-US" dirty="0"/>
              <a:t>Document audit findings, including strengths, weaknesses, and areas for improvement in IT governance practices.</a:t>
            </a:r>
          </a:p>
          <a:p>
            <a:pPr lvl="1"/>
            <a:r>
              <a:rPr lang="en-US" dirty="0"/>
              <a:t>Develop actionable recommendations to address identified deficiencies and enhance IT governance effectiveness</a:t>
            </a:r>
            <a:r>
              <a:rPr lang="en-US" dirty="0" smtClean="0"/>
              <a:t>.</a:t>
            </a:r>
            <a:endParaRPr lang="en-US" dirty="0"/>
          </a:p>
        </p:txBody>
      </p:sp>
    </p:spTree>
    <p:extLst>
      <p:ext uri="{BB962C8B-B14F-4D97-AF65-F5344CB8AC3E}">
        <p14:creationId xmlns:p14="http://schemas.microsoft.com/office/powerpoint/2010/main" val="2832126428"/>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 Cover</a:t>
            </a:r>
            <a:endParaRPr lang="en-US" dirty="0"/>
          </a:p>
        </p:txBody>
      </p:sp>
      <p:sp>
        <p:nvSpPr>
          <p:cNvPr id="3" name="Content Placeholder 2"/>
          <p:cNvSpPr>
            <a:spLocks noGrp="1"/>
          </p:cNvSpPr>
          <p:nvPr>
            <p:ph idx="1"/>
          </p:nvPr>
        </p:nvSpPr>
        <p:spPr/>
        <p:txBody>
          <a:bodyPr/>
          <a:lstStyle/>
          <a:p>
            <a:pPr marL="0" indent="0">
              <a:buNone/>
            </a:pPr>
            <a:r>
              <a:rPr lang="en-US" dirty="0"/>
              <a:t>5</a:t>
            </a:r>
            <a:r>
              <a:rPr lang="en-US" dirty="0" smtClean="0"/>
              <a:t>.1 </a:t>
            </a:r>
            <a:r>
              <a:rPr lang="en-US" dirty="0"/>
              <a:t>IT Governance</a:t>
            </a:r>
          </a:p>
          <a:p>
            <a:pPr lvl="0"/>
            <a:r>
              <a:rPr lang="en-GB" b="0" dirty="0"/>
              <a:t>Principles of IT governance</a:t>
            </a:r>
            <a:endParaRPr lang="en-US" b="0" dirty="0"/>
          </a:p>
          <a:p>
            <a:pPr lvl="0"/>
            <a:r>
              <a:rPr lang="en-GB" b="0" dirty="0"/>
              <a:t>Assessing the effectiveness of IT governance </a:t>
            </a:r>
            <a:r>
              <a:rPr lang="en-GB" b="0" dirty="0" smtClean="0"/>
              <a:t>frameworks</a:t>
            </a:r>
          </a:p>
          <a:p>
            <a:pPr lvl="0"/>
            <a:r>
              <a:rPr lang="en-GB" b="0" dirty="0" smtClean="0"/>
              <a:t>IT Governance Auditing</a:t>
            </a:r>
            <a:endParaRPr lang="en-US" b="0" dirty="0"/>
          </a:p>
          <a:p>
            <a:pPr marL="0" indent="0">
              <a:buNone/>
            </a:pPr>
            <a:r>
              <a:rPr lang="en-US" dirty="0"/>
              <a:t>5</a:t>
            </a:r>
            <a:r>
              <a:rPr lang="en-US" dirty="0" smtClean="0"/>
              <a:t>.2 </a:t>
            </a:r>
            <a:r>
              <a:rPr lang="en-US" dirty="0"/>
              <a:t>IT Management and Operations</a:t>
            </a:r>
          </a:p>
          <a:p>
            <a:pPr lvl="0"/>
            <a:r>
              <a:rPr lang="en-GB" b="0" dirty="0"/>
              <a:t>Evaluating IT policies, procedures, and controls</a:t>
            </a:r>
            <a:endParaRPr lang="en-US" b="0" dirty="0"/>
          </a:p>
          <a:p>
            <a:r>
              <a:rPr lang="en-GB" b="0" dirty="0"/>
              <a:t>Change management and configuration </a:t>
            </a:r>
            <a:r>
              <a:rPr lang="en-GB" b="0" dirty="0" smtClean="0"/>
              <a:t>control</a:t>
            </a:r>
          </a:p>
          <a:p>
            <a:r>
              <a:rPr lang="en-GB" b="0" dirty="0" smtClean="0"/>
              <a:t>IT Management and Operations Auditing</a:t>
            </a:r>
            <a:endParaRPr lang="en-US" b="0" dirty="0"/>
          </a:p>
        </p:txBody>
      </p:sp>
    </p:spTree>
    <p:extLst>
      <p:ext uri="{BB962C8B-B14F-4D97-AF65-F5344CB8AC3E}">
        <p14:creationId xmlns:p14="http://schemas.microsoft.com/office/powerpoint/2010/main" val="1301522372"/>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Governance Audit..</a:t>
            </a:r>
            <a:endParaRPr lang="en-US" dirty="0"/>
          </a:p>
        </p:txBody>
      </p:sp>
      <p:sp>
        <p:nvSpPr>
          <p:cNvPr id="3" name="Content Placeholder 2"/>
          <p:cNvSpPr>
            <a:spLocks noGrp="1"/>
          </p:cNvSpPr>
          <p:nvPr>
            <p:ph idx="1"/>
          </p:nvPr>
        </p:nvSpPr>
        <p:spPr>
          <a:xfrm>
            <a:off x="1016000" y="1752600"/>
            <a:ext cx="10871200" cy="4663440"/>
          </a:xfrm>
        </p:spPr>
        <p:txBody>
          <a:bodyPr/>
          <a:lstStyle/>
          <a:p>
            <a:r>
              <a:rPr lang="en-US" dirty="0" smtClean="0"/>
              <a:t>Communicate </a:t>
            </a:r>
            <a:r>
              <a:rPr lang="en-US" dirty="0"/>
              <a:t>Audit Results</a:t>
            </a:r>
            <a:r>
              <a:rPr lang="en-US" b="0" dirty="0"/>
              <a:t>:</a:t>
            </a:r>
          </a:p>
          <a:p>
            <a:pPr lvl="1"/>
            <a:r>
              <a:rPr lang="en-US" dirty="0"/>
              <a:t>Prepare and present audit reports to senior management, governance committees, and relevant stakeholders.</a:t>
            </a:r>
          </a:p>
          <a:p>
            <a:pPr lvl="1"/>
            <a:r>
              <a:rPr lang="en-US" dirty="0"/>
              <a:t>Communicate audit findings, recommendations, and proposed action plans to facilitate decision-making and drive improvements in IT governance practices.</a:t>
            </a:r>
          </a:p>
          <a:p>
            <a:r>
              <a:rPr lang="en-US" dirty="0"/>
              <a:t>Monitor and Follow-Up</a:t>
            </a:r>
            <a:r>
              <a:rPr lang="en-US" b="0" dirty="0"/>
              <a:t>:</a:t>
            </a:r>
          </a:p>
          <a:p>
            <a:pPr lvl="1"/>
            <a:r>
              <a:rPr lang="en-US" dirty="0"/>
              <a:t>Monitor the implementation of audit recommendations and track progress towards addressing identified deficiencies.</a:t>
            </a:r>
          </a:p>
          <a:p>
            <a:pPr lvl="1"/>
            <a:r>
              <a:rPr lang="en-US" dirty="0"/>
              <a:t>Conduct follow-up audits to verify the effectiveness of corrective actions and ensure sustained improvement in IT governance practices over time</a:t>
            </a:r>
            <a:r>
              <a:rPr lang="en-US" dirty="0" smtClean="0"/>
              <a:t>.</a:t>
            </a:r>
            <a:endParaRPr lang="en-US" dirty="0"/>
          </a:p>
        </p:txBody>
      </p:sp>
    </p:spTree>
    <p:extLst>
      <p:ext uri="{BB962C8B-B14F-4D97-AF65-F5344CB8AC3E}">
        <p14:creationId xmlns:p14="http://schemas.microsoft.com/office/powerpoint/2010/main" val="1109590867"/>
      </p:ext>
    </p:extLst>
  </p:cSld>
  <p:clrMapOvr>
    <a:masterClrMapping/>
  </p:clrMapOvr>
  <p:transition spd="slow"/>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MANAGEMENT AND OPERATIONS</a:t>
            </a:r>
            <a:endParaRPr lang="en-US" dirty="0"/>
          </a:p>
        </p:txBody>
      </p:sp>
      <p:sp>
        <p:nvSpPr>
          <p:cNvPr id="3" name="Content Placeholder 2"/>
          <p:cNvSpPr>
            <a:spLocks noGrp="1"/>
          </p:cNvSpPr>
          <p:nvPr>
            <p:ph idx="1"/>
          </p:nvPr>
        </p:nvSpPr>
        <p:spPr/>
        <p:txBody>
          <a:bodyPr/>
          <a:lstStyle/>
          <a:p>
            <a:r>
              <a:rPr lang="en-US" b="0" dirty="0" smtClean="0"/>
              <a:t>IT management and operations encompass </a:t>
            </a:r>
            <a:r>
              <a:rPr lang="en-US" b="0" dirty="0"/>
              <a:t>the planning, implementation, maintenance, and support of an organization's </a:t>
            </a:r>
            <a:r>
              <a:rPr lang="en-US" b="0" dirty="0" smtClean="0"/>
              <a:t>IT systems </a:t>
            </a:r>
            <a:r>
              <a:rPr lang="en-US" b="0" dirty="0"/>
              <a:t>and infrastructure to meet its business objectives. </a:t>
            </a:r>
            <a:endParaRPr lang="en-US" b="0" dirty="0" smtClean="0"/>
          </a:p>
          <a:p>
            <a:r>
              <a:rPr lang="en-US" b="0" dirty="0" smtClean="0"/>
              <a:t>It </a:t>
            </a:r>
            <a:r>
              <a:rPr lang="en-US" b="0" dirty="0"/>
              <a:t>involves overseeing a range of activities, including hardware and software management, network administration, cybersecurity, data management, and user support. </a:t>
            </a:r>
            <a:endParaRPr lang="en-US" b="0" dirty="0" smtClean="0"/>
          </a:p>
          <a:p>
            <a:r>
              <a:rPr lang="en-US" b="0" dirty="0" smtClean="0"/>
              <a:t>Effective </a:t>
            </a:r>
            <a:r>
              <a:rPr lang="en-US" b="0" dirty="0"/>
              <a:t>IT management and operations </a:t>
            </a:r>
            <a:r>
              <a:rPr lang="en-US" b="0" dirty="0" smtClean="0"/>
              <a:t>requires a combination of strategic planning, technical expertise, operational excellence, and continuous improvement efforts.</a:t>
            </a:r>
            <a:endParaRPr lang="en-US" b="0" dirty="0"/>
          </a:p>
        </p:txBody>
      </p:sp>
    </p:spTree>
    <p:extLst>
      <p:ext uri="{BB962C8B-B14F-4D97-AF65-F5344CB8AC3E}">
        <p14:creationId xmlns:p14="http://schemas.microsoft.com/office/powerpoint/2010/main" val="2271992915"/>
      </p:ext>
    </p:extLst>
  </p:cSld>
  <p:clrMapOvr>
    <a:masterClrMapping/>
  </p:clrMapOvr>
  <p:transition spd="slow"/>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a:t>
            </a:r>
            <a:r>
              <a:rPr lang="en-US" dirty="0"/>
              <a:t>of IT management and operations</a:t>
            </a:r>
          </a:p>
        </p:txBody>
      </p:sp>
      <p:sp>
        <p:nvSpPr>
          <p:cNvPr id="3" name="Content Placeholder 2"/>
          <p:cNvSpPr>
            <a:spLocks noGrp="1"/>
          </p:cNvSpPr>
          <p:nvPr>
            <p:ph idx="1"/>
          </p:nvPr>
        </p:nvSpPr>
        <p:spPr>
          <a:xfrm>
            <a:off x="1016000" y="1752600"/>
            <a:ext cx="10871200" cy="4434840"/>
          </a:xfrm>
        </p:spPr>
        <p:txBody>
          <a:bodyPr/>
          <a:lstStyle/>
          <a:p>
            <a:r>
              <a:rPr lang="en-US" dirty="0" smtClean="0"/>
              <a:t>Strategic </a:t>
            </a:r>
            <a:r>
              <a:rPr lang="en-US" dirty="0"/>
              <a:t>Planning</a:t>
            </a:r>
            <a:r>
              <a:rPr lang="en-US" b="0" dirty="0"/>
              <a:t>: IT management starts with aligning IT strategies with the overall business objectives </a:t>
            </a:r>
            <a:r>
              <a:rPr lang="en-US" b="0" dirty="0" smtClean="0"/>
              <a:t>for </a:t>
            </a:r>
            <a:r>
              <a:rPr lang="en-US" b="0" dirty="0"/>
              <a:t>competitive advantage.</a:t>
            </a:r>
          </a:p>
          <a:p>
            <a:r>
              <a:rPr lang="en-US" dirty="0"/>
              <a:t>Infrastructure Management</a:t>
            </a:r>
            <a:r>
              <a:rPr lang="en-US" b="0" dirty="0"/>
              <a:t>: </a:t>
            </a:r>
            <a:r>
              <a:rPr lang="en-US" b="0" dirty="0" smtClean="0"/>
              <a:t>involves </a:t>
            </a:r>
            <a:r>
              <a:rPr lang="en-US" b="0" dirty="0"/>
              <a:t>managing the hardware, software, networks, and other technological resources required to support the organization's operations. It includes activities such as procurement, installation, configuration, and </a:t>
            </a:r>
            <a:r>
              <a:rPr lang="en-US" b="0" dirty="0" smtClean="0"/>
              <a:t>maintenance.</a:t>
            </a:r>
            <a:endParaRPr lang="en-US" b="0" dirty="0"/>
          </a:p>
          <a:p>
            <a:r>
              <a:rPr lang="en-US" dirty="0"/>
              <a:t>Application Management</a:t>
            </a:r>
            <a:r>
              <a:rPr lang="en-US" b="0" dirty="0"/>
              <a:t>: Managing the lifecycle of software applications used within the organization. This includes development, deployment, integration, maintenance, and retirement of applications to ensure they meet business requirements and operate effectively</a:t>
            </a:r>
            <a:r>
              <a:rPr lang="en-US" b="0" dirty="0" smtClean="0"/>
              <a:t>.</a:t>
            </a:r>
            <a:endParaRPr lang="en-US" b="0" dirty="0"/>
          </a:p>
        </p:txBody>
      </p:sp>
    </p:spTree>
    <p:extLst>
      <p:ext uri="{BB962C8B-B14F-4D97-AF65-F5344CB8AC3E}">
        <p14:creationId xmlns:p14="http://schemas.microsoft.com/office/powerpoint/2010/main" val="2530955398"/>
      </p:ext>
    </p:extLst>
  </p:cSld>
  <p:clrMapOvr>
    <a:masterClrMapping/>
  </p:clrMapOvr>
  <p:transition spd="slow"/>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a:t>
            </a:r>
            <a:r>
              <a:rPr lang="en-US" dirty="0"/>
              <a:t>of IT management and </a:t>
            </a:r>
            <a:r>
              <a:rPr lang="en-US" dirty="0" smtClean="0"/>
              <a:t>operations…</a:t>
            </a:r>
            <a:endParaRPr lang="en-US" dirty="0"/>
          </a:p>
        </p:txBody>
      </p:sp>
      <p:sp>
        <p:nvSpPr>
          <p:cNvPr id="3" name="Content Placeholder 2"/>
          <p:cNvSpPr>
            <a:spLocks noGrp="1"/>
          </p:cNvSpPr>
          <p:nvPr>
            <p:ph idx="1"/>
          </p:nvPr>
        </p:nvSpPr>
        <p:spPr>
          <a:xfrm>
            <a:off x="1016000" y="1752600"/>
            <a:ext cx="10871200" cy="4465320"/>
          </a:xfrm>
        </p:spPr>
        <p:txBody>
          <a:bodyPr/>
          <a:lstStyle/>
          <a:p>
            <a:r>
              <a:rPr lang="en-US" dirty="0" smtClean="0"/>
              <a:t>Data </a:t>
            </a:r>
            <a:r>
              <a:rPr lang="en-US" dirty="0"/>
              <a:t>Management</a:t>
            </a:r>
            <a:r>
              <a:rPr lang="en-US" b="0" dirty="0"/>
              <a:t>: Ensuring the integrity, security, availability, and usability of organizational data. </a:t>
            </a:r>
            <a:r>
              <a:rPr lang="en-US" b="0" dirty="0" smtClean="0"/>
              <a:t>It involves data </a:t>
            </a:r>
            <a:r>
              <a:rPr lang="en-US" b="0" dirty="0"/>
              <a:t>storage, backup, recovery, data governance, and data quality management.</a:t>
            </a:r>
          </a:p>
          <a:p>
            <a:r>
              <a:rPr lang="en-US" dirty="0"/>
              <a:t>Cybersecurity</a:t>
            </a:r>
            <a:r>
              <a:rPr lang="en-US" b="0" dirty="0"/>
              <a:t>: Protecting the organization's IT systems, networks, and data from cyber threats and unauthorized </a:t>
            </a:r>
            <a:r>
              <a:rPr lang="en-US" b="0" dirty="0" smtClean="0"/>
              <a:t>access e.g. implementing </a:t>
            </a:r>
            <a:r>
              <a:rPr lang="en-US" b="0" dirty="0"/>
              <a:t>security measures such as firewalls, antivirus software, </a:t>
            </a:r>
            <a:r>
              <a:rPr lang="en-US" b="0" dirty="0" smtClean="0"/>
              <a:t>IDS, encryption.</a:t>
            </a:r>
            <a:endParaRPr lang="en-US" b="0" dirty="0"/>
          </a:p>
          <a:p>
            <a:r>
              <a:rPr lang="en-US" dirty="0"/>
              <a:t>IT Service Management (ITSM)</a:t>
            </a:r>
            <a:r>
              <a:rPr lang="en-US" b="0" dirty="0"/>
              <a:t>: Managing the delivery of IT services to users within the organization. This includes processes such as incident management, problem management, change management, service request management, and service level management</a:t>
            </a:r>
            <a:r>
              <a:rPr lang="en-US" b="0" dirty="0" smtClean="0"/>
              <a:t>.</a:t>
            </a:r>
            <a:endParaRPr lang="en-US" b="0" dirty="0"/>
          </a:p>
        </p:txBody>
      </p:sp>
    </p:spTree>
    <p:extLst>
      <p:ext uri="{BB962C8B-B14F-4D97-AF65-F5344CB8AC3E}">
        <p14:creationId xmlns:p14="http://schemas.microsoft.com/office/powerpoint/2010/main" val="2033362213"/>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a:t>
            </a:r>
            <a:r>
              <a:rPr lang="en-US" dirty="0"/>
              <a:t>of IT management and </a:t>
            </a:r>
            <a:r>
              <a:rPr lang="en-US" dirty="0" smtClean="0"/>
              <a:t>operations…</a:t>
            </a:r>
            <a:endParaRPr lang="en-US" dirty="0"/>
          </a:p>
        </p:txBody>
      </p:sp>
      <p:sp>
        <p:nvSpPr>
          <p:cNvPr id="3" name="Content Placeholder 2"/>
          <p:cNvSpPr>
            <a:spLocks noGrp="1"/>
          </p:cNvSpPr>
          <p:nvPr>
            <p:ph idx="1"/>
          </p:nvPr>
        </p:nvSpPr>
        <p:spPr>
          <a:xfrm>
            <a:off x="1016000" y="1686099"/>
            <a:ext cx="10871200" cy="4997333"/>
          </a:xfrm>
        </p:spPr>
        <p:txBody>
          <a:bodyPr/>
          <a:lstStyle/>
          <a:p>
            <a:r>
              <a:rPr lang="en-US" dirty="0" smtClean="0"/>
              <a:t>IT </a:t>
            </a:r>
            <a:r>
              <a:rPr lang="en-US" dirty="0"/>
              <a:t>Governance</a:t>
            </a:r>
            <a:r>
              <a:rPr lang="en-US" b="0" dirty="0"/>
              <a:t>: Establishing frameworks, policies, and procedures to ensure that IT activities align with business objectives, comply with regulations, manage risks effectively, and deliver </a:t>
            </a:r>
            <a:r>
              <a:rPr lang="en-US" b="0" dirty="0" smtClean="0"/>
              <a:t>value.</a:t>
            </a:r>
            <a:endParaRPr lang="en-US" b="0" dirty="0"/>
          </a:p>
          <a:p>
            <a:r>
              <a:rPr lang="en-US" dirty="0"/>
              <a:t>Vendor Management</a:t>
            </a:r>
            <a:r>
              <a:rPr lang="en-US" b="0" dirty="0"/>
              <a:t>: Managing relationships with IT vendors and service providers to ensure the delivery of high-quality products and services. This involves activities such as vendor selection, contract negotiation, performance monitoring, and relationship management.</a:t>
            </a:r>
          </a:p>
          <a:p>
            <a:r>
              <a:rPr lang="en-US" dirty="0"/>
              <a:t>User Support and Training</a:t>
            </a:r>
            <a:r>
              <a:rPr lang="en-US" b="0" dirty="0"/>
              <a:t>: Providing technical support and training to users to help them effectively utilize IT systems and </a:t>
            </a:r>
            <a:r>
              <a:rPr lang="en-US" b="0" dirty="0" smtClean="0"/>
              <a:t>tools. This includes troubleshooting </a:t>
            </a:r>
            <a:r>
              <a:rPr lang="en-US" b="0" dirty="0"/>
              <a:t>issues, answering user queries, and delivering training programs to enhance user skills and knowledge</a:t>
            </a:r>
            <a:r>
              <a:rPr lang="en-US" b="0" dirty="0" smtClean="0"/>
              <a:t>.</a:t>
            </a:r>
            <a:endParaRPr lang="en-US" b="0" dirty="0"/>
          </a:p>
        </p:txBody>
      </p:sp>
    </p:spTree>
    <p:extLst>
      <p:ext uri="{BB962C8B-B14F-4D97-AF65-F5344CB8AC3E}">
        <p14:creationId xmlns:p14="http://schemas.microsoft.com/office/powerpoint/2010/main" val="2749763219"/>
      </p:ext>
    </p:extLst>
  </p:cSld>
  <p:clrMapOvr>
    <a:masterClrMapping/>
  </p:clrMapOvr>
  <p:transition spd="slow"/>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Aspects </a:t>
            </a:r>
            <a:r>
              <a:rPr lang="en-US" dirty="0"/>
              <a:t>of IT management and </a:t>
            </a:r>
            <a:r>
              <a:rPr lang="en-US" dirty="0" smtClean="0"/>
              <a:t>operations…</a:t>
            </a:r>
            <a:endParaRPr lang="en-US" dirty="0"/>
          </a:p>
        </p:txBody>
      </p:sp>
      <p:sp>
        <p:nvSpPr>
          <p:cNvPr id="3" name="Content Placeholder 2"/>
          <p:cNvSpPr>
            <a:spLocks noGrp="1"/>
          </p:cNvSpPr>
          <p:nvPr>
            <p:ph idx="1"/>
          </p:nvPr>
        </p:nvSpPr>
        <p:spPr>
          <a:xfrm>
            <a:off x="1016000" y="1752600"/>
            <a:ext cx="10871200" cy="4465320"/>
          </a:xfrm>
        </p:spPr>
        <p:txBody>
          <a:bodyPr/>
          <a:lstStyle/>
          <a:p>
            <a:r>
              <a:rPr lang="en-US" dirty="0" smtClean="0"/>
              <a:t>Performance </a:t>
            </a:r>
            <a:r>
              <a:rPr lang="en-US" dirty="0"/>
              <a:t>Monitoring and Improvement</a:t>
            </a:r>
            <a:r>
              <a:rPr lang="en-US" b="0" dirty="0"/>
              <a:t>: Monitoring the performance of IT systems and processes to identify areas for improvement and optimize IT operations. This involves collecting and analyzing performance data, identifying bottlenecks or inefficiencies, and implementing measures to enhance performance</a:t>
            </a:r>
            <a:r>
              <a:rPr lang="en-US" b="0" dirty="0" smtClean="0"/>
              <a:t>.</a:t>
            </a:r>
            <a:endParaRPr lang="en-US" b="0" dirty="0"/>
          </a:p>
        </p:txBody>
      </p:sp>
    </p:spTree>
    <p:extLst>
      <p:ext uri="{BB962C8B-B14F-4D97-AF65-F5344CB8AC3E}">
        <p14:creationId xmlns:p14="http://schemas.microsoft.com/office/powerpoint/2010/main" val="1504148800"/>
      </p:ext>
    </p:extLst>
  </p:cSld>
  <p:clrMapOvr>
    <a:masterClrMapping/>
  </p:clrMapOvr>
  <p:transition spd="slow"/>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Evaluating IT policies, procedures, and controls</a:t>
            </a:r>
            <a:endParaRPr lang="en-US" dirty="0"/>
          </a:p>
        </p:txBody>
      </p:sp>
      <p:sp>
        <p:nvSpPr>
          <p:cNvPr id="3" name="Content Placeholder 2"/>
          <p:cNvSpPr>
            <a:spLocks noGrp="1"/>
          </p:cNvSpPr>
          <p:nvPr>
            <p:ph idx="1"/>
          </p:nvPr>
        </p:nvSpPr>
        <p:spPr/>
        <p:txBody>
          <a:bodyPr/>
          <a:lstStyle/>
          <a:p>
            <a:pPr marL="0" indent="0">
              <a:buNone/>
            </a:pPr>
            <a:r>
              <a:rPr lang="en-US" b="0" dirty="0" smtClean="0"/>
              <a:t>It </a:t>
            </a:r>
            <a:r>
              <a:rPr lang="en-US" b="0" dirty="0"/>
              <a:t>is critical to </a:t>
            </a:r>
            <a:r>
              <a:rPr lang="en-US" b="0" dirty="0" smtClean="0"/>
              <a:t>ensuring </a:t>
            </a:r>
            <a:r>
              <a:rPr lang="en-US" b="0" dirty="0"/>
              <a:t>that an organization's </a:t>
            </a:r>
            <a:r>
              <a:rPr lang="en-US" b="0" dirty="0" smtClean="0"/>
              <a:t>IT practices </a:t>
            </a:r>
            <a:r>
              <a:rPr lang="en-US" b="0" dirty="0"/>
              <a:t>are aligned with its objectives, comply with regulations, manage risks effectively, and safeguard assets. </a:t>
            </a:r>
            <a:endParaRPr lang="en-US" b="0" dirty="0" smtClean="0"/>
          </a:p>
          <a:p>
            <a:r>
              <a:rPr lang="en-US" dirty="0" smtClean="0"/>
              <a:t>Review </a:t>
            </a:r>
            <a:r>
              <a:rPr lang="en-US" dirty="0"/>
              <a:t>Documentation</a:t>
            </a:r>
            <a:r>
              <a:rPr lang="en-US" b="0" dirty="0"/>
              <a:t>:</a:t>
            </a:r>
          </a:p>
          <a:p>
            <a:pPr lvl="1"/>
            <a:r>
              <a:rPr lang="en-US" dirty="0" smtClean="0"/>
              <a:t>Review the </a:t>
            </a:r>
            <a:r>
              <a:rPr lang="en-US" dirty="0"/>
              <a:t>organization's IT policies, procedures, and control </a:t>
            </a:r>
            <a:r>
              <a:rPr lang="en-US" dirty="0" smtClean="0"/>
              <a:t>documentation that outline </a:t>
            </a:r>
            <a:r>
              <a:rPr lang="en-US" dirty="0"/>
              <a:t>the rules, guidelines, and standards governing IT activities.</a:t>
            </a:r>
          </a:p>
          <a:p>
            <a:pPr lvl="1"/>
            <a:r>
              <a:rPr lang="en-US" dirty="0"/>
              <a:t>Evaluate the comprehensiveness, clarity, and relevance of the policies and procedures. Ensure they cover key areas such as data security, access controls, IT operations, software development, and incident response</a:t>
            </a:r>
            <a:r>
              <a:rPr lang="en-US" dirty="0" smtClean="0"/>
              <a:t>.</a:t>
            </a:r>
            <a:endParaRPr lang="en-US" dirty="0"/>
          </a:p>
        </p:txBody>
      </p:sp>
    </p:spTree>
    <p:extLst>
      <p:ext uri="{BB962C8B-B14F-4D97-AF65-F5344CB8AC3E}">
        <p14:creationId xmlns:p14="http://schemas.microsoft.com/office/powerpoint/2010/main" val="3951875371"/>
      </p:ext>
    </p:extLst>
  </p:cSld>
  <p:clrMapOvr>
    <a:masterClrMapping/>
  </p:clrMapOvr>
  <p:transition spd="slow"/>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16000" y="509847"/>
            <a:ext cx="10871200" cy="990600"/>
          </a:xfrm>
        </p:spPr>
        <p:txBody>
          <a:bodyPr/>
          <a:lstStyle/>
          <a:p>
            <a:r>
              <a:rPr lang="en-GB" dirty="0"/>
              <a:t>Evaluating IT policies, procedures, and </a:t>
            </a:r>
            <a:r>
              <a:rPr lang="en-GB" dirty="0" smtClean="0"/>
              <a:t>controls…</a:t>
            </a:r>
            <a:endParaRPr lang="en-US" dirty="0"/>
          </a:p>
        </p:txBody>
      </p:sp>
      <p:sp>
        <p:nvSpPr>
          <p:cNvPr id="3" name="Content Placeholder 2"/>
          <p:cNvSpPr>
            <a:spLocks noGrp="1"/>
          </p:cNvSpPr>
          <p:nvPr>
            <p:ph idx="1"/>
          </p:nvPr>
        </p:nvSpPr>
        <p:spPr>
          <a:xfrm>
            <a:off x="1016000" y="1652846"/>
            <a:ext cx="10871200" cy="4930833"/>
          </a:xfrm>
        </p:spPr>
        <p:txBody>
          <a:bodyPr/>
          <a:lstStyle/>
          <a:p>
            <a:r>
              <a:rPr lang="en-US" dirty="0" smtClean="0"/>
              <a:t>Assess </a:t>
            </a:r>
            <a:r>
              <a:rPr lang="en-US" dirty="0"/>
              <a:t>Compliance</a:t>
            </a:r>
            <a:r>
              <a:rPr lang="en-US" b="0" dirty="0"/>
              <a:t>:</a:t>
            </a:r>
          </a:p>
          <a:p>
            <a:pPr lvl="1"/>
            <a:r>
              <a:rPr lang="en-US" dirty="0"/>
              <a:t>Evaluate the organization's compliance with internal policies, industry standards, and regulatory requirements. Ensure that IT practices adhere to relevant </a:t>
            </a:r>
            <a:r>
              <a:rPr lang="en-US" dirty="0" smtClean="0"/>
              <a:t>laws and regulations, such as GDPR, HIPAA, or PCI DSS.</a:t>
            </a:r>
            <a:endParaRPr lang="en-US" dirty="0"/>
          </a:p>
          <a:p>
            <a:pPr lvl="1"/>
            <a:r>
              <a:rPr lang="en-US" dirty="0"/>
              <a:t>Conduct compliance audits and assessments to identify gaps or deficiencies in policy implementation and enforcement.</a:t>
            </a:r>
          </a:p>
          <a:p>
            <a:r>
              <a:rPr lang="en-US" dirty="0"/>
              <a:t>Evaluate Implementation</a:t>
            </a:r>
            <a:r>
              <a:rPr lang="en-US" b="0" dirty="0"/>
              <a:t>:</a:t>
            </a:r>
          </a:p>
          <a:p>
            <a:pPr lvl="1"/>
            <a:r>
              <a:rPr lang="en-US" dirty="0"/>
              <a:t>Assess how well IT policies and procedures are implemented in practice. Evaluate whether employees are aware of and adhere to the policies and procedures in their day-to-day activities.</a:t>
            </a:r>
          </a:p>
          <a:p>
            <a:pPr lvl="1"/>
            <a:r>
              <a:rPr lang="en-US" dirty="0"/>
              <a:t>Review evidence of policy implementation, such as documentation, training records, system configurations, and incident reports</a:t>
            </a:r>
            <a:r>
              <a:rPr lang="en-US" dirty="0" smtClean="0"/>
              <a:t>.</a:t>
            </a:r>
            <a:endParaRPr lang="en-US" dirty="0"/>
          </a:p>
        </p:txBody>
      </p:sp>
    </p:spTree>
    <p:extLst>
      <p:ext uri="{BB962C8B-B14F-4D97-AF65-F5344CB8AC3E}">
        <p14:creationId xmlns:p14="http://schemas.microsoft.com/office/powerpoint/2010/main" val="1379872488"/>
      </p:ext>
    </p:extLst>
  </p:cSld>
  <p:clrMapOvr>
    <a:masterClrMapping/>
  </p:clrMapOvr>
  <p:transition spd="slow"/>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Evaluating IT policies, procedures, and </a:t>
            </a:r>
            <a:r>
              <a:rPr lang="en-GB" dirty="0" smtClean="0"/>
              <a:t>controls…</a:t>
            </a:r>
            <a:endParaRPr lang="en-US" dirty="0"/>
          </a:p>
        </p:txBody>
      </p:sp>
      <p:sp>
        <p:nvSpPr>
          <p:cNvPr id="3" name="Content Placeholder 2"/>
          <p:cNvSpPr>
            <a:spLocks noGrp="1"/>
          </p:cNvSpPr>
          <p:nvPr>
            <p:ph idx="1"/>
          </p:nvPr>
        </p:nvSpPr>
        <p:spPr>
          <a:xfrm>
            <a:off x="1016000" y="1752600"/>
            <a:ext cx="10871200" cy="4581698"/>
          </a:xfrm>
        </p:spPr>
        <p:txBody>
          <a:bodyPr/>
          <a:lstStyle/>
          <a:p>
            <a:r>
              <a:rPr lang="en-US" dirty="0" smtClean="0"/>
              <a:t>Examine </a:t>
            </a:r>
            <a:r>
              <a:rPr lang="en-US" dirty="0"/>
              <a:t>Controls</a:t>
            </a:r>
            <a:r>
              <a:rPr lang="en-US" b="0" dirty="0"/>
              <a:t>:</a:t>
            </a:r>
          </a:p>
          <a:p>
            <a:pPr lvl="1"/>
            <a:r>
              <a:rPr lang="en-US" dirty="0"/>
              <a:t>Review the IT controls in place to mitigate risks and enforce compliance with policies and </a:t>
            </a:r>
            <a:r>
              <a:rPr lang="en-US" dirty="0" smtClean="0"/>
              <a:t>procedures. </a:t>
            </a:r>
            <a:r>
              <a:rPr lang="en-US" dirty="0"/>
              <a:t>This includes technical controls (e.g., access controls, encryption, logging), administrative controls (e.g., segregation of duties, user access management), and physical controls (e.g., secure facility access).</a:t>
            </a:r>
          </a:p>
          <a:p>
            <a:pPr lvl="1"/>
            <a:r>
              <a:rPr lang="en-US" dirty="0"/>
              <a:t>Assess the effectiveness of controls </a:t>
            </a:r>
            <a:r>
              <a:rPr lang="en-US" dirty="0" smtClean="0"/>
              <a:t>and compliance violations.</a:t>
            </a:r>
            <a:endParaRPr lang="en-US" dirty="0"/>
          </a:p>
          <a:p>
            <a:r>
              <a:rPr lang="en-US" dirty="0"/>
              <a:t>Test Controls</a:t>
            </a:r>
            <a:r>
              <a:rPr lang="en-US" b="0" dirty="0"/>
              <a:t>:</a:t>
            </a:r>
          </a:p>
          <a:p>
            <a:pPr lvl="1"/>
            <a:r>
              <a:rPr lang="en-US" dirty="0"/>
              <a:t>Conduct testing of IT controls to validate their </a:t>
            </a:r>
            <a:r>
              <a:rPr lang="en-US" dirty="0" smtClean="0"/>
              <a:t>effectiveness e.g. vulnerability </a:t>
            </a:r>
            <a:r>
              <a:rPr lang="en-US" dirty="0"/>
              <a:t>assessments, penetration testing, security audits, and compliance reviews.</a:t>
            </a:r>
          </a:p>
          <a:p>
            <a:pPr lvl="1"/>
            <a:r>
              <a:rPr lang="en-US" dirty="0"/>
              <a:t>Identify weaknesses or deficiencies in control implementation and recommend corrective actions to address them</a:t>
            </a:r>
            <a:r>
              <a:rPr lang="en-US" dirty="0" smtClean="0"/>
              <a:t>.</a:t>
            </a:r>
            <a:endParaRPr lang="en-US" dirty="0"/>
          </a:p>
        </p:txBody>
      </p:sp>
    </p:spTree>
    <p:extLst>
      <p:ext uri="{BB962C8B-B14F-4D97-AF65-F5344CB8AC3E}">
        <p14:creationId xmlns:p14="http://schemas.microsoft.com/office/powerpoint/2010/main" val="138078826"/>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Evaluating IT policies, procedures, and </a:t>
            </a:r>
            <a:r>
              <a:rPr lang="en-GB" dirty="0" smtClean="0"/>
              <a:t>controls…</a:t>
            </a:r>
            <a:endParaRPr lang="en-US" dirty="0"/>
          </a:p>
        </p:txBody>
      </p:sp>
      <p:sp>
        <p:nvSpPr>
          <p:cNvPr id="3" name="Content Placeholder 2"/>
          <p:cNvSpPr>
            <a:spLocks noGrp="1"/>
          </p:cNvSpPr>
          <p:nvPr>
            <p:ph idx="1"/>
          </p:nvPr>
        </p:nvSpPr>
        <p:spPr>
          <a:xfrm>
            <a:off x="1016000" y="1752600"/>
            <a:ext cx="10871200" cy="4581698"/>
          </a:xfrm>
        </p:spPr>
        <p:txBody>
          <a:bodyPr/>
          <a:lstStyle/>
          <a:p>
            <a:r>
              <a:rPr lang="en-US" dirty="0" smtClean="0"/>
              <a:t>Assess </a:t>
            </a:r>
            <a:r>
              <a:rPr lang="en-US" dirty="0"/>
              <a:t>Change Management</a:t>
            </a:r>
            <a:r>
              <a:rPr lang="en-US" b="0" dirty="0"/>
              <a:t>:</a:t>
            </a:r>
          </a:p>
          <a:p>
            <a:pPr lvl="1"/>
            <a:r>
              <a:rPr lang="en-US" dirty="0"/>
              <a:t>Evaluate the organization's change management processes for IT policies, procedures, and controls. Ensure that changes are properly authorized, documented, tested, and communicated to relevant stakeholders.</a:t>
            </a:r>
          </a:p>
          <a:p>
            <a:pPr lvl="1"/>
            <a:r>
              <a:rPr lang="en-US" dirty="0"/>
              <a:t>Assess the impact of changes on IT operations, security, and compliance, and verify that they are implemented in a controlled and coordinated manner.</a:t>
            </a:r>
          </a:p>
          <a:p>
            <a:r>
              <a:rPr lang="en-US" dirty="0"/>
              <a:t>Review Incident Response</a:t>
            </a:r>
            <a:r>
              <a:rPr lang="en-US" b="0" dirty="0"/>
              <a:t>:</a:t>
            </a:r>
          </a:p>
          <a:p>
            <a:pPr lvl="1"/>
            <a:r>
              <a:rPr lang="en-US" dirty="0"/>
              <a:t>Assess the organization's incident response procedures for handling security incidents, breaches, and other IT-related disruptions.</a:t>
            </a:r>
          </a:p>
          <a:p>
            <a:pPr lvl="1"/>
            <a:r>
              <a:rPr lang="en-US" dirty="0"/>
              <a:t>Review past incidents and the organization's response to them. Evaluate the effectiveness of incident detection, containment, eradication, and recovery efforts</a:t>
            </a:r>
            <a:r>
              <a:rPr lang="en-US" dirty="0" smtClean="0"/>
              <a:t>.</a:t>
            </a:r>
            <a:endParaRPr lang="en-US" dirty="0"/>
          </a:p>
        </p:txBody>
      </p:sp>
    </p:spTree>
    <p:extLst>
      <p:ext uri="{BB962C8B-B14F-4D97-AF65-F5344CB8AC3E}">
        <p14:creationId xmlns:p14="http://schemas.microsoft.com/office/powerpoint/2010/main" val="77819554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GOVERNANCE</a:t>
            </a:r>
            <a:endParaRPr lang="en-US" dirty="0"/>
          </a:p>
        </p:txBody>
      </p:sp>
      <p:sp>
        <p:nvSpPr>
          <p:cNvPr id="3" name="Content Placeholder 2"/>
          <p:cNvSpPr>
            <a:spLocks noGrp="1"/>
          </p:cNvSpPr>
          <p:nvPr>
            <p:ph idx="1"/>
          </p:nvPr>
        </p:nvSpPr>
        <p:spPr/>
        <p:txBody>
          <a:bodyPr/>
          <a:lstStyle/>
          <a:p>
            <a:r>
              <a:rPr lang="en-US" b="0" dirty="0" smtClean="0"/>
              <a:t>An element </a:t>
            </a:r>
            <a:r>
              <a:rPr lang="en-US" b="0" dirty="0"/>
              <a:t>of corporate governance, aimed at improving the overall management of IT and deriving improved value from investment in </a:t>
            </a:r>
            <a:r>
              <a:rPr lang="en-US" b="0" dirty="0" smtClean="0"/>
              <a:t>IT.</a:t>
            </a:r>
            <a:endParaRPr lang="en-US" b="0" dirty="0"/>
          </a:p>
          <a:p>
            <a:r>
              <a:rPr lang="en-US" b="0" dirty="0" smtClean="0"/>
              <a:t>IT governance </a:t>
            </a:r>
            <a:r>
              <a:rPr lang="en-US" b="0" dirty="0"/>
              <a:t>refers to the framework of processes, policies, and decision-making structures that guide the effective and efficient use of </a:t>
            </a:r>
            <a:r>
              <a:rPr lang="en-US" b="0" dirty="0" smtClean="0"/>
              <a:t>IT </a:t>
            </a:r>
            <a:r>
              <a:rPr lang="en-US" b="0" dirty="0"/>
              <a:t>within an organization. </a:t>
            </a:r>
            <a:endParaRPr lang="en-US" b="0" dirty="0" smtClean="0"/>
          </a:p>
          <a:p>
            <a:r>
              <a:rPr lang="en-US" b="0" dirty="0" smtClean="0"/>
              <a:t>IT </a:t>
            </a:r>
            <a:r>
              <a:rPr lang="en-US" b="0" dirty="0"/>
              <a:t>governance frameworks enable organisations to manage their IT risks effectively and ensure that </a:t>
            </a:r>
            <a:r>
              <a:rPr lang="en-US" b="0" dirty="0" smtClean="0"/>
              <a:t>IT is aligned </a:t>
            </a:r>
            <a:r>
              <a:rPr lang="en-US" b="0" dirty="0"/>
              <a:t>with their overall business objectives</a:t>
            </a:r>
            <a:r>
              <a:rPr lang="en-US" b="0" dirty="0" smtClean="0"/>
              <a:t>.</a:t>
            </a:r>
            <a:endParaRPr lang="en-US" b="0" dirty="0"/>
          </a:p>
        </p:txBody>
      </p:sp>
    </p:spTree>
    <p:extLst>
      <p:ext uri="{BB962C8B-B14F-4D97-AF65-F5344CB8AC3E}">
        <p14:creationId xmlns:p14="http://schemas.microsoft.com/office/powerpoint/2010/main" val="2714066392"/>
      </p:ext>
    </p:extLst>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Evaluating IT policies, procedures, and </a:t>
            </a:r>
            <a:r>
              <a:rPr lang="en-GB" dirty="0" smtClean="0"/>
              <a:t>controls…</a:t>
            </a:r>
            <a:endParaRPr lang="en-US" dirty="0"/>
          </a:p>
        </p:txBody>
      </p:sp>
      <p:sp>
        <p:nvSpPr>
          <p:cNvPr id="3" name="Content Placeholder 2"/>
          <p:cNvSpPr>
            <a:spLocks noGrp="1"/>
          </p:cNvSpPr>
          <p:nvPr>
            <p:ph idx="1"/>
          </p:nvPr>
        </p:nvSpPr>
        <p:spPr>
          <a:xfrm>
            <a:off x="1016000" y="1752600"/>
            <a:ext cx="10871200" cy="4581698"/>
          </a:xfrm>
        </p:spPr>
        <p:txBody>
          <a:bodyPr/>
          <a:lstStyle/>
          <a:p>
            <a:r>
              <a:rPr lang="en-US" dirty="0" smtClean="0"/>
              <a:t>Continuous </a:t>
            </a:r>
            <a:r>
              <a:rPr lang="en-US" dirty="0"/>
              <a:t>Improvement</a:t>
            </a:r>
            <a:r>
              <a:rPr lang="en-US" b="0" dirty="0"/>
              <a:t>:</a:t>
            </a:r>
          </a:p>
          <a:p>
            <a:pPr lvl="1"/>
            <a:r>
              <a:rPr lang="en-US" dirty="0"/>
              <a:t>Identify opportunities for improvement based on the evaluation findings. This may include updating policies and procedures, strengthening controls, enhancing training programs, or investing in new technologies.</a:t>
            </a:r>
          </a:p>
          <a:p>
            <a:pPr lvl="1"/>
            <a:r>
              <a:rPr lang="en-US" dirty="0"/>
              <a:t>Establish mechanisms for ongoing monitoring, review, and revision of IT policies, procedures, and controls to adapt to changing risks, regulations, and business requirements</a:t>
            </a:r>
            <a:r>
              <a:rPr lang="en-US" dirty="0" smtClean="0"/>
              <a:t>.</a:t>
            </a:r>
            <a:endParaRPr lang="en-US" dirty="0"/>
          </a:p>
        </p:txBody>
      </p:sp>
    </p:spTree>
    <p:extLst>
      <p:ext uri="{BB962C8B-B14F-4D97-AF65-F5344CB8AC3E}">
        <p14:creationId xmlns:p14="http://schemas.microsoft.com/office/powerpoint/2010/main" val="1520434084"/>
      </p:ext>
    </p:extLst>
  </p:cSld>
  <p:clrMapOvr>
    <a:masterClrMapping/>
  </p:clrMapOvr>
  <p:transition spd="slow"/>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 management and configuration control</a:t>
            </a:r>
            <a:endParaRPr lang="en-US" dirty="0"/>
          </a:p>
        </p:txBody>
      </p:sp>
      <p:sp>
        <p:nvSpPr>
          <p:cNvPr id="3" name="Content Placeholder 2"/>
          <p:cNvSpPr>
            <a:spLocks noGrp="1"/>
          </p:cNvSpPr>
          <p:nvPr>
            <p:ph idx="1"/>
          </p:nvPr>
        </p:nvSpPr>
        <p:spPr/>
        <p:txBody>
          <a:bodyPr/>
          <a:lstStyle/>
          <a:p>
            <a:r>
              <a:rPr lang="en-US" b="0" dirty="0"/>
              <a:t>Change management and configuration control are critical processes within IT governance frameworks, ensuring that changes to IT systems and configurations are managed in a controlled and systematic manner to minimize risks and maintain stability. </a:t>
            </a:r>
            <a:endParaRPr lang="en-US" b="0" dirty="0" smtClean="0"/>
          </a:p>
          <a:p>
            <a:r>
              <a:rPr lang="en-US" b="0" dirty="0" smtClean="0"/>
              <a:t>Both </a:t>
            </a:r>
            <a:r>
              <a:rPr lang="en-US" b="0" dirty="0"/>
              <a:t>change management and configuration control processes are closely intertwined, as changes often involve modifications to configuration items. </a:t>
            </a:r>
            <a:endParaRPr lang="en-US" b="0" dirty="0" smtClean="0"/>
          </a:p>
          <a:p>
            <a:r>
              <a:rPr lang="en-US" b="0" dirty="0" smtClean="0"/>
              <a:t>Together</a:t>
            </a:r>
            <a:r>
              <a:rPr lang="en-US" b="0" dirty="0"/>
              <a:t>, they help organizations manage complexity, maintain stability, ensure compliance, and support the delivery of reliable and secure IT services. </a:t>
            </a:r>
            <a:endParaRPr lang="en-US" b="0" dirty="0" smtClean="0"/>
          </a:p>
        </p:txBody>
      </p:sp>
    </p:spTree>
    <p:extLst>
      <p:ext uri="{BB962C8B-B14F-4D97-AF65-F5344CB8AC3E}">
        <p14:creationId xmlns:p14="http://schemas.microsoft.com/office/powerpoint/2010/main" val="2497591027"/>
      </p:ext>
    </p:extLst>
  </p:cSld>
  <p:clrMapOvr>
    <a:masterClrMapping/>
  </p:clrMapOvr>
  <p:transition spd="slow"/>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 management and configuration control</a:t>
            </a:r>
            <a:endParaRPr lang="en-US" dirty="0"/>
          </a:p>
        </p:txBody>
      </p:sp>
      <p:sp>
        <p:nvSpPr>
          <p:cNvPr id="3" name="Content Placeholder 2"/>
          <p:cNvSpPr>
            <a:spLocks noGrp="1"/>
          </p:cNvSpPr>
          <p:nvPr>
            <p:ph idx="1"/>
          </p:nvPr>
        </p:nvSpPr>
        <p:spPr/>
        <p:txBody>
          <a:bodyPr/>
          <a:lstStyle/>
          <a:p>
            <a:r>
              <a:rPr lang="en-US" b="0" dirty="0" smtClean="0"/>
              <a:t>Effective </a:t>
            </a:r>
            <a:r>
              <a:rPr lang="en-US" b="0" dirty="0"/>
              <a:t>implementation of these processes requires clear policies, defined roles and responsibilities, standardized procedures, appropriate tools and technologies, and ongoing monitoring and improvement efforts</a:t>
            </a:r>
            <a:r>
              <a:rPr lang="en-US" b="0" dirty="0" smtClean="0"/>
              <a:t>.</a:t>
            </a:r>
            <a:endParaRPr lang="en-US" b="0" dirty="0"/>
          </a:p>
        </p:txBody>
      </p:sp>
    </p:spTree>
    <p:extLst>
      <p:ext uri="{BB962C8B-B14F-4D97-AF65-F5344CB8AC3E}">
        <p14:creationId xmlns:p14="http://schemas.microsoft.com/office/powerpoint/2010/main" val="704034173"/>
      </p:ext>
    </p:extLst>
  </p:cSld>
  <p:clrMapOvr>
    <a:masterClrMapping/>
  </p:clrMapOvr>
  <p:transition spd="slow"/>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 </a:t>
            </a:r>
            <a:r>
              <a:rPr lang="en-GB" dirty="0" smtClean="0"/>
              <a:t>management</a:t>
            </a:r>
            <a:endParaRPr lang="en-US" dirty="0"/>
          </a:p>
        </p:txBody>
      </p:sp>
      <p:sp>
        <p:nvSpPr>
          <p:cNvPr id="3" name="Content Placeholder 2"/>
          <p:cNvSpPr>
            <a:spLocks noGrp="1"/>
          </p:cNvSpPr>
          <p:nvPr>
            <p:ph sz="half" idx="1"/>
          </p:nvPr>
        </p:nvSpPr>
        <p:spPr>
          <a:xfrm>
            <a:off x="433071" y="1802476"/>
            <a:ext cx="5750560" cy="4343400"/>
          </a:xfrm>
        </p:spPr>
        <p:txBody>
          <a:bodyPr/>
          <a:lstStyle/>
          <a:p>
            <a:r>
              <a:rPr lang="en-US" b="0" dirty="0" smtClean="0"/>
              <a:t>Change management or enablement is the </a:t>
            </a:r>
            <a:r>
              <a:rPr lang="en-US" b="0" dirty="0"/>
              <a:t>process of planning, scheduling, approving, implementing, and reviewing changes to IT systems, applications, infrastructure, </a:t>
            </a:r>
            <a:r>
              <a:rPr lang="en-US" b="0" dirty="0" smtClean="0"/>
              <a:t>services. </a:t>
            </a:r>
          </a:p>
          <a:p>
            <a:r>
              <a:rPr lang="en-US" b="0" dirty="0" smtClean="0"/>
              <a:t>It is designed </a:t>
            </a:r>
            <a:r>
              <a:rPr lang="en-US" b="0" dirty="0"/>
              <a:t>to minimize disruptions to IT services while making changes to critical systems and services</a:t>
            </a:r>
            <a:r>
              <a:rPr lang="en-US" b="0" dirty="0" smtClean="0"/>
              <a:t>.</a:t>
            </a:r>
            <a:endParaRPr lang="en-US" b="0" dirty="0"/>
          </a:p>
        </p:txBody>
      </p:sp>
      <p:pic>
        <p:nvPicPr>
          <p:cNvPr id="7170" name="Picture 2" descr="8 Steps for an Effective Change Management Process | Smartsheet"/>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451600" y="1802476"/>
            <a:ext cx="5334000" cy="300227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2606973"/>
      </p:ext>
    </p:extLst>
  </p:cSld>
  <p:clrMapOvr>
    <a:masterClrMapping/>
  </p:clrMapOvr>
  <p:transition spd="slow"/>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a:t>
            </a:r>
            <a:r>
              <a:rPr lang="en-US" dirty="0" smtClean="0"/>
              <a:t>Components of </a:t>
            </a:r>
            <a:r>
              <a:rPr lang="en-GB" dirty="0" smtClean="0"/>
              <a:t>Change management</a:t>
            </a:r>
            <a:endParaRPr lang="en-US" dirty="0"/>
          </a:p>
        </p:txBody>
      </p:sp>
      <p:sp>
        <p:nvSpPr>
          <p:cNvPr id="3" name="Content Placeholder 2"/>
          <p:cNvSpPr>
            <a:spLocks noGrp="1"/>
          </p:cNvSpPr>
          <p:nvPr>
            <p:ph idx="1"/>
          </p:nvPr>
        </p:nvSpPr>
        <p:spPr>
          <a:xfrm>
            <a:off x="648393" y="1669474"/>
            <a:ext cx="11238807" cy="5030584"/>
          </a:xfrm>
        </p:spPr>
        <p:txBody>
          <a:bodyPr/>
          <a:lstStyle/>
          <a:p>
            <a:pPr lvl="1"/>
            <a:r>
              <a:rPr lang="en-US" b="1" dirty="0" smtClean="0"/>
              <a:t>Request </a:t>
            </a:r>
            <a:r>
              <a:rPr lang="en-US" b="1" dirty="0"/>
              <a:t>Submission</a:t>
            </a:r>
            <a:r>
              <a:rPr lang="en-US" dirty="0"/>
              <a:t>: Requests for changes are submitted, detailing the nature of the change, its purpose, and potential impacts.</a:t>
            </a:r>
          </a:p>
          <a:p>
            <a:pPr lvl="1"/>
            <a:r>
              <a:rPr lang="en-US" b="1" dirty="0"/>
              <a:t>Assessment and Approval</a:t>
            </a:r>
            <a:r>
              <a:rPr lang="en-US" dirty="0"/>
              <a:t>: Changes are assessed for feasibility, risks, and impacts. Authorization is obtained from appropriate stakeholders, such as change advisory boards (CABs</a:t>
            </a:r>
            <a:r>
              <a:rPr lang="en-US" dirty="0" smtClean="0"/>
              <a:t>).</a:t>
            </a:r>
          </a:p>
          <a:p>
            <a:pPr lvl="1"/>
            <a:r>
              <a:rPr lang="en-US" b="1" dirty="0"/>
              <a:t>Planning and Scheduling</a:t>
            </a:r>
            <a:r>
              <a:rPr lang="en-US" dirty="0"/>
              <a:t>: Changes are planned, including timelines, resources, and dependencies. Schedules are coordinated to minimize disruption to services.</a:t>
            </a:r>
          </a:p>
          <a:p>
            <a:pPr lvl="1"/>
            <a:r>
              <a:rPr lang="en-US" b="1" dirty="0"/>
              <a:t>Implementation</a:t>
            </a:r>
            <a:r>
              <a:rPr lang="en-US" dirty="0"/>
              <a:t>: Changes are deployed according to the approved plan. Testing and validation are performed to ensure that changes meet requirements and do not cause adverse effects.</a:t>
            </a:r>
          </a:p>
          <a:p>
            <a:pPr lvl="1"/>
            <a:r>
              <a:rPr lang="en-US" b="1" dirty="0"/>
              <a:t>Review and Closure</a:t>
            </a:r>
            <a:r>
              <a:rPr lang="en-US" dirty="0"/>
              <a:t>: Post-implementation reviews are conducted to evaluate the success of changes and identify any issues or lessons learned. Changes are closed out once validated.</a:t>
            </a:r>
          </a:p>
          <a:p>
            <a:pPr marL="457200" lvl="1" indent="0">
              <a:buNone/>
            </a:pPr>
            <a:endParaRPr lang="en-US" dirty="0"/>
          </a:p>
        </p:txBody>
      </p:sp>
    </p:spTree>
    <p:extLst>
      <p:ext uri="{BB962C8B-B14F-4D97-AF65-F5344CB8AC3E}">
        <p14:creationId xmlns:p14="http://schemas.microsoft.com/office/powerpoint/2010/main" val="817756222"/>
      </p:ext>
    </p:extLst>
  </p:cSld>
  <p:clrMapOvr>
    <a:masterClrMapping/>
  </p:clrMapOvr>
  <p:transition spd="slow"/>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Configuration Control</a:t>
            </a:r>
          </a:p>
        </p:txBody>
      </p:sp>
      <p:sp>
        <p:nvSpPr>
          <p:cNvPr id="3" name="Content Placeholder 2"/>
          <p:cNvSpPr>
            <a:spLocks noGrp="1"/>
          </p:cNvSpPr>
          <p:nvPr>
            <p:ph sz="half" idx="1"/>
          </p:nvPr>
        </p:nvSpPr>
        <p:spPr/>
        <p:txBody>
          <a:bodyPr/>
          <a:lstStyle/>
          <a:p>
            <a:r>
              <a:rPr lang="en-US" b="0" dirty="0" smtClean="0"/>
              <a:t>Configuration control/ management is the process </a:t>
            </a:r>
            <a:r>
              <a:rPr lang="en-US" b="0" dirty="0"/>
              <a:t>for controlling modifications to hardware, firmware, software, and documentation to protect the information system against improper modifications before, during, and after system </a:t>
            </a:r>
            <a:r>
              <a:rPr lang="en-US" b="0" dirty="0" smtClean="0"/>
              <a:t>implementation.</a:t>
            </a:r>
            <a:endParaRPr lang="en-US" b="0" dirty="0"/>
          </a:p>
        </p:txBody>
      </p:sp>
      <p:pic>
        <p:nvPicPr>
          <p:cNvPr id="5122" name="Picture 2" descr="Final Project Fact Sheet - Configuration Management for Transportation  Management Systems: Maintaining and Sustaining System Integrity"/>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6350000" y="1752600"/>
            <a:ext cx="5513387" cy="36480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43072547"/>
      </p:ext>
    </p:extLst>
  </p:cSld>
  <p:clrMapOvr>
    <a:masterClrMapping/>
  </p:clrMapOvr>
  <p:transition spd="slow"/>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Components </a:t>
            </a:r>
            <a:r>
              <a:rPr lang="en-US" dirty="0" smtClean="0"/>
              <a:t>of Configuration </a:t>
            </a:r>
            <a:r>
              <a:rPr lang="en-US" dirty="0"/>
              <a:t>Control</a:t>
            </a:r>
          </a:p>
        </p:txBody>
      </p:sp>
      <p:sp>
        <p:nvSpPr>
          <p:cNvPr id="3" name="Content Placeholder 2"/>
          <p:cNvSpPr>
            <a:spLocks noGrp="1"/>
          </p:cNvSpPr>
          <p:nvPr>
            <p:ph idx="1"/>
          </p:nvPr>
        </p:nvSpPr>
        <p:spPr>
          <a:xfrm>
            <a:off x="1016000" y="1752600"/>
            <a:ext cx="10871200" cy="4714702"/>
          </a:xfrm>
        </p:spPr>
        <p:txBody>
          <a:bodyPr/>
          <a:lstStyle/>
          <a:p>
            <a:pPr lvl="1"/>
            <a:r>
              <a:rPr lang="en-US" b="1" dirty="0" smtClean="0"/>
              <a:t>Configuration </a:t>
            </a:r>
            <a:r>
              <a:rPr lang="en-US" b="1" dirty="0"/>
              <a:t>Identification</a:t>
            </a:r>
            <a:r>
              <a:rPr lang="en-US" dirty="0"/>
              <a:t>: Identifying and documenting configuration items, including hardware, software, documentation, and dependencies.</a:t>
            </a:r>
          </a:p>
          <a:p>
            <a:pPr lvl="1"/>
            <a:r>
              <a:rPr lang="en-US" b="1" dirty="0"/>
              <a:t>Configuration Baseline</a:t>
            </a:r>
            <a:r>
              <a:rPr lang="en-US" dirty="0"/>
              <a:t>: Establishing baseline configurations as reference points for changes. Baselines are used to track and compare changes over time</a:t>
            </a:r>
            <a:r>
              <a:rPr lang="en-US" dirty="0" smtClean="0"/>
              <a:t>.</a:t>
            </a:r>
          </a:p>
          <a:p>
            <a:pPr lvl="1"/>
            <a:r>
              <a:rPr lang="en-US" b="1" dirty="0"/>
              <a:t>Configuration Change Control</a:t>
            </a:r>
            <a:r>
              <a:rPr lang="en-US" dirty="0"/>
              <a:t>: Controlling changes to configuration items through formal processes. Changes are evaluated, approved, and implemented while maintaining integrity and consistency.</a:t>
            </a:r>
          </a:p>
          <a:p>
            <a:pPr lvl="1"/>
            <a:r>
              <a:rPr lang="en-US" b="1" dirty="0"/>
              <a:t>Configuration Status Accounting</a:t>
            </a:r>
            <a:r>
              <a:rPr lang="en-US" dirty="0"/>
              <a:t>: Recording and reporting the status and history of configuration items, including changes, versions, and relationships.</a:t>
            </a:r>
          </a:p>
          <a:p>
            <a:pPr lvl="1"/>
            <a:r>
              <a:rPr lang="en-US" b="1" dirty="0"/>
              <a:t>Configuration Auditing and Verification</a:t>
            </a:r>
            <a:r>
              <a:rPr lang="en-US" dirty="0"/>
              <a:t>: Periodically auditing configurations to ensure compliance with standards, policies, and requirements. Verification ensures that configurations accurately reflect their documented states.</a:t>
            </a:r>
          </a:p>
          <a:p>
            <a:pPr marL="457200" lvl="1" indent="0">
              <a:buNone/>
            </a:pPr>
            <a:endParaRPr lang="en-US" dirty="0"/>
          </a:p>
        </p:txBody>
      </p:sp>
    </p:spTree>
    <p:extLst>
      <p:ext uri="{BB962C8B-B14F-4D97-AF65-F5344CB8AC3E}">
        <p14:creationId xmlns:p14="http://schemas.microsoft.com/office/powerpoint/2010/main" val="1599453136"/>
      </p:ext>
    </p:extLst>
  </p:cSld>
  <p:clrMapOvr>
    <a:masterClrMapping/>
  </p:clrMapOvr>
  <p:transition spd="slow"/>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Management </a:t>
            </a:r>
            <a:r>
              <a:rPr lang="en-US" dirty="0"/>
              <a:t>and </a:t>
            </a:r>
            <a:r>
              <a:rPr lang="en-US" dirty="0" smtClean="0"/>
              <a:t>Operations Audit</a:t>
            </a:r>
            <a:endParaRPr lang="en-US" dirty="0"/>
          </a:p>
        </p:txBody>
      </p:sp>
      <p:sp>
        <p:nvSpPr>
          <p:cNvPr id="3" name="Content Placeholder 2"/>
          <p:cNvSpPr>
            <a:spLocks noGrp="1"/>
          </p:cNvSpPr>
          <p:nvPr>
            <p:ph idx="1"/>
          </p:nvPr>
        </p:nvSpPr>
        <p:spPr/>
        <p:txBody>
          <a:bodyPr/>
          <a:lstStyle/>
          <a:p>
            <a:r>
              <a:rPr lang="en-US" b="0" dirty="0"/>
              <a:t>Conducting </a:t>
            </a:r>
            <a:r>
              <a:rPr lang="en-US" b="0" dirty="0" smtClean="0"/>
              <a:t>this audit </a:t>
            </a:r>
            <a:r>
              <a:rPr lang="en-US" b="0" dirty="0"/>
              <a:t>involves evaluating the effectiveness, efficiency, and compliance of an organization's IT management practices and operational </a:t>
            </a:r>
            <a:r>
              <a:rPr lang="en-US" b="0" dirty="0" smtClean="0"/>
              <a:t>processes:</a:t>
            </a:r>
            <a:endParaRPr lang="en-US" b="0" dirty="0"/>
          </a:p>
          <a:p>
            <a:r>
              <a:rPr lang="en-US" dirty="0"/>
              <a:t>Define Audit </a:t>
            </a:r>
            <a:r>
              <a:rPr lang="en-US" dirty="0" smtClean="0"/>
              <a:t>Objectives and Scope</a:t>
            </a:r>
            <a:r>
              <a:rPr lang="en-US" b="0" dirty="0" smtClean="0"/>
              <a:t>:</a:t>
            </a:r>
            <a:endParaRPr lang="en-US" b="0" dirty="0"/>
          </a:p>
          <a:p>
            <a:pPr lvl="1"/>
            <a:r>
              <a:rPr lang="en-US" dirty="0" smtClean="0"/>
              <a:t>Define the </a:t>
            </a:r>
            <a:r>
              <a:rPr lang="en-US" dirty="0"/>
              <a:t>areas </a:t>
            </a:r>
            <a:r>
              <a:rPr lang="en-US" dirty="0" smtClean="0"/>
              <a:t>to </a:t>
            </a:r>
            <a:r>
              <a:rPr lang="en-US" dirty="0"/>
              <a:t>be assessed (e.g., infrastructure management, application management, cybersecurity, IT service management).</a:t>
            </a:r>
          </a:p>
          <a:p>
            <a:r>
              <a:rPr lang="en-US" dirty="0"/>
              <a:t>Gather Audit Evidence</a:t>
            </a:r>
            <a:r>
              <a:rPr lang="en-US" b="0" dirty="0"/>
              <a:t>:</a:t>
            </a:r>
          </a:p>
          <a:p>
            <a:pPr lvl="1"/>
            <a:r>
              <a:rPr lang="en-US" dirty="0"/>
              <a:t>Collect relevant documentation, such as IT policies, procedures, guidelines, organizational charts, service level agreements (SLAs), incident reports, and compliance documentation</a:t>
            </a:r>
            <a:r>
              <a:rPr lang="en-US" dirty="0" smtClean="0"/>
              <a:t>. Interview key stakeholders for information.</a:t>
            </a:r>
            <a:endParaRPr lang="en-US" dirty="0"/>
          </a:p>
        </p:txBody>
      </p:sp>
    </p:spTree>
    <p:extLst>
      <p:ext uri="{BB962C8B-B14F-4D97-AF65-F5344CB8AC3E}">
        <p14:creationId xmlns:p14="http://schemas.microsoft.com/office/powerpoint/2010/main" val="220518122"/>
      </p:ext>
    </p:extLst>
  </p:cSld>
  <p:clrMapOvr>
    <a:masterClrMapping/>
  </p:clrMapOvr>
  <p:transition spd="slow"/>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Management </a:t>
            </a:r>
            <a:r>
              <a:rPr lang="en-US" dirty="0"/>
              <a:t>and </a:t>
            </a:r>
            <a:r>
              <a:rPr lang="en-US" dirty="0" smtClean="0"/>
              <a:t>Operations Audit…</a:t>
            </a:r>
            <a:endParaRPr lang="en-US" dirty="0"/>
          </a:p>
        </p:txBody>
      </p:sp>
      <p:sp>
        <p:nvSpPr>
          <p:cNvPr id="3" name="Content Placeholder 2"/>
          <p:cNvSpPr>
            <a:spLocks noGrp="1"/>
          </p:cNvSpPr>
          <p:nvPr>
            <p:ph idx="1"/>
          </p:nvPr>
        </p:nvSpPr>
        <p:spPr/>
        <p:txBody>
          <a:bodyPr/>
          <a:lstStyle/>
          <a:p>
            <a:r>
              <a:rPr lang="en-US" dirty="0" smtClean="0"/>
              <a:t>Assess </a:t>
            </a:r>
            <a:r>
              <a:rPr lang="en-US" dirty="0"/>
              <a:t>Infrastructure Management</a:t>
            </a:r>
            <a:r>
              <a:rPr lang="en-US" b="0" dirty="0"/>
              <a:t>:</a:t>
            </a:r>
          </a:p>
          <a:p>
            <a:pPr lvl="1"/>
            <a:r>
              <a:rPr lang="en-US" dirty="0"/>
              <a:t>Evaluate the management of IT infrastructure components, including hardware, software, networks, and data centers.</a:t>
            </a:r>
          </a:p>
          <a:p>
            <a:pPr lvl="1"/>
            <a:r>
              <a:rPr lang="en-US" dirty="0"/>
              <a:t>Assess processes for procurement, installation, configuration, maintenance, and disposal of IT assets.</a:t>
            </a:r>
          </a:p>
          <a:p>
            <a:pPr lvl="1"/>
            <a:r>
              <a:rPr lang="en-US" dirty="0"/>
              <a:t>Evaluate the effectiveness of capacity planning, performance monitoring, and optimization efforts</a:t>
            </a:r>
            <a:r>
              <a:rPr lang="en-US" dirty="0" smtClean="0"/>
              <a:t>.</a:t>
            </a:r>
            <a:endParaRPr lang="en-US" dirty="0"/>
          </a:p>
        </p:txBody>
      </p:sp>
    </p:spTree>
    <p:extLst>
      <p:ext uri="{BB962C8B-B14F-4D97-AF65-F5344CB8AC3E}">
        <p14:creationId xmlns:p14="http://schemas.microsoft.com/office/powerpoint/2010/main" val="2290891683"/>
      </p:ext>
    </p:extLst>
  </p:cSld>
  <p:clrMapOvr>
    <a:masterClrMapping/>
  </p:clrMapOvr>
  <p:transition spd="slow"/>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Management </a:t>
            </a:r>
            <a:r>
              <a:rPr lang="en-US" dirty="0"/>
              <a:t>and </a:t>
            </a:r>
            <a:r>
              <a:rPr lang="en-US" dirty="0" smtClean="0"/>
              <a:t>Operations Audit…</a:t>
            </a:r>
            <a:endParaRPr lang="en-US" dirty="0"/>
          </a:p>
        </p:txBody>
      </p:sp>
      <p:sp>
        <p:nvSpPr>
          <p:cNvPr id="3" name="Content Placeholder 2"/>
          <p:cNvSpPr>
            <a:spLocks noGrp="1"/>
          </p:cNvSpPr>
          <p:nvPr>
            <p:ph idx="1"/>
          </p:nvPr>
        </p:nvSpPr>
        <p:spPr/>
        <p:txBody>
          <a:bodyPr/>
          <a:lstStyle/>
          <a:p>
            <a:r>
              <a:rPr lang="en-US" dirty="0" smtClean="0"/>
              <a:t>Review </a:t>
            </a:r>
            <a:r>
              <a:rPr lang="en-US" dirty="0"/>
              <a:t>Application Management</a:t>
            </a:r>
            <a:r>
              <a:rPr lang="en-US" b="0" dirty="0"/>
              <a:t>:</a:t>
            </a:r>
          </a:p>
          <a:p>
            <a:pPr lvl="1"/>
            <a:r>
              <a:rPr lang="en-US" dirty="0"/>
              <a:t>Assess the management of software applications used within the organization.</a:t>
            </a:r>
          </a:p>
          <a:p>
            <a:pPr lvl="1"/>
            <a:r>
              <a:rPr lang="en-US" dirty="0"/>
              <a:t>Evaluate processes for application development, deployment, integration, maintenance, and retirement.</a:t>
            </a:r>
          </a:p>
          <a:p>
            <a:pPr lvl="1"/>
            <a:r>
              <a:rPr lang="en-US" dirty="0"/>
              <a:t>Review change management practices for software applications, including version control, testing, and deployment procedures</a:t>
            </a:r>
            <a:r>
              <a:rPr lang="en-US" dirty="0" smtClean="0"/>
              <a:t>.</a:t>
            </a:r>
            <a:endParaRPr lang="en-US" dirty="0"/>
          </a:p>
        </p:txBody>
      </p:sp>
    </p:spTree>
    <p:extLst>
      <p:ext uri="{BB962C8B-B14F-4D97-AF65-F5344CB8AC3E}">
        <p14:creationId xmlns:p14="http://schemas.microsoft.com/office/powerpoint/2010/main" val="254822448"/>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it is important</a:t>
            </a:r>
            <a:endParaRPr lang="en-US" dirty="0"/>
          </a:p>
        </p:txBody>
      </p:sp>
      <p:sp>
        <p:nvSpPr>
          <p:cNvPr id="3" name="Content Placeholder 2"/>
          <p:cNvSpPr>
            <a:spLocks noGrp="1"/>
          </p:cNvSpPr>
          <p:nvPr>
            <p:ph idx="1"/>
          </p:nvPr>
        </p:nvSpPr>
        <p:spPr/>
        <p:txBody>
          <a:bodyPr/>
          <a:lstStyle/>
          <a:p>
            <a:pPr marL="0" indent="0">
              <a:buNone/>
            </a:pPr>
            <a:r>
              <a:rPr lang="en-US" b="0" dirty="0"/>
              <a:t>IT governance enables an organisation to:</a:t>
            </a:r>
          </a:p>
          <a:p>
            <a:r>
              <a:rPr lang="en-US" b="0" dirty="0"/>
              <a:t>Demonstrate measurable results against broader business strategies and goals.</a:t>
            </a:r>
          </a:p>
          <a:p>
            <a:r>
              <a:rPr lang="en-US" b="0" dirty="0"/>
              <a:t>Meet relevant legal and regulatory </a:t>
            </a:r>
            <a:r>
              <a:rPr lang="en-US" b="0" dirty="0" smtClean="0"/>
              <a:t>obligations.</a:t>
            </a:r>
            <a:endParaRPr lang="en-US" b="0" dirty="0"/>
          </a:p>
          <a:p>
            <a:r>
              <a:rPr lang="en-US" b="0" dirty="0"/>
              <a:t>Assure stakeholders they can have confidence in your </a:t>
            </a:r>
            <a:r>
              <a:rPr lang="en-US" b="0" dirty="0" err="1"/>
              <a:t>organisation's</a:t>
            </a:r>
            <a:r>
              <a:rPr lang="en-US" b="0" dirty="0"/>
              <a:t> IT services.</a:t>
            </a:r>
          </a:p>
          <a:p>
            <a:r>
              <a:rPr lang="en-US" b="0" dirty="0"/>
              <a:t>Facilitate an increase in the return on IT investment; and</a:t>
            </a:r>
          </a:p>
          <a:p>
            <a:r>
              <a:rPr lang="en-US" b="0" dirty="0"/>
              <a:t>Comply with certain corporate governance or public </a:t>
            </a:r>
            <a:r>
              <a:rPr lang="en-US" b="0" dirty="0" smtClean="0"/>
              <a:t>rules </a:t>
            </a:r>
            <a:r>
              <a:rPr lang="en-US" b="0" dirty="0"/>
              <a:t>or requirements.</a:t>
            </a:r>
          </a:p>
          <a:p>
            <a:endParaRPr lang="en-US" dirty="0"/>
          </a:p>
        </p:txBody>
      </p:sp>
    </p:spTree>
    <p:extLst>
      <p:ext uri="{BB962C8B-B14F-4D97-AF65-F5344CB8AC3E}">
        <p14:creationId xmlns:p14="http://schemas.microsoft.com/office/powerpoint/2010/main" val="2123449545"/>
      </p:ext>
    </p:extLst>
  </p:cSld>
  <p:clrMapOvr>
    <a:masterClrMapping/>
  </p:clrMapOvr>
  <p:transition spd="slow"/>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Management </a:t>
            </a:r>
            <a:r>
              <a:rPr lang="en-US" dirty="0"/>
              <a:t>and </a:t>
            </a:r>
            <a:r>
              <a:rPr lang="en-US" dirty="0" smtClean="0"/>
              <a:t>Operations Audit…</a:t>
            </a:r>
            <a:endParaRPr lang="en-US" dirty="0"/>
          </a:p>
        </p:txBody>
      </p:sp>
      <p:sp>
        <p:nvSpPr>
          <p:cNvPr id="3" name="Content Placeholder 2"/>
          <p:cNvSpPr>
            <a:spLocks noGrp="1"/>
          </p:cNvSpPr>
          <p:nvPr>
            <p:ph idx="1"/>
          </p:nvPr>
        </p:nvSpPr>
        <p:spPr/>
        <p:txBody>
          <a:bodyPr/>
          <a:lstStyle/>
          <a:p>
            <a:r>
              <a:rPr lang="en-US" dirty="0" smtClean="0"/>
              <a:t>Evaluate </a:t>
            </a:r>
            <a:r>
              <a:rPr lang="en-US" dirty="0"/>
              <a:t>Cybersecurity Practices</a:t>
            </a:r>
            <a:r>
              <a:rPr lang="en-US" b="0" dirty="0"/>
              <a:t>:</a:t>
            </a:r>
          </a:p>
          <a:p>
            <a:pPr lvl="1"/>
            <a:r>
              <a:rPr lang="en-US" dirty="0"/>
              <a:t>Assess the organization's cybersecurity posture and practices to protect IT systems, networks, and data from cyber threats.</a:t>
            </a:r>
          </a:p>
          <a:p>
            <a:pPr lvl="1"/>
            <a:r>
              <a:rPr lang="en-US" dirty="0"/>
              <a:t>Evaluate the implementation of security controls, such as access controls, encryption, intrusion detection/prevention systems, and patch management.</a:t>
            </a:r>
          </a:p>
          <a:p>
            <a:pPr lvl="1"/>
            <a:r>
              <a:rPr lang="en-US" dirty="0"/>
              <a:t>Review incident response procedures and practices for handling security incidents, breaches, and vulnerabilities</a:t>
            </a:r>
            <a:r>
              <a:rPr lang="en-US" dirty="0" smtClean="0"/>
              <a:t>.</a:t>
            </a:r>
            <a:endParaRPr lang="en-US" dirty="0"/>
          </a:p>
        </p:txBody>
      </p:sp>
    </p:spTree>
    <p:extLst>
      <p:ext uri="{BB962C8B-B14F-4D97-AF65-F5344CB8AC3E}">
        <p14:creationId xmlns:p14="http://schemas.microsoft.com/office/powerpoint/2010/main" val="85759728"/>
      </p:ext>
    </p:extLst>
  </p:cSld>
  <p:clrMapOvr>
    <a:masterClrMapping/>
  </p:clrMapOvr>
  <p:transition spd="slow"/>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Management </a:t>
            </a:r>
            <a:r>
              <a:rPr lang="en-US" dirty="0"/>
              <a:t>and </a:t>
            </a:r>
            <a:r>
              <a:rPr lang="en-US" dirty="0" smtClean="0"/>
              <a:t>Operations Audit…</a:t>
            </a:r>
            <a:endParaRPr lang="en-US" dirty="0"/>
          </a:p>
        </p:txBody>
      </p:sp>
      <p:sp>
        <p:nvSpPr>
          <p:cNvPr id="3" name="Content Placeholder 2"/>
          <p:cNvSpPr>
            <a:spLocks noGrp="1"/>
          </p:cNvSpPr>
          <p:nvPr>
            <p:ph idx="1"/>
          </p:nvPr>
        </p:nvSpPr>
        <p:spPr/>
        <p:txBody>
          <a:bodyPr/>
          <a:lstStyle/>
          <a:p>
            <a:r>
              <a:rPr lang="en-US" dirty="0" smtClean="0"/>
              <a:t>Assess </a:t>
            </a:r>
            <a:r>
              <a:rPr lang="en-US" dirty="0"/>
              <a:t>IT Service Management (ITSM)</a:t>
            </a:r>
            <a:r>
              <a:rPr lang="en-US" b="0" dirty="0"/>
              <a:t>:</a:t>
            </a:r>
          </a:p>
          <a:p>
            <a:pPr lvl="1"/>
            <a:r>
              <a:rPr lang="en-US" dirty="0"/>
              <a:t>Evaluate the delivery of IT services to users within the organization.</a:t>
            </a:r>
          </a:p>
          <a:p>
            <a:pPr lvl="1"/>
            <a:r>
              <a:rPr lang="en-US" dirty="0"/>
              <a:t>Assess processes such as incident management, problem management, change management, service request management, and service level management.</a:t>
            </a:r>
          </a:p>
          <a:p>
            <a:pPr lvl="1"/>
            <a:r>
              <a:rPr lang="en-US" dirty="0"/>
              <a:t>Evaluate the effectiveness of service desk operations, including responsiveness, resolution times, and customer satisfaction</a:t>
            </a:r>
            <a:r>
              <a:rPr lang="en-US" dirty="0" smtClean="0"/>
              <a:t>.</a:t>
            </a:r>
            <a:endParaRPr lang="en-US" dirty="0"/>
          </a:p>
        </p:txBody>
      </p:sp>
    </p:spTree>
    <p:extLst>
      <p:ext uri="{BB962C8B-B14F-4D97-AF65-F5344CB8AC3E}">
        <p14:creationId xmlns:p14="http://schemas.microsoft.com/office/powerpoint/2010/main" val="4034686804"/>
      </p:ext>
    </p:extLst>
  </p:cSld>
  <p:clrMapOvr>
    <a:masterClrMapping/>
  </p:clrMapOvr>
  <p:transition spd="slow"/>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Management </a:t>
            </a:r>
            <a:r>
              <a:rPr lang="en-US" dirty="0"/>
              <a:t>and </a:t>
            </a:r>
            <a:r>
              <a:rPr lang="en-US" dirty="0" smtClean="0"/>
              <a:t>Operations Audit…</a:t>
            </a:r>
            <a:endParaRPr lang="en-US" dirty="0"/>
          </a:p>
        </p:txBody>
      </p:sp>
      <p:sp>
        <p:nvSpPr>
          <p:cNvPr id="3" name="Content Placeholder 2"/>
          <p:cNvSpPr>
            <a:spLocks noGrp="1"/>
          </p:cNvSpPr>
          <p:nvPr>
            <p:ph idx="1"/>
          </p:nvPr>
        </p:nvSpPr>
        <p:spPr>
          <a:xfrm>
            <a:off x="1016000" y="1752599"/>
            <a:ext cx="10871200" cy="4548447"/>
          </a:xfrm>
        </p:spPr>
        <p:txBody>
          <a:bodyPr/>
          <a:lstStyle/>
          <a:p>
            <a:r>
              <a:rPr lang="en-US" dirty="0" smtClean="0"/>
              <a:t>Review </a:t>
            </a:r>
            <a:r>
              <a:rPr lang="en-US" dirty="0"/>
              <a:t>Compliance Adherence</a:t>
            </a:r>
            <a:r>
              <a:rPr lang="en-US" b="0" dirty="0"/>
              <a:t>:</a:t>
            </a:r>
          </a:p>
          <a:p>
            <a:pPr lvl="1"/>
            <a:r>
              <a:rPr lang="en-US" dirty="0"/>
              <a:t>Assess compliance with relevant laws, regulations, industry standards, and internal policies governing IT management and operations.</a:t>
            </a:r>
          </a:p>
          <a:p>
            <a:pPr lvl="1"/>
            <a:r>
              <a:rPr lang="en-US" dirty="0"/>
              <a:t>Review evidence of compliance, such as audit reports, compliance assessments, and regulatory filings.</a:t>
            </a:r>
          </a:p>
          <a:p>
            <a:r>
              <a:rPr lang="en-US" dirty="0"/>
              <a:t>Assess Resource Management</a:t>
            </a:r>
            <a:r>
              <a:rPr lang="en-US" b="0" dirty="0"/>
              <a:t>:</a:t>
            </a:r>
          </a:p>
          <a:p>
            <a:pPr lvl="1"/>
            <a:r>
              <a:rPr lang="en-US" dirty="0"/>
              <a:t>Evaluate the allocation and utilization of IT resources, including finances, personnel, and infrastructure, to ensure alignment with strategic priorities and business needs.</a:t>
            </a:r>
          </a:p>
          <a:p>
            <a:pPr lvl="1"/>
            <a:r>
              <a:rPr lang="en-US" dirty="0"/>
              <a:t>Assess processes for resource planning, budgeting, procurement, and vendor management</a:t>
            </a:r>
            <a:r>
              <a:rPr lang="en-US" dirty="0" smtClean="0"/>
              <a:t>.</a:t>
            </a:r>
            <a:endParaRPr lang="en-US" dirty="0"/>
          </a:p>
        </p:txBody>
      </p:sp>
    </p:spTree>
    <p:extLst>
      <p:ext uri="{BB962C8B-B14F-4D97-AF65-F5344CB8AC3E}">
        <p14:creationId xmlns:p14="http://schemas.microsoft.com/office/powerpoint/2010/main" val="2711535927"/>
      </p:ext>
    </p:extLst>
  </p:cSld>
  <p:clrMapOvr>
    <a:masterClrMapping/>
  </p:clrMapOvr>
  <p:transition spd="slow"/>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Management </a:t>
            </a:r>
            <a:r>
              <a:rPr lang="en-US" dirty="0"/>
              <a:t>and </a:t>
            </a:r>
            <a:r>
              <a:rPr lang="en-US" dirty="0" smtClean="0"/>
              <a:t>Operations Audit…</a:t>
            </a:r>
            <a:endParaRPr lang="en-US" dirty="0"/>
          </a:p>
        </p:txBody>
      </p:sp>
      <p:sp>
        <p:nvSpPr>
          <p:cNvPr id="3" name="Content Placeholder 2"/>
          <p:cNvSpPr>
            <a:spLocks noGrp="1"/>
          </p:cNvSpPr>
          <p:nvPr>
            <p:ph idx="1"/>
          </p:nvPr>
        </p:nvSpPr>
        <p:spPr>
          <a:xfrm>
            <a:off x="1016000" y="1752599"/>
            <a:ext cx="10871200" cy="4548447"/>
          </a:xfrm>
        </p:spPr>
        <p:txBody>
          <a:bodyPr/>
          <a:lstStyle/>
          <a:p>
            <a:r>
              <a:rPr lang="en-US" dirty="0" smtClean="0"/>
              <a:t>Identify </a:t>
            </a:r>
            <a:r>
              <a:rPr lang="en-US" dirty="0"/>
              <a:t>Findings and Recommendations</a:t>
            </a:r>
            <a:r>
              <a:rPr lang="en-US" b="0" dirty="0"/>
              <a:t>:</a:t>
            </a:r>
          </a:p>
          <a:p>
            <a:pPr lvl="1"/>
            <a:r>
              <a:rPr lang="en-US" dirty="0"/>
              <a:t>Document audit findings, including strengths, weaknesses, and areas for improvement in IT management practices and operational processes.</a:t>
            </a:r>
          </a:p>
          <a:p>
            <a:pPr lvl="1"/>
            <a:r>
              <a:rPr lang="en-US" dirty="0"/>
              <a:t>Develop actionable recommendations to address identified deficiencies and enhance IT management and operations effectiveness.</a:t>
            </a:r>
          </a:p>
          <a:p>
            <a:r>
              <a:rPr lang="en-US" dirty="0"/>
              <a:t>Communicate Audit Results</a:t>
            </a:r>
            <a:r>
              <a:rPr lang="en-US" b="0" dirty="0"/>
              <a:t>:</a:t>
            </a:r>
          </a:p>
          <a:p>
            <a:pPr lvl="1"/>
            <a:r>
              <a:rPr lang="en-US" dirty="0"/>
              <a:t>Prepare and present audit reports to senior management, IT leaders, and relevant stakeholders.</a:t>
            </a:r>
          </a:p>
          <a:p>
            <a:pPr lvl="1"/>
            <a:r>
              <a:rPr lang="en-US" dirty="0"/>
              <a:t>Communicate audit findings, recommendations, and proposed action plans to facilitate decision-making and drive improvements in IT management and operations practices</a:t>
            </a:r>
            <a:r>
              <a:rPr lang="en-US" dirty="0" smtClean="0"/>
              <a:t>.</a:t>
            </a:r>
            <a:endParaRPr lang="en-US" dirty="0"/>
          </a:p>
        </p:txBody>
      </p:sp>
    </p:spTree>
    <p:extLst>
      <p:ext uri="{BB962C8B-B14F-4D97-AF65-F5344CB8AC3E}">
        <p14:creationId xmlns:p14="http://schemas.microsoft.com/office/powerpoint/2010/main" val="3132729928"/>
      </p:ext>
    </p:extLst>
  </p:cSld>
  <p:clrMapOvr>
    <a:masterClrMapping/>
  </p:clrMapOvr>
  <p:transition spd="slow"/>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IT </a:t>
            </a:r>
            <a:r>
              <a:rPr lang="en-US" dirty="0" smtClean="0"/>
              <a:t>Management </a:t>
            </a:r>
            <a:r>
              <a:rPr lang="en-US" dirty="0"/>
              <a:t>and </a:t>
            </a:r>
            <a:r>
              <a:rPr lang="en-US" dirty="0" smtClean="0"/>
              <a:t>Operations Audit…</a:t>
            </a:r>
            <a:endParaRPr lang="en-US" dirty="0"/>
          </a:p>
        </p:txBody>
      </p:sp>
      <p:sp>
        <p:nvSpPr>
          <p:cNvPr id="3" name="Content Placeholder 2"/>
          <p:cNvSpPr>
            <a:spLocks noGrp="1"/>
          </p:cNvSpPr>
          <p:nvPr>
            <p:ph idx="1"/>
          </p:nvPr>
        </p:nvSpPr>
        <p:spPr/>
        <p:txBody>
          <a:bodyPr/>
          <a:lstStyle/>
          <a:p>
            <a:r>
              <a:rPr lang="en-US" dirty="0" smtClean="0"/>
              <a:t>Monitor </a:t>
            </a:r>
            <a:r>
              <a:rPr lang="en-US" dirty="0"/>
              <a:t>and Follow-Up</a:t>
            </a:r>
            <a:r>
              <a:rPr lang="en-US" b="0" dirty="0"/>
              <a:t>:</a:t>
            </a:r>
          </a:p>
          <a:p>
            <a:pPr lvl="1"/>
            <a:r>
              <a:rPr lang="en-US" dirty="0"/>
              <a:t>Monitor the implementation of audit recommendations and track progress towards addressing identified deficiencies.</a:t>
            </a:r>
          </a:p>
          <a:p>
            <a:pPr lvl="1"/>
            <a:r>
              <a:rPr lang="en-US" dirty="0"/>
              <a:t>Conduct follow-up audits to verify the effectiveness of corrective actions and ensure sustained improvement in IT management and operations practices over time</a:t>
            </a:r>
            <a:r>
              <a:rPr lang="en-US" dirty="0" smtClean="0"/>
              <a:t>.</a:t>
            </a:r>
            <a:endParaRPr lang="en-US" dirty="0"/>
          </a:p>
        </p:txBody>
      </p:sp>
    </p:spTree>
    <p:extLst>
      <p:ext uri="{BB962C8B-B14F-4D97-AF65-F5344CB8AC3E}">
        <p14:creationId xmlns:p14="http://schemas.microsoft.com/office/powerpoint/2010/main" val="4096347712"/>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IT Governance Frameworks</a:t>
            </a:r>
            <a:endParaRPr lang="en-US" dirty="0"/>
          </a:p>
        </p:txBody>
      </p:sp>
      <p:sp>
        <p:nvSpPr>
          <p:cNvPr id="3" name="Content Placeholder 2"/>
          <p:cNvSpPr>
            <a:spLocks noGrp="1"/>
          </p:cNvSpPr>
          <p:nvPr>
            <p:ph idx="1"/>
          </p:nvPr>
        </p:nvSpPr>
        <p:spPr>
          <a:xfrm>
            <a:off x="1016000" y="1752600"/>
            <a:ext cx="10871200" cy="4632960"/>
          </a:xfrm>
        </p:spPr>
        <p:txBody>
          <a:bodyPr/>
          <a:lstStyle/>
          <a:p>
            <a:pPr marL="0" indent="0">
              <a:buNone/>
            </a:pPr>
            <a:r>
              <a:rPr lang="en-US" dirty="0" smtClean="0"/>
              <a:t>Some of the frameworks include</a:t>
            </a:r>
          </a:p>
          <a:p>
            <a:r>
              <a:rPr lang="en-US" b="0" dirty="0"/>
              <a:t>ISO 38500 – The international IT governance standard</a:t>
            </a:r>
          </a:p>
          <a:p>
            <a:r>
              <a:rPr lang="en-US" b="0" dirty="0" smtClean="0"/>
              <a:t>COBIT </a:t>
            </a:r>
            <a:r>
              <a:rPr lang="en-US" b="0" dirty="0"/>
              <a:t>(Control Objectives for Information and Related Technology</a:t>
            </a:r>
            <a:r>
              <a:rPr lang="en-US" b="0" dirty="0" smtClean="0"/>
              <a:t>)</a:t>
            </a:r>
          </a:p>
          <a:p>
            <a:r>
              <a:rPr lang="en-US" b="0" dirty="0"/>
              <a:t>ITIL – IT service management</a:t>
            </a:r>
          </a:p>
          <a:p>
            <a:r>
              <a:rPr lang="en-US" b="0" dirty="0" smtClean="0"/>
              <a:t>Calder-</a:t>
            </a:r>
            <a:r>
              <a:rPr lang="en-US" b="0" dirty="0" err="1" smtClean="0"/>
              <a:t>Moir</a:t>
            </a:r>
            <a:endParaRPr lang="en-US" b="0" dirty="0"/>
          </a:p>
          <a:p>
            <a:r>
              <a:rPr lang="en-US" b="0" dirty="0"/>
              <a:t>King reports of corporate governance (versions I to IV).</a:t>
            </a:r>
          </a:p>
          <a:p>
            <a:r>
              <a:rPr lang="en-US" b="0" dirty="0" smtClean="0"/>
              <a:t>Business </a:t>
            </a:r>
            <a:r>
              <a:rPr lang="en-US" b="0" dirty="0"/>
              <a:t>continuity </a:t>
            </a:r>
            <a:r>
              <a:rPr lang="en-US" b="0" dirty="0" smtClean="0"/>
              <a:t>management</a:t>
            </a:r>
            <a:r>
              <a:rPr lang="en-US" b="0" dirty="0"/>
              <a:t> and disaster recovery.</a:t>
            </a:r>
          </a:p>
          <a:p>
            <a:r>
              <a:rPr lang="en-US" b="0" dirty="0" smtClean="0"/>
              <a:t>Programme </a:t>
            </a:r>
            <a:r>
              <a:rPr lang="en-US" b="0" dirty="0"/>
              <a:t>management and project governance, including PRINCE2® and PMBOK</a:t>
            </a:r>
            <a:r>
              <a:rPr lang="en-US" b="0" dirty="0" smtClean="0"/>
              <a:t>® </a:t>
            </a:r>
            <a:r>
              <a:rPr lang="en-US" b="0" dirty="0" err="1" smtClean="0"/>
              <a:t>etc</a:t>
            </a:r>
            <a:endParaRPr lang="en-US" b="0" dirty="0"/>
          </a:p>
          <a:p>
            <a:endParaRPr lang="en-US" dirty="0"/>
          </a:p>
        </p:txBody>
      </p:sp>
    </p:spTree>
    <p:extLst>
      <p:ext uri="{BB962C8B-B14F-4D97-AF65-F5344CB8AC3E}">
        <p14:creationId xmlns:p14="http://schemas.microsoft.com/office/powerpoint/2010/main" val="744500036"/>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a:t>
            </a:r>
            <a:r>
              <a:rPr lang="en-US" dirty="0" smtClean="0"/>
              <a:t>ive </a:t>
            </a:r>
            <a:r>
              <a:rPr lang="en-US" dirty="0"/>
              <a:t>domains of IT </a:t>
            </a:r>
            <a:r>
              <a:rPr lang="en-US" dirty="0" smtClean="0"/>
              <a:t>governance</a:t>
            </a:r>
            <a:endParaRPr lang="en-US" dirty="0"/>
          </a:p>
        </p:txBody>
      </p:sp>
      <p:sp>
        <p:nvSpPr>
          <p:cNvPr id="3" name="Content Placeholder 2"/>
          <p:cNvSpPr>
            <a:spLocks noGrp="1"/>
          </p:cNvSpPr>
          <p:nvPr>
            <p:ph sz="half" idx="1"/>
          </p:nvPr>
        </p:nvSpPr>
        <p:spPr>
          <a:xfrm>
            <a:off x="6243320" y="1737360"/>
            <a:ext cx="5334000" cy="4343400"/>
          </a:xfrm>
        </p:spPr>
        <p:txBody>
          <a:bodyPr/>
          <a:lstStyle/>
          <a:p>
            <a:pPr marL="0" indent="0">
              <a:buNone/>
            </a:pPr>
            <a:r>
              <a:rPr lang="en-US" b="0" dirty="0" smtClean="0"/>
              <a:t>The</a:t>
            </a:r>
            <a:r>
              <a:rPr lang="en-US" b="0" dirty="0"/>
              <a:t> IT Governance </a:t>
            </a:r>
            <a:r>
              <a:rPr lang="en-US" b="0" dirty="0" smtClean="0"/>
              <a:t>Institute </a:t>
            </a:r>
            <a:r>
              <a:rPr lang="en-US" b="0" dirty="0"/>
              <a:t>of </a:t>
            </a:r>
            <a:r>
              <a:rPr lang="en-US" b="0" dirty="0" smtClean="0"/>
              <a:t>ISACA </a:t>
            </a:r>
            <a:r>
              <a:rPr lang="en-US" b="0" dirty="0"/>
              <a:t>breaks down IT governance into five domains:</a:t>
            </a:r>
          </a:p>
          <a:p>
            <a:r>
              <a:rPr lang="en-US" b="0" dirty="0"/>
              <a:t>Value delivery</a:t>
            </a:r>
          </a:p>
          <a:p>
            <a:r>
              <a:rPr lang="en-US" b="0" dirty="0"/>
              <a:t>Strategic alignment</a:t>
            </a:r>
          </a:p>
          <a:p>
            <a:r>
              <a:rPr lang="en-US" b="0" dirty="0"/>
              <a:t>Performance management</a:t>
            </a:r>
          </a:p>
          <a:p>
            <a:r>
              <a:rPr lang="en-US" b="0" dirty="0"/>
              <a:t>Resource management</a:t>
            </a:r>
          </a:p>
          <a:p>
            <a:r>
              <a:rPr lang="en-US" b="0" dirty="0"/>
              <a:t>Risk management</a:t>
            </a:r>
          </a:p>
          <a:p>
            <a:endParaRPr lang="en-US" dirty="0"/>
          </a:p>
        </p:txBody>
      </p:sp>
      <p:pic>
        <p:nvPicPr>
          <p:cNvPr id="3074" name="Picture 2" descr="IT Governance | My IT Professional Toolkit"/>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884872" y="1600200"/>
            <a:ext cx="4433888" cy="43362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9280839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074"/>
                                        </p:tgtEl>
                                        <p:attrNameLst>
                                          <p:attrName>style.visibility</p:attrName>
                                        </p:attrNameLst>
                                      </p:cBhvr>
                                      <p:to>
                                        <p:strVal val="visible"/>
                                      </p:to>
                                    </p:set>
                                    <p:anim calcmode="lin" valueType="num">
                                      <p:cBhvr>
                                        <p:cTn id="7" dur="500" fill="hold"/>
                                        <p:tgtEl>
                                          <p:spTgt spid="3074"/>
                                        </p:tgtEl>
                                        <p:attrNameLst>
                                          <p:attrName>ppt_w</p:attrName>
                                        </p:attrNameLst>
                                      </p:cBhvr>
                                      <p:tavLst>
                                        <p:tav tm="0">
                                          <p:val>
                                            <p:fltVal val="0"/>
                                          </p:val>
                                        </p:tav>
                                        <p:tav tm="100000">
                                          <p:val>
                                            <p:strVal val="#ppt_w"/>
                                          </p:val>
                                        </p:tav>
                                      </p:tavLst>
                                    </p:anim>
                                    <p:anim calcmode="lin" valueType="num">
                                      <p:cBhvr>
                                        <p:cTn id="8" dur="500" fill="hold"/>
                                        <p:tgtEl>
                                          <p:spTgt spid="3074"/>
                                        </p:tgtEl>
                                        <p:attrNameLst>
                                          <p:attrName>ppt_h</p:attrName>
                                        </p:attrNameLst>
                                      </p:cBhvr>
                                      <p:tavLst>
                                        <p:tav tm="0">
                                          <p:val>
                                            <p:fltVal val="0"/>
                                          </p:val>
                                        </p:tav>
                                        <p:tav tm="100000">
                                          <p:val>
                                            <p:strVal val="#ppt_h"/>
                                          </p:val>
                                        </p:tav>
                                      </p:tavLst>
                                    </p:anim>
                                    <p:animEffect transition="in" filter="fade">
                                      <p:cBhvr>
                                        <p:cTn id="9" dur="500"/>
                                        <p:tgtEl>
                                          <p:spTgt spid="307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IT Governance</a:t>
            </a:r>
            <a:endParaRPr lang="en-US" dirty="0"/>
          </a:p>
        </p:txBody>
      </p:sp>
      <p:sp>
        <p:nvSpPr>
          <p:cNvPr id="3" name="Content Placeholder 2"/>
          <p:cNvSpPr>
            <a:spLocks noGrp="1"/>
          </p:cNvSpPr>
          <p:nvPr>
            <p:ph idx="1"/>
          </p:nvPr>
        </p:nvSpPr>
        <p:spPr>
          <a:xfrm>
            <a:off x="762000" y="1752600"/>
            <a:ext cx="11125200" cy="4617720"/>
          </a:xfrm>
        </p:spPr>
        <p:txBody>
          <a:bodyPr/>
          <a:lstStyle/>
          <a:p>
            <a:pPr marL="0" indent="0">
              <a:buNone/>
            </a:pPr>
            <a:r>
              <a:rPr lang="en-US" b="0" dirty="0" smtClean="0"/>
              <a:t>They serve </a:t>
            </a:r>
            <a:r>
              <a:rPr lang="en-US" b="0" dirty="0"/>
              <a:t>as guiding concepts </a:t>
            </a:r>
            <a:r>
              <a:rPr lang="en-US" b="0" dirty="0" smtClean="0"/>
              <a:t>that </a:t>
            </a:r>
            <a:r>
              <a:rPr lang="en-US" b="0" dirty="0"/>
              <a:t>underpin the design, implementation, and operation of effective IT governance frameworks within organizations. </a:t>
            </a:r>
            <a:r>
              <a:rPr lang="en-US" b="0" dirty="0" smtClean="0"/>
              <a:t>The key principles </a:t>
            </a:r>
            <a:r>
              <a:rPr lang="en-US" b="0" dirty="0"/>
              <a:t>of IT </a:t>
            </a:r>
            <a:r>
              <a:rPr lang="en-US" b="0" dirty="0" smtClean="0"/>
              <a:t>governance are:</a:t>
            </a:r>
            <a:endParaRPr lang="en-US" b="0" dirty="0"/>
          </a:p>
          <a:p>
            <a:r>
              <a:rPr lang="en-US" dirty="0" smtClean="0"/>
              <a:t>Strategic Alignment</a:t>
            </a:r>
            <a:r>
              <a:rPr lang="en-US" b="0" dirty="0" smtClean="0"/>
              <a:t>: </a:t>
            </a:r>
            <a:r>
              <a:rPr lang="en-US" b="0" dirty="0"/>
              <a:t>IT governance should be closely aligned with the overall strategic objectives and goals of the organization. IT initiatives and investments should directly contribute to enhancing business performance and competitiveness.</a:t>
            </a:r>
          </a:p>
          <a:p>
            <a:r>
              <a:rPr lang="en-US" dirty="0"/>
              <a:t>Value Delivery</a:t>
            </a:r>
            <a:r>
              <a:rPr lang="en-US" b="0" dirty="0"/>
              <a:t>: </a:t>
            </a:r>
            <a:r>
              <a:rPr lang="en-US" b="0" dirty="0" smtClean="0"/>
              <a:t>It should </a:t>
            </a:r>
            <a:r>
              <a:rPr lang="en-US" b="0" dirty="0"/>
              <a:t>focus on delivering measurable value to the organization. This involves prioritizing IT investments based on their potential to generate positive outcomes and benefits for the business</a:t>
            </a:r>
            <a:r>
              <a:rPr lang="en-US" b="0" dirty="0" smtClean="0"/>
              <a:t>.</a:t>
            </a:r>
            <a:endParaRPr lang="en-US" b="0" dirty="0"/>
          </a:p>
        </p:txBody>
      </p:sp>
    </p:spTree>
    <p:extLst>
      <p:ext uri="{BB962C8B-B14F-4D97-AF65-F5344CB8AC3E}">
        <p14:creationId xmlns:p14="http://schemas.microsoft.com/office/powerpoint/2010/main" val="2446587181"/>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IT Governance…</a:t>
            </a:r>
            <a:endParaRPr lang="en-US" dirty="0"/>
          </a:p>
        </p:txBody>
      </p:sp>
      <p:sp>
        <p:nvSpPr>
          <p:cNvPr id="3" name="Content Placeholder 2"/>
          <p:cNvSpPr>
            <a:spLocks noGrp="1"/>
          </p:cNvSpPr>
          <p:nvPr>
            <p:ph idx="1"/>
          </p:nvPr>
        </p:nvSpPr>
        <p:spPr/>
        <p:txBody>
          <a:bodyPr/>
          <a:lstStyle/>
          <a:p>
            <a:r>
              <a:rPr lang="en-US" dirty="0" smtClean="0"/>
              <a:t>Risk </a:t>
            </a:r>
            <a:r>
              <a:rPr lang="en-US" dirty="0"/>
              <a:t>Management</a:t>
            </a:r>
            <a:r>
              <a:rPr lang="en-US" b="0" dirty="0"/>
              <a:t>: </a:t>
            </a:r>
            <a:r>
              <a:rPr lang="en-US" b="0" dirty="0" smtClean="0"/>
              <a:t>should </a:t>
            </a:r>
            <a:r>
              <a:rPr lang="en-US" b="0" dirty="0"/>
              <a:t>incorporate robust risk management practices to identify, assess, mitigate, and monitor IT-related </a:t>
            </a:r>
            <a:r>
              <a:rPr lang="en-US" b="0" dirty="0" smtClean="0"/>
              <a:t>risks.</a:t>
            </a:r>
            <a:endParaRPr lang="en-US" b="0" dirty="0"/>
          </a:p>
          <a:p>
            <a:r>
              <a:rPr lang="en-US" dirty="0"/>
              <a:t>Resource </a:t>
            </a:r>
            <a:r>
              <a:rPr lang="en-US" dirty="0" smtClean="0"/>
              <a:t>Management</a:t>
            </a:r>
            <a:r>
              <a:rPr lang="en-US" b="0" dirty="0" smtClean="0"/>
              <a:t>: </a:t>
            </a:r>
            <a:r>
              <a:rPr lang="en-US" b="0" dirty="0"/>
              <a:t>IT governance should optimize the allocation and utilization of IT resources, including finances, personnel, and infrastructure. Resources should be allocated based on business priorities and aligned with strategic objectives.</a:t>
            </a:r>
          </a:p>
          <a:p>
            <a:r>
              <a:rPr lang="en-US" dirty="0"/>
              <a:t>Performance Measurement</a:t>
            </a:r>
            <a:r>
              <a:rPr lang="en-US" b="0" dirty="0"/>
              <a:t>: </a:t>
            </a:r>
            <a:r>
              <a:rPr lang="en-US" b="0" dirty="0" smtClean="0"/>
              <a:t>Should establish </a:t>
            </a:r>
            <a:r>
              <a:rPr lang="en-US" b="0" dirty="0"/>
              <a:t>metrics and benchmarks to evaluate the effectiveness and efficiency of IT processes and investments</a:t>
            </a:r>
            <a:r>
              <a:rPr lang="en-US" b="0" dirty="0" smtClean="0"/>
              <a:t>.</a:t>
            </a:r>
            <a:endParaRPr lang="en-US" b="0" dirty="0"/>
          </a:p>
        </p:txBody>
      </p:sp>
    </p:spTree>
    <p:extLst>
      <p:ext uri="{BB962C8B-B14F-4D97-AF65-F5344CB8AC3E}">
        <p14:creationId xmlns:p14="http://schemas.microsoft.com/office/powerpoint/2010/main" val="1570258827"/>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Principles of IT Governance…</a:t>
            </a:r>
            <a:endParaRPr lang="en-US" dirty="0"/>
          </a:p>
        </p:txBody>
      </p:sp>
      <p:sp>
        <p:nvSpPr>
          <p:cNvPr id="3" name="Content Placeholder 2"/>
          <p:cNvSpPr>
            <a:spLocks noGrp="1"/>
          </p:cNvSpPr>
          <p:nvPr>
            <p:ph idx="1"/>
          </p:nvPr>
        </p:nvSpPr>
        <p:spPr/>
        <p:txBody>
          <a:bodyPr/>
          <a:lstStyle/>
          <a:p>
            <a:r>
              <a:rPr lang="en-US" dirty="0" smtClean="0"/>
              <a:t>Transparency </a:t>
            </a:r>
            <a:r>
              <a:rPr lang="en-US" dirty="0"/>
              <a:t>and Accountability</a:t>
            </a:r>
            <a:r>
              <a:rPr lang="en-US" b="0" dirty="0"/>
              <a:t>: </a:t>
            </a:r>
            <a:r>
              <a:rPr lang="en-US" b="0" dirty="0" smtClean="0"/>
              <a:t>should </a:t>
            </a:r>
            <a:r>
              <a:rPr lang="en-US" b="0" dirty="0"/>
              <a:t>promote transparency and accountability in decision-making processes. Clear roles, responsibilities, and decision-making authorities should be defined to ensure that stakeholders understand their obligations and are held accountable for their actions.</a:t>
            </a:r>
          </a:p>
          <a:p>
            <a:r>
              <a:rPr lang="en-US" dirty="0"/>
              <a:t>Compliance and Legal Requirements</a:t>
            </a:r>
            <a:r>
              <a:rPr lang="en-US" b="0" dirty="0"/>
              <a:t>: IT governance should ensure compliance with relevant laws, regulations, and industry standards. This includes data protection regulations, cybersecurity requirements, and other legal obligations that may impact IT operations</a:t>
            </a:r>
            <a:r>
              <a:rPr lang="en-US" b="0" dirty="0" smtClean="0"/>
              <a:t>.</a:t>
            </a:r>
            <a:endParaRPr lang="en-US" b="0" dirty="0"/>
          </a:p>
        </p:txBody>
      </p:sp>
    </p:spTree>
    <p:extLst>
      <p:ext uri="{BB962C8B-B14F-4D97-AF65-F5344CB8AC3E}">
        <p14:creationId xmlns:p14="http://schemas.microsoft.com/office/powerpoint/2010/main" val="2887777548"/>
      </p:ext>
    </p:extLst>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Theme1">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Chapter 3 teaching version">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noFill/>
        <a:ln w="12700" cap="flat" cmpd="sng" algn="ctr">
          <a:no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hapter 3 teaching versio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Chapter 3 teaching versio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Chapter 3 teaching versio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Chapter 3 teaching versio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Chapter 3 teaching versio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Chapter 3 teaching versio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Chapter 3 teaching versio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1" id="{3331C4E4-7656-492A-8A3B-54E74B1FDB6D}" vid="{851B3941-2BF4-486B-A2FA-B5BFF3C4789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Template>
  <TotalTime>5995</TotalTime>
  <Words>3581</Words>
  <Application>Microsoft Office PowerPoint</Application>
  <PresentationFormat>Widescreen</PresentationFormat>
  <Paragraphs>243</Paragraphs>
  <Slides>44</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44</vt:i4>
      </vt:variant>
    </vt:vector>
  </HeadingPairs>
  <TitlesOfParts>
    <vt:vector size="49" baseType="lpstr">
      <vt:lpstr>Arial</vt:lpstr>
      <vt:lpstr>Calibri</vt:lpstr>
      <vt:lpstr>Times New Roman</vt:lpstr>
      <vt:lpstr>Wingdings</vt:lpstr>
      <vt:lpstr>Theme1</vt:lpstr>
      <vt:lpstr>TOPIC 5: IT GOVERNANCE AND MANAGEMENT</vt:lpstr>
      <vt:lpstr>To Cover</vt:lpstr>
      <vt:lpstr>IT GOVERNANCE</vt:lpstr>
      <vt:lpstr>Why it is important</vt:lpstr>
      <vt:lpstr>IT Governance Frameworks</vt:lpstr>
      <vt:lpstr>Five domains of IT governance</vt:lpstr>
      <vt:lpstr>Principles of IT Governance</vt:lpstr>
      <vt:lpstr>Principles of IT Governance…</vt:lpstr>
      <vt:lpstr>Principles of IT Governance…</vt:lpstr>
      <vt:lpstr>Principles of IT Governance…</vt:lpstr>
      <vt:lpstr>Assessing the effectiveness of IT governance frameworks</vt:lpstr>
      <vt:lpstr>Assessing the effectiveness of IT governance frameworks…</vt:lpstr>
      <vt:lpstr>Assessing the effectiveness of IT governance frameworks…</vt:lpstr>
      <vt:lpstr>Assessing the effectiveness of IT governance frameworks…</vt:lpstr>
      <vt:lpstr>Assessing the effectiveness of IT governance frameworks…</vt:lpstr>
      <vt:lpstr>IT Governance Audit</vt:lpstr>
      <vt:lpstr>IT Governance Audit..</vt:lpstr>
      <vt:lpstr>IT Governance Audit..</vt:lpstr>
      <vt:lpstr>IT Governance Audit..</vt:lpstr>
      <vt:lpstr>IT Governance Audit..</vt:lpstr>
      <vt:lpstr>IT MANAGEMENT AND OPERATIONS</vt:lpstr>
      <vt:lpstr>Aspects of IT management and operations</vt:lpstr>
      <vt:lpstr>Aspects of IT management and operations…</vt:lpstr>
      <vt:lpstr>Aspects of IT management and operations…</vt:lpstr>
      <vt:lpstr>Aspects of IT management and operations…</vt:lpstr>
      <vt:lpstr>Evaluating IT policies, procedures, and controls</vt:lpstr>
      <vt:lpstr>Evaluating IT policies, procedures, and controls…</vt:lpstr>
      <vt:lpstr>Evaluating IT policies, procedures, and controls…</vt:lpstr>
      <vt:lpstr>Evaluating IT policies, procedures, and controls…</vt:lpstr>
      <vt:lpstr>Evaluating IT policies, procedures, and controls…</vt:lpstr>
      <vt:lpstr>Change management and configuration control</vt:lpstr>
      <vt:lpstr>Change management and configuration control</vt:lpstr>
      <vt:lpstr>Change management</vt:lpstr>
      <vt:lpstr>Key Components of Change management</vt:lpstr>
      <vt:lpstr>Configuration Control</vt:lpstr>
      <vt:lpstr>Key Components of Configuration Control</vt:lpstr>
      <vt:lpstr>IT Management and Operations Audit</vt:lpstr>
      <vt:lpstr>IT Management and Operations Audit…</vt:lpstr>
      <vt:lpstr>IT Management and Operations Audit…</vt:lpstr>
      <vt:lpstr>IT Management and Operations Audit…</vt:lpstr>
      <vt:lpstr>IT Management and Operations Audit…</vt:lpstr>
      <vt:lpstr>IT Management and Operations Audit…</vt:lpstr>
      <vt:lpstr>IT Management and Operations Audit…</vt:lpstr>
      <vt:lpstr>IT Management and Operations Audit…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3: IT GOVERNANCE AND MANAGEMENT</dc:title>
  <dc:creator>hp i5</dc:creator>
  <cp:lastModifiedBy>hp i5</cp:lastModifiedBy>
  <cp:revision>47</cp:revision>
  <dcterms:created xsi:type="dcterms:W3CDTF">2024-04-04T10:16:19Z</dcterms:created>
  <dcterms:modified xsi:type="dcterms:W3CDTF">2024-10-02T12:07:26Z</dcterms:modified>
</cp:coreProperties>
</file>