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58" r:id="rId5"/>
    <p:sldId id="263" r:id="rId6"/>
    <p:sldId id="259" r:id="rId7"/>
    <p:sldId id="261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5BFF5-9A47-4D64-9F4D-1C01CFCAC52E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5731F-9BFF-43C9-895A-7537A90110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2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B9093-A6E6-059B-8F31-FFDB03A43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FA9583-4A96-9914-DD57-8A7CCDA30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F735E-B213-FEED-0766-33FAC8228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AF97B-1D86-4E0B-9C90-861080A121CE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74FB6-F0F1-CC65-5B15-2ADADAF47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Dr. Mariam Tauba.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15132-BE75-D503-8609-53ABB575E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30B1-14F4-4FFA-9CC8-3D2357B15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7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21BB0-0240-4CD9-A5B8-E68AEA32F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6CFBF-57C1-D68A-D41A-0EC377BED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BFFD0-E484-2359-C6BE-8FA2DE6B3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0A65-7426-442D-8389-D37515441A96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92AD2-D46D-8D5E-4B59-C0C46D689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Dr. Mariam Tauba.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D429A-F862-2297-F675-475C53D0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30B1-14F4-4FFA-9CC8-3D2357B15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6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FCD01A-BA64-EFEE-36AE-7B0234D1D6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20B26-9A25-54C5-E227-D16B8C6D4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1CE97-681C-87B1-2DFF-7985376EA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22CC-41A3-498F-85DA-A7AE9B2D33CB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7CD67-8B69-DA47-7E17-3DA21B950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Dr. Mariam Tauba.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3BE86-1D37-4540-B410-0DF9D5C7B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30B1-14F4-4FFA-9CC8-3D2357B15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0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AE28B-61CA-251F-7298-201274C37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3E8E3-2A33-9750-BD42-3CDBED9CE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D3098-9C86-184C-69EB-BB51A7CC1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35A3A-AAB9-442E-AC5E-7D733ECEE6BC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B9E10-DD21-547B-CCE9-66CFBC3CA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Dr. Mariam Tauba.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0C9BE-457C-006E-873B-B07AE3C9B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30B1-14F4-4FFA-9CC8-3D2357B15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6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ABD7C-72AC-72AE-E3E3-4A6BD110F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AE73F-8295-B104-483A-5F28B8386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E29FC-A386-C30D-4D30-41326A495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64D75-CA31-443C-9237-D1B96464D95E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A096D-24A7-A174-E3BB-4B53B2176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Dr. Mariam Tauba.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E9581-6CF4-7220-ED02-1BD6DB24F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30B1-14F4-4FFA-9CC8-3D2357B15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5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2DF1C-1DD2-807E-A084-5C732AB46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40969-A346-0D2D-687C-262822FD5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ACF0A-C0B1-6BBC-4E02-79811236A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07CC74-F7ED-B484-87DE-9AA750663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6D7F-29FE-4D55-81AB-F91A0AE28463}" type="datetime1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D76BF-3223-039A-DE46-D43DBAB94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Dr. Mariam Tauba.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C81A6-FD88-E441-06FA-4FA6EAB60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30B1-14F4-4FFA-9CC8-3D2357B15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18BF1-846D-9CF2-FB60-D01D2863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FFDCF-7A5A-C4F7-2BF2-7D7267A9E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3148FF-552E-6982-CDAB-A7F54A90B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84FEBC-0983-2F6B-316E-18E5B47C86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8C2942-0883-C519-F51F-0715FC9173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674677-096B-30D1-ED5C-31085E0CB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4BBF-C387-4F7B-BF31-5395C53A6600}" type="datetime1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7A8005-805F-A1CA-8D73-498617002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Dr. Mariam Tauba.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B5E7A6-6B02-927F-CF79-7CF7C9BB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30B1-14F4-4FFA-9CC8-3D2357B15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19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59A74-AB3F-4D67-C1DF-C7B614D97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FB9316-E60F-877C-0DBD-C05801A12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B759-9405-4424-8444-0B3DAB9F617C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5F5951-4CA5-21AF-E0F2-AE2C6B65D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Dr. Mariam Tauba.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B846B-F815-ECAD-8A78-A25B5710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30B1-14F4-4FFA-9CC8-3D2357B15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7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56CFFA-9B08-1EB2-817F-EBAC53576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1E35-20FB-4F80-9B4A-EB0291501F42}" type="datetime1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9E3F72-7A1C-60BF-C718-D6A989B13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Dr. Mariam Tauba.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19640-4B19-7BFC-F5A3-D126A9D8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30B1-14F4-4FFA-9CC8-3D2357B15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3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2BCBF-A6A7-110E-1CD3-8D75EFA28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0D2EA-BEBE-9B9B-C223-6D4A52BEE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5581B-E0FC-650E-1E97-23F17658B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18E9C-FAEA-1CD2-B45B-21E84BF8D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0274-9CFD-41EF-8CCA-B79A5E87D416}" type="datetime1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F0B2E-81FC-954E-7D95-85C8978B3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Dr. Mariam Tauba.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CC1F7-46C3-FD71-6544-564A74E75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30B1-14F4-4FFA-9CC8-3D2357B15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50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A90AE-3CE5-A93E-F12C-2718C0FE4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2EA49-928A-1689-1FDD-7BC1E48527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80942A-58D5-043D-F7FF-0396FFB3A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15EE0-6830-6895-11F6-99CD405A0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A1E3-023D-4EE5-AB47-F47D809EB1FA}" type="datetime1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2EFAD-DC0A-BF34-0B68-0BA0E7FEB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Dr. Mariam Tauba.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E71B8-7D62-2A22-5D3F-D777B4DE5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30B1-14F4-4FFA-9CC8-3D2357B15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5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EE6FB9-8CE9-4AF6-0D5F-2FFE38D7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1F87FC-4F41-FCD2-E2AD-A10FE0CCA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D220F-F11B-C357-0EC4-1216BCE7C2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1AC07-C46D-405D-81B1-8F4A067C23EC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FB7A5-808C-7629-107A-BF6107FC2A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Prepared by Dr. Mariam Tauba.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99774-81CF-2F0E-24B7-CA5AE1D70C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D30B1-14F4-4FFA-9CC8-3D2357B15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5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03CCF-266F-D48D-7495-3BB2055E2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5506"/>
            <a:ext cx="9144000" cy="2128837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Compensation Management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A5C97C-9149-F3BA-929A-32D0A899D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79" y="2634344"/>
            <a:ext cx="10531642" cy="422365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45C67-FE76-90EC-D150-33A72B990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Dr. Mariam Tauba.</a:t>
            </a:r>
          </a:p>
        </p:txBody>
      </p:sp>
    </p:spTree>
    <p:extLst>
      <p:ext uri="{BB962C8B-B14F-4D97-AF65-F5344CB8AC3E}">
        <p14:creationId xmlns:p14="http://schemas.microsoft.com/office/powerpoint/2010/main" val="2086900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36A071-4233-C6F5-55A1-0EAF5E762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942" y="1654629"/>
            <a:ext cx="9576944" cy="433189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A2589-6F66-3FF4-8C65-DC51856E4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402771"/>
            <a:ext cx="11310257" cy="109741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 &amp; Operational integration of compensation programs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940603-D4AE-74D0-AF96-3E6AC486D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Dr. Mariam Tauba.</a:t>
            </a:r>
          </a:p>
        </p:txBody>
      </p:sp>
    </p:spTree>
    <p:extLst>
      <p:ext uri="{BB962C8B-B14F-4D97-AF65-F5344CB8AC3E}">
        <p14:creationId xmlns:p14="http://schemas.microsoft.com/office/powerpoint/2010/main" val="1409088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E4A86-807F-AD6B-8A7F-9A77FDD53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371"/>
            <a:ext cx="10515600" cy="740229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compensation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0DEB0-1136-827D-C9EF-F7AE451D2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990600"/>
            <a:ext cx="11495315" cy="536575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compensation management is an approach to the development and implementation over the longer term of reward strategies and the guiding principles that underpin them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provides answers to two basic questions: first, where do we want our reward practices to be in a few years’ time? and second how do we intend to get there? It therefore deals with both ends and means. As an end it describes a vision of what reward processes will look like in a few years’ time.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means, it shows how it is expected that the vision will be realized in the operationalization of the compensation strategy.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B9554-650F-4392-E19F-55CA9A5B0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Prepared by Dr. Mariam Tauba.</a:t>
            </a:r>
          </a:p>
        </p:txBody>
      </p:sp>
    </p:spTree>
    <p:extLst>
      <p:ext uri="{BB962C8B-B14F-4D97-AF65-F5344CB8AC3E}">
        <p14:creationId xmlns:p14="http://schemas.microsoft.com/office/powerpoint/2010/main" val="3081858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A1C45-AB8D-0F89-7802-8CAC543CF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57" y="136526"/>
            <a:ext cx="11375572" cy="1104446"/>
          </a:xfrm>
        </p:spPr>
        <p:txBody>
          <a:bodyPr>
            <a:normAutofit/>
          </a:bodyPr>
          <a:lstStyle/>
          <a:p>
            <a:pPr algn="ctr"/>
            <a:r>
              <a:rPr lang="en-US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Guidelines for effective Strategic  compensation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D2494-B7B4-FB3E-95E1-56B3DF3B9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240972"/>
            <a:ext cx="11234058" cy="5214257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E293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Review the compensation strategy to remain relevant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E293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Employee involvement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E293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Conduct market studies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E293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Align compensation to the budget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E293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Ensure legal compliance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E293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Plan for rewards and bonuses beyond the salary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E293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Communicate your strategy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1B481E-CB6B-8423-42CD-613FB7F16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Prepared by Dr. Mariam Tauba.</a:t>
            </a:r>
          </a:p>
        </p:txBody>
      </p:sp>
    </p:spTree>
    <p:extLst>
      <p:ext uri="{BB962C8B-B14F-4D97-AF65-F5344CB8AC3E}">
        <p14:creationId xmlns:p14="http://schemas.microsoft.com/office/powerpoint/2010/main" val="3761779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1FA1B-1EE1-25C3-ADE3-8D024396D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97381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Operationalizing Strategic compensation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22543-DC70-FA8B-65E3-8BCCAD9B7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925286"/>
            <a:ext cx="11538857" cy="5567589"/>
          </a:xfrm>
        </p:spPr>
        <p:txBody>
          <a:bodyPr>
            <a:noAutofit/>
          </a:bodyPr>
          <a:lstStyle/>
          <a:p>
            <a:r>
              <a:rPr lang="en-US" sz="2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Align reward strategies with the business and HR strategy. </a:t>
            </a:r>
          </a:p>
          <a:p>
            <a:r>
              <a:rPr lang="en-US" sz="2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Align reward policies with the culture of the organization </a:t>
            </a:r>
          </a:p>
          <a:p>
            <a:r>
              <a:rPr lang="en-US" sz="2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employees according to their competence and contribution. </a:t>
            </a:r>
          </a:p>
          <a:p>
            <a:r>
              <a:rPr lang="en-US" sz="2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 to achieve equity, fairness and consistency in the operation of reward policies and practices. </a:t>
            </a:r>
          </a:p>
          <a:p>
            <a:r>
              <a:rPr lang="en-US" sz="2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Incorporate transparency</a:t>
            </a:r>
          </a:p>
          <a:p>
            <a:r>
              <a:rPr lang="en-US" sz="2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Adopt an integrative approach that ensures that innovations and practices relate to other aspects of HRM </a:t>
            </a:r>
          </a:p>
          <a:p>
            <a:r>
              <a:rPr lang="en-US" sz="2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managers with the authority and skills needed to use rewards to help achieve their goals. </a:t>
            </a:r>
          </a:p>
          <a:p>
            <a:r>
              <a:rPr lang="en-US" sz="2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Breakdown the components of the strategic compensation to specific tasks and behaviours which are to be compensated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AA6DBD-6F7A-B584-6CFF-CB5146BB2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Prepared by Dr. Mariam Tauba.</a:t>
            </a:r>
          </a:p>
        </p:txBody>
      </p:sp>
    </p:spTree>
    <p:extLst>
      <p:ext uri="{BB962C8B-B14F-4D97-AF65-F5344CB8AC3E}">
        <p14:creationId xmlns:p14="http://schemas.microsoft.com/office/powerpoint/2010/main" val="2922597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16BDF-3C04-AC40-8343-DEDA4154B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136525"/>
            <a:ext cx="11223172" cy="919389"/>
          </a:xfrm>
        </p:spPr>
        <p:txBody>
          <a:bodyPr>
            <a:normAutofit/>
          </a:bodyPr>
          <a:lstStyle/>
          <a:p>
            <a:pPr algn="ctr"/>
            <a:r>
              <a:rPr lang="en-US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of designing Compensation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FE0AB-E51C-D4D0-2C5B-49407EA56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3" y="1055914"/>
            <a:ext cx="11332029" cy="5121049"/>
          </a:xfrm>
        </p:spPr>
        <p:txBody>
          <a:bodyPr>
            <a:normAutofit/>
          </a:bodyPr>
          <a:lstStyle/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Analyze &amp; Evaluate the Jobs (required skills, education, hierarchy, responsibility </a:t>
            </a:r>
            <a:r>
              <a:rPr lang="en-US" sz="30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Survey Wages &amp; Salary (Internal and external)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Define Pay and Grade Structure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3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Implement the approved pay structures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Monitoring and evaluation</a:t>
            </a:r>
            <a:endParaRPr lang="en-US" sz="30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4EC8C4-8BAC-11FF-8B42-60D6E9AA3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Prepared by Dr. Mariam Tauba.</a:t>
            </a:r>
          </a:p>
        </p:txBody>
      </p:sp>
    </p:spTree>
    <p:extLst>
      <p:ext uri="{BB962C8B-B14F-4D97-AF65-F5344CB8AC3E}">
        <p14:creationId xmlns:p14="http://schemas.microsoft.com/office/powerpoint/2010/main" val="504482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90F68-9089-67CB-CC72-A1BD1777C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923" y="217714"/>
            <a:ext cx="7679191" cy="5987143"/>
          </a:xfrm>
        </p:spPr>
        <p:txBody>
          <a:bodyPr>
            <a:normAutofit/>
          </a:bodyPr>
          <a:lstStyle/>
          <a:p>
            <a:pPr algn="just"/>
            <a:r>
              <a:rPr lang="en-US" sz="5400" dirty="0">
                <a:latin typeface="Blackadder ITC" panose="04020505051007020D02" pitchFamily="82" charset="0"/>
                <a:cs typeface="Times New Roman" panose="02020603050405020304" pitchFamily="18" charset="0"/>
              </a:rPr>
              <a:t>Likely challenges in establishing and implementing compensation systems?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4E7516-8C62-7774-B4FC-698531DB9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53400" y="1055914"/>
            <a:ext cx="3363686" cy="612865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36C1C7-BC3A-0021-1A8E-E72C72917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Prepared by Dr. Mariam Tauba.</a:t>
            </a:r>
          </a:p>
        </p:txBody>
      </p:sp>
    </p:spTree>
    <p:extLst>
      <p:ext uri="{BB962C8B-B14F-4D97-AF65-F5344CB8AC3E}">
        <p14:creationId xmlns:p14="http://schemas.microsoft.com/office/powerpoint/2010/main" val="3907003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2183E-E1AF-500F-73FF-9583723B6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85906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Compensation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4F43D-2986-9948-5186-00EC4F53F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859971"/>
            <a:ext cx="11375571" cy="54963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Compensation is the pay given to an employee by an employer in appreciation for and in return for work done. </a:t>
            </a:r>
          </a:p>
          <a:p>
            <a:pPr>
              <a:lnSpc>
                <a:spcPct val="150000"/>
              </a:lnSpc>
            </a:pPr>
            <a:r>
              <a:rPr lang="en-US" sz="2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compensation deals with the strategies, policies and processes required to ensure that the contribution of people to the organization is recognized by both financial and non-financial means.</a:t>
            </a:r>
          </a:p>
          <a:p>
            <a:pPr>
              <a:lnSpc>
                <a:spcPct val="150000"/>
              </a:lnSpc>
            </a:pPr>
            <a:r>
              <a:rPr lang="en-US" sz="2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Compensation management entails the implementation and maintenance of reward systems (reward processes, practices and procedures), which aim to meet the needs of both the organization and its stakeholders.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CC3456-D1FA-505F-54BE-2C8E75A58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Prepared by Dr. Mariam Tauba for BHRM MUBS</a:t>
            </a:r>
          </a:p>
        </p:txBody>
      </p:sp>
    </p:spTree>
    <p:extLst>
      <p:ext uri="{BB962C8B-B14F-4D97-AF65-F5344CB8AC3E}">
        <p14:creationId xmlns:p14="http://schemas.microsoft.com/office/powerpoint/2010/main" val="1472640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1E669-86AE-2C56-87A0-457294B22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0743"/>
            <a:ext cx="10515600" cy="5676220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overall objective is to compensate employees fairly, equitably and consistently in accordance with their value to the organization in order to further the achievement of the organization’s strategic goals.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Compensation management is not just about pay and employee benefits. It is equally concerned with non-financial rewards such as recognition, learning and development opportunities and increased job responsibility</a:t>
            </a:r>
          </a:p>
          <a:p>
            <a:pPr>
              <a:lnSpc>
                <a:spcPct val="150000"/>
              </a:lnSpc>
            </a:pPr>
            <a:endParaRPr lang="en-US" sz="29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1EB47-02B1-D24C-3300-6638CEFC5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by Dr. Mariam Tauba.</a:t>
            </a:r>
          </a:p>
        </p:txBody>
      </p:sp>
    </p:spTree>
    <p:extLst>
      <p:ext uri="{BB962C8B-B14F-4D97-AF65-F5344CB8AC3E}">
        <p14:creationId xmlns:p14="http://schemas.microsoft.com/office/powerpoint/2010/main" val="3517112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3D296-1DEA-2DB5-CF6C-4B5B85877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86496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 of employee compensation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512D4-FE73-76A1-DAB4-597CC3B43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001486"/>
            <a:ext cx="11277600" cy="535486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reward people according to the value they create </a:t>
            </a:r>
          </a:p>
          <a:p>
            <a:pPr algn="just">
              <a:lnSpc>
                <a:spcPct val="100000"/>
              </a:lnSpc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align reward practices with business goals and with employee values and needs</a:t>
            </a:r>
          </a:p>
          <a:p>
            <a:pPr algn="just">
              <a:lnSpc>
                <a:spcPct val="100000"/>
              </a:lnSpc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convey the right message about what is important in terms of behaviours and outcomes</a:t>
            </a:r>
          </a:p>
          <a:p>
            <a:pPr algn="just">
              <a:lnSpc>
                <a:spcPct val="100000"/>
              </a:lnSpc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help to attract and retain the high-quality people</a:t>
            </a:r>
          </a:p>
          <a:p>
            <a:pPr algn="just">
              <a:lnSpc>
                <a:spcPct val="100000"/>
              </a:lnSpc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motivate people and obtain their engagement and commitment</a:t>
            </a:r>
          </a:p>
          <a:p>
            <a:pPr algn="just">
              <a:lnSpc>
                <a:spcPct val="100000"/>
              </a:lnSpc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develop a high-performance culture.</a:t>
            </a:r>
          </a:p>
          <a:p>
            <a:pPr algn="just">
              <a:lnSpc>
                <a:spcPct val="100000"/>
              </a:lnSpc>
            </a:pP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D74051-33B9-684F-2ABD-6810F7E75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just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Prepared by Dr. Mariam Tauba.</a:t>
            </a:r>
          </a:p>
        </p:txBody>
      </p:sp>
    </p:spTree>
    <p:extLst>
      <p:ext uri="{BB962C8B-B14F-4D97-AF65-F5344CB8AC3E}">
        <p14:creationId xmlns:p14="http://schemas.microsoft.com/office/powerpoint/2010/main" val="3374064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7159-E898-2DB5-6E17-755E937B7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371"/>
            <a:ext cx="10515600" cy="8817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of employee compensation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B3BCF-C710-134C-2333-F5DCD7A95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001486"/>
            <a:ext cx="11462656" cy="549728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Processes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measuring the value of jobs</a:t>
            </a:r>
          </a:p>
          <a:p>
            <a:pPr algn="just">
              <a:lnSpc>
                <a:spcPct val="150000"/>
              </a:lnSpc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Practices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motivating people by the use of financial and nonfinancial rewards</a:t>
            </a:r>
          </a:p>
          <a:p>
            <a:pPr algn="just">
              <a:lnSpc>
                <a:spcPct val="150000"/>
              </a:lnSpc>
            </a:pP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Structures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relating pay levels to the value of positions in the organisation and for providing  a scope for rewarding people according to their performance, competence, skill and/or experience</a:t>
            </a:r>
          </a:p>
          <a:p>
            <a:pPr algn="just">
              <a:lnSpc>
                <a:spcPct val="150000"/>
              </a:lnSpc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Procedures for maintaining the system and for ensuring that it operates efficiently and flexibly and provides value for money.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4C685-6894-C647-3C1A-52194D5C8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Prepared by Dr. Mariam Tauba.</a:t>
            </a:r>
          </a:p>
        </p:txBody>
      </p:sp>
    </p:spTree>
    <p:extLst>
      <p:ext uri="{BB962C8B-B14F-4D97-AF65-F5344CB8AC3E}">
        <p14:creationId xmlns:p14="http://schemas.microsoft.com/office/powerpoint/2010/main" val="1704549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39CDE-374D-7A9A-C423-81292735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120241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Elements of employee compensation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57248-8B7C-04A1-1C25-63CB9A869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4" y="1143000"/>
            <a:ext cx="10907486" cy="53340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Compensation can be in the form of fixed pay or variable pay;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Base pay, either an hourly wage or salary (Fixed pay)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Wage and salary add-ons.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Incentive pay for performance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Bonuses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Allowances</a:t>
            </a:r>
            <a:endParaRPr lang="en-US" sz="3200" b="0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7226EC-DBC1-CCAC-5A96-FB0DEDA6F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Prepared by Dr. Mariam Tauba.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36D5B4-4F2E-0E88-8E39-6FD8D3B9A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076" y="3438752"/>
            <a:ext cx="5195566" cy="287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83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9A9FC-D7A8-E62E-A441-4E5773806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Determinants of reward and compensation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27E16-8D4D-C355-E913-4E5B57F2E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two main categories of factors that organizations base on to determine pay;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factors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factors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768117-E355-AA7A-4FB4-91B5A9667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Prepared by Dr. Mariam Tauba.</a:t>
            </a:r>
          </a:p>
        </p:txBody>
      </p:sp>
    </p:spTree>
    <p:extLst>
      <p:ext uri="{BB962C8B-B14F-4D97-AF65-F5344CB8AC3E}">
        <p14:creationId xmlns:p14="http://schemas.microsoft.com/office/powerpoint/2010/main" val="2655036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045AE-7265-12D1-4978-C39177CA2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67990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870A4-4DB9-C3E5-3A33-75008EBC5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718457"/>
            <a:ext cx="11582400" cy="573677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750" b="0" i="0" dirty="0">
                <a:solidFill>
                  <a:srgbClr val="42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Cost </a:t>
            </a:r>
            <a:r>
              <a:rPr lang="en-US" sz="2750" dirty="0">
                <a:solidFill>
                  <a:srgbClr val="42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Living (Economic Conditions) </a:t>
            </a:r>
            <a:endParaRPr lang="en-US" sz="2750" b="0" i="0" dirty="0">
              <a:solidFill>
                <a:srgbClr val="42414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750" b="0" i="0" dirty="0">
                <a:solidFill>
                  <a:srgbClr val="42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Prevailing Wage rates</a:t>
            </a:r>
          </a:p>
          <a:p>
            <a:pPr algn="just">
              <a:lnSpc>
                <a:spcPct val="150000"/>
              </a:lnSpc>
            </a:pPr>
            <a:r>
              <a:rPr lang="en-US" sz="2750" b="0" i="0" dirty="0">
                <a:solidFill>
                  <a:srgbClr val="42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Influence of Labour Unions </a:t>
            </a:r>
          </a:p>
          <a:p>
            <a:pPr algn="just">
              <a:lnSpc>
                <a:spcPct val="150000"/>
              </a:lnSpc>
            </a:pPr>
            <a:r>
              <a:rPr lang="en-US" sz="2750" b="0" i="0" dirty="0">
                <a:solidFill>
                  <a:srgbClr val="42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Mobility of labour  </a:t>
            </a:r>
          </a:p>
          <a:p>
            <a:pPr algn="just">
              <a:lnSpc>
                <a:spcPct val="150000"/>
              </a:lnSpc>
            </a:pPr>
            <a:r>
              <a:rPr lang="en-US" sz="2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Demand and supply of labour</a:t>
            </a:r>
          </a:p>
          <a:p>
            <a:pPr algn="just">
              <a:lnSpc>
                <a:spcPct val="150000"/>
              </a:lnSpc>
            </a:pPr>
            <a:r>
              <a:rPr lang="en-US" sz="2750" dirty="0">
                <a:solidFill>
                  <a:srgbClr val="4241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 Control through </a:t>
            </a:r>
            <a:r>
              <a:rPr lang="en-US" sz="2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275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egal regulations</a:t>
            </a:r>
          </a:p>
          <a:p>
            <a:pPr algn="just">
              <a:lnSpc>
                <a:spcPct val="150000"/>
              </a:lnSpc>
            </a:pPr>
            <a:r>
              <a:rPr lang="en-US" sz="2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Reputation of the organization</a:t>
            </a:r>
            <a:endParaRPr kumimoji="0" lang="en-US" sz="275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C170F0-B2F0-71B1-FDBB-BD3BD3213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Prepared by Dr. Mariam Tauba.</a:t>
            </a:r>
          </a:p>
        </p:txBody>
      </p:sp>
    </p:spTree>
    <p:extLst>
      <p:ext uri="{BB962C8B-B14F-4D97-AF65-F5344CB8AC3E}">
        <p14:creationId xmlns:p14="http://schemas.microsoft.com/office/powerpoint/2010/main" val="3652147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CFBB6-5254-D883-0ED6-BA6947FB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854075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B168E-A71C-A32C-A1D7-898E9E402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0600"/>
            <a:ext cx="10515600" cy="53657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0" i="0" dirty="0">
                <a:solidFill>
                  <a:srgbClr val="4D51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0" i="0" dirty="0">
                <a:effectLst/>
                <a:latin typeface="Georgia" panose="02040502050405020303" pitchFamily="18" charset="0"/>
              </a:rPr>
              <a:t>Compensation Policy of the Organization </a:t>
            </a:r>
          </a:p>
          <a:p>
            <a:pPr>
              <a:lnSpc>
                <a:spcPct val="150000"/>
              </a:lnSpc>
            </a:pPr>
            <a:r>
              <a:rPr lang="en-US" b="0" i="0" dirty="0">
                <a:effectLst/>
                <a:latin typeface="Georgia" panose="02040502050405020303" pitchFamily="18" charset="0"/>
              </a:rPr>
              <a:t>Worth of a Job </a:t>
            </a:r>
          </a:p>
          <a:p>
            <a:pPr>
              <a:lnSpc>
                <a:spcPct val="150000"/>
              </a:lnSpc>
            </a:pPr>
            <a:r>
              <a:rPr lang="en-US" b="0" i="0" dirty="0">
                <a:effectLst/>
                <a:latin typeface="Georgia" panose="02040502050405020303" pitchFamily="18" charset="0"/>
              </a:rPr>
              <a:t>Employee’s Worth</a:t>
            </a:r>
          </a:p>
          <a:p>
            <a:pPr>
              <a:lnSpc>
                <a:spcPct val="150000"/>
              </a:lnSpc>
            </a:pPr>
            <a:r>
              <a:rPr lang="en-US" b="0" i="0" dirty="0">
                <a:effectLst/>
                <a:latin typeface="Georgia" panose="02040502050405020303" pitchFamily="18" charset="0"/>
              </a:rPr>
              <a:t>The Organizational Ability to Pay </a:t>
            </a:r>
          </a:p>
          <a:p>
            <a:pPr>
              <a:lnSpc>
                <a:spcPct val="150000"/>
              </a:lnSpc>
            </a:pPr>
            <a:r>
              <a:rPr lang="en-US" b="0" i="0" dirty="0">
                <a:effectLst/>
                <a:latin typeface="Georgia" panose="02040502050405020303" pitchFamily="18" charset="0"/>
              </a:rPr>
              <a:t>Job Analysis and Job evaluation</a:t>
            </a:r>
          </a:p>
          <a:p>
            <a:pPr>
              <a:lnSpc>
                <a:spcPct val="150000"/>
              </a:lnSpc>
            </a:pPr>
            <a:r>
              <a:rPr lang="en-US" b="0" i="0" dirty="0">
                <a:effectLst/>
                <a:latin typeface="Georgia" panose="02040502050405020303" pitchFamily="18" charset="0"/>
              </a:rPr>
              <a:t>Employee Related Factors </a:t>
            </a:r>
            <a:r>
              <a:rPr lang="en-US" b="0" i="0" dirty="0" err="1">
                <a:effectLst/>
                <a:latin typeface="Georgia" panose="02040502050405020303" pitchFamily="18" charset="0"/>
              </a:rPr>
              <a:t>eg.</a:t>
            </a:r>
            <a:r>
              <a:rPr lang="en-US" b="0" i="0" dirty="0">
                <a:effectLst/>
                <a:latin typeface="Georgia" panose="02040502050405020303" pitchFamily="18" charset="0"/>
              </a:rPr>
              <a:t> </a:t>
            </a:r>
            <a:r>
              <a:rPr lang="en-US" b="0" i="0" dirty="0" err="1">
                <a:effectLst/>
                <a:latin typeface="Georgia" panose="02040502050405020303" pitchFamily="18" charset="0"/>
              </a:rPr>
              <a:t>Negotation</a:t>
            </a:r>
            <a:r>
              <a:rPr lang="en-US" dirty="0" err="1">
                <a:latin typeface="Georgia" panose="02040502050405020303" pitchFamily="18" charset="0"/>
              </a:rPr>
              <a:t>s</a:t>
            </a:r>
            <a:endParaRPr lang="en-US" b="0" i="0" dirty="0">
              <a:effectLst/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influence of top Management and share holders</a:t>
            </a:r>
          </a:p>
          <a:p>
            <a:pPr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9900CD-8BA9-20C1-21B6-B809565C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Prepared by Dr. Mariam Tauba.</a:t>
            </a:r>
          </a:p>
        </p:txBody>
      </p:sp>
    </p:spTree>
    <p:extLst>
      <p:ext uri="{BB962C8B-B14F-4D97-AF65-F5344CB8AC3E}">
        <p14:creationId xmlns:p14="http://schemas.microsoft.com/office/powerpoint/2010/main" val="4202018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859</Words>
  <Application>Microsoft Office PowerPoint</Application>
  <PresentationFormat>Widescreen</PresentationFormat>
  <Paragraphs>92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Blackadder ITC</vt:lpstr>
      <vt:lpstr>Calibri</vt:lpstr>
      <vt:lpstr>Calibri Light</vt:lpstr>
      <vt:lpstr>Georgia</vt:lpstr>
      <vt:lpstr>Times New Roman</vt:lpstr>
      <vt:lpstr>Office Theme</vt:lpstr>
      <vt:lpstr>Employee Compensation Management </vt:lpstr>
      <vt:lpstr>Definition of Compensation</vt:lpstr>
      <vt:lpstr>PowerPoint Presentation</vt:lpstr>
      <vt:lpstr>Objectives of employee compensation</vt:lpstr>
      <vt:lpstr>Components of employee compensation </vt:lpstr>
      <vt:lpstr>Elements of employee compensation</vt:lpstr>
      <vt:lpstr>Determinants of reward and compensation</vt:lpstr>
      <vt:lpstr>External factors</vt:lpstr>
      <vt:lpstr>Internal Factors</vt:lpstr>
      <vt:lpstr>PowerPoint Presentation</vt:lpstr>
      <vt:lpstr>Strategic compensation overview</vt:lpstr>
      <vt:lpstr>Guidelines for effective Strategic  compensation</vt:lpstr>
      <vt:lpstr>Operationalizing Strategic compensation</vt:lpstr>
      <vt:lpstr>The process of designing Compensation systems</vt:lpstr>
      <vt:lpstr>Likely challenges in establishing and implementing compensation systems?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Employee Compensation Management </dc:title>
  <dc:creator>Mariam</dc:creator>
  <cp:lastModifiedBy>Mariam</cp:lastModifiedBy>
  <cp:revision>9</cp:revision>
  <dcterms:created xsi:type="dcterms:W3CDTF">2023-08-28T08:56:16Z</dcterms:created>
  <dcterms:modified xsi:type="dcterms:W3CDTF">2023-08-31T07:54:14Z</dcterms:modified>
</cp:coreProperties>
</file>