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59" r:id="rId6"/>
    <p:sldId id="265" r:id="rId7"/>
    <p:sldId id="264" r:id="rId8"/>
    <p:sldId id="269" r:id="rId9"/>
    <p:sldId id="268" r:id="rId10"/>
    <p:sldId id="270" r:id="rId11"/>
    <p:sldId id="267" r:id="rId12"/>
    <p:sldId id="266" r:id="rId13"/>
    <p:sldId id="271" r:id="rId14"/>
  </p:sldIdLst>
  <p:sldSz cx="12192000" cy="6858000"/>
  <p:notesSz cx="6858000" cy="9144000"/>
  <p:defaultTextStyle>
    <a:defPPr>
      <a:defRPr lang="en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10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2F7664-255F-5B0A-2176-DB5B8727ED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DK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1DE777-7B1C-13AE-6DF6-C5D1EFB8A1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027EFE-B951-2DDB-A6F3-710ACEC34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8B049-BEA9-4FEE-9C75-D59C828F479A}" type="datetimeFigureOut">
              <a:rPr lang="en-DK" smtClean="0"/>
              <a:t>13/03/2025</a:t>
            </a:fld>
            <a:endParaRPr lang="en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2DF34D-033F-E65D-EC44-FD32A69045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E2251D-1094-A59B-D6A6-4644E1BDB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A7E95-D8A1-4779-9144-FBAF332CEA36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543119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42282D-8145-112D-D788-9550526D6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DK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6C6CC4-C1F4-9196-4F41-6AE4CE55FE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F42948-F409-9F9F-06A1-ADD2393AC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8B049-BEA9-4FEE-9C75-D59C828F479A}" type="datetimeFigureOut">
              <a:rPr lang="en-DK" smtClean="0"/>
              <a:t>13/03/2025</a:t>
            </a:fld>
            <a:endParaRPr lang="en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FB3D51-5E2F-A8D4-4A95-3E4041669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BAF074-66C8-DB60-47EC-D7D4C8B6F3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A7E95-D8A1-4779-9144-FBAF332CEA36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94481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94C8A82-6F26-C0AF-F81E-0F1B850A51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DK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3F33A1-0E2C-60DA-85DB-D8ACEF9F5D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C01B37-2206-4B77-C2AE-34139A7B36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8B049-BEA9-4FEE-9C75-D59C828F479A}" type="datetimeFigureOut">
              <a:rPr lang="en-DK" smtClean="0"/>
              <a:t>13/03/2025</a:t>
            </a:fld>
            <a:endParaRPr lang="en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4873C5-C9F0-DE38-D49A-A060654005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54D93E-3039-31CC-92F0-E9227C72EA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A7E95-D8A1-4779-9144-FBAF332CEA36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972103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D0865F-92A3-DFCF-FB0A-6C197061DD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D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2E6A7C-C891-C487-CDE7-F3ECA37137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2D6180-E09E-2CE0-64A3-AB42AB5ED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8B049-BEA9-4FEE-9C75-D59C828F479A}" type="datetimeFigureOut">
              <a:rPr lang="en-DK" smtClean="0"/>
              <a:t>13/03/2025</a:t>
            </a:fld>
            <a:endParaRPr lang="en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7A2642-1689-29F1-9A09-4DAC90F90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747ADD-18F0-B27C-042E-76FFAE1EF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A7E95-D8A1-4779-9144-FBAF332CEA36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2847695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ED299D-E148-4EAE-1A17-EEC2B7B05D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D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E44A93-046C-41A4-22CF-1EFD3460DE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921CC2-546C-71EF-BBB6-C150447961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8B049-BEA9-4FEE-9C75-D59C828F479A}" type="datetimeFigureOut">
              <a:rPr lang="en-DK" smtClean="0"/>
              <a:t>13/03/2025</a:t>
            </a:fld>
            <a:endParaRPr lang="en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0E0519-C4C5-3430-D8C4-D55BC93C2D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F76EB2-2F26-5259-918B-2912FA8A0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A7E95-D8A1-4779-9144-FBAF332CEA36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1815843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23164C-F175-E615-2FE7-CE745D356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D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17D2D5-8D24-4D05-E852-7EB3A03B87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K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C2F7CE-9D9C-B1B1-123B-53BE9F7DA5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K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6F366A-899B-FBC4-E2F7-3848B1508B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8B049-BEA9-4FEE-9C75-D59C828F479A}" type="datetimeFigureOut">
              <a:rPr lang="en-DK" smtClean="0"/>
              <a:t>13/03/2025</a:t>
            </a:fld>
            <a:endParaRPr lang="en-D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3369A6-F95A-F88A-96CF-59D94DC8C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BCDF04-D7E4-FCF5-8C99-59E0056682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A7E95-D8A1-4779-9144-FBAF332CEA36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1018615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554868-6F54-C856-1068-6AD12F5CD3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D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BB0C87-8C2E-E1DF-289C-8F66ABB11F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1F6E66-5C97-AE66-8FD6-1139509D50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K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E69659-A0A7-CDB1-7AE1-C7AA14210D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16F671A-89DA-9313-B5B9-865C942EE0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K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412840E-9573-941F-1F32-9AB692594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8B049-BEA9-4FEE-9C75-D59C828F479A}" type="datetimeFigureOut">
              <a:rPr lang="en-DK" smtClean="0"/>
              <a:t>13/03/2025</a:t>
            </a:fld>
            <a:endParaRPr lang="en-DK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A06706-0DBA-5A92-E044-51B76B4B94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01402C5-D81D-D76B-3436-839756BF68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A7E95-D8A1-4779-9144-FBAF332CEA36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22058935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10F1B-8FC2-D6B0-4CAF-68A4AC9F1E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DK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BDB7B53-DF6C-C0A6-B67D-56CB98A9C7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8B049-BEA9-4FEE-9C75-D59C828F479A}" type="datetimeFigureOut">
              <a:rPr lang="en-DK" smtClean="0"/>
              <a:t>13/03/2025</a:t>
            </a:fld>
            <a:endParaRPr lang="en-DK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240868-D8FD-AE18-5E59-ECBCBB3F4B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04AC711-8DE4-B821-882D-2ADFEC141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A7E95-D8A1-4779-9144-FBAF332CEA36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1508542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18605B0-9C1D-CA22-DC3B-6B6613FC5A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8B049-BEA9-4FEE-9C75-D59C828F479A}" type="datetimeFigureOut">
              <a:rPr lang="en-DK" smtClean="0"/>
              <a:t>13/03/2025</a:t>
            </a:fld>
            <a:endParaRPr lang="en-DK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F98EB6F-447E-41AE-BBD8-C13A4CCE0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83FBBB-E8BF-5190-35FB-C0460BAAF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A7E95-D8A1-4779-9144-FBAF332CEA36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770113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C121B6-FF1D-EC5D-D2C3-B1D4D3A6B5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D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504400-04E5-75BF-F6F2-873CA597CE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A77519-6A24-DEF9-2C99-3BE0131029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D2BEFC-949F-3721-7ADE-A7D34A88B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8B049-BEA9-4FEE-9C75-D59C828F479A}" type="datetimeFigureOut">
              <a:rPr lang="en-DK" smtClean="0"/>
              <a:t>13/03/2025</a:t>
            </a:fld>
            <a:endParaRPr lang="en-D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EFCEF1-4538-9409-D044-A6D3CE44F3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C660CF-D72E-D8FC-C19C-509F99B064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A7E95-D8A1-4779-9144-FBAF332CEA36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644380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5DB043-3154-6A0C-CDAD-CDF5C6C40A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DK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90C1062-D8AC-E668-7E1F-767F72EB33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D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ECC05A-FA64-A06F-EB9A-AB7A81B92C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C59989-09BE-2778-9D05-12FFD57B6A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8B049-BEA9-4FEE-9C75-D59C828F479A}" type="datetimeFigureOut">
              <a:rPr lang="en-DK" smtClean="0"/>
              <a:t>13/03/2025</a:t>
            </a:fld>
            <a:endParaRPr lang="en-D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CABB5E-69A9-C3B2-0520-B04C9CB8A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C59746-0F90-A161-8C7D-720694AB8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3A7E95-D8A1-4779-9144-FBAF332CEA36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43917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E4257D7-F40D-FBF7-FFDC-59A8DE501E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D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EE18F6-E20E-140B-BE54-0804140E11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F01E38-BE2A-94F9-F7BD-40A5758AF0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B8B049-BEA9-4FEE-9C75-D59C828F479A}" type="datetimeFigureOut">
              <a:rPr lang="en-DK" smtClean="0"/>
              <a:t>13/03/2025</a:t>
            </a:fld>
            <a:endParaRPr lang="en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BFA7E0-9A31-5174-54AE-11AB7E64AD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FBC4D7-D303-35C8-0F91-74CE78D943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3A7E95-D8A1-4779-9144-FBAF332CEA36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284650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ajarah.com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127.0.0.1:5000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CDDA8C-E479-8DE1-489D-A9DE36BB6F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1960" y="543877"/>
            <a:ext cx="9144000" cy="1056323"/>
          </a:xfrm>
        </p:spPr>
        <p:txBody>
          <a:bodyPr>
            <a:normAutofit/>
          </a:bodyPr>
          <a:lstStyle/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Nginx Web Server</a:t>
            </a:r>
            <a:endParaRPr lang="en-DK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4749F6-3D4D-59D9-5B99-43AE7F38CC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17320" y="2601119"/>
            <a:ext cx="10774680" cy="1655762"/>
          </a:xfrm>
        </p:spPr>
        <p:txBody>
          <a:bodyPr>
            <a:noAutofit/>
          </a:bodyPr>
          <a:lstStyle/>
          <a:p>
            <a:pPr algn="l"/>
            <a:r>
              <a:rPr lang="en-GB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Installation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Configuration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reverse proxy, and load balancing </a:t>
            </a:r>
          </a:p>
          <a:p>
            <a:pPr algn="l"/>
            <a:r>
              <a:rPr lang="en-GB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Performance optimization vs. Apache </a:t>
            </a:r>
            <a:endParaRPr lang="en-DK" sz="5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62909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5429C9-712C-D762-8E7F-5A276B2113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DK" altLang="en-DK" sz="4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Test Nginx as a Reverse Proxy</a:t>
            </a:r>
            <a:br>
              <a:rPr kumimoji="0" lang="en-DK" altLang="en-DK" sz="4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lang="en-DK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CAF4A1CF-D109-A75B-0183-4578060CAF7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518160" y="1050204"/>
            <a:ext cx="11673840" cy="5463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DK" altLang="en-DK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Step 1: Create a Simple Backend Server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create a simple </a:t>
            </a:r>
            <a:r>
              <a:rPr kumimoji="0" lang="en-DK" altLang="en-DK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Flask</a:t>
            </a: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server on port 8000: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DK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en-DK" altLang="en-DK" sz="2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sudo</a:t>
            </a: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apt install python3-flask -y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DK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Step 2:</a:t>
            </a:r>
            <a:r>
              <a:rPr kumimoji="0" lang="en-DK" altLang="en-DK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Then create a file called </a:t>
            </a:r>
            <a:r>
              <a:rPr kumimoji="0" lang="en-GB" altLang="en-DK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hajarah</a:t>
            </a:r>
            <a:r>
              <a:rPr kumimoji="0" lang="en-DK" altLang="en-DK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.py: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GB" altLang="en-DK" sz="19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from flask import Flask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GB" altLang="en-DK" sz="19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hajarah</a:t>
            </a:r>
            <a:r>
              <a:rPr kumimoji="0" lang="en-GB" altLang="en-DK" sz="19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Flask(__name__)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kumimoji="0" lang="en-GB" altLang="en-DK" sz="19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GB" altLang="en-DK" sz="19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@hajarah.route("/")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GB" altLang="en-DK" sz="19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def home():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GB" altLang="en-DK" sz="19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return “WE ARE GOOD TO GO"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kumimoji="0" lang="en-GB" altLang="en-DK" sz="19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GB" altLang="en-DK" sz="19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if __name__ == "__main__":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GB" altLang="en-DK" sz="19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GB" altLang="en-DK" sz="19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hajarah</a:t>
            </a:r>
            <a:r>
              <a:rPr kumimoji="0" lang="en-GB" altLang="en-DK" sz="19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.run</a:t>
            </a:r>
            <a:r>
              <a:rPr kumimoji="0" lang="en-GB" altLang="en-DK" sz="19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(host="0.0.0.0", port=8000)</a:t>
            </a:r>
            <a:endParaRPr kumimoji="0" lang="en-DK" altLang="en-DK" sz="19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DK" altLang="en-DK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DK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Step 3: run it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DK" sz="220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kumimoji="0" lang="en-DK" altLang="en-DK" sz="220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python3 app.py</a:t>
            </a:r>
            <a:endParaRPr kumimoji="0" lang="en-GB" altLang="en-DK" sz="220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GB" sz="2400" b="1" dirty="0"/>
              <a:t>Step 4: Test Reverse Proxy</a:t>
            </a:r>
          </a:p>
        </p:txBody>
      </p:sp>
    </p:spTree>
    <p:extLst>
      <p:ext uri="{BB962C8B-B14F-4D97-AF65-F5344CB8AC3E}">
        <p14:creationId xmlns:p14="http://schemas.microsoft.com/office/powerpoint/2010/main" val="8585627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6D6E38-35A9-30C0-9237-FD010017FB7C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kumimoji="0" lang="en-DK" altLang="en-DK" sz="4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Load Balancing with Nginx</a:t>
            </a:r>
            <a:br>
              <a:rPr kumimoji="0" lang="en-DK" altLang="en-DK" sz="4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lang="en-D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186133-7910-E7A6-8089-9DF39DCF72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DK" altLang="en-DK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Nginx can distribute traffic across multiple backend servers to improve performance and redundancy.</a:t>
            </a:r>
            <a:endParaRPr kumimoji="0" lang="en-DK" altLang="en-DK" sz="3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DK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96195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4">
            <a:extLst>
              <a:ext uri="{FF2B5EF4-FFF2-40B4-BE49-F238E27FC236}">
                <a16:creationId xmlns:a16="http://schemas.microsoft.com/office/drawing/2014/main" id="{AFF84B5D-DADD-1B93-431B-E74B497632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2" y="333137"/>
            <a:ext cx="12192000" cy="6524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DK" altLang="en-DK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Instructions: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n-DK" altLang="en-DK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Install and Start Nginx</a:t>
            </a:r>
            <a:endParaRPr kumimoji="0" lang="en-DK" altLang="en-DK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Ensure that Nginx is installed on your machine. 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Start the Nginx service and enable it to run on startup.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2"/>
              <a:tabLst/>
            </a:pPr>
            <a:r>
              <a:rPr kumimoji="0" lang="en-DK" altLang="en-DK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Modify Nginx Configuration</a:t>
            </a:r>
            <a:endParaRPr kumimoji="0" lang="en-DK" altLang="en-DK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Create a new configuration file for the load balancer. 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Define multiple backend servers that will handle traffic. 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Set up a rule that forwards incoming requests to one of the backend servers.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3"/>
              <a:tabLst/>
            </a:pPr>
            <a:r>
              <a:rPr kumimoji="0" lang="en-DK" altLang="en-DK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Enable the Load Balancer Configuration</a:t>
            </a:r>
            <a:endParaRPr kumimoji="0" lang="en-DK" altLang="en-DK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Link the configuration file to the appropriate directory. 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Reload Nginx to apply the changes.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4"/>
              <a:tabLst/>
            </a:pPr>
            <a:r>
              <a:rPr kumimoji="0" lang="en-DK" altLang="en-DK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Test the Load Balancer</a:t>
            </a:r>
            <a:endParaRPr kumimoji="0" lang="en-DK" altLang="en-DK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Deploy a simple web application or use test web servers. 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Access the Nginx load balancer from a web browser and verify that requests are distributed among the backend servers.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5"/>
              <a:tabLst/>
            </a:pPr>
            <a:r>
              <a:rPr kumimoji="0" lang="en-DK" altLang="en-DK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Bonus Challenge:</a:t>
            </a:r>
            <a:endParaRPr kumimoji="0" lang="en-DK" altLang="en-DK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Implement </a:t>
            </a:r>
            <a:r>
              <a:rPr kumimoji="0" lang="en-DK" altLang="en-DK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Round Robin Load Balancing</a:t>
            </a: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and observe how requests are distributed. 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Add </a:t>
            </a:r>
            <a:r>
              <a:rPr kumimoji="0" lang="en-DK" altLang="en-DK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Health Checks</a:t>
            </a: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to remove failed backend servers from the rotation automatically.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DK" altLang="en-DK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99A0C16-23BA-F9AF-31D4-B159695471F7}"/>
              </a:ext>
            </a:extLst>
          </p:cNvPr>
          <p:cNvSpPr txBox="1"/>
          <p:nvPr/>
        </p:nvSpPr>
        <p:spPr>
          <a:xfrm>
            <a:off x="7498080" y="181407"/>
            <a:ext cx="4693920" cy="1708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DK" altLang="en-DK" sz="1500" b="1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Deliverables: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DK" altLang="en-DK" sz="15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 short report explaining the steps you followed.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DK" altLang="en-DK" sz="15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 screenshot of your working Nginx Load Balancer in action.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DK" altLang="en-DK" sz="1500" b="0" i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 summary of any challenges you faced and how you resolved them.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DK" altLang="en-DK" sz="1500" b="0" i="1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30139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6C078A-561A-9C32-9B86-8161E0556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280" y="365125"/>
            <a:ext cx="11018520" cy="1325563"/>
          </a:xfrm>
        </p:spPr>
        <p:txBody>
          <a:bodyPr>
            <a:no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tabLst/>
            </a:pPr>
            <a:r>
              <a:rPr kumimoji="0" lang="en-DK" altLang="en-DK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Performance Optimization: Nginx vs. Apache</a:t>
            </a:r>
            <a:br>
              <a:rPr kumimoji="0" lang="en-DK" altLang="en-DK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en-DK" altLang="en-DK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Both </a:t>
            </a:r>
            <a:r>
              <a:rPr kumimoji="0" lang="en-DK" altLang="en-DK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Nginx</a:t>
            </a:r>
            <a:r>
              <a:rPr kumimoji="0" lang="en-DK" altLang="en-DK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kumimoji="0" lang="en-DK" altLang="en-DK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Apache</a:t>
            </a:r>
            <a:r>
              <a:rPr kumimoji="0" lang="en-DK" altLang="en-DK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are popular web servers, but they handle requests differently, impacting their </a:t>
            </a:r>
            <a:r>
              <a:rPr kumimoji="0" lang="en-DK" altLang="en-DK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performance</a:t>
            </a:r>
            <a:r>
              <a:rPr kumimoji="0" lang="en-DK" altLang="en-DK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br>
              <a:rPr kumimoji="0" lang="en-GB" altLang="en-DK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en-DK" altLang="en-DK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Below is a comparison of </a:t>
            </a:r>
            <a:r>
              <a:rPr kumimoji="0" lang="en-DK" altLang="en-DK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how they process requests</a:t>
            </a:r>
            <a:r>
              <a:rPr kumimoji="0" lang="en-DK" altLang="en-DK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kumimoji="0" lang="en-DK" altLang="en-DK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how to optimize them</a:t>
            </a:r>
            <a:r>
              <a:rPr kumimoji="0" lang="en-DK" altLang="en-DK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for better performance.</a:t>
            </a:r>
            <a:br>
              <a:rPr kumimoji="0" lang="en-DK" altLang="en-DK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DK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3D42591-6A6E-6CC6-3225-268D960D36C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8404989"/>
              </p:ext>
            </p:extLst>
          </p:nvPr>
        </p:nvGraphicFramePr>
        <p:xfrm>
          <a:off x="807720" y="1690689"/>
          <a:ext cx="9677787" cy="4486274"/>
        </p:xfrm>
        <a:graphic>
          <a:graphicData uri="http://schemas.openxmlformats.org/drawingml/2006/table">
            <a:tbl>
              <a:tblPr/>
              <a:tblGrid>
                <a:gridCol w="3225929">
                  <a:extLst>
                    <a:ext uri="{9D8B030D-6E8A-4147-A177-3AD203B41FA5}">
                      <a16:colId xmlns:a16="http://schemas.microsoft.com/office/drawing/2014/main" val="1463051260"/>
                    </a:ext>
                  </a:extLst>
                </a:gridCol>
                <a:gridCol w="3225929">
                  <a:extLst>
                    <a:ext uri="{9D8B030D-6E8A-4147-A177-3AD203B41FA5}">
                      <a16:colId xmlns:a16="http://schemas.microsoft.com/office/drawing/2014/main" val="3392051007"/>
                    </a:ext>
                  </a:extLst>
                </a:gridCol>
                <a:gridCol w="3225929">
                  <a:extLst>
                    <a:ext uri="{9D8B030D-6E8A-4147-A177-3AD203B41FA5}">
                      <a16:colId xmlns:a16="http://schemas.microsoft.com/office/drawing/2014/main" val="1168809203"/>
                    </a:ext>
                  </a:extLst>
                </a:gridCol>
              </a:tblGrid>
              <a:tr h="314826">
                <a:tc>
                  <a:txBody>
                    <a:bodyPr/>
                    <a:lstStyle/>
                    <a:p>
                      <a:r>
                        <a:rPr lang="af-ZA" sz="1500"/>
                        <a:t>Feature</a:t>
                      </a:r>
                    </a:p>
                  </a:txBody>
                  <a:tcPr marL="76339" marR="76339" marT="38170" marB="381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af-ZA" sz="1500"/>
                        <a:t>Nginx</a:t>
                      </a:r>
                    </a:p>
                  </a:txBody>
                  <a:tcPr marL="76339" marR="76339" marT="38170" marB="381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af-ZA" sz="1500"/>
                        <a:t>Apache</a:t>
                      </a:r>
                    </a:p>
                  </a:txBody>
                  <a:tcPr marL="76339" marR="76339" marT="38170" marB="381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7218827"/>
                  </a:ext>
                </a:extLst>
              </a:tr>
              <a:tr h="787066">
                <a:tc>
                  <a:txBody>
                    <a:bodyPr/>
                    <a:lstStyle/>
                    <a:p>
                      <a:r>
                        <a:rPr lang="af-ZA" sz="1500" b="1" dirty="0"/>
                        <a:t>Architecture</a:t>
                      </a:r>
                      <a:endParaRPr lang="af-ZA" sz="1500" dirty="0"/>
                    </a:p>
                  </a:txBody>
                  <a:tcPr marL="76339" marR="76339" marT="38170" marB="381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1"/>
                        <a:t>Event-driven, asynchronous</a:t>
                      </a:r>
                      <a:r>
                        <a:rPr lang="en-GB" sz="1500"/>
                        <a:t> (Handles multiple connections with fewer processes)</a:t>
                      </a:r>
                    </a:p>
                  </a:txBody>
                  <a:tcPr marL="76339" marR="76339" marT="38170" marB="381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1"/>
                        <a:t>Thread-based, process-driven</a:t>
                      </a:r>
                      <a:r>
                        <a:rPr lang="en-GB" sz="1500"/>
                        <a:t> (Each connection uses a separate thread/process)</a:t>
                      </a:r>
                    </a:p>
                  </a:txBody>
                  <a:tcPr marL="76339" marR="76339" marT="38170" marB="381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4266332"/>
                  </a:ext>
                </a:extLst>
              </a:tr>
              <a:tr h="550946">
                <a:tc>
                  <a:txBody>
                    <a:bodyPr/>
                    <a:lstStyle/>
                    <a:p>
                      <a:r>
                        <a:rPr lang="af-ZA" sz="1500" b="1"/>
                        <a:t>Scalability</a:t>
                      </a:r>
                      <a:endParaRPr lang="af-ZA" sz="1500"/>
                    </a:p>
                  </a:txBody>
                  <a:tcPr marL="76339" marR="76339" marT="38170" marB="381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500"/>
                        <a:t>Handles </a:t>
                      </a:r>
                      <a:r>
                        <a:rPr lang="en-GB" sz="1500" b="1"/>
                        <a:t>thousands of concurrent requests efficiently</a:t>
                      </a:r>
                      <a:endParaRPr lang="en-GB" sz="1500"/>
                    </a:p>
                  </a:txBody>
                  <a:tcPr marL="76339" marR="76339" marT="38170" marB="381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1"/>
                        <a:t>Consumes more memory</a:t>
                      </a:r>
                      <a:r>
                        <a:rPr lang="en-GB" sz="1500"/>
                        <a:t> under high loads</a:t>
                      </a:r>
                    </a:p>
                  </a:txBody>
                  <a:tcPr marL="76339" marR="76339" marT="38170" marB="381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3523280"/>
                  </a:ext>
                </a:extLst>
              </a:tr>
              <a:tr h="550946">
                <a:tc>
                  <a:txBody>
                    <a:bodyPr/>
                    <a:lstStyle/>
                    <a:p>
                      <a:r>
                        <a:rPr lang="af-ZA" sz="1500" b="1"/>
                        <a:t>Static Content</a:t>
                      </a:r>
                      <a:endParaRPr lang="af-ZA" sz="1500"/>
                    </a:p>
                  </a:txBody>
                  <a:tcPr marL="76339" marR="76339" marT="38170" marB="381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1"/>
                        <a:t>Extremely fast</a:t>
                      </a:r>
                      <a:r>
                        <a:rPr lang="en-GB" sz="1500"/>
                        <a:t> (Uses efficient memory management)</a:t>
                      </a:r>
                    </a:p>
                  </a:txBody>
                  <a:tcPr marL="76339" marR="76339" marT="38170" marB="381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dirty="0"/>
                        <a:t>Slower than Nginx for serving </a:t>
                      </a:r>
                      <a:r>
                        <a:rPr lang="en-GB" sz="1500" b="1" dirty="0"/>
                        <a:t>HTML, CSS, JS, images</a:t>
                      </a:r>
                      <a:endParaRPr lang="en-GB" sz="1500" dirty="0"/>
                    </a:p>
                  </a:txBody>
                  <a:tcPr marL="76339" marR="76339" marT="38170" marB="381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0786550"/>
                  </a:ext>
                </a:extLst>
              </a:tr>
              <a:tr h="550946">
                <a:tc>
                  <a:txBody>
                    <a:bodyPr/>
                    <a:lstStyle/>
                    <a:p>
                      <a:r>
                        <a:rPr lang="af-ZA" sz="1500" b="1"/>
                        <a:t>Dynamic Content</a:t>
                      </a:r>
                      <a:endParaRPr lang="af-ZA" sz="1500"/>
                    </a:p>
                  </a:txBody>
                  <a:tcPr marL="76339" marR="76339" marT="38170" marB="381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af-ZA" sz="1500" b="1"/>
                        <a:t>Requires external handlers (e.g., FastCGI for PHP, WSGI for Python)</a:t>
                      </a:r>
                      <a:endParaRPr lang="af-ZA" sz="1500"/>
                    </a:p>
                  </a:txBody>
                  <a:tcPr marL="76339" marR="76339" marT="38170" marB="381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af-ZA" sz="1500" b="1"/>
                        <a:t>Handles dynamic content natively (PHP, Python, CGI, etc.)</a:t>
                      </a:r>
                      <a:endParaRPr lang="af-ZA" sz="1500"/>
                    </a:p>
                  </a:txBody>
                  <a:tcPr marL="76339" marR="76339" marT="38170" marB="381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4954"/>
                  </a:ext>
                </a:extLst>
              </a:tr>
              <a:tr h="314826">
                <a:tc>
                  <a:txBody>
                    <a:bodyPr/>
                    <a:lstStyle/>
                    <a:p>
                      <a:r>
                        <a:rPr lang="af-ZA" sz="1500" b="1"/>
                        <a:t>Memory Usage</a:t>
                      </a:r>
                      <a:endParaRPr lang="af-ZA" sz="1500"/>
                    </a:p>
                  </a:txBody>
                  <a:tcPr marL="76339" marR="76339" marT="38170" marB="381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af-ZA" sz="1500" b="1"/>
                        <a:t>Lightweight</a:t>
                      </a:r>
                      <a:r>
                        <a:rPr lang="af-ZA" sz="1500"/>
                        <a:t> (Uses low RAM)</a:t>
                      </a:r>
                    </a:p>
                  </a:txBody>
                  <a:tcPr marL="76339" marR="76339" marT="38170" marB="381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500"/>
                        <a:t>Uses </a:t>
                      </a:r>
                      <a:r>
                        <a:rPr lang="en-GB" sz="1500" b="1"/>
                        <a:t>more RAM per request</a:t>
                      </a:r>
                      <a:endParaRPr lang="en-GB" sz="1500"/>
                    </a:p>
                  </a:txBody>
                  <a:tcPr marL="76339" marR="76339" marT="38170" marB="381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52248326"/>
                  </a:ext>
                </a:extLst>
              </a:tr>
              <a:tr h="550946">
                <a:tc>
                  <a:txBody>
                    <a:bodyPr/>
                    <a:lstStyle/>
                    <a:p>
                      <a:r>
                        <a:rPr lang="af-ZA" sz="1500" b="1"/>
                        <a:t>Load Balancing</a:t>
                      </a:r>
                      <a:endParaRPr lang="af-ZA" sz="1500"/>
                    </a:p>
                  </a:txBody>
                  <a:tcPr marL="76339" marR="76339" marT="38170" marB="381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500"/>
                        <a:t>Built-in </a:t>
                      </a:r>
                      <a:r>
                        <a:rPr lang="en-GB" sz="1500" b="1"/>
                        <a:t>reverse proxy &amp; load balancing</a:t>
                      </a:r>
                      <a:endParaRPr lang="en-GB" sz="1500"/>
                    </a:p>
                  </a:txBody>
                  <a:tcPr marL="76339" marR="76339" marT="38170" marB="381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af-ZA" sz="1500"/>
                        <a:t>Requires </a:t>
                      </a:r>
                      <a:r>
                        <a:rPr lang="af-ZA" sz="1500" b="1"/>
                        <a:t>additional modules</a:t>
                      </a:r>
                      <a:endParaRPr lang="af-ZA" sz="1500"/>
                    </a:p>
                  </a:txBody>
                  <a:tcPr marL="76339" marR="76339" marT="38170" marB="381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9344190"/>
                  </a:ext>
                </a:extLst>
              </a:tr>
              <a:tr h="550946">
                <a:tc>
                  <a:txBody>
                    <a:bodyPr/>
                    <a:lstStyle/>
                    <a:p>
                      <a:r>
                        <a:rPr lang="af-ZA" sz="1500" b="1"/>
                        <a:t>SSL Performance</a:t>
                      </a:r>
                      <a:endParaRPr lang="af-ZA" sz="1500"/>
                    </a:p>
                  </a:txBody>
                  <a:tcPr marL="76339" marR="76339" marT="38170" marB="381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="1"/>
                        <a:t>Optimized SSL handling</a:t>
                      </a:r>
                      <a:r>
                        <a:rPr lang="en-GB" sz="1500"/>
                        <a:t> with fewer processes</a:t>
                      </a:r>
                    </a:p>
                  </a:txBody>
                  <a:tcPr marL="76339" marR="76339" marT="38170" marB="381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af-ZA" sz="1500"/>
                        <a:t>SSL handling is </a:t>
                      </a:r>
                      <a:r>
                        <a:rPr lang="af-ZA" sz="1500" b="1"/>
                        <a:t>slower</a:t>
                      </a:r>
                      <a:endParaRPr lang="af-ZA" sz="1500"/>
                    </a:p>
                  </a:txBody>
                  <a:tcPr marL="76339" marR="76339" marT="38170" marB="381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1931503"/>
                  </a:ext>
                </a:extLst>
              </a:tr>
              <a:tr h="314826">
                <a:tc>
                  <a:txBody>
                    <a:bodyPr/>
                    <a:lstStyle/>
                    <a:p>
                      <a:r>
                        <a:rPr lang="af-ZA" sz="1500" b="1"/>
                        <a:t>Configuration Complexity</a:t>
                      </a:r>
                      <a:endParaRPr lang="af-ZA" sz="1500"/>
                    </a:p>
                  </a:txBody>
                  <a:tcPr marL="76339" marR="76339" marT="38170" marB="381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af-ZA" sz="1500"/>
                        <a:t>More complex to configure</a:t>
                      </a:r>
                    </a:p>
                  </a:txBody>
                  <a:tcPr marL="76339" marR="76339" marT="38170" marB="381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af-ZA" sz="1500" dirty="0"/>
                        <a:t>Easier for beginners</a:t>
                      </a:r>
                    </a:p>
                  </a:txBody>
                  <a:tcPr marL="76339" marR="76339" marT="38170" marB="381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86552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50523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58774A-A9E7-E33E-48FD-810A853CDB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4203"/>
          </a:xfrm>
          <a:solidFill>
            <a:srgbClr val="FFC000"/>
          </a:solidFill>
        </p:spPr>
        <p:txBody>
          <a:bodyPr>
            <a:normAutofit fontScale="90000"/>
          </a:bodyPr>
          <a:lstStyle/>
          <a:p>
            <a:br>
              <a:rPr kumimoji="0" lang="en-GB" altLang="en-DK" sz="4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GB" altLang="en-DK" sz="4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1</a:t>
            </a:r>
            <a:r>
              <a:rPr kumimoji="0" lang="en-DK" altLang="en-DK" sz="4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Installing NGINX on Ubuntu</a:t>
            </a:r>
            <a:br>
              <a:rPr kumimoji="0" lang="en-DK" altLang="en-DK" sz="4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lang="en-DK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C0D07E3E-0232-AA09-AEC2-F2EF78CC9D3B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518160" y="979328"/>
            <a:ext cx="12009120" cy="51706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DK" altLang="en-DK" sz="33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Step 1: Update the Package List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DK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en-DK" altLang="en-DK" sz="33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sudo</a:t>
            </a:r>
            <a:r>
              <a:rPr kumimoji="0" lang="en-DK" altLang="en-DK" sz="33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apt update &amp;&amp; </a:t>
            </a:r>
            <a:r>
              <a:rPr kumimoji="0" lang="en-DK" altLang="en-DK" sz="33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sudo</a:t>
            </a:r>
            <a:r>
              <a:rPr kumimoji="0" lang="en-DK" altLang="en-DK" sz="33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apt upgrade -y </a:t>
            </a:r>
            <a:endParaRPr kumimoji="0" lang="en-DK" altLang="en-DK" sz="33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DK" altLang="en-DK" sz="33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Step 2: Install NGINX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DK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en-DK" altLang="en-DK" sz="33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sudo</a:t>
            </a:r>
            <a:r>
              <a:rPr kumimoji="0" lang="en-DK" altLang="en-DK" sz="33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apt install nginx -y </a:t>
            </a:r>
            <a:endParaRPr kumimoji="0" lang="en-DK" altLang="en-DK" sz="33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DK" altLang="en-DK" sz="33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Step 3: Start &amp; Enable NGINX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DK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en-DK" altLang="en-DK" sz="33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sudo</a:t>
            </a:r>
            <a:r>
              <a:rPr kumimoji="0" lang="en-DK" altLang="en-DK" sz="33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DK" altLang="en-DK" sz="33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systemctl</a:t>
            </a:r>
            <a:r>
              <a:rPr kumimoji="0" lang="en-DK" altLang="en-DK" sz="33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start nginx </a:t>
            </a:r>
            <a:endParaRPr kumimoji="0" lang="en-GB" altLang="en-DK" sz="33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DK" sz="33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kumimoji="0" lang="en-DK" altLang="en-DK" sz="33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sudo</a:t>
            </a:r>
            <a:r>
              <a:rPr kumimoji="0" lang="en-DK" altLang="en-DK" sz="33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DK" altLang="en-DK" sz="33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systemctl</a:t>
            </a:r>
            <a:r>
              <a:rPr kumimoji="0" lang="en-DK" altLang="en-DK" sz="33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enable nginx </a:t>
            </a:r>
            <a:endParaRPr kumimoji="0" lang="en-DK" altLang="en-DK" sz="33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DK" altLang="en-DK" sz="33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Step 4: Verify Installation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DK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en-DK" altLang="en-DK" sz="33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sudo</a:t>
            </a:r>
            <a:r>
              <a:rPr kumimoji="0" lang="en-DK" altLang="en-DK" sz="33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DK" altLang="en-DK" sz="33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systemctl</a:t>
            </a:r>
            <a:r>
              <a:rPr kumimoji="0" lang="en-DK" altLang="en-DK" sz="33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status nginx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DK" altLang="en-DK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You should see </a:t>
            </a:r>
            <a:r>
              <a:rPr kumimoji="0" lang="en-DK" altLang="en-DK" sz="33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"active (running)"</a:t>
            </a:r>
            <a:r>
              <a:rPr kumimoji="0" lang="en-DK" altLang="en-DK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60328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A26A17-7E23-8D9D-E934-B99A0A30A9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5754"/>
          </a:xfrm>
          <a:solidFill>
            <a:srgbClr val="FFFF00"/>
          </a:solidFill>
        </p:spPr>
        <p:txBody>
          <a:bodyPr/>
          <a:lstStyle/>
          <a:p>
            <a:r>
              <a:rPr kumimoji="0" lang="en-DK" altLang="en-DK" sz="4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2. Configuring NGIN</a:t>
            </a:r>
            <a:r>
              <a:rPr kumimoji="0" lang="en-GB" altLang="en-DK" sz="4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X</a:t>
            </a:r>
            <a:endParaRPr lang="en-DK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47704905-E4BB-1283-CD94-5502AE6FF22A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999580"/>
            <a:ext cx="10891345" cy="6186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DK" altLang="en-DK" sz="2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DK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Create a configuration file for </a:t>
            </a: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NGINX </a:t>
            </a:r>
            <a:endParaRPr kumimoji="0" lang="en-DK" altLang="en-DK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Unicode M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DK" sz="2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 Unicode MS"/>
                <a:cs typeface="Courier New" panose="02070309020205020404" pitchFamily="49" charset="0"/>
              </a:rPr>
              <a:t>ls </a:t>
            </a: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/etc/nginx/</a:t>
            </a:r>
            <a:r>
              <a:rPr kumimoji="0" lang="en-DK" altLang="en-DK" sz="2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nginx.conf</a:t>
            </a: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kumimoji="0" lang="en-DK" altLang="en-DK" sz="22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DK" altLang="en-DK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Step 1: Create a Server Block (Virtual Host)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DK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	</a:t>
            </a:r>
            <a:r>
              <a:rPr kumimoji="0" lang="en-DK" altLang="en-DK" sz="2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sudo</a:t>
            </a: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nano /etc/nginx/sites-available/</a:t>
            </a:r>
            <a:r>
              <a:rPr kumimoji="0" lang="en-GB" altLang="en-DK" sz="2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hajarah</a:t>
            </a: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.com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Add the following configuration:</a:t>
            </a:r>
            <a:endParaRPr kumimoji="0" lang="en-DK" altLang="en-DK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Unicode M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server {</a:t>
            </a:r>
            <a:endParaRPr kumimoji="0" lang="en-GB" altLang="en-DK" sz="22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DK" sz="22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listen 80; </a:t>
            </a:r>
            <a:endParaRPr kumimoji="0" lang="en-GB" altLang="en-DK" sz="22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DK" sz="22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 </a:t>
            </a:r>
            <a:r>
              <a:rPr kumimoji="0" lang="en-DK" altLang="en-DK" sz="2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server_name</a:t>
            </a: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GB" altLang="en-DK" sz="2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hajarah</a:t>
            </a: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.com </a:t>
            </a: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</a:t>
            </a:r>
            <a:r>
              <a:rPr kumimoji="0" lang="en-GB" altLang="en-DK" sz="2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hajarah</a:t>
            </a: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.com</a:t>
            </a: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kumimoji="0" lang="en-GB" altLang="en-DK" sz="22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altLang="en-DK" sz="220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DK" sz="2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root /var/www/</a:t>
            </a:r>
            <a:r>
              <a:rPr lang="en-GB" altLang="en-DK" sz="22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hajarah</a:t>
            </a: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.com/html; </a:t>
            </a:r>
            <a:endParaRPr kumimoji="0" lang="en-GB" altLang="en-DK" sz="22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DK" sz="22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  </a:t>
            </a: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index index.html index.htm;</a:t>
            </a:r>
            <a:endParaRPr kumimoji="0" lang="en-GB" altLang="en-DK" sz="22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altLang="en-DK" sz="220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DK" sz="2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	 </a:t>
            </a: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location / {</a:t>
            </a:r>
            <a:endParaRPr kumimoji="0" lang="en-GB" altLang="en-DK" sz="22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DK" sz="22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       </a:t>
            </a: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try_files $</a:t>
            </a:r>
            <a:r>
              <a:rPr kumimoji="0" lang="en-DK" altLang="en-DK" sz="2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uri</a:t>
            </a: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$</a:t>
            </a:r>
            <a:r>
              <a:rPr kumimoji="0" lang="en-DK" altLang="en-DK" sz="2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uri</a:t>
            </a: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/ =404; </a:t>
            </a:r>
            <a:endParaRPr kumimoji="0" lang="en-GB" altLang="en-DK" sz="22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DK" sz="22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kumimoji="0" lang="en-GB" altLang="en-DK" sz="22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} </a:t>
            </a:r>
            <a:endParaRPr kumimoji="0" lang="en-DK" altLang="en-DK" sz="22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DK" altLang="en-DK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20987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46FE4D-0241-2C61-F349-878ECFFFA3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DK" altLang="en-DK" sz="4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Activating the Configuration</a:t>
            </a:r>
            <a:br>
              <a:rPr kumimoji="0" lang="en-DK" altLang="en-DK" sz="4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lang="en-DK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C7DB576A-D300-44CB-2AD7-CA8B2A3C3BF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04800" y="1086443"/>
            <a:ext cx="9646921" cy="4602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n-DK" altLang="en-DK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Create a symbolic link</a:t>
            </a: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to sites-enabled: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DK" altLang="en-DK" sz="2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sudo</a:t>
            </a: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ln -s /etc/nginx/sites-available/hajarah.com /etc/nginx/sites-enabled/</a:t>
            </a:r>
            <a:endParaRPr kumimoji="0" lang="en-GB" altLang="en-DK" sz="22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GB" altLang="en-DK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kumimoji="0" lang="en-DK" altLang="en-DK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Test the configuration for errors</a:t>
            </a: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DK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en-DK" altLang="en-DK" sz="2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sudo</a:t>
            </a: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nginx -t </a:t>
            </a:r>
            <a:endParaRPr lang="en-GB" altLang="en-DK" sz="220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DK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Restart</a:t>
            </a:r>
            <a:endParaRPr kumimoji="0" lang="en-DK" altLang="en-DK" sz="2200" b="0" i="0" u="none" strike="noStrike" cap="none" normalizeH="0" baseline="0" dirty="0">
              <a:ln>
                <a:noFill/>
              </a:ln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altLang="en-DK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DK" altLang="en-DK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DK" altLang="en-DK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5245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3C1867-CEA1-61F2-CFFA-611B78A0EA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1960" y="393065"/>
            <a:ext cx="10515600" cy="4351338"/>
          </a:xfrm>
        </p:spPr>
        <p:txBody>
          <a:bodyPr>
            <a:no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DK" altLang="en-DK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Step 2: Create the Web Root Directory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DK" altLang="en-DK" sz="2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sudo</a:t>
            </a: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DK" altLang="en-DK" sz="2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mkdir</a:t>
            </a: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-p /var/www/</a:t>
            </a:r>
            <a:r>
              <a:rPr lang="en-GB" altLang="en-DK" sz="22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hajrah</a:t>
            </a: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.com/html </a:t>
            </a:r>
            <a:endParaRPr kumimoji="0" lang="en-DK" altLang="en-DK" sz="22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DK" altLang="en-DK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Step 3: Set Permissions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DK" altLang="en-DK" sz="2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sudo</a:t>
            </a: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DK" altLang="en-DK" sz="2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chown</a:t>
            </a: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-R $USER:$USER /var/www/</a:t>
            </a:r>
            <a:r>
              <a:rPr lang="en-GB" altLang="en-DK" sz="220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hajarah</a:t>
            </a: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.com/html </a:t>
            </a:r>
            <a:endParaRPr kumimoji="0" lang="en-GB" altLang="en-DK" sz="22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DK" altLang="en-DK" sz="2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sudo</a:t>
            </a: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DK" altLang="en-DK" sz="2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chmod</a:t>
            </a: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-R 755 /var/www/</a:t>
            </a:r>
            <a:r>
              <a:rPr lang="en-GB" altLang="en-DK" sz="22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hajarah</a:t>
            </a: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.com </a:t>
            </a:r>
            <a:endParaRPr kumimoji="0" lang="en-DK" altLang="en-DK" sz="22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DK" sz="2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DK" altLang="en-DK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Step 4: Create a Sample HTML Page</a:t>
            </a:r>
            <a:endParaRPr kumimoji="0" lang="en-DK" altLang="en-DK" sz="22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echo "&lt;h1&gt;Welcome to Example.com&lt;/h1&gt;" | </a:t>
            </a:r>
            <a:r>
              <a:rPr kumimoji="0" lang="en-DK" altLang="en-DK" sz="2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sudo</a:t>
            </a: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tee</a:t>
            </a:r>
            <a:r>
              <a:rPr kumimoji="0" lang="en-GB" altLang="en-DK" sz="2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/var/www/</a:t>
            </a:r>
            <a:r>
              <a:rPr lang="en-GB" altLang="en-DK" sz="22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hajarah</a:t>
            </a: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.com/html/index.html </a:t>
            </a:r>
            <a:endParaRPr kumimoji="0" lang="en-DK" altLang="en-DK" sz="22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DK" altLang="en-DK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Step 5: Enable the Server Block</a:t>
            </a:r>
            <a:endParaRPr kumimoji="0" lang="en-DK" altLang="en-DK" sz="22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DK" sz="2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kumimoji="0" lang="en-DK" altLang="en-DK" sz="2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sudo</a:t>
            </a: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ln -s /etc/nginx/sites-available/</a:t>
            </a:r>
            <a:r>
              <a:rPr lang="en-GB" altLang="en-DK" sz="22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hajarah</a:t>
            </a: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.com /etc/nginx/sites-enabled/</a:t>
            </a: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</a:t>
            </a:r>
            <a:endParaRPr kumimoji="0" lang="en-GB" altLang="en-DK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Unicode M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DK" altLang="en-DK" sz="2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DK" altLang="en-DK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Step 6: Test NGINX Configuration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Before restarting, check for errors:</a:t>
            </a:r>
            <a:endParaRPr kumimoji="0" lang="en-DK" altLang="en-DK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Unicode M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DK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	</a:t>
            </a:r>
            <a:r>
              <a:rPr kumimoji="0" lang="en-DK" altLang="en-DK" sz="2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sudo</a:t>
            </a: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nginx -t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restart NGINX:</a:t>
            </a:r>
            <a:endParaRPr kumimoji="0" lang="en-DK" altLang="en-DK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Unicode M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DK" sz="2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kumimoji="0" lang="en-DK" altLang="en-DK" sz="2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sudo</a:t>
            </a: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DK" altLang="en-DK" sz="2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systemctl</a:t>
            </a: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restart nginx</a:t>
            </a:r>
            <a:endParaRPr lang="en-DK" sz="220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1485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3D9EB9-CD84-F420-BA3F-5323C98A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Reverse Proxy and Load Balancing with Nginx</a:t>
            </a:r>
            <a:br>
              <a:rPr lang="en-GB" b="1" dirty="0"/>
            </a:br>
            <a:endParaRPr lang="en-D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D4097F-0660-99E5-F47C-0F3879EB1E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Nginx is commonly used as a </a:t>
            </a: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reverse proxy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load balancer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distribute traffic efficiently between multiple backend servers.</a:t>
            </a:r>
          </a:p>
          <a:p>
            <a:pPr>
              <a:lnSpc>
                <a:spcPct val="150000"/>
              </a:lnSpc>
            </a:pPr>
            <a:r>
              <a:rPr kumimoji="0" lang="en-DK" altLang="en-DK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kumimoji="0" lang="en-DK" altLang="en-DK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reverse proxy</a:t>
            </a:r>
            <a:r>
              <a:rPr kumimoji="0" lang="en-DK" altLang="en-DK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routes client requests to one or more backend servers. This helps with security, caching, SSL termination, and load distribution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DK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96464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467D11-3554-7798-54F7-BF498825B5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426721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br>
              <a:rPr kumimoji="0" lang="en-US" altLang="en-DK" sz="4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DK" altLang="en-DK" sz="4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Setting Up a Reverse Proxy with Nginx</a:t>
            </a:r>
            <a:br>
              <a:rPr kumimoji="0" lang="en-DK" altLang="en-DK" sz="4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lang="en-DK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B7AAFB14-D901-8727-06C5-6BBA0689996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716280" y="426721"/>
            <a:ext cx="10637520" cy="6524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DK" altLang="en-DK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Step 1: Install Nginx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DK" altLang="en-DK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Step 2: Modify Nginx Configuration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DK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en-DK" altLang="en-DK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sudo</a:t>
            </a: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nano /etc/nginx/sites-available/reverse-proxy </a:t>
            </a:r>
            <a:endParaRPr kumimoji="0" lang="en-DK" altLang="en-DK" sz="2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DK" altLang="en-DK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Step 3: Add Reverse Proxy Configuration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server { </a:t>
            </a:r>
            <a:endParaRPr kumimoji="0" lang="en-US" altLang="en-DK" sz="22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DK" sz="22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listen 80;</a:t>
            </a:r>
            <a:endParaRPr kumimoji="0" lang="en-US" altLang="en-DK" sz="22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DK" sz="22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DK" altLang="en-DK" sz="2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server_name</a:t>
            </a: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altLang="en-DK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hajarah</a:t>
            </a:r>
            <a:r>
              <a:rPr kumimoji="0" lang="en-DK" altLang="en-DK" sz="2200" b="0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.com; </a:t>
            </a:r>
            <a:endParaRPr kumimoji="0" lang="en-US" altLang="en-DK" sz="2200" b="0" i="0" u="none" strike="noStrike" cap="none" normalizeH="0" baseline="0" dirty="0">
              <a:ln>
                <a:noFill/>
              </a:ln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DK" sz="22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location / {</a:t>
            </a:r>
            <a:endParaRPr kumimoji="0" lang="en-US" altLang="en-DK" sz="22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DK" sz="22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	</a:t>
            </a:r>
            <a:r>
              <a:rPr kumimoji="0" lang="en-DK" altLang="en-DK" sz="2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proxy_pass</a:t>
            </a: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rgbClr val="0563C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</a:t>
            </a:r>
            <a:r>
              <a:rPr lang="en-GB" altLang="en-DK" sz="2200" dirty="0">
                <a:solidFill>
                  <a:srgbClr val="0563C1"/>
                </a:solidFill>
                <a:latin typeface="Courier New" panose="02070309020205020404" pitchFamily="49" charset="0"/>
                <a:cs typeface="Courier New" panose="02070309020205020404" pitchFamily="49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127.0.0.1</a:t>
            </a: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rgbClr val="0563C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:</a:t>
            </a:r>
            <a:r>
              <a:rPr kumimoji="0" lang="en-GB" altLang="en-DK" sz="2200" b="0" i="0" u="none" strike="noStrike" cap="none" normalizeH="0" baseline="0" dirty="0">
                <a:ln>
                  <a:noFill/>
                </a:ln>
                <a:solidFill>
                  <a:srgbClr val="0563C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5</a:t>
            </a: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000</a:t>
            </a: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kumimoji="0" lang="en-US" altLang="en-DK" sz="22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DK" sz="22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     </a:t>
            </a: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DK" altLang="en-DK" sz="2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proxy_set_header</a:t>
            </a: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DK" altLang="en-DK" sz="2200" b="0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Host $host; </a:t>
            </a:r>
            <a:endParaRPr kumimoji="0" lang="en-US" altLang="en-DK" sz="2200" b="0" i="0" u="none" strike="noStrike" cap="none" normalizeH="0" baseline="0" dirty="0">
              <a:ln>
                <a:noFill/>
              </a:ln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DK" sz="22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	</a:t>
            </a:r>
            <a:r>
              <a:rPr kumimoji="0" lang="en-DK" altLang="en-DK" sz="2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proxy_set_header</a:t>
            </a: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DK" altLang="en-DK" sz="2200" b="0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X-Real-IP $</a:t>
            </a:r>
            <a:r>
              <a:rPr kumimoji="0" lang="en-DK" altLang="en-DK" sz="2200" b="0" i="0" u="none" strike="noStrike" cap="none" normalizeH="0" baseline="0" dirty="0" err="1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remote_addr</a:t>
            </a:r>
            <a:r>
              <a:rPr kumimoji="0" lang="en-DK" altLang="en-DK" sz="2200" b="0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endParaRPr kumimoji="0" lang="en-US" altLang="en-DK" sz="2200" b="0" i="0" u="none" strike="noStrike" cap="none" normalizeH="0" baseline="0" dirty="0">
              <a:ln>
                <a:noFill/>
              </a:ln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DK" sz="22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	</a:t>
            </a:r>
            <a:r>
              <a:rPr kumimoji="0" lang="en-DK" altLang="en-DK" sz="2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proxy_set_header</a:t>
            </a: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DK" altLang="en-DK" sz="2200" b="0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X-Forwarded-For $</a:t>
            </a:r>
            <a:r>
              <a:rPr kumimoji="0" lang="en-DK" altLang="en-DK" sz="2200" b="0" i="0" u="none" strike="noStrike" cap="none" normalizeH="0" baseline="0" dirty="0" err="1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proxy_add_x_forwarded_for</a:t>
            </a:r>
            <a:r>
              <a:rPr kumimoji="0" lang="en-DK" altLang="en-DK" sz="2200" b="0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kumimoji="0" lang="en-US" altLang="en-DK" sz="2200" b="0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kumimoji="0" lang="en-US" altLang="en-DK" sz="22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} </a:t>
            </a:r>
            <a:endParaRPr kumimoji="0" lang="en-DK" altLang="en-DK" sz="22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DK" altLang="en-DK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Step 4: Enable the Configuration</a:t>
            </a:r>
            <a:r>
              <a:rPr kumimoji="0" lang="en-US" altLang="en-DK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</a:t>
            </a: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Create a symbolic link to enable the site: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DK" altLang="en-DK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sudo</a:t>
            </a:r>
            <a:r>
              <a:rPr kumimoji="0" lang="en-DK" altLang="en-DK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ln -s /etc/nginx/sites-available/reverse-proxy /etc/nginx/sites-enabled/ </a:t>
            </a:r>
            <a:endParaRPr kumimoji="0" lang="en-DK" altLang="en-DK" sz="2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DK" altLang="en-DK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Step 5: Test Nginx Configuration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DK" altLang="en-DK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Step 6: Restart Nginx</a:t>
            </a:r>
          </a:p>
        </p:txBody>
      </p:sp>
    </p:spTree>
    <p:extLst>
      <p:ext uri="{BB962C8B-B14F-4D97-AF65-F5344CB8AC3E}">
        <p14:creationId xmlns:p14="http://schemas.microsoft.com/office/powerpoint/2010/main" val="1214553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FA95FE-E291-3946-14BE-B46E202F34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Nginx as Both a Web Server and Reverse Proxy</a:t>
            </a:r>
            <a:endParaRPr lang="en-DK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73B60B-840D-3C35-9F4D-BEAEF89F9C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Nginx can serve </a:t>
            </a: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static files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while also acting as a </a:t>
            </a: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reverse proxy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 backend services like Node.js, Flask, Django, or Spring Boot.</a:t>
            </a:r>
            <a:b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DK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93278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531625-C95B-3E66-2FFA-7DB1C73388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8745"/>
            <a:ext cx="10515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af-ZA" sz="20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server {</a:t>
            </a:r>
          </a:p>
          <a:p>
            <a:pPr marL="0" indent="0">
              <a:buNone/>
            </a:pPr>
            <a:r>
              <a:rPr lang="af-ZA" sz="20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listen 80;</a:t>
            </a:r>
          </a:p>
          <a:p>
            <a:pPr marL="0" indent="0">
              <a:buNone/>
            </a:pPr>
            <a:r>
              <a:rPr lang="af-ZA" sz="20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server_name hajarah.com;</a:t>
            </a:r>
          </a:p>
          <a:p>
            <a:pPr marL="0" indent="0">
              <a:buNone/>
            </a:pPr>
            <a:endParaRPr lang="af-ZA" sz="200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af-ZA" sz="20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root /var/www/html;</a:t>
            </a:r>
          </a:p>
          <a:p>
            <a:pPr marL="0" indent="0">
              <a:buNone/>
            </a:pPr>
            <a:r>
              <a:rPr lang="af-ZA" sz="20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index index.html;</a:t>
            </a:r>
          </a:p>
          <a:p>
            <a:pPr marL="0" indent="0">
              <a:buNone/>
            </a:pPr>
            <a:endParaRPr lang="af-ZA" sz="200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af-ZA" sz="20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location / {</a:t>
            </a:r>
          </a:p>
          <a:p>
            <a:pPr marL="0" indent="0">
              <a:buNone/>
            </a:pPr>
            <a:r>
              <a:rPr lang="af-ZA" sz="20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try_files $uri $uri/ =404;</a:t>
            </a:r>
          </a:p>
          <a:p>
            <a:pPr marL="0" indent="0">
              <a:buNone/>
            </a:pPr>
            <a:r>
              <a:rPr lang="af-ZA" sz="20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0" indent="0">
              <a:buNone/>
            </a:pPr>
            <a:r>
              <a:rPr lang="af-ZA" sz="20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location /api/ {</a:t>
            </a:r>
          </a:p>
          <a:p>
            <a:pPr marL="0" indent="0">
              <a:buNone/>
            </a:pPr>
            <a:r>
              <a:rPr lang="af-ZA" sz="20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proxy_pass http://127.0.0.1:5000;</a:t>
            </a:r>
          </a:p>
          <a:p>
            <a:pPr marL="0" indent="0">
              <a:buNone/>
            </a:pPr>
            <a:r>
              <a:rPr lang="af-ZA" sz="20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proxy_set_header Host $host;</a:t>
            </a:r>
          </a:p>
          <a:p>
            <a:pPr marL="0" indent="0">
              <a:buNone/>
            </a:pPr>
            <a:r>
              <a:rPr lang="af-ZA" sz="20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proxy_set_header X-Real-IP $remote_addr;</a:t>
            </a:r>
          </a:p>
          <a:p>
            <a:pPr marL="0" indent="0">
              <a:buNone/>
            </a:pPr>
            <a:r>
              <a:rPr lang="af-ZA" sz="20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proxy_set_header X-Forwarded-For $proxy_add_x_forwarded_for;</a:t>
            </a:r>
          </a:p>
          <a:p>
            <a:pPr marL="0" indent="0">
              <a:buNone/>
            </a:pPr>
            <a:r>
              <a:rPr lang="af-ZA" sz="20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0" indent="0">
              <a:buNone/>
            </a:pPr>
            <a:r>
              <a:rPr lang="af-ZA" sz="20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None/>
            </a:pPr>
            <a:endParaRPr lang="en-DK" sz="200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74293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591</TotalTime>
  <Words>1266</Words>
  <Application>Microsoft Office PowerPoint</Application>
  <PresentationFormat>Widescreen</PresentationFormat>
  <Paragraphs>167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Arial Unicode MS</vt:lpstr>
      <vt:lpstr>Calibri</vt:lpstr>
      <vt:lpstr>Calibri Light</vt:lpstr>
      <vt:lpstr>Courier New</vt:lpstr>
      <vt:lpstr>Times New Roman</vt:lpstr>
      <vt:lpstr>Office Theme</vt:lpstr>
      <vt:lpstr>Nginx Web Server</vt:lpstr>
      <vt:lpstr> 1. Installing NGINX on Ubuntu </vt:lpstr>
      <vt:lpstr>2. Configuring NGINX</vt:lpstr>
      <vt:lpstr> Activating the Configuration </vt:lpstr>
      <vt:lpstr>PowerPoint Presentation</vt:lpstr>
      <vt:lpstr>Reverse Proxy and Load Balancing with Nginx </vt:lpstr>
      <vt:lpstr> Setting Up a Reverse Proxy with Nginx </vt:lpstr>
      <vt:lpstr>Nginx as Both a Web Server and Reverse Proxy</vt:lpstr>
      <vt:lpstr>PowerPoint Presentation</vt:lpstr>
      <vt:lpstr>Test Nginx as a Reverse Proxy </vt:lpstr>
      <vt:lpstr>Load Balancing with Nginx </vt:lpstr>
      <vt:lpstr>PowerPoint Presentation</vt:lpstr>
      <vt:lpstr>Performance Optimization: Nginx vs. Apache Both Nginx and Apache are popular web servers, but they handle requests differently, impacting their performance.  Below is a comparison of how they process requests and how to optimize them for better performance.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hajarah ali</dc:creator>
  <cp:lastModifiedBy>hajarah ali</cp:lastModifiedBy>
  <cp:revision>10</cp:revision>
  <dcterms:created xsi:type="dcterms:W3CDTF">2025-03-09T00:35:57Z</dcterms:created>
  <dcterms:modified xsi:type="dcterms:W3CDTF">2025-03-13T19:55:41Z</dcterms:modified>
</cp:coreProperties>
</file>