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9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8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9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0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4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2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7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7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0669-44E3-482A-B33E-8B95C0F8350B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3F059-1099-4D53-9BF4-AD8F1C690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2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rger Icons - Free SVG &amp; PNG Merger Images - Noun Proj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928619" y="260350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MERGERS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57728"/>
          </a:xfrm>
        </p:spPr>
        <p:txBody>
          <a:bodyPr/>
          <a:lstStyle/>
          <a:p>
            <a:r>
              <a:rPr lang="en-US" dirty="0" smtClean="0"/>
              <a:t>BY JULIET JOY APIO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1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211"/>
            <a:ext cx="10515600" cy="1014760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3971"/>
            <a:ext cx="10515600" cy="5072992"/>
          </a:xfrm>
        </p:spPr>
        <p:txBody>
          <a:bodyPr/>
          <a:lstStyle/>
          <a:p>
            <a:r>
              <a:rPr lang="en-US" dirty="0" smtClean="0"/>
              <a:t>Mergers are becoming more common in Uganda as companies seek to expand their operations, improve efficiency and gain a competitive advantage </a:t>
            </a:r>
          </a:p>
          <a:p>
            <a:r>
              <a:rPr lang="en-US" dirty="0" smtClean="0"/>
              <a:t>The specific terms and  conditions of a merger can vary </a:t>
            </a:r>
            <a:r>
              <a:rPr lang="en-US" dirty="0" err="1" smtClean="0"/>
              <a:t>widelydepending</a:t>
            </a:r>
            <a:r>
              <a:rPr lang="en-US" dirty="0" smtClean="0"/>
              <a:t> on the companies involved, the industry they operate in  and the strategic goals of the merger.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9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702" y="1"/>
            <a:ext cx="10417098" cy="1070516"/>
          </a:xfrm>
        </p:spPr>
        <p:txBody>
          <a:bodyPr/>
          <a:lstStyle/>
          <a:p>
            <a:r>
              <a:rPr lang="en-US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434" y="1070517"/>
            <a:ext cx="10584366" cy="5106446"/>
          </a:xfrm>
        </p:spPr>
        <p:txBody>
          <a:bodyPr/>
          <a:lstStyle/>
          <a:p>
            <a:r>
              <a:rPr lang="en-US" dirty="0" smtClean="0"/>
              <a:t>Mergers occur when two or more companies combine to form a single entity with the aim of increasing their market share, gaining access to new markets or technologies, and achieving economies of scale</a:t>
            </a:r>
          </a:p>
          <a:p>
            <a:r>
              <a:rPr lang="en-US" dirty="0" smtClean="0"/>
              <a:t>Is a business combination in which two or more companies join together to form a new larger company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Two firms of the approximately the same size join forces and evolve into a </a:t>
            </a:r>
            <a:r>
              <a:rPr lang="en-US" b="1" dirty="0" smtClean="0"/>
              <a:t>new entity </a:t>
            </a:r>
            <a:r>
              <a:rPr lang="en-US" b="1" dirty="0" smtClean="0">
                <a:solidFill>
                  <a:srgbClr val="C00000"/>
                </a:solidFill>
              </a:rPr>
              <a:t>with a new configuration of ownership.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b="1" dirty="0" smtClean="0">
                <a:solidFill>
                  <a:srgbClr val="C00000"/>
                </a:solidFill>
                <a:highlight>
                  <a:srgbClr val="FFFF00"/>
                </a:highlight>
              </a:rPr>
              <a:t>Stock of both companies ceases to exist, and a new stock is issued.</a:t>
            </a:r>
          </a:p>
          <a:p>
            <a:endParaRPr lang="en-US" dirty="0"/>
          </a:p>
        </p:txBody>
      </p:sp>
      <p:pic>
        <p:nvPicPr>
          <p:cNvPr id="4" name="Picture 6" descr="Merger - Free business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383" y="4596627"/>
            <a:ext cx="1784195" cy="210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17,200+ Mergers And Acquisitions Illustrations, Royalty-Free Vector  Graphics &amp; Clip Art - iStock | Merge, Merger icon, Business acquisiti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7" t="2688" r="241" b="-2688"/>
          <a:stretch/>
        </p:blipFill>
        <p:spPr bwMode="auto">
          <a:xfrm>
            <a:off x="1528824" y="4596627"/>
            <a:ext cx="2364601" cy="24151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89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8421"/>
            <a:ext cx="10515600" cy="981306"/>
          </a:xfrm>
        </p:spPr>
        <p:txBody>
          <a:bodyPr/>
          <a:lstStyle/>
          <a:p>
            <a:r>
              <a:rPr lang="en-US" dirty="0" smtClean="0"/>
              <a:t>Forms of Mergers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2458"/>
            <a:ext cx="11353800" cy="5698273"/>
          </a:xfrm>
        </p:spPr>
        <p:txBody>
          <a:bodyPr>
            <a:normAutofit/>
          </a:bodyPr>
          <a:lstStyle/>
          <a:p>
            <a:r>
              <a:rPr lang="en-US" dirty="0" smtClean="0"/>
              <a:t>Horizontal </a:t>
            </a:r>
          </a:p>
          <a:p>
            <a:pPr marL="457200" lvl="1" indent="0">
              <a:buNone/>
            </a:pPr>
            <a:r>
              <a:rPr lang="en-US" sz="2000" dirty="0" smtClean="0"/>
              <a:t>This occurs when two or more companies </a:t>
            </a:r>
            <a:r>
              <a:rPr lang="en-US" sz="2000" dirty="0" err="1" smtClean="0"/>
              <a:t>operatin</a:t>
            </a:r>
            <a:r>
              <a:rPr lang="en-US" sz="2000" dirty="0" smtClean="0"/>
              <a:t> in the same industry and at the same stage of production process merge to create a larger company. The goal is to increase economies of scale and increase market share</a:t>
            </a:r>
          </a:p>
          <a:p>
            <a:pPr marL="457200" lvl="1" indent="0">
              <a:buNone/>
            </a:pPr>
            <a:r>
              <a:rPr lang="en-US" sz="2000" dirty="0" smtClean="0"/>
              <a:t>One firms mergers with another that produces and sells an identical or similar product in the same geographical area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Vertical</a:t>
            </a:r>
          </a:p>
          <a:p>
            <a:pPr marL="457200" lvl="1" indent="0">
              <a:buNone/>
            </a:pPr>
            <a:r>
              <a:rPr lang="en-US" sz="2000" dirty="0" smtClean="0"/>
              <a:t>This is when two or more companies operating at different stages of the production process combine to create a larger company . The goal is to </a:t>
            </a:r>
            <a:r>
              <a:rPr lang="en-US" sz="2000" dirty="0" err="1" smtClean="0"/>
              <a:t>intergrate</a:t>
            </a:r>
            <a:r>
              <a:rPr lang="en-US" sz="2000" dirty="0" smtClean="0"/>
              <a:t> the production process and reduce transaction costs</a:t>
            </a:r>
          </a:p>
          <a:p>
            <a:pPr marL="457200" lvl="1" indent="0">
              <a:buNone/>
            </a:pPr>
            <a:r>
              <a:rPr lang="en-US" sz="2000" dirty="0" smtClean="0"/>
              <a:t>This involves coupling of a customer and a supplier to gain better access to end users and market visibility</a:t>
            </a:r>
          </a:p>
          <a:p>
            <a:r>
              <a:rPr lang="en-US" dirty="0" smtClean="0"/>
              <a:t>Conglomerate </a:t>
            </a:r>
          </a:p>
          <a:p>
            <a:pPr marL="457200" lvl="1" indent="0">
              <a:buNone/>
            </a:pPr>
            <a:r>
              <a:rPr lang="en-US" sz="2000" dirty="0" smtClean="0"/>
              <a:t>This is where 2 or more companies operating in completely </a:t>
            </a:r>
            <a:r>
              <a:rPr lang="en-US" sz="2000" dirty="0" err="1" smtClean="0"/>
              <a:t>diferent</a:t>
            </a:r>
            <a:r>
              <a:rPr lang="en-US" sz="2000" dirty="0" smtClean="0"/>
              <a:t> industries merge to create a larger company. The goal is to diversify business operations and reduce risk</a:t>
            </a:r>
          </a:p>
          <a:p>
            <a:pPr marL="457200" lvl="1" indent="0">
              <a:buNone/>
            </a:pPr>
            <a:r>
              <a:rPr lang="en-US" sz="2000" dirty="0" err="1" smtClean="0"/>
              <a:t>Forexample</a:t>
            </a:r>
            <a:r>
              <a:rPr lang="en-US" sz="2000" dirty="0" smtClean="0"/>
              <a:t> internet company merging with a chain of </a:t>
            </a:r>
            <a:r>
              <a:rPr lang="en-US" sz="2000" dirty="0" err="1" smtClean="0"/>
              <a:t>restuarants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Beveled 11">
            <a:extLst>
              <a:ext uri="{FF2B5EF4-FFF2-40B4-BE49-F238E27FC236}">
                <a16:creationId xmlns:a16="http://schemas.microsoft.com/office/drawing/2014/main" xmlns="" id="{100F42B4-915E-4910-B5E1-52745EB9CC5B}"/>
              </a:ext>
            </a:extLst>
          </p:cNvPr>
          <p:cNvSpPr/>
          <p:nvPr/>
        </p:nvSpPr>
        <p:spPr>
          <a:xfrm>
            <a:off x="2686449" y="992458"/>
            <a:ext cx="629132" cy="532675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Left-Right 13">
            <a:extLst>
              <a:ext uri="{FF2B5EF4-FFF2-40B4-BE49-F238E27FC236}">
                <a16:creationId xmlns:a16="http://schemas.microsoft.com/office/drawing/2014/main" xmlns="" id="{92FB6C12-647C-4661-BA16-7F266D76FFCF}"/>
              </a:ext>
            </a:extLst>
          </p:cNvPr>
          <p:cNvSpPr/>
          <p:nvPr/>
        </p:nvSpPr>
        <p:spPr>
          <a:xfrm>
            <a:off x="3315581" y="1253067"/>
            <a:ext cx="601663" cy="13526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Beveled 11">
            <a:extLst>
              <a:ext uri="{FF2B5EF4-FFF2-40B4-BE49-F238E27FC236}">
                <a16:creationId xmlns:a16="http://schemas.microsoft.com/office/drawing/2014/main" xmlns="" id="{100F42B4-915E-4910-B5E1-52745EB9CC5B}"/>
              </a:ext>
            </a:extLst>
          </p:cNvPr>
          <p:cNvSpPr/>
          <p:nvPr/>
        </p:nvSpPr>
        <p:spPr>
          <a:xfrm>
            <a:off x="3917244" y="992458"/>
            <a:ext cx="629132" cy="532675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5">
            <a:extLst>
              <a:ext uri="{FF2B5EF4-FFF2-40B4-BE49-F238E27FC236}">
                <a16:creationId xmlns:a16="http://schemas.microsoft.com/office/drawing/2014/main" xmlns="" id="{04FC654E-4D37-4314-87C1-D91373F926F1}"/>
              </a:ext>
            </a:extLst>
          </p:cNvPr>
          <p:cNvSpPr/>
          <p:nvPr/>
        </p:nvSpPr>
        <p:spPr>
          <a:xfrm>
            <a:off x="2714716" y="5035578"/>
            <a:ext cx="514350" cy="523694"/>
          </a:xfrm>
          <a:prstGeom prst="can">
            <a:avLst>
              <a:gd name="adj" fmla="val 287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-Right 13">
            <a:extLst>
              <a:ext uri="{FF2B5EF4-FFF2-40B4-BE49-F238E27FC236}">
                <a16:creationId xmlns:a16="http://schemas.microsoft.com/office/drawing/2014/main" xmlns="" id="{92FB6C12-647C-4661-BA16-7F266D76FFCF}"/>
              </a:ext>
            </a:extLst>
          </p:cNvPr>
          <p:cNvSpPr/>
          <p:nvPr/>
        </p:nvSpPr>
        <p:spPr>
          <a:xfrm>
            <a:off x="3247920" y="5174143"/>
            <a:ext cx="975484" cy="2286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Beveled 11">
            <a:extLst>
              <a:ext uri="{FF2B5EF4-FFF2-40B4-BE49-F238E27FC236}">
                <a16:creationId xmlns:a16="http://schemas.microsoft.com/office/drawing/2014/main" xmlns="" id="{100F42B4-915E-4910-B5E1-52745EB9CC5B}"/>
              </a:ext>
            </a:extLst>
          </p:cNvPr>
          <p:cNvSpPr/>
          <p:nvPr/>
        </p:nvSpPr>
        <p:spPr>
          <a:xfrm>
            <a:off x="4261113" y="5026597"/>
            <a:ext cx="629132" cy="532675"/>
          </a:xfrm>
          <a:prstGeom prst="beve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Left-Right 14">
            <a:extLst>
              <a:ext uri="{FF2B5EF4-FFF2-40B4-BE49-F238E27FC236}">
                <a16:creationId xmlns:a16="http://schemas.microsoft.com/office/drawing/2014/main" xmlns="" id="{C9970CDF-E519-4688-A1E9-0A2FB4B40498}"/>
              </a:ext>
            </a:extLst>
          </p:cNvPr>
          <p:cNvSpPr/>
          <p:nvPr/>
        </p:nvSpPr>
        <p:spPr>
          <a:xfrm rot="5400000">
            <a:off x="1749906" y="3355811"/>
            <a:ext cx="370492" cy="13840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52719DE7-2513-4D72-A33F-DA5311889CCC}"/>
              </a:ext>
            </a:extLst>
          </p:cNvPr>
          <p:cNvSpPr/>
          <p:nvPr/>
        </p:nvSpPr>
        <p:spPr>
          <a:xfrm>
            <a:off x="1806350" y="2965714"/>
            <a:ext cx="257603" cy="254896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xmlns="" id="{70E2DB07-2F35-41E3-A3B0-B932B2E103A1}"/>
              </a:ext>
            </a:extLst>
          </p:cNvPr>
          <p:cNvSpPr/>
          <p:nvPr/>
        </p:nvSpPr>
        <p:spPr>
          <a:xfrm rot="10800000">
            <a:off x="1835796" y="3610259"/>
            <a:ext cx="198713" cy="268243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4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981" y="111513"/>
            <a:ext cx="10617820" cy="1048214"/>
          </a:xfrm>
        </p:spPr>
        <p:txBody>
          <a:bodyPr/>
          <a:lstStyle/>
          <a:p>
            <a:r>
              <a:rPr lang="en-US" b="1" dirty="0" smtClean="0"/>
              <a:t>Examples of Mergers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981" y="1037064"/>
            <a:ext cx="10617819" cy="5139900"/>
          </a:xfrm>
        </p:spPr>
        <p:txBody>
          <a:bodyPr/>
          <a:lstStyle/>
          <a:p>
            <a:r>
              <a:rPr lang="en-US" dirty="0" err="1" smtClean="0"/>
              <a:t>Coca-cola</a:t>
            </a:r>
            <a:r>
              <a:rPr lang="en-US" dirty="0" smtClean="0"/>
              <a:t> Beverages Africa </a:t>
            </a:r>
          </a:p>
          <a:p>
            <a:pPr marL="457200" lvl="1" indent="0">
              <a:buNone/>
            </a:pPr>
            <a:r>
              <a:rPr lang="en-US" dirty="0" smtClean="0"/>
              <a:t>In 2017 </a:t>
            </a:r>
            <a:r>
              <a:rPr lang="en-US" dirty="0" err="1" smtClean="0"/>
              <a:t>Coca-cola</a:t>
            </a:r>
            <a:r>
              <a:rPr lang="en-US" dirty="0" smtClean="0"/>
              <a:t> </a:t>
            </a:r>
            <a:r>
              <a:rPr lang="en-US" dirty="0" err="1" smtClean="0"/>
              <a:t>Sabco</a:t>
            </a:r>
            <a:r>
              <a:rPr lang="en-US" dirty="0" smtClean="0"/>
              <a:t>, announced a merger with Century Bottling company and </a:t>
            </a:r>
            <a:r>
              <a:rPr lang="en-US" dirty="0" err="1" smtClean="0"/>
              <a:t>Rwenzori</a:t>
            </a:r>
            <a:r>
              <a:rPr lang="en-US" dirty="0" smtClean="0"/>
              <a:t> Bottling company and created a new entity Coca-Cola Beverages Africa Uganda.</a:t>
            </a:r>
          </a:p>
          <a:p>
            <a:r>
              <a:rPr lang="en-US" dirty="0" smtClean="0"/>
              <a:t>NIC Holdings and Commercial Bank of Africa merged in 2019 to form NCBA Bank Uganda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3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5911"/>
          </a:xfrm>
        </p:spPr>
        <p:txBody>
          <a:bodyPr/>
          <a:lstStyle/>
          <a:p>
            <a:r>
              <a:rPr lang="en-US" b="1" dirty="0" smtClean="0"/>
              <a:t>Advantages of Mergers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2" y="847492"/>
            <a:ext cx="10842703" cy="6010508"/>
          </a:xfrm>
        </p:spPr>
        <p:txBody>
          <a:bodyPr/>
          <a:lstStyle/>
          <a:p>
            <a:r>
              <a:rPr lang="en-US" dirty="0" smtClean="0"/>
              <a:t>Increased efficiency: Mergers can lead to improved efficiency by eliminating duplicate operations and reducing costs through combining resources and streamlining operations</a:t>
            </a:r>
          </a:p>
          <a:p>
            <a:r>
              <a:rPr lang="en-US" dirty="0" smtClean="0"/>
              <a:t>Diversification of product and service offerings: Mergers can help to reduce risk and stabilize revenue streams</a:t>
            </a:r>
          </a:p>
          <a:p>
            <a:r>
              <a:rPr lang="en-US" dirty="0" smtClean="0"/>
              <a:t>Improved market share: By combining their customer bases and expanding their reach, mergers can increase their market power and improve their competitive position</a:t>
            </a:r>
          </a:p>
          <a:p>
            <a:r>
              <a:rPr lang="en-US" dirty="0" smtClean="0"/>
              <a:t>Access to new markets and customer segments: By combining their resources and expertise, merged companies can enter new geographies and expand their offerings to better meet the needs of customers</a:t>
            </a:r>
          </a:p>
          <a:p>
            <a:r>
              <a:rPr lang="en-US" dirty="0" smtClean="0"/>
              <a:t>Synergy by combining the strengths of two companies to create a more powerful entity. This can lead to increased innovation, improved quality and better customer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49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502" y="1"/>
            <a:ext cx="10874298" cy="847491"/>
          </a:xfrm>
        </p:spPr>
        <p:txBody>
          <a:bodyPr/>
          <a:lstStyle/>
          <a:p>
            <a:r>
              <a:rPr lang="en-US" b="1" dirty="0" smtClean="0"/>
              <a:t>Advantages of Mergers-Continued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2" y="847492"/>
            <a:ext cx="10842703" cy="6010508"/>
          </a:xfrm>
        </p:spPr>
        <p:txBody>
          <a:bodyPr/>
          <a:lstStyle/>
          <a:p>
            <a:r>
              <a:rPr lang="en-US" dirty="0" smtClean="0"/>
              <a:t>Economies of scale: By allowing companies to combine their resources , companies can benefit from increased purchasing power. This can result in lower costs  and improved profitability</a:t>
            </a:r>
          </a:p>
          <a:p>
            <a:r>
              <a:rPr lang="en-US" dirty="0" smtClean="0"/>
              <a:t>Enhanced innovation and R&amp;D</a:t>
            </a:r>
          </a:p>
          <a:p>
            <a:r>
              <a:rPr lang="en-US" dirty="0" smtClean="0"/>
              <a:t>Improved financial performance</a:t>
            </a:r>
          </a:p>
          <a:p>
            <a:r>
              <a:rPr lang="en-US" dirty="0" smtClean="0"/>
              <a:t>Enhanced talent pool</a:t>
            </a:r>
          </a:p>
          <a:p>
            <a:r>
              <a:rPr lang="en-US" dirty="0" smtClean="0"/>
              <a:t>Improved brand recognition</a:t>
            </a:r>
          </a:p>
          <a:p>
            <a:r>
              <a:rPr lang="en-US" dirty="0" smtClean="0"/>
              <a:t>Improved access to capital</a:t>
            </a:r>
          </a:p>
          <a:p>
            <a:r>
              <a:rPr lang="en-US" dirty="0" smtClean="0"/>
              <a:t>Reduced competition</a:t>
            </a:r>
          </a:p>
          <a:p>
            <a:r>
              <a:rPr lang="en-US" dirty="0" smtClean="0"/>
              <a:t>Enhanced international presence</a:t>
            </a:r>
          </a:p>
          <a:p>
            <a:r>
              <a:rPr lang="en-US" dirty="0" smtClean="0"/>
              <a:t>Improved supply chain management</a:t>
            </a:r>
          </a:p>
          <a:p>
            <a:r>
              <a:rPr lang="en-US" dirty="0" smtClean="0"/>
              <a:t>Improved regulatory compliance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4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5911"/>
          </a:xfrm>
        </p:spPr>
        <p:txBody>
          <a:bodyPr/>
          <a:lstStyle/>
          <a:p>
            <a:r>
              <a:rPr lang="en-US" b="1" dirty="0" smtClean="0"/>
              <a:t>Disadvantages of Mergers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097" y="847492"/>
            <a:ext cx="10842703" cy="601050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Intergration</a:t>
            </a:r>
            <a:r>
              <a:rPr lang="en-US" dirty="0" smtClean="0"/>
              <a:t> challenges: It is difficult to </a:t>
            </a:r>
            <a:r>
              <a:rPr lang="en-US" dirty="0" err="1" smtClean="0"/>
              <a:t>intergrate</a:t>
            </a:r>
            <a:r>
              <a:rPr lang="en-US" dirty="0" smtClean="0"/>
              <a:t> different corporate cultures, management styles  which can lead to significant delays</a:t>
            </a:r>
          </a:p>
          <a:p>
            <a:r>
              <a:rPr lang="en-US" dirty="0" smtClean="0"/>
              <a:t>Cultural differences: This can result in difficulties in communication, decision making and management</a:t>
            </a:r>
          </a:p>
          <a:p>
            <a:r>
              <a:rPr lang="en-US" dirty="0" smtClean="0"/>
              <a:t>Employee morale: Mergers can </a:t>
            </a:r>
            <a:r>
              <a:rPr lang="en-US" dirty="0" err="1" smtClean="0"/>
              <a:t>can</a:t>
            </a:r>
            <a:r>
              <a:rPr lang="en-US" dirty="0" smtClean="0"/>
              <a:t> lead to uncertainty and anxiety among employees</a:t>
            </a:r>
          </a:p>
          <a:p>
            <a:r>
              <a:rPr lang="en-US" dirty="0" smtClean="0"/>
              <a:t>Regulatory hurdles: Particularly if the two companies operate in highly regulated industries </a:t>
            </a:r>
          </a:p>
          <a:p>
            <a:r>
              <a:rPr lang="en-US" dirty="0" smtClean="0"/>
              <a:t>Increased complexity in terms of organizational structure</a:t>
            </a:r>
          </a:p>
          <a:p>
            <a:r>
              <a:rPr lang="en-US" dirty="0" smtClean="0"/>
              <a:t>Increased costs: legal fees, consulting fees, restructuring fees</a:t>
            </a:r>
          </a:p>
          <a:p>
            <a:r>
              <a:rPr lang="en-US" dirty="0" smtClean="0"/>
              <a:t>Increased bureaucracy</a:t>
            </a:r>
          </a:p>
          <a:p>
            <a:r>
              <a:rPr lang="en-US" dirty="0" smtClean="0"/>
              <a:t>Loss of identity</a:t>
            </a:r>
          </a:p>
          <a:p>
            <a:r>
              <a:rPr lang="en-US" dirty="0" smtClean="0"/>
              <a:t>Misaligned goals and priorities between the merged companies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08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634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MERGERS</vt:lpstr>
      <vt:lpstr>Introduction</vt:lpstr>
      <vt:lpstr>Definitions</vt:lpstr>
      <vt:lpstr>Forms of Mergers</vt:lpstr>
      <vt:lpstr>Examples of Mergers</vt:lpstr>
      <vt:lpstr>Advantages of Mergers</vt:lpstr>
      <vt:lpstr>Advantages of Mergers-Continued</vt:lpstr>
      <vt:lpstr>Disadvantages of Mergers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MERGERS AND ACQUISITIONS</dc:title>
  <dc:creator>Microsoft account</dc:creator>
  <cp:lastModifiedBy>Microsoft account</cp:lastModifiedBy>
  <cp:revision>18</cp:revision>
  <dcterms:created xsi:type="dcterms:W3CDTF">2023-03-23T11:07:34Z</dcterms:created>
  <dcterms:modified xsi:type="dcterms:W3CDTF">2023-03-23T15:07:29Z</dcterms:modified>
</cp:coreProperties>
</file>