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4"/>
  </p:sldMasterIdLst>
  <p:notesMasterIdLst>
    <p:notesMasterId r:id="rId41"/>
  </p:notesMasterIdLst>
  <p:handoutMasterIdLst>
    <p:handoutMasterId r:id="rId42"/>
  </p:handoutMasterIdLst>
  <p:sldIdLst>
    <p:sldId id="315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378" r:id="rId15"/>
    <p:sldId id="357" r:id="rId16"/>
    <p:sldId id="358" r:id="rId17"/>
    <p:sldId id="369" r:id="rId18"/>
    <p:sldId id="370" r:id="rId19"/>
    <p:sldId id="371" r:id="rId20"/>
    <p:sldId id="372" r:id="rId21"/>
    <p:sldId id="359" r:id="rId22"/>
    <p:sldId id="360" r:id="rId23"/>
    <p:sldId id="361" r:id="rId24"/>
    <p:sldId id="379" r:id="rId25"/>
    <p:sldId id="362" r:id="rId26"/>
    <p:sldId id="363" r:id="rId27"/>
    <p:sldId id="364" r:id="rId28"/>
    <p:sldId id="380" r:id="rId29"/>
    <p:sldId id="365" r:id="rId30"/>
    <p:sldId id="366" r:id="rId31"/>
    <p:sldId id="367" r:id="rId32"/>
    <p:sldId id="381" r:id="rId33"/>
    <p:sldId id="382" r:id="rId34"/>
    <p:sldId id="383" r:id="rId35"/>
    <p:sldId id="374" r:id="rId36"/>
    <p:sldId id="375" r:id="rId37"/>
    <p:sldId id="384" r:id="rId38"/>
    <p:sldId id="376" r:id="rId39"/>
    <p:sldId id="295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5AA1BD55-57CD-466E-0725-B6CBA11E0D12}" name="Lauren Weldy (ALLEGIS GROUP SERVICES)" initials="LW" userId="S::v-lweldy@microsoft.com::07a2285c-a352-4b96-8658-ecc34365c15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D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5388" autoAdjust="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149"/>
    </p:cViewPr>
  </p:sorterViewPr>
  <p:notesViewPr>
    <p:cSldViewPr snapToGrid="0">
      <p:cViewPr>
        <p:scale>
          <a:sx n="1" d="2"/>
          <a:sy n="1" d="2"/>
        </p:scale>
        <p:origin x="2640" y="28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handoutMaster" Target="handoutMasters/handoutMaster1.xml"/><Relationship Id="rId47" Type="http://schemas.microsoft.com/office/2018/10/relationships/authors" Target="author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589D207-BE08-4B33-B5B0-5A5A94C951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E58DB9-49DC-495B-A68F-33D105C90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A1AC4-3AE8-4F87-AAED-904EC6054702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66337E-DAD5-442C-9B8F-E10EB7D972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3BDF2-02BD-4181-AC28-FD56172CC6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8A362-CAFC-4987-9A50-4757052839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37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56653-6123-4FE4-861F-5F9583BF59B0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EB602-95FC-483A-B12D-216A7AD7EA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843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EB602-95FC-483A-B12D-216A7AD7EA2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08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697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62062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23653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21572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2DF88512-9E62-4695-B350-39488566A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CD596D-95F4-4C5C-A0E7-86D747FE70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553E9F-DCBF-4BEE-A261-5AA97361A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49B0EB0-AEBA-44ED-BC77-4188C74861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5371" y="962423"/>
            <a:ext cx="10013710" cy="1216152"/>
          </a:xfrm>
        </p:spPr>
        <p:txBody>
          <a:bodyPr tIns="182880" anchor="ctr" anchorCtr="0">
            <a:noAutofit/>
          </a:bodyPr>
          <a:lstStyle>
            <a:lvl1pPr>
              <a:lnSpc>
                <a:spcPct val="10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52AD8E1-37CB-EB1E-9394-A293E1F2107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542563" y="2590800"/>
            <a:ext cx="6441412" cy="3718557"/>
          </a:xfrm>
        </p:spPr>
        <p:txBody>
          <a:bodyPr anchor="t">
            <a:normAutofit/>
          </a:bodyPr>
          <a:lstStyle>
            <a:lvl1pPr marL="0" indent="0">
              <a:lnSpc>
                <a:spcPct val="125000"/>
              </a:lnSpc>
              <a:spcAft>
                <a:spcPts val="600"/>
              </a:spcAft>
              <a:buNone/>
              <a:defRPr sz="1800" b="0"/>
            </a:lvl1pPr>
            <a:lvl2pPr marL="283464">
              <a:lnSpc>
                <a:spcPct val="125000"/>
              </a:lnSpc>
              <a:spcAft>
                <a:spcPts val="600"/>
              </a:spcAft>
              <a:defRPr sz="1800"/>
            </a:lvl2pPr>
            <a:lvl3pPr marL="566928">
              <a:lnSpc>
                <a:spcPct val="125000"/>
              </a:lnSpc>
              <a:spcAft>
                <a:spcPts val="600"/>
              </a:spcAft>
              <a:defRPr sz="1800"/>
            </a:lvl3pPr>
            <a:lvl4pPr marL="850392">
              <a:lnSpc>
                <a:spcPct val="125000"/>
              </a:lnSpc>
              <a:spcAft>
                <a:spcPts val="600"/>
              </a:spcAft>
              <a:defRPr sz="1800"/>
            </a:lvl4pPr>
            <a:lvl5pPr marL="1133856">
              <a:lnSpc>
                <a:spcPct val="125000"/>
              </a:lnSpc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B37B294-6F01-986D-E8E5-119AE9A8F2B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197362" y="2590800"/>
            <a:ext cx="3522849" cy="3718557"/>
          </a:xfrm>
        </p:spPr>
        <p:txBody>
          <a:bodyPr anchor="t">
            <a:normAutofit/>
          </a:bodyPr>
          <a:lstStyle>
            <a:lvl1pPr marL="285750" indent="-285750">
              <a:lnSpc>
                <a:spcPct val="125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 sz="1800" b="0"/>
            </a:lvl1pPr>
            <a:lvl2pPr>
              <a:lnSpc>
                <a:spcPct val="125000"/>
              </a:lnSpc>
              <a:spcAft>
                <a:spcPts val="600"/>
              </a:spcAft>
              <a:defRPr sz="1800"/>
            </a:lvl2pPr>
            <a:lvl3pPr>
              <a:lnSpc>
                <a:spcPct val="125000"/>
              </a:lnSpc>
              <a:spcAft>
                <a:spcPts val="600"/>
              </a:spcAft>
              <a:defRPr sz="1800"/>
            </a:lvl3pPr>
            <a:lvl4pPr>
              <a:lnSpc>
                <a:spcPct val="125000"/>
              </a:lnSpc>
              <a:spcAft>
                <a:spcPts val="600"/>
              </a:spcAft>
              <a:defRPr sz="1800"/>
            </a:lvl4pPr>
            <a:lvl5pPr>
              <a:lnSpc>
                <a:spcPct val="125000"/>
              </a:lnSpc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78DD10-67BC-4E87-A788-A45C6093F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769F5-486B-4B48-A543-2C70359DF6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47BB165-F380-48C4-B95B-C09C91893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5371" y="6309360"/>
            <a:ext cx="5049579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0805E9B-6657-4167-BD79-CAC59C0D8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>
            <a:lvl1pPr>
              <a:defRPr sz="1200" b="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0EFA1AD-93FB-148E-CFC6-A6E5D99674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78168" y="6309360"/>
            <a:ext cx="2148840" cy="457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9/8/20XX</a:t>
            </a:r>
          </a:p>
        </p:txBody>
      </p:sp>
    </p:spTree>
    <p:extLst>
      <p:ext uri="{BB962C8B-B14F-4D97-AF65-F5344CB8AC3E}">
        <p14:creationId xmlns:p14="http://schemas.microsoft.com/office/powerpoint/2010/main" val="1616477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23DC2F0A-1748-49AE-AF72-D6BBB4F8FE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3DF7B1-E0C5-4E09-BB5C-F11EA14D7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66789"/>
            <a:ext cx="6833381" cy="25942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C678EC-E47C-4AC2-A75A-7022CECD00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34622" y="848455"/>
            <a:ext cx="5102365" cy="2601914"/>
          </a:xfrm>
        </p:spPr>
        <p:txBody>
          <a:bodyPr tIns="182880" anchor="ctr" anchorCtr="0">
            <a:noAutofit/>
          </a:bodyPr>
          <a:lstStyle>
            <a:lvl1pPr>
              <a:lnSpc>
                <a:spcPct val="100000"/>
              </a:lnSpc>
              <a:defRPr sz="32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74E69A-5ABD-42DF-A2B0-997A626257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063" y="920164"/>
            <a:ext cx="1070775" cy="24661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2B6D0A-4A1F-4B59-B429-AD3FABC74F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B66529-F6B7-4C1C-8291-8139628DF6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48456"/>
            <a:ext cx="6833382" cy="717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2245B9-34B5-4F89-8EA6-C018B9D4FA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858023" y="3442673"/>
            <a:ext cx="5333977" cy="341532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90814BE-76E8-43EC-9616-A1F02F053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96996"/>
            <a:ext cx="1219200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8AAA0A6-9D4B-4AA2-82F0-77E5ECF4B64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86762" y="3928342"/>
            <a:ext cx="4162319" cy="2285000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None/>
              <a:defRPr sz="1800" b="0"/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17" name="Footer Placeholder 12">
            <a:extLst>
              <a:ext uri="{FF2B5EF4-FFF2-40B4-BE49-F238E27FC236}">
                <a16:creationId xmlns:a16="http://schemas.microsoft.com/office/drawing/2014/main" id="{8E3FFD99-95F0-47A4-8642-FB9FECEC4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5917" y="6309360"/>
            <a:ext cx="4946592" cy="457200"/>
          </a:xfrm>
        </p:spPr>
        <p:txBody>
          <a:bodyPr/>
          <a:lstStyle>
            <a:lvl1pPr>
              <a:defRPr lang="en-US" sz="12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4727536-E532-4015-A178-0ABB6B09C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339893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Date Placeholder 11">
            <a:extLst>
              <a:ext uri="{FF2B5EF4-FFF2-40B4-BE49-F238E27FC236}">
                <a16:creationId xmlns:a16="http://schemas.microsoft.com/office/drawing/2014/main" id="{22977876-C29D-4D32-9948-303465AEC3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77730" y="6309360"/>
            <a:ext cx="2736329" cy="457200"/>
          </a:xfrm>
        </p:spPr>
        <p:txBody>
          <a:bodyPr/>
          <a:lstStyle/>
          <a:p>
            <a:r>
              <a:rPr lang="en-US" dirty="0"/>
              <a:t>9/8/20XX</a:t>
            </a:r>
          </a:p>
        </p:txBody>
      </p:sp>
      <p:sp>
        <p:nvSpPr>
          <p:cNvPr id="20" name="Slide Number Placeholder 15">
            <a:extLst>
              <a:ext uri="{FF2B5EF4-FFF2-40B4-BE49-F238E27FC236}">
                <a16:creationId xmlns:a16="http://schemas.microsoft.com/office/drawing/2014/main" id="{6A7BC11E-2EF0-4989-9A7E-7AB377DB8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>
            <a:lvl1pPr>
              <a:defRPr sz="1200" b="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0557ABF-B75C-BD78-1A04-E483A57A9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67712" y="0"/>
            <a:ext cx="5728216" cy="845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838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EA8D8870-8337-4ABD-9EA6-3D5AAB7E4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AC3B2DB-2CCA-4BD4-8D63-98257049E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25689"/>
            <a:ext cx="12192000" cy="52017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324DAAC3-FA37-4838-A298-327679F99F8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6629" y="825687"/>
            <a:ext cx="9643772" cy="5201730"/>
          </a:xfrm>
        </p:spPr>
        <p:txBody>
          <a:bodyPr tIns="182880" anchor="ctr" anchorCtr="0">
            <a:noAutofit/>
          </a:bodyPr>
          <a:lstStyle>
            <a:lvl1pPr algn="l">
              <a:lnSpc>
                <a:spcPct val="100000"/>
              </a:lnSpc>
              <a:defRPr sz="4800" cap="all" baseline="0">
                <a:solidFill>
                  <a:schemeClr val="bg1"/>
                </a:solidFill>
              </a:defRPr>
            </a:lvl1pPr>
          </a:lstStyle>
          <a:p>
            <a:r>
              <a:rPr lang="en-US" sz="4400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B792E4C-AD3B-4E88-8540-E757597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889696"/>
            <a:ext cx="1070775" cy="5077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A32632F-9ED1-4328-BBE3-B4E014156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6512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A124D3C-01E3-4B96-BDF0-54851D173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65851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7A64FF-37A7-4837-8033-CBEA22697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896046"/>
            <a:ext cx="1070775" cy="50777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C0C09F-8990-542B-199E-E6FADE2FE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0"/>
            <a:ext cx="1070775" cy="825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6F60C3-341E-9533-2415-66360A254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5" y="6027421"/>
            <a:ext cx="1070775" cy="830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7539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84944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343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75859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5215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2/18/2025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94837D5C-EE88-BE2B-5940-6A8E20CAE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D6331A-AE6C-3009-DDD4-1671FF7E0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25689"/>
            <a:ext cx="12192000" cy="52017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D7D28B-DE67-0B99-CDEB-A037FFC56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889696"/>
            <a:ext cx="1070775" cy="5077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B9F3E3-6134-5423-F75E-B36E71A652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6512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1F677F-A1EC-4CDA-E80E-4B3695465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65851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1E2C06-C49E-A5AA-07A3-D134EFA3D2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896046"/>
            <a:ext cx="1070775" cy="50777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2BA39D8-E4F7-CD36-B80A-49D228C0FC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0"/>
            <a:ext cx="1070775" cy="825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6F4721-4B2C-0638-8409-054F6738E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5" y="6027421"/>
            <a:ext cx="1070775" cy="830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8947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225541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140893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63196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4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704" r:id="rId12"/>
    <p:sldLayoutId id="2147483709" r:id="rId13"/>
    <p:sldLayoutId id="2147483682" r:id="rId14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814B6A3-5F3E-4909-8ED5-87FE824922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 lIns="109728" tIns="109728" rIns="109728" bIns="91440" rtlCol="0" anchor="ctr">
            <a:normAutofit/>
          </a:bodyPr>
          <a:lstStyle/>
          <a:p>
            <a:pPr algn="ctr"/>
            <a:r>
              <a:rPr lang="en-US" dirty="0"/>
              <a:t>Topic-7</a:t>
            </a:r>
            <a:br>
              <a:rPr lang="en-US" dirty="0"/>
            </a:br>
            <a:r>
              <a:rPr lang="en-US" dirty="0" err="1"/>
              <a:t>php</a:t>
            </a:r>
            <a:r>
              <a:rPr lang="en-US" dirty="0"/>
              <a:t> BASICS</a:t>
            </a:r>
            <a:br>
              <a:rPr lang="en-US" dirty="0"/>
            </a:br>
            <a:r>
              <a:rPr lang="en-US" sz="3600" dirty="0"/>
              <a:t>(Hypertext Preprocessor)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907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12F29-88DB-6A29-88FB-CD14F059A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Logical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E5345-9D24-7A3C-DC3B-7C197F8F1B2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9155917" cy="3718557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4800" dirty="0"/>
              <a:t>&amp;&amp; (AND)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4800" dirty="0"/>
              <a:t>|| (OR)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4800" dirty="0"/>
              <a:t>! (NOT)</a:t>
            </a:r>
          </a:p>
        </p:txBody>
      </p:sp>
    </p:spTree>
    <p:extLst>
      <p:ext uri="{BB962C8B-B14F-4D97-AF65-F5344CB8AC3E}">
        <p14:creationId xmlns:p14="http://schemas.microsoft.com/office/powerpoint/2010/main" val="3779312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2B2E3-13FF-AAB7-FCFA-C5DE88E1D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5. PHP Control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599C3-D5B4-001C-7096-B58B2DE5129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230337" cy="3718557"/>
          </a:xfrm>
        </p:spPr>
        <p:txBody>
          <a:bodyPr>
            <a:normAutofit fontScale="92500" lnSpcReduction="20000"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800" b="1" dirty="0"/>
              <a:t>Conditional Statements: </a:t>
            </a:r>
          </a:p>
          <a:p>
            <a:r>
              <a:rPr lang="en-US" sz="4800" dirty="0">
                <a:solidFill>
                  <a:srgbClr val="FF0000"/>
                </a:solidFill>
              </a:rPr>
              <a:t>if, else, elseif, switch.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800" b="1" dirty="0"/>
              <a:t>Loops: </a:t>
            </a:r>
          </a:p>
          <a:p>
            <a:r>
              <a:rPr lang="en-US" sz="4800" dirty="0">
                <a:solidFill>
                  <a:srgbClr val="FF0000"/>
                </a:solidFill>
              </a:rPr>
              <a:t>for, while, do-while, foreach.</a:t>
            </a:r>
          </a:p>
        </p:txBody>
      </p:sp>
    </p:spTree>
    <p:extLst>
      <p:ext uri="{BB962C8B-B14F-4D97-AF65-F5344CB8AC3E}">
        <p14:creationId xmlns:p14="http://schemas.microsoft.com/office/powerpoint/2010/main" val="833227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9DB26-55C1-8EA5-BDD6-AD51B1D1C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76E74-9F46-1089-F4E0-B2BEE1EEA05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280159" y="2590800"/>
            <a:ext cx="4137661" cy="3718557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400" b="1" dirty="0"/>
              <a:t>If-Else Statement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39DABD-BB6E-ACED-CFEB-57DDF54711B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920740" y="2178575"/>
            <a:ext cx="6942471" cy="467942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&lt;?</a:t>
            </a:r>
            <a:r>
              <a:rPr lang="en-US" sz="2800" b="1" dirty="0" err="1">
                <a:solidFill>
                  <a:srgbClr val="FF0000"/>
                </a:solidFill>
              </a:rPr>
              <a:t>php</a:t>
            </a:r>
            <a:endParaRPr lang="en-US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  $age = 18;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  if ($age &gt;= 18) {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      echo "You are an adult.";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  } else {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      echo "You are a minor.";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  }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?&gt;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4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9C565-656A-51E2-7018-588A6B92584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2900" y="1"/>
            <a:ext cx="10013950" cy="1078196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400" dirty="0"/>
              <a:t>Switch Statement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F7647D-D45B-B620-C0C2-434F4C0C0107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477811" y="1078197"/>
            <a:ext cx="11506200" cy="575945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&lt;?</a:t>
            </a:r>
            <a:r>
              <a:rPr lang="en-US" b="1" dirty="0" err="1">
                <a:solidFill>
                  <a:srgbClr val="FF0000"/>
                </a:solidFill>
              </a:rPr>
              <a:t>php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$day = "Monday";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switch ($day) 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    case "Monday":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        echo "Start of the week!";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        break;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    case "Friday":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        echo "Weekend is coming!";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        break;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    default: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        echo "Just another day!";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4199569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3D8CB-12E7-5705-27FF-BFF40CA1E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Loops in PHP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47F35-5ED6-3B12-A6AF-A5339D8A914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2343637" cy="3718557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b="1" dirty="0"/>
              <a:t>While Loop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6DC0B2-0DDF-AEE1-5F6B-7EE16D69EEA0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663440" y="2590800"/>
            <a:ext cx="7056771" cy="37185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n-NO" sz="2000" b="1" dirty="0">
                <a:solidFill>
                  <a:srgbClr val="FF0000"/>
                </a:solidFill>
              </a:rPr>
              <a:t>&lt;?php</a:t>
            </a:r>
          </a:p>
          <a:p>
            <a:pPr marL="0" indent="0">
              <a:buNone/>
            </a:pPr>
            <a:r>
              <a:rPr lang="nn-NO" sz="2000" b="1" dirty="0">
                <a:solidFill>
                  <a:srgbClr val="FF0000"/>
                </a:solidFill>
              </a:rPr>
              <a:t>  $i = 1;</a:t>
            </a:r>
          </a:p>
          <a:p>
            <a:pPr marL="0" indent="0">
              <a:buNone/>
            </a:pPr>
            <a:r>
              <a:rPr lang="nn-NO" sz="2000" b="1" dirty="0">
                <a:solidFill>
                  <a:srgbClr val="FF0000"/>
                </a:solidFill>
              </a:rPr>
              <a:t>  while ($i &lt;= 5) {</a:t>
            </a:r>
          </a:p>
          <a:p>
            <a:pPr marL="0" indent="0">
              <a:buNone/>
            </a:pPr>
            <a:r>
              <a:rPr lang="nn-NO" sz="2000" b="1" dirty="0">
                <a:solidFill>
                  <a:srgbClr val="FF0000"/>
                </a:solidFill>
              </a:rPr>
              <a:t>      echo $i;</a:t>
            </a:r>
          </a:p>
          <a:p>
            <a:pPr marL="0" indent="0">
              <a:buNone/>
            </a:pPr>
            <a:r>
              <a:rPr lang="nn-NO" sz="2000" b="1" dirty="0">
                <a:solidFill>
                  <a:srgbClr val="FF0000"/>
                </a:solidFill>
              </a:rPr>
              <a:t>      $i++;</a:t>
            </a:r>
          </a:p>
          <a:p>
            <a:pPr marL="0" indent="0">
              <a:buNone/>
            </a:pPr>
            <a:r>
              <a:rPr lang="nn-NO" sz="2000" b="1" dirty="0">
                <a:solidFill>
                  <a:srgbClr val="FF0000"/>
                </a:solidFill>
              </a:rPr>
              <a:t>  }</a:t>
            </a:r>
          </a:p>
          <a:p>
            <a:pPr marL="0" indent="0">
              <a:buNone/>
            </a:pPr>
            <a:r>
              <a:rPr lang="nn-NO" sz="2000" b="1" dirty="0">
                <a:solidFill>
                  <a:srgbClr val="FF0000"/>
                </a:solidFill>
              </a:rPr>
              <a:t>?&gt;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241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80F8E-E054-AC96-6FED-37CDE4E2A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7200" b="1" dirty="0"/>
              <a:t>For Loop</a:t>
            </a:r>
            <a:endParaRPr lang="en-US" sz="7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62B4F8-F720-1E79-A419-E014D2BDCB9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1535371" y="2545080"/>
            <a:ext cx="10013710" cy="40614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n-NO" sz="3600" dirty="0">
                <a:solidFill>
                  <a:srgbClr val="FF0000"/>
                </a:solidFill>
              </a:rPr>
              <a:t>&lt;?php</a:t>
            </a:r>
          </a:p>
          <a:p>
            <a:pPr marL="0" indent="0">
              <a:buNone/>
            </a:pPr>
            <a:r>
              <a:rPr lang="nn-NO" sz="3600" dirty="0">
                <a:solidFill>
                  <a:srgbClr val="FF0000"/>
                </a:solidFill>
              </a:rPr>
              <a:t>  for ($i = 1; $i &lt;= 5; $i++) {</a:t>
            </a:r>
          </a:p>
          <a:p>
            <a:pPr marL="0" indent="0">
              <a:buNone/>
            </a:pPr>
            <a:r>
              <a:rPr lang="nn-NO" sz="3600" dirty="0">
                <a:solidFill>
                  <a:srgbClr val="FF0000"/>
                </a:solidFill>
              </a:rPr>
              <a:t>      echo $i;</a:t>
            </a:r>
          </a:p>
          <a:p>
            <a:pPr marL="0" indent="0">
              <a:buNone/>
            </a:pPr>
            <a:r>
              <a:rPr lang="nn-NO" sz="3600" dirty="0">
                <a:solidFill>
                  <a:srgbClr val="FF0000"/>
                </a:solidFill>
              </a:rPr>
              <a:t>  }</a:t>
            </a:r>
          </a:p>
          <a:p>
            <a:pPr marL="0" indent="0">
              <a:buNone/>
            </a:pPr>
            <a:r>
              <a:rPr lang="nn-NO" sz="3600" dirty="0">
                <a:solidFill>
                  <a:srgbClr val="FF0000"/>
                </a:solidFill>
              </a:rPr>
              <a:t>?&gt;</a:t>
            </a:r>
          </a:p>
          <a:p>
            <a:pPr marL="0" indent="0">
              <a:buNone/>
            </a:pP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3226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E0C9A-638D-7D89-D4CD-3BAE5F58D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4400" dirty="0"/>
              <a:t>Foreach Loop (Used for Arrays)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82AED-0841-FC94-AA71-7FA41986EB9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207477" cy="39243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&lt;?</a:t>
            </a:r>
            <a:r>
              <a:rPr lang="en-US" sz="2800" dirty="0" err="1">
                <a:solidFill>
                  <a:srgbClr val="FF0000"/>
                </a:solidFill>
              </a:rPr>
              <a:t>php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  $colors = array("Red", "Green", "Blue");</a:t>
            </a:r>
          </a:p>
          <a:p>
            <a:r>
              <a:rPr lang="en-US" sz="2800" dirty="0">
                <a:solidFill>
                  <a:srgbClr val="FF0000"/>
                </a:solidFill>
              </a:rPr>
              <a:t>  foreach ($colors as $color) {</a:t>
            </a:r>
          </a:p>
          <a:p>
            <a:r>
              <a:rPr lang="en-US" sz="2800" dirty="0">
                <a:solidFill>
                  <a:srgbClr val="FF0000"/>
                </a:solidFill>
              </a:rPr>
              <a:t>      echo $color;</a:t>
            </a:r>
          </a:p>
          <a:p>
            <a:r>
              <a:rPr lang="en-US" sz="2800" dirty="0">
                <a:solidFill>
                  <a:srgbClr val="FF0000"/>
                </a:solidFill>
              </a:rPr>
              <a:t>  }</a:t>
            </a:r>
          </a:p>
          <a:p>
            <a:r>
              <a:rPr lang="en-US" sz="2800" dirty="0">
                <a:solidFill>
                  <a:srgbClr val="FF0000"/>
                </a:solidFill>
              </a:rPr>
              <a:t>?&gt;</a:t>
            </a:r>
          </a:p>
          <a:p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7213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56BBC-CA4E-5BDB-F67C-CABF77392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6. Functions in PHP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3156A-1204-02DC-FF4B-450EA558E6D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178575"/>
            <a:ext cx="6321278" cy="4519405"/>
          </a:xfrm>
        </p:spPr>
        <p:txBody>
          <a:bodyPr>
            <a:noAutofit/>
          </a:bodyPr>
          <a:lstStyle/>
          <a:p>
            <a:r>
              <a:rPr lang="en-US" sz="2400" b="1" dirty="0"/>
              <a:t>Defining and Calling a Function</a:t>
            </a:r>
          </a:p>
          <a:p>
            <a:r>
              <a:rPr lang="en-US" sz="2400" dirty="0">
                <a:solidFill>
                  <a:srgbClr val="FF0000"/>
                </a:solidFill>
              </a:rPr>
              <a:t>&lt;?</a:t>
            </a:r>
            <a:r>
              <a:rPr lang="en-US" sz="2400" dirty="0" err="1">
                <a:solidFill>
                  <a:srgbClr val="FF0000"/>
                </a:solidFill>
              </a:rPr>
              <a:t>php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  function greet($name) {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    return "Hello, " . $name;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}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echo greet("John");</a:t>
            </a:r>
          </a:p>
          <a:p>
            <a:r>
              <a:rPr lang="en-US" sz="2400" dirty="0">
                <a:solidFill>
                  <a:srgbClr val="FF0000"/>
                </a:solidFill>
              </a:rPr>
              <a:t>?&gt;</a:t>
            </a:r>
          </a:p>
          <a:p>
            <a:endParaRPr lang="en-US" sz="2400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7EC7C881-3F65-1A54-9266-3BD556035D2C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703820" y="2590800"/>
            <a:ext cx="4016391" cy="3718557"/>
          </a:xfrm>
        </p:spPr>
        <p:txBody>
          <a:bodyPr>
            <a:normAutofit fontScale="70000" lnSpcReduction="20000"/>
          </a:bodyPr>
          <a:lstStyle/>
          <a:p>
            <a:r>
              <a:rPr lang="en-US" sz="3200" dirty="0"/>
              <a:t>Functions help in code reusability.</a:t>
            </a:r>
          </a:p>
          <a:p>
            <a:r>
              <a:rPr lang="en-US" sz="3200" dirty="0"/>
              <a:t>Functions are defined using the function keyword.</a:t>
            </a:r>
          </a:p>
          <a:p>
            <a:r>
              <a:rPr lang="en-US" sz="3200" dirty="0"/>
              <a:t>Can accept parameters and return values.</a:t>
            </a:r>
          </a:p>
        </p:txBody>
      </p:sp>
    </p:spTree>
    <p:extLst>
      <p:ext uri="{BB962C8B-B14F-4D97-AF65-F5344CB8AC3E}">
        <p14:creationId xmlns:p14="http://schemas.microsoft.com/office/powerpoint/2010/main" val="5844563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DDE7D-007C-FAD5-0831-9E5210BAB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7. PHP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83B39-C99C-9CEC-77E1-3C4A5263A32A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051560" y="2377440"/>
            <a:ext cx="10858500" cy="3931917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b="1" dirty="0"/>
              <a:t>Indexed Array</a:t>
            </a:r>
            <a:endParaRPr lang="en-US" sz="3600" b="1" dirty="0">
              <a:solidFill>
                <a:srgbClr val="FF0000"/>
              </a:solidFill>
            </a:endParaRPr>
          </a:p>
          <a:p>
            <a:r>
              <a:rPr lang="en-US" sz="3600" dirty="0">
                <a:solidFill>
                  <a:srgbClr val="FF0000"/>
                </a:solidFill>
              </a:rPr>
              <a:t>&lt;?</a:t>
            </a:r>
            <a:r>
              <a:rPr lang="en-US" sz="3600" dirty="0" err="1">
                <a:solidFill>
                  <a:srgbClr val="FF0000"/>
                </a:solidFill>
              </a:rPr>
              <a:t>php</a:t>
            </a:r>
            <a:endParaRPr lang="en-US" sz="3600" dirty="0">
              <a:solidFill>
                <a:srgbClr val="FF0000"/>
              </a:solidFill>
            </a:endParaRPr>
          </a:p>
          <a:p>
            <a:r>
              <a:rPr lang="en-US" sz="3600" dirty="0">
                <a:solidFill>
                  <a:srgbClr val="FF0000"/>
                </a:solidFill>
              </a:rPr>
              <a:t>  $fruits = array("Apple", "Banana", "Cherry");</a:t>
            </a:r>
          </a:p>
          <a:p>
            <a:r>
              <a:rPr lang="en-US" sz="3600" dirty="0">
                <a:solidFill>
                  <a:srgbClr val="FF0000"/>
                </a:solidFill>
              </a:rPr>
              <a:t>  echo $fruits[0]; // Outputs "Apple"</a:t>
            </a:r>
          </a:p>
          <a:p>
            <a:r>
              <a:rPr lang="en-US" sz="3600" dirty="0">
                <a:solidFill>
                  <a:srgbClr val="FF0000"/>
                </a:solidFill>
              </a:rPr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37948618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7255A-D201-23A6-E4BF-11119771D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378C6-638C-302E-CDDB-EEF31823CA3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257300" y="2590800"/>
            <a:ext cx="10561319" cy="3718557"/>
          </a:xfrm>
        </p:spPr>
        <p:txBody>
          <a:bodyPr>
            <a:normAutofit fontScale="85000" lnSpcReduction="10000"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400" b="1" dirty="0"/>
              <a:t>Associative Array (Key-Value Pairs)</a:t>
            </a:r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&lt;?</a:t>
            </a:r>
            <a:r>
              <a:rPr lang="en-US" sz="2800" dirty="0" err="1">
                <a:solidFill>
                  <a:srgbClr val="FF0000"/>
                </a:solidFill>
              </a:rPr>
              <a:t>php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  $person = array("name" =&gt; "John", "age" =&gt; 30);</a:t>
            </a:r>
          </a:p>
          <a:p>
            <a:r>
              <a:rPr lang="en-US" sz="2800" dirty="0">
                <a:solidFill>
                  <a:srgbClr val="FF0000"/>
                </a:solidFill>
              </a:rPr>
              <a:t>  echo $person["name"]; // Outputs "John"</a:t>
            </a:r>
          </a:p>
          <a:p>
            <a:r>
              <a:rPr lang="en-US" sz="2800" dirty="0">
                <a:solidFill>
                  <a:srgbClr val="FF0000"/>
                </a:solidFill>
              </a:rPr>
              <a:t>?&gt;</a:t>
            </a:r>
          </a:p>
          <a:p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637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8548E-5615-46EE-3E1A-54D6B6908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1. Introduction to PHP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5FF9C-04E6-02B4-BB6E-ADF037C838F3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491740"/>
            <a:ext cx="10013709" cy="4091940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Stands for "Hypertext Preprocessor" (a recursive acronym).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PHP is a server-side scripting language primarily used </a:t>
            </a:r>
            <a:r>
              <a:rPr lang="en-US" sz="2400" b="0" i="0" dirty="0">
                <a:solidFill>
                  <a:srgbClr val="404040"/>
                </a:solidFill>
                <a:effectLst/>
              </a:rPr>
              <a:t>to develop dynamic and interactive web applications</a:t>
            </a:r>
            <a:r>
              <a:rPr lang="en-US" sz="2400" dirty="0"/>
              <a:t>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It is embedded within HTML and executed on the server.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Originally created by Rasmus </a:t>
            </a:r>
            <a:r>
              <a:rPr lang="en-US" sz="2400" dirty="0" err="1"/>
              <a:t>Lerdorf</a:t>
            </a:r>
            <a:r>
              <a:rPr lang="en-US" sz="2400" dirty="0"/>
              <a:t> in 1994. PHP has evolved significantly over the years, with the latest stable version being PHP 8.x.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PHP scripts have a .</a:t>
            </a:r>
            <a:r>
              <a:rPr lang="en-US" sz="2400" dirty="0" err="1"/>
              <a:t>php</a:t>
            </a:r>
            <a:r>
              <a:rPr lang="en-US" sz="2400" dirty="0"/>
              <a:t> extension.</a:t>
            </a:r>
          </a:p>
        </p:txBody>
      </p:sp>
    </p:spTree>
    <p:extLst>
      <p:ext uri="{BB962C8B-B14F-4D97-AF65-F5344CB8AC3E}">
        <p14:creationId xmlns:p14="http://schemas.microsoft.com/office/powerpoint/2010/main" val="17997470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DF983-1C0D-B416-81E6-39195442B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58853-B170-2EA3-D90B-CAAB4A53E230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230337" cy="3718557"/>
          </a:xfrm>
        </p:spPr>
        <p:txBody>
          <a:bodyPr>
            <a:normAutofit fontScale="77500" lnSpcReduction="20000"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600" b="1" dirty="0"/>
              <a:t>Multidimensional Array</a:t>
            </a:r>
            <a:endParaRPr lang="en-US" sz="3600" b="1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&lt;?</a:t>
            </a:r>
            <a:r>
              <a:rPr lang="en-US" dirty="0" err="1">
                <a:solidFill>
                  <a:srgbClr val="FF0000"/>
                </a:solidFill>
              </a:rPr>
              <a:t>php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 $cars = array(</a:t>
            </a:r>
          </a:p>
          <a:p>
            <a:r>
              <a:rPr lang="en-US" dirty="0">
                <a:solidFill>
                  <a:srgbClr val="FF0000"/>
                </a:solidFill>
              </a:rPr>
              <a:t>      array("Toyota", 2020),</a:t>
            </a:r>
          </a:p>
          <a:p>
            <a:r>
              <a:rPr lang="en-US" dirty="0">
                <a:solidFill>
                  <a:srgbClr val="FF0000"/>
                </a:solidFill>
              </a:rPr>
              <a:t>      array("Honda", 2019)</a:t>
            </a:r>
          </a:p>
          <a:p>
            <a:r>
              <a:rPr lang="en-US" dirty="0">
                <a:solidFill>
                  <a:srgbClr val="FF0000"/>
                </a:solidFill>
              </a:rPr>
              <a:t>  );</a:t>
            </a:r>
          </a:p>
          <a:p>
            <a:r>
              <a:rPr lang="en-US" dirty="0">
                <a:solidFill>
                  <a:srgbClr val="FF0000"/>
                </a:solidFill>
              </a:rPr>
              <a:t>  echo $cars[0][0]; // Outputs "Toyota"</a:t>
            </a:r>
          </a:p>
          <a:p>
            <a:r>
              <a:rPr lang="en-US" dirty="0">
                <a:solidFill>
                  <a:srgbClr val="FF0000"/>
                </a:solidFill>
              </a:rPr>
              <a:t>?&gt;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8457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B8594-BEF9-6FF9-DEED-0B8E0CC99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0" y="962423"/>
            <a:ext cx="10488989" cy="1216152"/>
          </a:xfrm>
        </p:spPr>
        <p:txBody>
          <a:bodyPr/>
          <a:lstStyle/>
          <a:p>
            <a:r>
              <a:rPr lang="en-US" sz="4000" dirty="0"/>
              <a:t>Predefined </a:t>
            </a:r>
            <a:r>
              <a:rPr lang="en-US" sz="4000" dirty="0" err="1"/>
              <a:t>Superglobals</a:t>
            </a:r>
            <a:r>
              <a:rPr lang="en-US" sz="4000" dirty="0"/>
              <a:t> Variables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ED160C75-87BE-79D9-97DB-D5FC57EFA5B0}"/>
              </a:ext>
            </a:extLst>
          </p:cNvPr>
          <p:cNvSpPr>
            <a:spLocks noGrp="1" noChangeArrowheads="1"/>
          </p:cNvSpPr>
          <p:nvPr>
            <p:ph sz="quarter" idx="18"/>
          </p:nvPr>
        </p:nvSpPr>
        <p:spPr bwMode="auto">
          <a:xfrm>
            <a:off x="1234441" y="2461894"/>
            <a:ext cx="10789919" cy="397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36501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Inter"/>
              </a:rPr>
              <a:t>PHP has several predefined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404040"/>
                </a:solidFill>
                <a:effectLst/>
                <a:latin typeface="Inter"/>
              </a:rPr>
              <a:t>superglobal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Inter"/>
              </a:rPr>
              <a:t> variables: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var(--ds-font-family-code)"/>
              </a:rPr>
              <a:t>$_GET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Inter"/>
              </a:rPr>
              <a:t>: Data sent via URL parameters.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var(--ds-font-family-code)"/>
              </a:rPr>
              <a:t>$_POST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Inter"/>
              </a:rPr>
              <a:t>: Data sent via HTTP POST method.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var(--ds-font-family-code)"/>
              </a:rPr>
              <a:t>$_SESSION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Inter"/>
              </a:rPr>
              <a:t>: Session variables.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var(--ds-font-family-code)"/>
              </a:rPr>
              <a:t>$_COOKIE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Inter"/>
              </a:rPr>
              <a:t>: Cookies data.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var(--ds-font-family-code)"/>
              </a:rPr>
              <a:t>$_SERVER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Inter"/>
              </a:rPr>
              <a:t>: Server and execution environment information.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530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CA0C8-59E3-A128-3FE3-198472E58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8. PHP Forms and User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C25BE-2319-FA85-E38E-4CB3F6A20FC0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9818857" cy="3718557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Handling Form Data with 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$_GET and $_POST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200" b="1" dirty="0">
                <a:solidFill>
                  <a:srgbClr val="FF0000"/>
                </a:solidFill>
              </a:rPr>
              <a:t>$_GET </a:t>
            </a:r>
            <a:r>
              <a:rPr lang="en-US" sz="3200" b="1" dirty="0"/>
              <a:t>is used to collect form data via URL parameters.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200" b="1" dirty="0">
                <a:solidFill>
                  <a:srgbClr val="FF0000"/>
                </a:solidFill>
              </a:rPr>
              <a:t>$_POST </a:t>
            </a:r>
            <a:r>
              <a:rPr lang="en-US" sz="3200" b="1" dirty="0"/>
              <a:t>is used to collect form data securely.</a:t>
            </a:r>
          </a:p>
        </p:txBody>
      </p:sp>
    </p:spTree>
    <p:extLst>
      <p:ext uri="{BB962C8B-B14F-4D97-AF65-F5344CB8AC3E}">
        <p14:creationId xmlns:p14="http://schemas.microsoft.com/office/powerpoint/2010/main" val="8822905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CB04C-FA55-8017-96AB-FE471CEE4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6BBDA-9ACF-8F8D-F233-0F3A5F55FE4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013709" cy="3718557"/>
          </a:xfrm>
        </p:spPr>
        <p:txBody>
          <a:bodyPr>
            <a:normAutofit fontScale="92500"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&lt;form method="POST" action="</a:t>
            </a:r>
            <a:r>
              <a:rPr lang="en-US" sz="3200" dirty="0" err="1">
                <a:solidFill>
                  <a:srgbClr val="FF0000"/>
                </a:solidFill>
              </a:rPr>
              <a:t>process.php</a:t>
            </a:r>
            <a:r>
              <a:rPr lang="en-US" sz="3200" dirty="0">
                <a:solidFill>
                  <a:srgbClr val="FF0000"/>
                </a:solidFill>
              </a:rPr>
              <a:t>"&gt;</a:t>
            </a:r>
          </a:p>
          <a:p>
            <a:r>
              <a:rPr lang="en-US" sz="3200" dirty="0">
                <a:solidFill>
                  <a:srgbClr val="FF0000"/>
                </a:solidFill>
              </a:rPr>
              <a:t>    Name: &lt;input type="text" name="name"&gt;</a:t>
            </a:r>
          </a:p>
          <a:p>
            <a:r>
              <a:rPr lang="en-US" sz="3200" dirty="0">
                <a:solidFill>
                  <a:srgbClr val="FF0000"/>
                </a:solidFill>
              </a:rPr>
              <a:t>    &lt;input type="submit"&gt;</a:t>
            </a:r>
          </a:p>
          <a:p>
            <a:r>
              <a:rPr lang="en-US" sz="3200" dirty="0">
                <a:solidFill>
                  <a:srgbClr val="FF0000"/>
                </a:solidFill>
              </a:rPr>
              <a:t>&lt;/form&gt;</a:t>
            </a:r>
          </a:p>
        </p:txBody>
      </p:sp>
    </p:spTree>
    <p:extLst>
      <p:ext uri="{BB962C8B-B14F-4D97-AF65-F5344CB8AC3E}">
        <p14:creationId xmlns:p14="http://schemas.microsoft.com/office/powerpoint/2010/main" val="30130123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3C5D5-4B1F-2020-F213-3383E236B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184" y="962423"/>
            <a:ext cx="10672995" cy="1216152"/>
          </a:xfrm>
        </p:spPr>
        <p:txBody>
          <a:bodyPr/>
          <a:lstStyle/>
          <a:p>
            <a:r>
              <a:rPr lang="en-US" sz="4000" dirty="0"/>
              <a:t>Processing Form Data (</a:t>
            </a:r>
            <a:r>
              <a:rPr lang="en-US" sz="4000" dirty="0" err="1"/>
              <a:t>process.php</a:t>
            </a:r>
            <a:r>
              <a:rPr lang="en-US" sz="4000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9E041-CFAA-7FA5-8C4A-46388813495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13710" cy="40386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&lt;?</a:t>
            </a:r>
            <a:r>
              <a:rPr lang="en-US" sz="2800" dirty="0" err="1">
                <a:solidFill>
                  <a:srgbClr val="FF0000"/>
                </a:solidFill>
              </a:rPr>
              <a:t>php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  if ($_SERVER["REQUEST_METHOD"] == "POST") {</a:t>
            </a:r>
          </a:p>
          <a:p>
            <a:r>
              <a:rPr lang="en-US" sz="2800" dirty="0">
                <a:solidFill>
                  <a:srgbClr val="FF0000"/>
                </a:solidFill>
              </a:rPr>
              <a:t>      $name = $_POST["name"];</a:t>
            </a:r>
          </a:p>
          <a:p>
            <a:r>
              <a:rPr lang="en-US" sz="2800" dirty="0">
                <a:solidFill>
                  <a:srgbClr val="FF0000"/>
                </a:solidFill>
              </a:rPr>
              <a:t>      echo "Hello, " . </a:t>
            </a:r>
            <a:r>
              <a:rPr lang="en-US" sz="2800" dirty="0" err="1">
                <a:solidFill>
                  <a:srgbClr val="FF0000"/>
                </a:solidFill>
              </a:rPr>
              <a:t>htmlspecialchars</a:t>
            </a:r>
            <a:r>
              <a:rPr lang="en-US" sz="2800" dirty="0">
                <a:solidFill>
                  <a:srgbClr val="FF0000"/>
                </a:solidFill>
              </a:rPr>
              <a:t>($name);</a:t>
            </a:r>
          </a:p>
          <a:p>
            <a:r>
              <a:rPr lang="en-US" sz="2800" dirty="0">
                <a:solidFill>
                  <a:srgbClr val="FF0000"/>
                </a:solidFill>
              </a:rPr>
              <a:t>  }</a:t>
            </a:r>
          </a:p>
          <a:p>
            <a:r>
              <a:rPr lang="en-US" sz="2800" dirty="0">
                <a:solidFill>
                  <a:srgbClr val="FF0000"/>
                </a:solidFill>
              </a:rPr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34178937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91DE2-7522-B392-9CCE-5CDDD8077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9. PHP and Databases (MySQL</a:t>
            </a:r>
            <a:r>
              <a:rPr lang="en-US" sz="4400" dirty="0"/>
              <a:t>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789B1-A996-B756-F0F6-BC9DEE605EA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13710" cy="3718557"/>
          </a:xfrm>
        </p:spPr>
        <p:txBody>
          <a:bodyPr>
            <a:normAutofit/>
          </a:bodyPr>
          <a:lstStyle/>
          <a:p>
            <a:pPr algn="l"/>
            <a:r>
              <a:rPr lang="en-US" sz="3600" b="1" i="0" dirty="0" err="1">
                <a:solidFill>
                  <a:srgbClr val="404040"/>
                </a:solidFill>
                <a:effectLst/>
                <a:latin typeface="Inter"/>
              </a:rPr>
              <a:t>MySQLi</a:t>
            </a:r>
            <a:r>
              <a:rPr lang="en-US" sz="3600" b="1" i="0" dirty="0">
                <a:solidFill>
                  <a:srgbClr val="404040"/>
                </a:solidFill>
                <a:effectLst/>
                <a:latin typeface="Inter"/>
              </a:rPr>
              <a:t> Extension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404040"/>
                </a:solidFill>
                <a:effectLst/>
                <a:latin typeface="Inter"/>
              </a:rPr>
              <a:t>PHP provides the </a:t>
            </a:r>
            <a:r>
              <a:rPr lang="en-US" sz="3600" b="0" i="0" dirty="0" err="1">
                <a:solidFill>
                  <a:srgbClr val="404040"/>
                </a:solidFill>
                <a:effectLst/>
                <a:latin typeface="Inter"/>
              </a:rPr>
              <a:t>MySQLi</a:t>
            </a:r>
            <a:r>
              <a:rPr lang="en-US" sz="3600" b="0" i="0" dirty="0">
                <a:solidFill>
                  <a:srgbClr val="404040"/>
                </a:solidFill>
                <a:effectLst/>
                <a:latin typeface="Inter"/>
              </a:rPr>
              <a:t> extension for interacting with MySQL databases.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541237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836DC-BD74-E73D-23FA-8C29BFE06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962423"/>
            <a:ext cx="10394330" cy="1216152"/>
          </a:xfrm>
        </p:spPr>
        <p:txBody>
          <a:bodyPr/>
          <a:lstStyle/>
          <a:p>
            <a:r>
              <a:rPr lang="en-US" sz="4800" dirty="0"/>
              <a:t>MySQL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E74FC2-F636-E67A-F1CB-94BEEE2B0342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1325880" y="2377440"/>
            <a:ext cx="10394331" cy="416052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000" b="1" dirty="0"/>
              <a:t>Connecting to MySQL Database</a:t>
            </a:r>
            <a:endParaRPr lang="en-US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&lt;?</a:t>
            </a:r>
            <a:r>
              <a:rPr lang="en-US" sz="2400" dirty="0" err="1">
                <a:solidFill>
                  <a:srgbClr val="FF0000"/>
                </a:solidFill>
              </a:rPr>
              <a:t>php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 $conn = new </a:t>
            </a:r>
            <a:r>
              <a:rPr lang="en-US" sz="2400" dirty="0" err="1">
                <a:solidFill>
                  <a:srgbClr val="FF0000"/>
                </a:solidFill>
              </a:rPr>
              <a:t>mysqli</a:t>
            </a:r>
            <a:r>
              <a:rPr lang="en-US" sz="2400" dirty="0">
                <a:solidFill>
                  <a:srgbClr val="FF0000"/>
                </a:solidFill>
              </a:rPr>
              <a:t>("localhost", "root", "", "</a:t>
            </a:r>
            <a:r>
              <a:rPr lang="en-US" sz="2400" dirty="0" err="1">
                <a:solidFill>
                  <a:srgbClr val="FF0000"/>
                </a:solidFill>
              </a:rPr>
              <a:t>test_db</a:t>
            </a:r>
            <a:r>
              <a:rPr lang="en-US" sz="2400" dirty="0">
                <a:solidFill>
                  <a:srgbClr val="FF0000"/>
                </a:solidFill>
              </a:rPr>
              <a:t>");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 if ($conn-&gt;</a:t>
            </a:r>
            <a:r>
              <a:rPr lang="en-US" sz="2400" dirty="0" err="1">
                <a:solidFill>
                  <a:srgbClr val="FF0000"/>
                </a:solidFill>
              </a:rPr>
              <a:t>connect_error</a:t>
            </a:r>
            <a:r>
              <a:rPr lang="en-US" sz="2400" dirty="0">
                <a:solidFill>
                  <a:srgbClr val="FF0000"/>
                </a:solidFill>
              </a:rPr>
              <a:t>) 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     die("Connection failed: " . $conn-&gt;</a:t>
            </a:r>
            <a:r>
              <a:rPr lang="en-US" sz="2400" dirty="0" err="1">
                <a:solidFill>
                  <a:srgbClr val="FF0000"/>
                </a:solidFill>
              </a:rPr>
              <a:t>connect_error</a:t>
            </a:r>
            <a:r>
              <a:rPr lang="en-US" sz="2400" dirty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 }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 echo "Connected successfully!";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1046142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D63B7-461D-3A24-A3B6-8A78F4842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400" dirty="0"/>
              <a:t>Inserting Data into MySQL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D6A29-CD2C-8908-0158-E75538B1C3B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303020" y="2423160"/>
            <a:ext cx="10698479" cy="420624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&lt;?</a:t>
            </a:r>
            <a:r>
              <a:rPr lang="en-US" sz="2800" dirty="0" err="1">
                <a:solidFill>
                  <a:srgbClr val="FF0000"/>
                </a:solidFill>
              </a:rPr>
              <a:t>php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  $</a:t>
            </a:r>
            <a:r>
              <a:rPr lang="en-US" sz="2800" dirty="0" err="1">
                <a:solidFill>
                  <a:srgbClr val="FF0000"/>
                </a:solidFill>
              </a:rPr>
              <a:t>sql</a:t>
            </a:r>
            <a:r>
              <a:rPr lang="en-US" sz="2800" dirty="0">
                <a:solidFill>
                  <a:srgbClr val="FF0000"/>
                </a:solidFill>
              </a:rPr>
              <a:t> = "INSERT INTO users (name, email) VALUES ('John', 'john@example.com')";</a:t>
            </a:r>
          </a:p>
          <a:p>
            <a:r>
              <a:rPr lang="en-US" sz="2800" dirty="0">
                <a:solidFill>
                  <a:srgbClr val="FF0000"/>
                </a:solidFill>
              </a:rPr>
              <a:t>  if ($conn-&gt;query($</a:t>
            </a:r>
            <a:r>
              <a:rPr lang="en-US" sz="2800" dirty="0" err="1">
                <a:solidFill>
                  <a:srgbClr val="FF0000"/>
                </a:solidFill>
              </a:rPr>
              <a:t>sql</a:t>
            </a:r>
            <a:r>
              <a:rPr lang="en-US" sz="2800" dirty="0">
                <a:solidFill>
                  <a:srgbClr val="FF0000"/>
                </a:solidFill>
              </a:rPr>
              <a:t>) === TRUE) {</a:t>
            </a:r>
          </a:p>
          <a:p>
            <a:r>
              <a:rPr lang="en-US" sz="2800" dirty="0">
                <a:solidFill>
                  <a:srgbClr val="FF0000"/>
                </a:solidFill>
              </a:rPr>
              <a:t>      echo "New record created successfully";</a:t>
            </a:r>
          </a:p>
          <a:p>
            <a:r>
              <a:rPr lang="en-US" sz="2800" dirty="0">
                <a:solidFill>
                  <a:srgbClr val="FF0000"/>
                </a:solidFill>
              </a:rPr>
              <a:t>  }</a:t>
            </a:r>
          </a:p>
          <a:p>
            <a:r>
              <a:rPr lang="en-US" sz="2800" dirty="0">
                <a:solidFill>
                  <a:srgbClr val="FF0000"/>
                </a:solidFill>
              </a:rPr>
              <a:t>?&gt;</a:t>
            </a:r>
          </a:p>
          <a:p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6729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E7DCE-DE3E-55DA-4A7E-5AF14E106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4800" dirty="0"/>
              <a:t>Fetching Data from MySQL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7E5DD-CD0C-6DCD-E054-1F9AF4E6103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207477" cy="3718557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&lt;?</a:t>
            </a:r>
            <a:r>
              <a:rPr lang="en-US" sz="2400" dirty="0" err="1">
                <a:solidFill>
                  <a:srgbClr val="FF0000"/>
                </a:solidFill>
              </a:rPr>
              <a:t>php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  $result = $conn-&gt;query("SELECT * FROM users");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while ($row = $result-&gt;</a:t>
            </a:r>
            <a:r>
              <a:rPr lang="en-US" sz="2400" dirty="0" err="1">
                <a:solidFill>
                  <a:srgbClr val="FF0000"/>
                </a:solidFill>
              </a:rPr>
              <a:t>fetch_assoc</a:t>
            </a:r>
            <a:r>
              <a:rPr lang="en-US" sz="2400" dirty="0">
                <a:solidFill>
                  <a:srgbClr val="FF0000"/>
                </a:solidFill>
              </a:rPr>
              <a:t>()) {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    echo $row["name"] . " - " . $row["email"] . "&lt;</a:t>
            </a:r>
            <a:r>
              <a:rPr lang="en-US" sz="2400" dirty="0" err="1">
                <a:solidFill>
                  <a:srgbClr val="FF0000"/>
                </a:solidFill>
              </a:rPr>
              <a:t>br</a:t>
            </a:r>
            <a:r>
              <a:rPr lang="en-US" sz="2400" dirty="0">
                <a:solidFill>
                  <a:srgbClr val="FF0000"/>
                </a:solidFill>
              </a:rPr>
              <a:t>&gt;";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}</a:t>
            </a:r>
          </a:p>
          <a:p>
            <a:r>
              <a:rPr lang="en-US" sz="2400" dirty="0">
                <a:solidFill>
                  <a:srgbClr val="FF0000"/>
                </a:solidFill>
              </a:rPr>
              <a:t>?&gt;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7964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906B281-F7CB-7BB0-C6BF-64E616BFF2BA}"/>
              </a:ext>
            </a:extLst>
          </p:cNvPr>
          <p:cNvSpPr txBox="1"/>
          <p:nvPr/>
        </p:nvSpPr>
        <p:spPr>
          <a:xfrm>
            <a:off x="0" y="165110"/>
            <a:ext cx="12192000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&lt;?</a:t>
            </a:r>
            <a:r>
              <a:rPr lang="en-US" sz="1600" dirty="0" err="1">
                <a:solidFill>
                  <a:srgbClr val="FF0000"/>
                </a:solidFill>
              </a:rPr>
              <a:t>php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/>
              <a:t>    $</a:t>
            </a:r>
            <a:r>
              <a:rPr lang="en-US" sz="1600" dirty="0" err="1"/>
              <a:t>servername</a:t>
            </a:r>
            <a:r>
              <a:rPr lang="en-US" sz="1600" dirty="0"/>
              <a:t> = "localhost";</a:t>
            </a:r>
          </a:p>
          <a:p>
            <a:r>
              <a:rPr lang="en-US" sz="1600" dirty="0"/>
              <a:t>    $username = "root";</a:t>
            </a:r>
          </a:p>
          <a:p>
            <a:r>
              <a:rPr lang="en-US" sz="1600" dirty="0"/>
              <a:t>    $password = "";</a:t>
            </a:r>
          </a:p>
          <a:p>
            <a:r>
              <a:rPr lang="en-US" sz="1600" dirty="0"/>
              <a:t>    $</a:t>
            </a:r>
            <a:r>
              <a:rPr lang="en-US" sz="1600" dirty="0" err="1"/>
              <a:t>dbname</a:t>
            </a:r>
            <a:r>
              <a:rPr lang="en-US" sz="1600" dirty="0"/>
              <a:t> = "</a:t>
            </a:r>
            <a:r>
              <a:rPr lang="en-US" sz="1600" dirty="0" err="1"/>
              <a:t>myDB</a:t>
            </a:r>
            <a:r>
              <a:rPr lang="en-US" sz="1600" dirty="0"/>
              <a:t>";</a:t>
            </a:r>
          </a:p>
          <a:p>
            <a:endParaRPr lang="en-US" sz="1600" dirty="0"/>
          </a:p>
          <a:p>
            <a:r>
              <a:rPr lang="en-US" sz="1600" dirty="0">
                <a:solidFill>
                  <a:srgbClr val="FF0000"/>
                </a:solidFill>
              </a:rPr>
              <a:t>    // Create connection</a:t>
            </a:r>
          </a:p>
          <a:p>
            <a:r>
              <a:rPr lang="en-US" sz="1600" dirty="0"/>
              <a:t>    $conn = new </a:t>
            </a:r>
            <a:r>
              <a:rPr lang="en-US" sz="1600" dirty="0" err="1"/>
              <a:t>mysqli</a:t>
            </a:r>
            <a:r>
              <a:rPr lang="en-US" sz="1600" dirty="0"/>
              <a:t>($</a:t>
            </a:r>
            <a:r>
              <a:rPr lang="en-US" sz="1600" dirty="0" err="1"/>
              <a:t>servername</a:t>
            </a:r>
            <a:r>
              <a:rPr lang="en-US" sz="1600" dirty="0"/>
              <a:t>, $username, $password, $</a:t>
            </a:r>
            <a:r>
              <a:rPr lang="en-US" sz="1600" dirty="0" err="1"/>
              <a:t>dbname</a:t>
            </a:r>
            <a:r>
              <a:rPr lang="en-US" sz="1600" dirty="0"/>
              <a:t>);</a:t>
            </a:r>
          </a:p>
          <a:p>
            <a:endParaRPr lang="en-US" sz="1600" dirty="0"/>
          </a:p>
          <a:p>
            <a:r>
              <a:rPr lang="en-US" sz="1600" dirty="0"/>
              <a:t>    </a:t>
            </a:r>
            <a:r>
              <a:rPr lang="en-US" sz="1600" dirty="0">
                <a:solidFill>
                  <a:srgbClr val="FF0000"/>
                </a:solidFill>
              </a:rPr>
              <a:t>// Check connection</a:t>
            </a:r>
          </a:p>
          <a:p>
            <a:r>
              <a:rPr lang="en-US" sz="1600" dirty="0"/>
              <a:t>    if ($conn-&gt;</a:t>
            </a:r>
            <a:r>
              <a:rPr lang="en-US" sz="1600" dirty="0" err="1"/>
              <a:t>connect_error</a:t>
            </a:r>
            <a:r>
              <a:rPr lang="en-US" sz="1600" dirty="0"/>
              <a:t>) {</a:t>
            </a:r>
          </a:p>
          <a:p>
            <a:r>
              <a:rPr lang="en-US" sz="1600" dirty="0"/>
              <a:t>        die("Connection failed: " . $conn-&gt;</a:t>
            </a:r>
            <a:r>
              <a:rPr lang="en-US" sz="1600" dirty="0" err="1"/>
              <a:t>connect_error</a:t>
            </a:r>
            <a:r>
              <a:rPr lang="en-US" sz="1600" dirty="0"/>
              <a:t>);</a:t>
            </a:r>
          </a:p>
          <a:p>
            <a:r>
              <a:rPr lang="en-US" sz="1600" dirty="0"/>
              <a:t>    }</a:t>
            </a:r>
          </a:p>
          <a:p>
            <a:r>
              <a:rPr lang="en-US" sz="1600" dirty="0"/>
              <a:t>   </a:t>
            </a:r>
            <a:r>
              <a:rPr lang="en-US" sz="1600" dirty="0">
                <a:solidFill>
                  <a:srgbClr val="FF0000"/>
                </a:solidFill>
              </a:rPr>
              <a:t>//Fetching data from MySQL</a:t>
            </a:r>
          </a:p>
          <a:p>
            <a:r>
              <a:rPr lang="en-US" sz="1600" dirty="0"/>
              <a:t>    $</a:t>
            </a:r>
            <a:r>
              <a:rPr lang="en-US" sz="1600" dirty="0" err="1"/>
              <a:t>sql</a:t>
            </a:r>
            <a:r>
              <a:rPr lang="en-US" sz="1600" dirty="0"/>
              <a:t> = "SELECT id, name FROM users";</a:t>
            </a:r>
          </a:p>
          <a:p>
            <a:r>
              <a:rPr lang="en-US" sz="1600" dirty="0"/>
              <a:t>    $result = $conn-&gt;query($</a:t>
            </a:r>
            <a:r>
              <a:rPr lang="en-US" sz="1600" dirty="0" err="1"/>
              <a:t>sql</a:t>
            </a:r>
            <a:r>
              <a:rPr lang="en-US" sz="1600" dirty="0"/>
              <a:t>);</a:t>
            </a:r>
          </a:p>
          <a:p>
            <a:endParaRPr lang="en-US" sz="1600" dirty="0"/>
          </a:p>
          <a:p>
            <a:r>
              <a:rPr lang="en-US" sz="1600" dirty="0"/>
              <a:t>    if ($result-&gt;</a:t>
            </a:r>
            <a:r>
              <a:rPr lang="en-US" sz="1600" dirty="0" err="1"/>
              <a:t>num_rows</a:t>
            </a:r>
            <a:r>
              <a:rPr lang="en-US" sz="1600" dirty="0"/>
              <a:t> &gt; 0) {</a:t>
            </a:r>
          </a:p>
          <a:p>
            <a:r>
              <a:rPr lang="en-US" sz="1600" dirty="0"/>
              <a:t>        while($row = $result-&gt;</a:t>
            </a:r>
            <a:r>
              <a:rPr lang="en-US" sz="1600" dirty="0" err="1"/>
              <a:t>fetch_assoc</a:t>
            </a:r>
            <a:r>
              <a:rPr lang="en-US" sz="1600" dirty="0"/>
              <a:t>()) {</a:t>
            </a:r>
          </a:p>
          <a:p>
            <a:r>
              <a:rPr lang="en-US" sz="1600" dirty="0"/>
              <a:t>            echo "id: " . $row["id"]. " - Name: " . $row["name"]. "&lt;</a:t>
            </a:r>
            <a:r>
              <a:rPr lang="en-US" sz="1600" dirty="0" err="1"/>
              <a:t>br</a:t>
            </a:r>
            <a:r>
              <a:rPr lang="en-US" sz="1600" dirty="0"/>
              <a:t>&gt;";</a:t>
            </a:r>
          </a:p>
          <a:p>
            <a:r>
              <a:rPr lang="en-US" sz="1600" dirty="0"/>
              <a:t>        }</a:t>
            </a:r>
          </a:p>
          <a:p>
            <a:r>
              <a:rPr lang="en-US" sz="1600" dirty="0"/>
              <a:t>    } else {</a:t>
            </a:r>
          </a:p>
          <a:p>
            <a:r>
              <a:rPr lang="en-US" sz="1600" dirty="0"/>
              <a:t>        echo "0 results";</a:t>
            </a:r>
          </a:p>
          <a:p>
            <a:r>
              <a:rPr lang="en-US" sz="1600" dirty="0"/>
              <a:t>    }</a:t>
            </a:r>
          </a:p>
          <a:p>
            <a:endParaRPr lang="en-US" sz="1600" dirty="0"/>
          </a:p>
          <a:p>
            <a:r>
              <a:rPr lang="en-US" sz="1600" dirty="0">
                <a:solidFill>
                  <a:srgbClr val="FF0000"/>
                </a:solidFill>
              </a:rPr>
              <a:t>    $conn-&gt;close();</a:t>
            </a:r>
          </a:p>
          <a:p>
            <a:r>
              <a:rPr lang="en-US" sz="1600" dirty="0">
                <a:solidFill>
                  <a:srgbClr val="FF0000"/>
                </a:solidFill>
              </a:rPr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1089950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D463F-FAFC-7BC8-5A75-DC1F3421E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Features of PHP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80ACB-7A3F-B104-C723-50477A4A6D03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325880" y="2354580"/>
            <a:ext cx="11071860" cy="4229100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600" dirty="0"/>
              <a:t>Open-source and free.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600" dirty="0"/>
              <a:t>Cross-platform (works on Windows, Linux, macOS).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600" dirty="0"/>
              <a:t>Supports databases (MySQL, PostgreSQL, SQLite, etc.).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600" dirty="0"/>
              <a:t>Can handle forms, generate dynamic content, and manage sessions.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600" dirty="0"/>
              <a:t>Compatible with many web servers (Apache, Nginx, IIS).</a:t>
            </a:r>
          </a:p>
        </p:txBody>
      </p:sp>
    </p:spTree>
    <p:extLst>
      <p:ext uri="{BB962C8B-B14F-4D97-AF65-F5344CB8AC3E}">
        <p14:creationId xmlns:p14="http://schemas.microsoft.com/office/powerpoint/2010/main" val="25463506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09B3B-5E3E-85CC-8E46-2E82F6730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10. PDO (PHP Data Objects)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A5961-7EC7-82DA-6223-8CBA5550B5D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184617" cy="3718557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b="0" i="0" dirty="0">
                <a:solidFill>
                  <a:srgbClr val="404040"/>
                </a:solidFill>
                <a:effectLst/>
                <a:latin typeface="Inter"/>
              </a:rPr>
              <a:t>PDO provides a consistent interface for accessing different databases.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940732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6771B24-6E18-41BD-B0F5-4420FBDAF032}"/>
              </a:ext>
            </a:extLst>
          </p:cNvPr>
          <p:cNvSpPr txBox="1"/>
          <p:nvPr/>
        </p:nvSpPr>
        <p:spPr>
          <a:xfrm>
            <a:off x="83820" y="335845"/>
            <a:ext cx="1202436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    $</a:t>
            </a:r>
            <a:r>
              <a:rPr lang="en-US" dirty="0" err="1"/>
              <a:t>servername</a:t>
            </a:r>
            <a:r>
              <a:rPr lang="en-US" dirty="0"/>
              <a:t> = "localhost";</a:t>
            </a:r>
          </a:p>
          <a:p>
            <a:r>
              <a:rPr lang="en-US" dirty="0"/>
              <a:t>    $username = "root";</a:t>
            </a:r>
          </a:p>
          <a:p>
            <a:r>
              <a:rPr lang="en-US" dirty="0"/>
              <a:t>    $password = "";</a:t>
            </a:r>
          </a:p>
          <a:p>
            <a:r>
              <a:rPr lang="en-US" dirty="0"/>
              <a:t>    $</a:t>
            </a:r>
            <a:r>
              <a:rPr lang="en-US" dirty="0" err="1"/>
              <a:t>dbname</a:t>
            </a:r>
            <a:r>
              <a:rPr lang="en-US" dirty="0"/>
              <a:t> = "</a:t>
            </a:r>
            <a:r>
              <a:rPr lang="en-US" dirty="0" err="1"/>
              <a:t>myDB</a:t>
            </a:r>
            <a:r>
              <a:rPr lang="en-US" dirty="0"/>
              <a:t>";</a:t>
            </a:r>
          </a:p>
          <a:p>
            <a:endParaRPr lang="en-US" dirty="0"/>
          </a:p>
          <a:p>
            <a:r>
              <a:rPr lang="en-US" dirty="0"/>
              <a:t>    try {</a:t>
            </a:r>
          </a:p>
          <a:p>
            <a:r>
              <a:rPr lang="en-US" dirty="0"/>
              <a:t>        $conn = new PDO("</a:t>
            </a:r>
            <a:r>
              <a:rPr lang="en-US" dirty="0" err="1"/>
              <a:t>mysql:host</a:t>
            </a:r>
            <a:r>
              <a:rPr lang="en-US" dirty="0"/>
              <a:t>=$</a:t>
            </a:r>
            <a:r>
              <a:rPr lang="en-US" dirty="0" err="1"/>
              <a:t>servername;dbname</a:t>
            </a:r>
            <a:r>
              <a:rPr lang="en-US" dirty="0"/>
              <a:t>=$</a:t>
            </a:r>
            <a:r>
              <a:rPr lang="en-US" dirty="0" err="1"/>
              <a:t>dbname</a:t>
            </a:r>
            <a:r>
              <a:rPr lang="en-US" dirty="0"/>
              <a:t>", $username, $password);</a:t>
            </a:r>
          </a:p>
          <a:p>
            <a:r>
              <a:rPr lang="en-US" dirty="0"/>
              <a:t>        $conn-&gt;</a:t>
            </a:r>
            <a:r>
              <a:rPr lang="en-US" dirty="0" err="1"/>
              <a:t>setAttribute</a:t>
            </a:r>
            <a:r>
              <a:rPr lang="en-US" dirty="0"/>
              <a:t>(PDO::ATTR_ERRMODE, PDO::ERRMODE_EXCEPTION);</a:t>
            </a:r>
          </a:p>
          <a:p>
            <a:endParaRPr lang="en-US" dirty="0"/>
          </a:p>
          <a:p>
            <a:r>
              <a:rPr lang="en-US" dirty="0"/>
              <a:t>        $</a:t>
            </a:r>
            <a:r>
              <a:rPr lang="en-US" dirty="0" err="1"/>
              <a:t>stmt</a:t>
            </a:r>
            <a:r>
              <a:rPr lang="en-US" dirty="0"/>
              <a:t> = $conn-&gt;prepare("SELECT id, name FROM users");</a:t>
            </a:r>
          </a:p>
          <a:p>
            <a:r>
              <a:rPr lang="en-US" dirty="0"/>
              <a:t>        $</a:t>
            </a:r>
            <a:r>
              <a:rPr lang="en-US" dirty="0" err="1"/>
              <a:t>stmt</a:t>
            </a:r>
            <a:r>
              <a:rPr lang="en-US" dirty="0"/>
              <a:t>-&gt;execute();</a:t>
            </a:r>
          </a:p>
          <a:p>
            <a:endParaRPr lang="en-US" dirty="0"/>
          </a:p>
          <a:p>
            <a:r>
              <a:rPr lang="en-US" dirty="0"/>
              <a:t>        $result = $</a:t>
            </a:r>
            <a:r>
              <a:rPr lang="en-US" dirty="0" err="1"/>
              <a:t>stmt</a:t>
            </a:r>
            <a:r>
              <a:rPr lang="en-US" dirty="0"/>
              <a:t>-&gt;</a:t>
            </a:r>
            <a:r>
              <a:rPr lang="en-US" dirty="0" err="1"/>
              <a:t>fetchAll</a:t>
            </a:r>
            <a:r>
              <a:rPr lang="en-US" dirty="0"/>
              <a:t>();</a:t>
            </a:r>
          </a:p>
          <a:p>
            <a:r>
              <a:rPr lang="en-US" dirty="0"/>
              <a:t>        foreach ($result as $row) {</a:t>
            </a:r>
          </a:p>
          <a:p>
            <a:r>
              <a:rPr lang="en-US" dirty="0"/>
              <a:t>            echo "id: " . $row["id"]. " - Name: " . $row["name"]. "&lt;</a:t>
            </a:r>
            <a:r>
              <a:rPr lang="en-US" dirty="0" err="1"/>
              <a:t>br</a:t>
            </a:r>
            <a:r>
              <a:rPr lang="en-US" dirty="0"/>
              <a:t>&gt;";</a:t>
            </a:r>
          </a:p>
          <a:p>
            <a:r>
              <a:rPr lang="en-US" dirty="0"/>
              <a:t>        }</a:t>
            </a:r>
          </a:p>
          <a:p>
            <a:r>
              <a:rPr lang="en-US" dirty="0"/>
              <a:t>    } catch(</a:t>
            </a:r>
            <a:r>
              <a:rPr lang="en-US" dirty="0" err="1"/>
              <a:t>PDOException</a:t>
            </a:r>
            <a:r>
              <a:rPr lang="en-US" dirty="0"/>
              <a:t> $e) {</a:t>
            </a:r>
          </a:p>
          <a:p>
            <a:r>
              <a:rPr lang="en-US" dirty="0"/>
              <a:t>        echo "Error: " . $e-&gt;</a:t>
            </a:r>
            <a:r>
              <a:rPr lang="en-US" dirty="0" err="1"/>
              <a:t>getMessage</a:t>
            </a:r>
            <a:r>
              <a:rPr lang="en-US" dirty="0"/>
              <a:t>();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    $conn = null;</a:t>
            </a:r>
          </a:p>
          <a:p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41640347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E681A-353D-E2A5-13A2-AEC084BF4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5400" dirty="0"/>
              <a:t>11. File Handling in PHP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EC4D3-655C-0267-5A04-48B0D4A7A88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13710" cy="3718557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5200" b="1" dirty="0"/>
              <a:t>Reading a File</a:t>
            </a:r>
          </a:p>
          <a:p>
            <a:r>
              <a:rPr lang="en-US" sz="2400" dirty="0">
                <a:solidFill>
                  <a:srgbClr val="FF0000"/>
                </a:solidFill>
              </a:rPr>
              <a:t>&lt;?</a:t>
            </a:r>
            <a:r>
              <a:rPr lang="en-US" sz="2400" dirty="0" err="1">
                <a:solidFill>
                  <a:srgbClr val="FF0000"/>
                </a:solidFill>
              </a:rPr>
              <a:t>php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  $file = </a:t>
            </a:r>
            <a:r>
              <a:rPr lang="en-US" sz="2400" dirty="0" err="1">
                <a:solidFill>
                  <a:srgbClr val="FF0000"/>
                </a:solidFill>
              </a:rPr>
              <a:t>fopen</a:t>
            </a:r>
            <a:r>
              <a:rPr lang="en-US" sz="2400" dirty="0">
                <a:solidFill>
                  <a:srgbClr val="FF0000"/>
                </a:solidFill>
              </a:rPr>
              <a:t>("data.txt", "r");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echo </a:t>
            </a:r>
            <a:r>
              <a:rPr lang="en-US" sz="2400" dirty="0" err="1">
                <a:solidFill>
                  <a:srgbClr val="FF0000"/>
                </a:solidFill>
              </a:rPr>
              <a:t>fread</a:t>
            </a:r>
            <a:r>
              <a:rPr lang="en-US" sz="2400" dirty="0">
                <a:solidFill>
                  <a:srgbClr val="FF0000"/>
                </a:solidFill>
              </a:rPr>
              <a:t>($file, </a:t>
            </a:r>
            <a:r>
              <a:rPr lang="en-US" sz="2400" dirty="0" err="1">
                <a:solidFill>
                  <a:srgbClr val="FF0000"/>
                </a:solidFill>
              </a:rPr>
              <a:t>filesize</a:t>
            </a:r>
            <a:r>
              <a:rPr lang="en-US" sz="2400" dirty="0">
                <a:solidFill>
                  <a:srgbClr val="FF0000"/>
                </a:solidFill>
              </a:rPr>
              <a:t>("data.txt"));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</a:t>
            </a:r>
            <a:r>
              <a:rPr lang="en-US" sz="2400" dirty="0" err="1">
                <a:solidFill>
                  <a:srgbClr val="FF0000"/>
                </a:solidFill>
              </a:rPr>
              <a:t>fclose</a:t>
            </a:r>
            <a:r>
              <a:rPr lang="en-US" sz="2400" dirty="0">
                <a:solidFill>
                  <a:srgbClr val="FF0000"/>
                </a:solidFill>
              </a:rPr>
              <a:t>($file);</a:t>
            </a:r>
          </a:p>
          <a:p>
            <a:r>
              <a:rPr lang="en-US" sz="2400" dirty="0">
                <a:solidFill>
                  <a:srgbClr val="FF0000"/>
                </a:solidFill>
              </a:rPr>
              <a:t>?&gt;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100480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0CCBC-5F57-09E3-D66B-8F6DB3928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6600" b="1" dirty="0"/>
              <a:t>Writing to a File</a:t>
            </a:r>
            <a:endParaRPr lang="en-US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B0556-C51F-1B02-C06A-9997E417357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06518" cy="3718557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&lt;?</a:t>
            </a:r>
            <a:r>
              <a:rPr lang="en-US" sz="2800" dirty="0" err="1">
                <a:solidFill>
                  <a:srgbClr val="FF0000"/>
                </a:solidFill>
              </a:rPr>
              <a:t>php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  $file = </a:t>
            </a:r>
            <a:r>
              <a:rPr lang="en-US" sz="2800" dirty="0" err="1">
                <a:solidFill>
                  <a:srgbClr val="FF0000"/>
                </a:solidFill>
              </a:rPr>
              <a:t>fopen</a:t>
            </a:r>
            <a:r>
              <a:rPr lang="en-US" sz="2800" dirty="0">
                <a:solidFill>
                  <a:srgbClr val="FF0000"/>
                </a:solidFill>
              </a:rPr>
              <a:t>("data.txt", "w");</a:t>
            </a:r>
          </a:p>
          <a:p>
            <a:r>
              <a:rPr lang="en-US" sz="2800" dirty="0">
                <a:solidFill>
                  <a:srgbClr val="FF0000"/>
                </a:solidFill>
              </a:rPr>
              <a:t>  </a:t>
            </a:r>
            <a:r>
              <a:rPr lang="en-US" sz="2800" dirty="0" err="1">
                <a:solidFill>
                  <a:srgbClr val="FF0000"/>
                </a:solidFill>
              </a:rPr>
              <a:t>fwrite</a:t>
            </a:r>
            <a:r>
              <a:rPr lang="en-US" sz="2800" dirty="0">
                <a:solidFill>
                  <a:srgbClr val="FF0000"/>
                </a:solidFill>
              </a:rPr>
              <a:t>($file, "Hello, World!");</a:t>
            </a:r>
          </a:p>
          <a:p>
            <a:r>
              <a:rPr lang="en-US" sz="2800" dirty="0">
                <a:solidFill>
                  <a:srgbClr val="FF0000"/>
                </a:solidFill>
              </a:rPr>
              <a:t>  </a:t>
            </a:r>
            <a:r>
              <a:rPr lang="en-US" sz="2800" dirty="0" err="1">
                <a:solidFill>
                  <a:srgbClr val="FF0000"/>
                </a:solidFill>
              </a:rPr>
              <a:t>fclose</a:t>
            </a:r>
            <a:r>
              <a:rPr lang="en-US" sz="2800" dirty="0">
                <a:solidFill>
                  <a:srgbClr val="FF0000"/>
                </a:solidFill>
              </a:rPr>
              <a:t>($file);</a:t>
            </a:r>
          </a:p>
          <a:p>
            <a:r>
              <a:rPr lang="en-US" sz="2800" dirty="0">
                <a:solidFill>
                  <a:srgbClr val="FF0000"/>
                </a:solidFill>
              </a:rPr>
              <a:t>?&gt;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696335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CA837-3F9A-A02E-D9F1-F14E4E83B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Further Reading/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E174B-8055-6402-D9B5-263F672E8C21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13710" cy="3718557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400" dirty="0"/>
              <a:t>PHP Form Validation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400" dirty="0"/>
              <a:t>PHP Form Required Fields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400" dirty="0"/>
              <a:t>PHP Form URL/Emails</a:t>
            </a:r>
          </a:p>
        </p:txBody>
      </p:sp>
    </p:spTree>
    <p:extLst>
      <p:ext uri="{BB962C8B-B14F-4D97-AF65-F5344CB8AC3E}">
        <p14:creationId xmlns:p14="http://schemas.microsoft.com/office/powerpoint/2010/main" val="8367723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05D8B-DEC8-D21F-0587-D3C3E3ED5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PHP Frameworks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7FB69-B1E9-4DA2-14D3-B15D517D7620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253197" cy="3718557"/>
          </a:xfrm>
        </p:spPr>
        <p:txBody>
          <a:bodyPr>
            <a:normAutofit fontScale="77500" lnSpcReduction="20000"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4600" b="1" i="0" dirty="0">
                <a:solidFill>
                  <a:srgbClr val="404040"/>
                </a:solidFill>
                <a:effectLst/>
                <a:latin typeface="Inter"/>
              </a:rPr>
              <a:t>Laravel</a:t>
            </a:r>
            <a:r>
              <a:rPr lang="en-US" sz="4600" b="0" i="0" dirty="0">
                <a:solidFill>
                  <a:srgbClr val="404040"/>
                </a:solidFill>
                <a:effectLst/>
                <a:latin typeface="Inter"/>
              </a:rPr>
              <a:t>: A popular PHP framework known for its elegant syntax and robust features.</a:t>
            </a:r>
          </a:p>
          <a:p>
            <a:pPr marL="457200" indent="-4572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2800" b="1" i="0" dirty="0">
                <a:solidFill>
                  <a:srgbClr val="404040"/>
                </a:solidFill>
                <a:effectLst/>
                <a:latin typeface="Inter"/>
              </a:rPr>
              <a:t>Symfony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Inter"/>
              </a:rPr>
              <a:t>: A set of reusable PHP components and a web application framework.</a:t>
            </a:r>
          </a:p>
          <a:p>
            <a:pPr marL="457200" indent="-4572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2800" b="1" i="0" dirty="0">
                <a:solidFill>
                  <a:srgbClr val="404040"/>
                </a:solidFill>
                <a:effectLst/>
                <a:latin typeface="Inter"/>
              </a:rPr>
              <a:t>CodeIgniter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Inter"/>
              </a:rPr>
              <a:t>: A lightweight framework for building dynamic websites.</a:t>
            </a:r>
          </a:p>
          <a:p>
            <a:pPr marL="457200" indent="-4572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2800" b="1" i="0" dirty="0" err="1">
                <a:solidFill>
                  <a:srgbClr val="404040"/>
                </a:solidFill>
                <a:effectLst/>
                <a:latin typeface="Inter"/>
              </a:rPr>
              <a:t>Yii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Inter"/>
              </a:rPr>
              <a:t>: A high-performance framework for developing modern web applications.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53355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64081DB-1923-4878-AB15-AD54F35A1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563" y="827086"/>
            <a:ext cx="5102365" cy="2601914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798203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9AA4B-8189-B949-EF0C-F9130E705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2. Basic PHP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B1DE8-CAAB-D033-4EAD-BB057DBB123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257301" y="2590800"/>
            <a:ext cx="4206240" cy="3718557"/>
          </a:xfrm>
        </p:spPr>
        <p:txBody>
          <a:bodyPr>
            <a:normAutofit fontScale="92500"/>
          </a:bodyPr>
          <a:lstStyle/>
          <a:p>
            <a:r>
              <a:rPr lang="en-US" sz="2400" b="1" dirty="0"/>
              <a:t>PHP Code Structure</a:t>
            </a:r>
          </a:p>
          <a:p>
            <a:r>
              <a:rPr lang="en-US" sz="2400" dirty="0"/>
              <a:t>PHP code is enclosed within &lt;?</a:t>
            </a:r>
            <a:r>
              <a:rPr lang="en-US" sz="2400" dirty="0" err="1"/>
              <a:t>php</a:t>
            </a:r>
            <a:r>
              <a:rPr lang="en-US" sz="2400" dirty="0"/>
              <a:t> ... ?&gt; tags.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&lt;?</a:t>
            </a:r>
            <a:r>
              <a:rPr lang="en-US" sz="2400" dirty="0" err="1">
                <a:solidFill>
                  <a:srgbClr val="FF0000"/>
                </a:solidFill>
              </a:rPr>
              <a:t>php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  echo "Hello, World!";</a:t>
            </a:r>
          </a:p>
          <a:p>
            <a:r>
              <a:rPr lang="en-US" sz="2400" dirty="0">
                <a:solidFill>
                  <a:srgbClr val="FF0000"/>
                </a:solidFill>
              </a:rPr>
              <a:t>?&gt;</a:t>
            </a:r>
          </a:p>
          <a:p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5E113A-2FD8-0841-3D93-EF03D42C6A1A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9280" y="2590800"/>
            <a:ext cx="6050931" cy="3718557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000" dirty="0"/>
              <a:t>echo is used to output text.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000" dirty="0"/>
              <a:t>PHP statements end with a semicolon (;).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000" dirty="0"/>
              <a:t>Comments can be added using // for single-line comments and /* ... */ for multi-line comments.</a:t>
            </a:r>
          </a:p>
        </p:txBody>
      </p:sp>
    </p:spTree>
    <p:extLst>
      <p:ext uri="{BB962C8B-B14F-4D97-AF65-F5344CB8AC3E}">
        <p14:creationId xmlns:p14="http://schemas.microsoft.com/office/powerpoint/2010/main" val="3966437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D490C-C216-735A-D984-210CFC0E90E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11480" y="1"/>
            <a:ext cx="10500360" cy="937260"/>
          </a:xfrm>
        </p:spPr>
        <p:txBody>
          <a:bodyPr>
            <a:normAutofit fontScale="90000"/>
          </a:bodyPr>
          <a:lstStyle/>
          <a:p>
            <a:r>
              <a:rPr lang="en-US" dirty="0"/>
              <a:t>Embedding PHP in HTML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86CA7-4927-6EF7-EA08-6903B6BA2E1A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411480" y="1216025"/>
            <a:ext cx="11780520" cy="5439607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&lt;!DOCTYPE html&gt;</a:t>
            </a:r>
          </a:p>
          <a:p>
            <a:r>
              <a:rPr lang="en-US" sz="2400" dirty="0">
                <a:solidFill>
                  <a:srgbClr val="FF0000"/>
                </a:solidFill>
              </a:rPr>
              <a:t>&lt;html&gt;</a:t>
            </a:r>
          </a:p>
          <a:p>
            <a:r>
              <a:rPr lang="en-US" sz="2400" dirty="0">
                <a:solidFill>
                  <a:srgbClr val="FF0000"/>
                </a:solidFill>
              </a:rPr>
              <a:t>&lt;head&gt;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  &lt;title&gt;PHP Example&lt;/title&gt;</a:t>
            </a:r>
          </a:p>
          <a:p>
            <a:r>
              <a:rPr lang="en-US" sz="2400" dirty="0">
                <a:solidFill>
                  <a:srgbClr val="FF0000"/>
                </a:solidFill>
              </a:rPr>
              <a:t>&lt;/head&gt;</a:t>
            </a:r>
          </a:p>
          <a:p>
            <a:r>
              <a:rPr lang="en-US" sz="2400" dirty="0">
                <a:solidFill>
                  <a:srgbClr val="FF0000"/>
                </a:solidFill>
              </a:rPr>
              <a:t>&lt;body&gt;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  </a:t>
            </a:r>
            <a:r>
              <a:rPr lang="en-US" sz="2400" dirty="0">
                <a:solidFill>
                  <a:schemeClr val="tx1"/>
                </a:solidFill>
              </a:rPr>
              <a:t>&lt;h1&gt;	</a:t>
            </a:r>
            <a:r>
              <a:rPr lang="en-US" sz="2400" dirty="0">
                <a:solidFill>
                  <a:srgbClr val="7030A0"/>
                </a:solidFill>
              </a:rPr>
              <a:t>&lt;?</a:t>
            </a:r>
            <a:r>
              <a:rPr lang="en-US" sz="2400" dirty="0" err="1">
                <a:solidFill>
                  <a:srgbClr val="7030A0"/>
                </a:solidFill>
              </a:rPr>
              <a:t>php</a:t>
            </a:r>
            <a:r>
              <a:rPr lang="en-US" sz="2400" dirty="0">
                <a:solidFill>
                  <a:srgbClr val="7030A0"/>
                </a:solidFill>
              </a:rPr>
              <a:t> echo "Welcome to PHP!"; ?&gt; </a:t>
            </a:r>
            <a:r>
              <a:rPr lang="en-US" sz="2400" dirty="0">
                <a:solidFill>
                  <a:schemeClr val="tx1"/>
                </a:solidFill>
              </a:rPr>
              <a:t>	&lt;/h1&gt;</a:t>
            </a:r>
          </a:p>
          <a:p>
            <a:r>
              <a:rPr lang="en-US" sz="2400" dirty="0">
                <a:solidFill>
                  <a:srgbClr val="FF0000"/>
                </a:solidFill>
              </a:rPr>
              <a:t>&lt;/body&gt;</a:t>
            </a:r>
          </a:p>
          <a:p>
            <a:r>
              <a:rPr lang="en-US" sz="2400" dirty="0">
                <a:solidFill>
                  <a:srgbClr val="FF0000"/>
                </a:solidFill>
              </a:rPr>
              <a:t>&lt;/html&gt;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227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3CFB5-5CD5-8FD2-C187-387DAE1AF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3. PHP Variables and Data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8A027-72B2-A85F-5362-4342136B9CBD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600" b="1" dirty="0"/>
              <a:t>Declaring Variables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/>
              <a:t>Variables start with </a:t>
            </a:r>
            <a:r>
              <a:rPr lang="en-US" sz="3600" b="1" dirty="0">
                <a:solidFill>
                  <a:srgbClr val="FF0000"/>
                </a:solidFill>
              </a:rPr>
              <a:t>$</a:t>
            </a:r>
            <a:endParaRPr lang="en-US" sz="3600" dirty="0">
              <a:solidFill>
                <a:srgbClr val="FF0000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/>
              <a:t>No need to declare type (PHP is loosely typed).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b="0" i="0" dirty="0">
                <a:solidFill>
                  <a:srgbClr val="404040"/>
                </a:solidFill>
                <a:effectLst/>
                <a:latin typeface="Inter"/>
              </a:rPr>
              <a:t>Variable names are case-sensitive and must start with a letter or underscore.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956043-20D3-9B77-C474-B68B8364B8F5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818120" y="2590800"/>
            <a:ext cx="3902091" cy="371855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&lt;?</a:t>
            </a:r>
            <a:r>
              <a:rPr lang="en-US" sz="2800" b="1" dirty="0" err="1">
                <a:solidFill>
                  <a:srgbClr val="FF0000"/>
                </a:solidFill>
              </a:rPr>
              <a:t>php</a:t>
            </a:r>
            <a:endParaRPr lang="en-US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   $name = "John";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   $age = 25;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   $price = 10.5;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 ?&gt;</a:t>
            </a:r>
          </a:p>
        </p:txBody>
      </p:sp>
    </p:spTree>
    <p:extLst>
      <p:ext uri="{BB962C8B-B14F-4D97-AF65-F5344CB8AC3E}">
        <p14:creationId xmlns:p14="http://schemas.microsoft.com/office/powerpoint/2010/main" val="3428139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1857-090D-F428-76E5-0CA754634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Data Types in PHP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C08CFCF7-BD48-4FBA-866A-1EB54A2DAFF7}"/>
              </a:ext>
            </a:extLst>
          </p:cNvPr>
          <p:cNvSpPr>
            <a:spLocks noGrp="1" noChangeArrowheads="1"/>
          </p:cNvSpPr>
          <p:nvPr>
            <p:ph sz="quarter" idx="18"/>
          </p:nvPr>
        </p:nvSpPr>
        <p:spPr bwMode="auto">
          <a:xfrm>
            <a:off x="1165860" y="2126375"/>
            <a:ext cx="10629899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String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$name = "John";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Integer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$age = 25;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)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Float (double)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$price = 10.5;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)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Boolean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$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isAdmin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= true;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)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Array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$colors = array("Red", "Green", "Blue");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)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Object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(Created from a class)</a:t>
            </a: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NULL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(Variable with no value)</a:t>
            </a: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Resource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(Handles file, database, etc.) </a:t>
            </a:r>
          </a:p>
        </p:txBody>
      </p:sp>
    </p:spTree>
    <p:extLst>
      <p:ext uri="{BB962C8B-B14F-4D97-AF65-F5344CB8AC3E}">
        <p14:creationId xmlns:p14="http://schemas.microsoft.com/office/powerpoint/2010/main" val="441949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1C5EB-FD28-6A62-A80D-04182ACF4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4. PHP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66722-428F-0CBD-C74C-D764E806F82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383436"/>
            <a:ext cx="6138397" cy="3925921"/>
          </a:xfrm>
        </p:spPr>
        <p:txBody>
          <a:bodyPr>
            <a:normAutofit fontScale="85000" lnSpcReduction="10000"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b="1" dirty="0"/>
              <a:t>Arithmetic Operators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/>
              <a:t>+,  -,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/>
              <a:t>*, /,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/>
              <a:t>% (modulus),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/>
              <a:t>** (exponentiation).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B1B163-2FC9-F741-A020-0003F572701B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680960" y="2590800"/>
            <a:ext cx="4039251" cy="37185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sz="2800" dirty="0">
                <a:solidFill>
                  <a:srgbClr val="FF0000"/>
                </a:solidFill>
              </a:rPr>
              <a:t>&lt;?</a:t>
            </a:r>
            <a:r>
              <a:rPr lang="es-ES" sz="2800" dirty="0" err="1">
                <a:solidFill>
                  <a:srgbClr val="FF0000"/>
                </a:solidFill>
              </a:rPr>
              <a:t>php</a:t>
            </a:r>
            <a:endParaRPr lang="es-E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sz="2800" dirty="0">
                <a:solidFill>
                  <a:srgbClr val="FF0000"/>
                </a:solidFill>
              </a:rPr>
              <a:t>  $x = 10;</a:t>
            </a:r>
          </a:p>
          <a:p>
            <a:pPr marL="0" indent="0">
              <a:buNone/>
            </a:pPr>
            <a:r>
              <a:rPr lang="es-ES" sz="2800" dirty="0">
                <a:solidFill>
                  <a:srgbClr val="FF0000"/>
                </a:solidFill>
              </a:rPr>
              <a:t>  $y = 5;</a:t>
            </a:r>
          </a:p>
          <a:p>
            <a:pPr marL="0" indent="0">
              <a:buNone/>
            </a:pPr>
            <a:r>
              <a:rPr lang="es-ES" sz="2800" dirty="0">
                <a:solidFill>
                  <a:srgbClr val="FF0000"/>
                </a:solidFill>
              </a:rPr>
              <a:t>  echo $x + $y;  // </a:t>
            </a:r>
            <a:r>
              <a:rPr lang="es-ES" sz="2800" dirty="0" err="1">
                <a:solidFill>
                  <a:srgbClr val="FF0000"/>
                </a:solidFill>
              </a:rPr>
              <a:t>Addition</a:t>
            </a:r>
            <a:endParaRPr lang="es-E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sz="2800" dirty="0">
                <a:solidFill>
                  <a:srgbClr val="FF0000"/>
                </a:solidFill>
              </a:rPr>
              <a:t>?&gt;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319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4DA5B-9C74-8D35-9FA0-1F879971E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Comparison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6BAEB-4B6B-8E8A-A046-91115462E1F3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9727417" cy="3718557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200" dirty="0"/>
              <a:t>== (Equal to)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200" dirty="0"/>
              <a:t>=== (Identical)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200" dirty="0"/>
              <a:t>!= (Not equal)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200" dirty="0"/>
              <a:t>(Greater than),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200" dirty="0"/>
              <a:t>&lt; (Less than)</a:t>
            </a:r>
          </a:p>
        </p:txBody>
      </p:sp>
    </p:spTree>
    <p:extLst>
      <p:ext uri="{BB962C8B-B14F-4D97-AF65-F5344CB8AC3E}">
        <p14:creationId xmlns:p14="http://schemas.microsoft.com/office/powerpoint/2010/main" val="1559423507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6F36CB81-A037-44A8-88EB-C0C0F17FD4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1AA24C-4CA6-40FF-8947-DA1F6F4745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7FF477C-132F-44F8-8C56-EBFF95FAF97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Shoji design</Template>
  <TotalTime>598</TotalTime>
  <Words>1746</Words>
  <Application>Microsoft Office PowerPoint</Application>
  <PresentationFormat>Widescreen</PresentationFormat>
  <Paragraphs>277</Paragraphs>
  <Slides>36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Meiryo</vt:lpstr>
      <vt:lpstr>Arial</vt:lpstr>
      <vt:lpstr>Arial Unicode MS</vt:lpstr>
      <vt:lpstr>Calibri</vt:lpstr>
      <vt:lpstr>Corbel</vt:lpstr>
      <vt:lpstr>Inter</vt:lpstr>
      <vt:lpstr>var(--ds-font-family-code)</vt:lpstr>
      <vt:lpstr>Wingdings</vt:lpstr>
      <vt:lpstr>ShojiVTI</vt:lpstr>
      <vt:lpstr>Topic-7 php BASICS (Hypertext Preprocessor) </vt:lpstr>
      <vt:lpstr>1. Introduction to PHP</vt:lpstr>
      <vt:lpstr>Features of PHP</vt:lpstr>
      <vt:lpstr>2. Basic PHP Syntax</vt:lpstr>
      <vt:lpstr>Embedding PHP in HTML</vt:lpstr>
      <vt:lpstr>3. PHP Variables and Data Types</vt:lpstr>
      <vt:lpstr>Data Types in PHP</vt:lpstr>
      <vt:lpstr>4. PHP Operators</vt:lpstr>
      <vt:lpstr>Comparison Operators</vt:lpstr>
      <vt:lpstr>Logical Operators</vt:lpstr>
      <vt:lpstr>5. PHP Control Structures</vt:lpstr>
      <vt:lpstr>PowerPoint Presentation</vt:lpstr>
      <vt:lpstr>Switch Statement</vt:lpstr>
      <vt:lpstr>Loops in PHP</vt:lpstr>
      <vt:lpstr>For Loop</vt:lpstr>
      <vt:lpstr>Foreach Loop (Used for Arrays)</vt:lpstr>
      <vt:lpstr>6. Functions in PHP</vt:lpstr>
      <vt:lpstr>7. PHP Arrays</vt:lpstr>
      <vt:lpstr>PowerPoint Presentation</vt:lpstr>
      <vt:lpstr>PowerPoint Presentation</vt:lpstr>
      <vt:lpstr>Predefined Superglobals Variables</vt:lpstr>
      <vt:lpstr>8. PHP Forms and User Input</vt:lpstr>
      <vt:lpstr>PowerPoint Presentation</vt:lpstr>
      <vt:lpstr>Processing Form Data (process.php)</vt:lpstr>
      <vt:lpstr>9. PHP and Databases (MySQL)</vt:lpstr>
      <vt:lpstr>MySQL</vt:lpstr>
      <vt:lpstr>Inserting Data into MySQL</vt:lpstr>
      <vt:lpstr>Fetching Data from MySQL</vt:lpstr>
      <vt:lpstr>PowerPoint Presentation</vt:lpstr>
      <vt:lpstr>10. PDO (PHP Data Objects)</vt:lpstr>
      <vt:lpstr>PowerPoint Presentation</vt:lpstr>
      <vt:lpstr>11. File Handling in PHP</vt:lpstr>
      <vt:lpstr>Writing to a File</vt:lpstr>
      <vt:lpstr>Further Reading/ Activity</vt:lpstr>
      <vt:lpstr>PHP Frameworks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Benedict Solvent</dc:creator>
  <cp:lastModifiedBy>Benedict Solvent</cp:lastModifiedBy>
  <cp:revision>165</cp:revision>
  <dcterms:created xsi:type="dcterms:W3CDTF">2025-02-02T19:00:56Z</dcterms:created>
  <dcterms:modified xsi:type="dcterms:W3CDTF">2025-02-18T09:53:29Z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