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41"/>
  </p:notesMasterIdLst>
  <p:handoutMasterIdLst>
    <p:handoutMasterId r:id="rId42"/>
  </p:handoutMasterIdLst>
  <p:sldIdLst>
    <p:sldId id="315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78" r:id="rId15"/>
    <p:sldId id="357" r:id="rId16"/>
    <p:sldId id="358" r:id="rId17"/>
    <p:sldId id="369" r:id="rId18"/>
    <p:sldId id="370" r:id="rId19"/>
    <p:sldId id="371" r:id="rId20"/>
    <p:sldId id="372" r:id="rId21"/>
    <p:sldId id="359" r:id="rId22"/>
    <p:sldId id="360" r:id="rId23"/>
    <p:sldId id="361" r:id="rId24"/>
    <p:sldId id="379" r:id="rId25"/>
    <p:sldId id="362" r:id="rId26"/>
    <p:sldId id="363" r:id="rId27"/>
    <p:sldId id="364" r:id="rId28"/>
    <p:sldId id="380" r:id="rId29"/>
    <p:sldId id="365" r:id="rId30"/>
    <p:sldId id="366" r:id="rId31"/>
    <p:sldId id="367" r:id="rId32"/>
    <p:sldId id="381" r:id="rId33"/>
    <p:sldId id="382" r:id="rId34"/>
    <p:sldId id="383" r:id="rId35"/>
    <p:sldId id="374" r:id="rId36"/>
    <p:sldId id="375" r:id="rId37"/>
    <p:sldId id="384" r:id="rId38"/>
    <p:sldId id="376" r:id="rId39"/>
    <p:sldId id="295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Topic-7</a:t>
            </a:r>
            <a:br>
              <a:rPr lang="en-US" dirty="0"/>
            </a:br>
            <a:r>
              <a:rPr lang="en-US" dirty="0" err="1"/>
              <a:t>php</a:t>
            </a:r>
            <a:r>
              <a:rPr lang="en-US" dirty="0"/>
              <a:t> BASICS</a:t>
            </a:r>
            <a:br>
              <a:rPr lang="en-US" dirty="0"/>
            </a:br>
            <a:r>
              <a:rPr lang="en-US" sz="3600" dirty="0"/>
              <a:t>(Hypertext Preprocessor)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12F29-88DB-6A29-88FB-CD14F059A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E5345-9D24-7A3C-DC3B-7C197F8F1B2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155917" cy="3718557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800" dirty="0"/>
              <a:t>&amp;&amp; (AND)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800" dirty="0"/>
              <a:t>|| (OR)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4800" dirty="0"/>
              <a:t>! (NOT)</a:t>
            </a:r>
          </a:p>
        </p:txBody>
      </p:sp>
    </p:spTree>
    <p:extLst>
      <p:ext uri="{BB962C8B-B14F-4D97-AF65-F5344CB8AC3E}">
        <p14:creationId xmlns:p14="http://schemas.microsoft.com/office/powerpoint/2010/main" val="3779312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2B2E3-13FF-AAB7-FCFA-C5DE88E1D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5. PHP Control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599C3-D5B4-001C-7096-B58B2DE5129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7" cy="371855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800" b="1" dirty="0"/>
              <a:t>Conditional Statements: </a:t>
            </a:r>
          </a:p>
          <a:p>
            <a:r>
              <a:rPr lang="en-US" sz="4800" dirty="0">
                <a:solidFill>
                  <a:srgbClr val="FF0000"/>
                </a:solidFill>
              </a:rPr>
              <a:t>if, else, elseif, switch.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800" b="1" dirty="0"/>
              <a:t>Loops: </a:t>
            </a:r>
          </a:p>
          <a:p>
            <a:r>
              <a:rPr lang="en-US" sz="4800" dirty="0">
                <a:solidFill>
                  <a:srgbClr val="FF0000"/>
                </a:solidFill>
              </a:rPr>
              <a:t>for, while, do-while, foreach.</a:t>
            </a:r>
          </a:p>
        </p:txBody>
      </p:sp>
    </p:spTree>
    <p:extLst>
      <p:ext uri="{BB962C8B-B14F-4D97-AF65-F5344CB8AC3E}">
        <p14:creationId xmlns:p14="http://schemas.microsoft.com/office/powerpoint/2010/main" val="833227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9DB26-55C1-8EA5-BDD6-AD51B1D1C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6E74-9F46-1089-F4E0-B2BEE1EEA05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80159" y="2590800"/>
            <a:ext cx="4137661" cy="3718557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b="1" dirty="0"/>
              <a:t>If-Else Statement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9DABD-BB6E-ACED-CFEB-57DDF54711B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20740" y="2178575"/>
            <a:ext cx="6942471" cy="46794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&lt;?</a:t>
            </a:r>
            <a:r>
              <a:rPr lang="en-US" sz="2800" b="1" dirty="0" err="1">
                <a:solidFill>
                  <a:srgbClr val="FF0000"/>
                </a:solidFill>
              </a:rPr>
              <a:t>php</a:t>
            </a: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$age = 18;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if ($age &gt;= 18) {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   echo "You are an adult.";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} else {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   echo "You are a minor.";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?&gt;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C565-656A-51E2-7018-588A6B9258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2900" y="1"/>
            <a:ext cx="10013950" cy="1078196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dirty="0"/>
              <a:t>Switch Statement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7647D-D45B-B620-C0C2-434F4C0C0107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77811" y="1078197"/>
            <a:ext cx="11506200" cy="57594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&lt;?</a:t>
            </a:r>
            <a:r>
              <a:rPr lang="en-US" b="1" dirty="0" err="1">
                <a:solidFill>
                  <a:srgbClr val="FF0000"/>
                </a:solidFill>
              </a:rPr>
              <a:t>php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$day = "Monday";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switch ($day) 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case "Monday":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echo "Start of the week!";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break;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case "Friday":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echo "Weekend is coming!";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break;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default: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echo "Just another day!";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199569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3D8CB-12E7-5705-27FF-BFF40CA1E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Loops in PHP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47F35-5ED6-3B12-A6AF-A5339D8A914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2343637" cy="371855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While Loop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DC0B2-0DDF-AEE1-5F6B-7EE16D69EEA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63440" y="2590800"/>
            <a:ext cx="7056771" cy="37185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&lt;?php</a:t>
            </a:r>
          </a:p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  $i = 1;</a:t>
            </a:r>
          </a:p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  while ($i &lt;= 5) {</a:t>
            </a:r>
          </a:p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      echo $i;</a:t>
            </a:r>
          </a:p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      $i++;</a:t>
            </a:r>
          </a:p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nn-NO" sz="2000" b="1" dirty="0">
                <a:solidFill>
                  <a:srgbClr val="FF0000"/>
                </a:solidFill>
              </a:rPr>
              <a:t>?&gt;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41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80F8E-E054-AC96-6FED-37CDE4E2A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7200" b="1" dirty="0"/>
              <a:t>For Loop</a:t>
            </a:r>
            <a:endParaRPr lang="en-US" sz="7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62B4F8-F720-1E79-A419-E014D2BDCB9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535371" y="2545080"/>
            <a:ext cx="10013710" cy="40614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n-NO" sz="3600" dirty="0">
                <a:solidFill>
                  <a:srgbClr val="FF0000"/>
                </a:solidFill>
              </a:rPr>
              <a:t>&lt;?php</a:t>
            </a:r>
          </a:p>
          <a:p>
            <a:pPr marL="0" indent="0">
              <a:buNone/>
            </a:pPr>
            <a:r>
              <a:rPr lang="nn-NO" sz="3600" dirty="0">
                <a:solidFill>
                  <a:srgbClr val="FF0000"/>
                </a:solidFill>
              </a:rPr>
              <a:t>  for ($i = 1; $i &lt;= 5; $i++) {</a:t>
            </a:r>
          </a:p>
          <a:p>
            <a:pPr marL="0" indent="0">
              <a:buNone/>
            </a:pPr>
            <a:r>
              <a:rPr lang="nn-NO" sz="3600" dirty="0">
                <a:solidFill>
                  <a:srgbClr val="FF0000"/>
                </a:solidFill>
              </a:rPr>
              <a:t>      echo $i;</a:t>
            </a:r>
          </a:p>
          <a:p>
            <a:pPr marL="0" indent="0">
              <a:buNone/>
            </a:pPr>
            <a:r>
              <a:rPr lang="nn-NO" sz="3600" dirty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nn-NO" sz="3600" dirty="0">
                <a:solidFill>
                  <a:srgbClr val="FF0000"/>
                </a:solidFill>
              </a:rPr>
              <a:t>?&gt;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322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E0C9A-638D-7D89-D4CD-3BAE5F58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4400" dirty="0"/>
              <a:t>Foreach Loop (Used for Arrays)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82AED-0841-FC94-AA71-7FA41986EB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9243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&lt;?</a:t>
            </a:r>
            <a:r>
              <a:rPr lang="en-US" sz="2800" dirty="0" err="1">
                <a:solidFill>
                  <a:srgbClr val="FF0000"/>
                </a:solidFill>
              </a:rPr>
              <a:t>php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$colors = array("Red", "Green", "Blue");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foreach ($colors as $color) {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echo $color;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}</a:t>
            </a:r>
          </a:p>
          <a:p>
            <a:r>
              <a:rPr lang="en-US" sz="2800" dirty="0">
                <a:solidFill>
                  <a:srgbClr val="FF0000"/>
                </a:solidFill>
              </a:rPr>
              <a:t>?&gt;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21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56BBC-CA4E-5BDB-F67C-CABF77392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6. Functions in PHP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3156A-1204-02DC-FF4B-450EA558E6D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178575"/>
            <a:ext cx="6321278" cy="4519405"/>
          </a:xfrm>
        </p:spPr>
        <p:txBody>
          <a:bodyPr>
            <a:noAutofit/>
          </a:bodyPr>
          <a:lstStyle/>
          <a:p>
            <a:r>
              <a:rPr lang="en-US" sz="2400" b="1" dirty="0"/>
              <a:t>Defining and Calling a Function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&lt;?</a:t>
            </a:r>
            <a:r>
              <a:rPr lang="en-US" sz="2400" dirty="0" err="1">
                <a:solidFill>
                  <a:srgbClr val="FF0000"/>
                </a:solidFill>
              </a:rPr>
              <a:t>php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  function greet($name) {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return "Hello, " . $name;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}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echo greet("John");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?&gt;</a:t>
            </a:r>
          </a:p>
          <a:p>
            <a:endParaRPr lang="en-US" sz="2400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EC7C881-3F65-1A54-9266-3BD556035D2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703820" y="2590800"/>
            <a:ext cx="4016391" cy="3718557"/>
          </a:xfrm>
        </p:spPr>
        <p:txBody>
          <a:bodyPr>
            <a:normAutofit fontScale="70000" lnSpcReduction="20000"/>
          </a:bodyPr>
          <a:lstStyle/>
          <a:p>
            <a:r>
              <a:rPr lang="en-US" sz="3200" dirty="0"/>
              <a:t>Functions help in code reusability.</a:t>
            </a:r>
          </a:p>
          <a:p>
            <a:r>
              <a:rPr lang="en-US" sz="3200" dirty="0"/>
              <a:t>Functions are defined using the function keyword.</a:t>
            </a:r>
          </a:p>
          <a:p>
            <a:r>
              <a:rPr lang="en-US" sz="3200" dirty="0"/>
              <a:t>Can accept parameters and return values.</a:t>
            </a:r>
          </a:p>
        </p:txBody>
      </p:sp>
    </p:spTree>
    <p:extLst>
      <p:ext uri="{BB962C8B-B14F-4D97-AF65-F5344CB8AC3E}">
        <p14:creationId xmlns:p14="http://schemas.microsoft.com/office/powerpoint/2010/main" val="584456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DDE7D-007C-FAD5-0831-9E5210BAB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7. PHP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83B39-C99C-9CEC-77E1-3C4A5263A32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51560" y="2377440"/>
            <a:ext cx="10858500" cy="393191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/>
              <a:t>Indexed Array</a:t>
            </a: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dirty="0">
                <a:solidFill>
                  <a:srgbClr val="FF0000"/>
                </a:solidFill>
              </a:rPr>
              <a:t>&lt;?</a:t>
            </a:r>
            <a:r>
              <a:rPr lang="en-US" sz="3600" dirty="0" err="1">
                <a:solidFill>
                  <a:srgbClr val="FF0000"/>
                </a:solidFill>
              </a:rPr>
              <a:t>php</a:t>
            </a:r>
            <a:endParaRPr lang="en-US" sz="3600" dirty="0">
              <a:solidFill>
                <a:srgbClr val="FF0000"/>
              </a:solidFill>
            </a:endParaRPr>
          </a:p>
          <a:p>
            <a:r>
              <a:rPr lang="en-US" sz="3600" dirty="0">
                <a:solidFill>
                  <a:srgbClr val="FF0000"/>
                </a:solidFill>
              </a:rPr>
              <a:t>  $fruits = array("Apple", "Banana", "Cherry");</a:t>
            </a:r>
          </a:p>
          <a:p>
            <a:r>
              <a:rPr lang="en-US" sz="3600" dirty="0">
                <a:solidFill>
                  <a:srgbClr val="FF0000"/>
                </a:solidFill>
              </a:rPr>
              <a:t>  echo $fruits[0]; // Outputs "Apple"</a:t>
            </a:r>
          </a:p>
          <a:p>
            <a:r>
              <a:rPr lang="en-US" sz="3600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794861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7255A-D201-23A6-E4BF-11119771D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378C6-638C-302E-CDDB-EEF31823CA3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57300" y="2590800"/>
            <a:ext cx="10561319" cy="3718557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b="1" dirty="0"/>
              <a:t>Associative Array (Key-Value Pairs)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&lt;?</a:t>
            </a:r>
            <a:r>
              <a:rPr lang="en-US" sz="2800" dirty="0" err="1">
                <a:solidFill>
                  <a:srgbClr val="FF0000"/>
                </a:solidFill>
              </a:rPr>
              <a:t>php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$person = array("name" =&gt; "John", "age" =&gt; 30);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echo $person["name"]; // Outputs "John"</a:t>
            </a:r>
          </a:p>
          <a:p>
            <a:r>
              <a:rPr lang="en-US" sz="2800" dirty="0">
                <a:solidFill>
                  <a:srgbClr val="FF0000"/>
                </a:solidFill>
              </a:rPr>
              <a:t>?&gt;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3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8548E-5615-46EE-3E1A-54D6B6908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1. Introduction to PHP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5FF9C-04E6-02B4-BB6E-ADF037C838F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491740"/>
            <a:ext cx="10013709" cy="4091940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Stands for "Hypertext Preprocessor" (a recursive acronym).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PHP is a server-side scripting language primarily used </a:t>
            </a:r>
            <a:r>
              <a:rPr lang="en-US" sz="2400" b="0" i="0" dirty="0">
                <a:solidFill>
                  <a:srgbClr val="404040"/>
                </a:solidFill>
                <a:effectLst/>
              </a:rPr>
              <a:t>to develop dynamic and interactive web applications</a:t>
            </a:r>
            <a:r>
              <a:rPr lang="en-US" sz="24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It is embedded within HTML and executed on the server.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Originally created by Rasmus </a:t>
            </a:r>
            <a:r>
              <a:rPr lang="en-US" sz="2400" dirty="0" err="1"/>
              <a:t>Lerdorf</a:t>
            </a:r>
            <a:r>
              <a:rPr lang="en-US" sz="2400" dirty="0"/>
              <a:t> in 1994. PHP has evolved significantly over the years, with the latest stable version being PHP 8.x.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PHP scripts have a .</a:t>
            </a:r>
            <a:r>
              <a:rPr lang="en-US" sz="2400" dirty="0" err="1"/>
              <a:t>php</a:t>
            </a:r>
            <a:r>
              <a:rPr lang="en-US" sz="2400" dirty="0"/>
              <a:t> extension.</a:t>
            </a:r>
          </a:p>
        </p:txBody>
      </p:sp>
    </p:spTree>
    <p:extLst>
      <p:ext uri="{BB962C8B-B14F-4D97-AF65-F5344CB8AC3E}">
        <p14:creationId xmlns:p14="http://schemas.microsoft.com/office/powerpoint/2010/main" val="1799747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F983-1C0D-B416-81E6-39195442B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58853-B170-2EA3-D90B-CAAB4A53E23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7" cy="3718557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600" b="1" dirty="0"/>
              <a:t>Multidimensional Array</a:t>
            </a: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&lt;?</a:t>
            </a:r>
            <a:r>
              <a:rPr lang="en-US" dirty="0" err="1">
                <a:solidFill>
                  <a:srgbClr val="FF0000"/>
                </a:solidFill>
              </a:rPr>
              <a:t>php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$cars = array(</a:t>
            </a:r>
          </a:p>
          <a:p>
            <a:r>
              <a:rPr lang="en-US" dirty="0">
                <a:solidFill>
                  <a:srgbClr val="FF0000"/>
                </a:solidFill>
              </a:rPr>
              <a:t>      array("Toyota", 2020),</a:t>
            </a:r>
          </a:p>
          <a:p>
            <a:r>
              <a:rPr lang="en-US" dirty="0">
                <a:solidFill>
                  <a:srgbClr val="FF0000"/>
                </a:solidFill>
              </a:rPr>
              <a:t>      array("Honda", 2019)</a:t>
            </a:r>
          </a:p>
          <a:p>
            <a:r>
              <a:rPr lang="en-US" dirty="0">
                <a:solidFill>
                  <a:srgbClr val="FF0000"/>
                </a:solidFill>
              </a:rPr>
              <a:t>  );</a:t>
            </a:r>
          </a:p>
          <a:p>
            <a:r>
              <a:rPr lang="en-US" dirty="0">
                <a:solidFill>
                  <a:srgbClr val="FF0000"/>
                </a:solidFill>
              </a:rPr>
              <a:t>  echo $cars[0][0]; // Outputs "Toyota"</a:t>
            </a:r>
          </a:p>
          <a:p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845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B8594-BEF9-6FF9-DEED-0B8E0CC99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0" y="962423"/>
            <a:ext cx="10488989" cy="1216152"/>
          </a:xfrm>
        </p:spPr>
        <p:txBody>
          <a:bodyPr/>
          <a:lstStyle/>
          <a:p>
            <a:r>
              <a:rPr lang="en-US" sz="4000" dirty="0"/>
              <a:t>Predefined </a:t>
            </a:r>
            <a:r>
              <a:rPr lang="en-US" sz="4000" dirty="0" err="1"/>
              <a:t>Superglobals</a:t>
            </a:r>
            <a:r>
              <a:rPr lang="en-US" sz="4000" dirty="0"/>
              <a:t> Variables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D160C75-87BE-79D9-97DB-D5FC57EFA5B0}"/>
              </a:ext>
            </a:extLst>
          </p:cNvPr>
          <p:cNvSpPr>
            <a:spLocks noGrp="1" noChangeArrowheads="1"/>
          </p:cNvSpPr>
          <p:nvPr>
            <p:ph sz="quarter" idx="18"/>
          </p:nvPr>
        </p:nvSpPr>
        <p:spPr bwMode="auto">
          <a:xfrm>
            <a:off x="1234441" y="2461894"/>
            <a:ext cx="10789919" cy="397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6501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PHP has several predefined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superglobal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 variables: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var(--ds-font-family-code)"/>
              </a:rPr>
              <a:t>$_GET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: Data sent via URL parameters.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var(--ds-font-family-code)"/>
              </a:rPr>
              <a:t>$_POST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: Data sent via HTTP POST method.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var(--ds-font-family-code)"/>
              </a:rPr>
              <a:t>$_SESSION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: Session variables.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var(--ds-font-family-code)"/>
              </a:rPr>
              <a:t>$_COOKIE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: Cookies data.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var(--ds-font-family-code)"/>
              </a:rPr>
              <a:t>$_SERVER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Inter"/>
              </a:rPr>
              <a:t>: Server and execution environment information.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53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CA0C8-59E3-A128-3FE3-198472E58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8. PHP Forms and User 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C25BE-2319-FA85-E38E-4CB3F6A20FC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81885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Handling Form Data with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$_GET and $_POST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$_GET </a:t>
            </a:r>
            <a:r>
              <a:rPr lang="en-US" sz="3200" b="1" dirty="0"/>
              <a:t>is used to collect form data via URL parameters.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$_POST </a:t>
            </a:r>
            <a:r>
              <a:rPr lang="en-US" sz="3200" b="1" dirty="0"/>
              <a:t>is used to collect form data securely.</a:t>
            </a:r>
          </a:p>
        </p:txBody>
      </p:sp>
    </p:spTree>
    <p:extLst>
      <p:ext uri="{BB962C8B-B14F-4D97-AF65-F5344CB8AC3E}">
        <p14:creationId xmlns:p14="http://schemas.microsoft.com/office/powerpoint/2010/main" val="882290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CB04C-FA55-8017-96AB-FE471CEE4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6BBDA-9ACF-8F8D-F233-0F3A5F55FE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3718557"/>
          </a:xfrm>
        </p:spPr>
        <p:txBody>
          <a:bodyPr>
            <a:normAutofit fontScale="92500"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&lt;form method="POST" action="</a:t>
            </a:r>
            <a:r>
              <a:rPr lang="en-US" sz="3200" dirty="0" err="1">
                <a:solidFill>
                  <a:srgbClr val="FF0000"/>
                </a:solidFill>
              </a:rPr>
              <a:t>process.php</a:t>
            </a:r>
            <a:r>
              <a:rPr lang="en-US" sz="3200" dirty="0">
                <a:solidFill>
                  <a:srgbClr val="FF0000"/>
                </a:solidFill>
              </a:rPr>
              <a:t>"&gt;</a:t>
            </a:r>
          </a:p>
          <a:p>
            <a:r>
              <a:rPr lang="en-US" sz="3200" dirty="0">
                <a:solidFill>
                  <a:srgbClr val="FF0000"/>
                </a:solidFill>
              </a:rPr>
              <a:t>    Name: &lt;input type="text" name="name"&gt;</a:t>
            </a:r>
          </a:p>
          <a:p>
            <a:r>
              <a:rPr lang="en-US" sz="3200" dirty="0">
                <a:solidFill>
                  <a:srgbClr val="FF0000"/>
                </a:solidFill>
              </a:rPr>
              <a:t>    &lt;input type="submit"&gt;</a:t>
            </a:r>
          </a:p>
          <a:p>
            <a:r>
              <a:rPr lang="en-US" sz="3200" dirty="0">
                <a:solidFill>
                  <a:srgbClr val="FF0000"/>
                </a:solidFill>
              </a:rPr>
              <a:t>&lt;/form&gt;</a:t>
            </a:r>
          </a:p>
        </p:txBody>
      </p:sp>
    </p:spTree>
    <p:extLst>
      <p:ext uri="{BB962C8B-B14F-4D97-AF65-F5344CB8AC3E}">
        <p14:creationId xmlns:p14="http://schemas.microsoft.com/office/powerpoint/2010/main" val="30130123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C5D5-4B1F-2020-F213-3383E236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184" y="962423"/>
            <a:ext cx="10672995" cy="1216152"/>
          </a:xfrm>
        </p:spPr>
        <p:txBody>
          <a:bodyPr/>
          <a:lstStyle/>
          <a:p>
            <a:r>
              <a:rPr lang="en-US" sz="4000" dirty="0"/>
              <a:t>Processing Form Data (</a:t>
            </a:r>
            <a:r>
              <a:rPr lang="en-US" sz="4000" dirty="0" err="1"/>
              <a:t>process.php</a:t>
            </a:r>
            <a:r>
              <a:rPr lang="en-US" sz="40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9E041-CFAA-7FA5-8C4A-46388813495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4038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&lt;?</a:t>
            </a:r>
            <a:r>
              <a:rPr lang="en-US" sz="2800" dirty="0" err="1">
                <a:solidFill>
                  <a:srgbClr val="FF0000"/>
                </a:solidFill>
              </a:rPr>
              <a:t>php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if ($_SERVER["REQUEST_METHOD"] == "POST") {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$name = $_POST["name"];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echo "Hello, " . </a:t>
            </a:r>
            <a:r>
              <a:rPr lang="en-US" sz="2800" dirty="0" err="1">
                <a:solidFill>
                  <a:srgbClr val="FF0000"/>
                </a:solidFill>
              </a:rPr>
              <a:t>htmlspecialchars</a:t>
            </a:r>
            <a:r>
              <a:rPr lang="en-US" sz="2800" dirty="0">
                <a:solidFill>
                  <a:srgbClr val="FF0000"/>
                </a:solidFill>
              </a:rPr>
              <a:t>($name);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}</a:t>
            </a:r>
          </a:p>
          <a:p>
            <a:r>
              <a:rPr lang="en-US" sz="2800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417893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91DE2-7522-B392-9CCE-5CDDD8077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9. PHP and Databases (MySQL</a:t>
            </a:r>
            <a:r>
              <a:rPr lang="en-US" sz="4400" dirty="0"/>
              <a:t>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789B1-A996-B756-F0F6-BC9DEE605EA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pPr algn="l"/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MySQLi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Extension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PHP provides the </a:t>
            </a: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MySQLi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extension for interacting with MySQL databases.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41237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836DC-BD74-E73D-23FA-8C29BFE06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962423"/>
            <a:ext cx="10394330" cy="1216152"/>
          </a:xfrm>
        </p:spPr>
        <p:txBody>
          <a:bodyPr/>
          <a:lstStyle/>
          <a:p>
            <a:r>
              <a:rPr lang="en-US" sz="4800" dirty="0"/>
              <a:t>MySQL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E74FC2-F636-E67A-F1CB-94BEEE2B034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325880" y="2377440"/>
            <a:ext cx="10394331" cy="416052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000" b="1" dirty="0"/>
              <a:t>Connecting to MySQL Database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&lt;?</a:t>
            </a:r>
            <a:r>
              <a:rPr lang="en-US" sz="2400" dirty="0" err="1">
                <a:solidFill>
                  <a:srgbClr val="FF0000"/>
                </a:solidFill>
              </a:rPr>
              <a:t>php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$conn = new </a:t>
            </a:r>
            <a:r>
              <a:rPr lang="en-US" sz="2400" dirty="0" err="1">
                <a:solidFill>
                  <a:srgbClr val="FF0000"/>
                </a:solidFill>
              </a:rPr>
              <a:t>mysqli</a:t>
            </a:r>
            <a:r>
              <a:rPr lang="en-US" sz="2400" dirty="0">
                <a:solidFill>
                  <a:srgbClr val="FF0000"/>
                </a:solidFill>
              </a:rPr>
              <a:t>("localhost", "root", "", "</a:t>
            </a:r>
            <a:r>
              <a:rPr lang="en-US" sz="2400" dirty="0" err="1">
                <a:solidFill>
                  <a:srgbClr val="FF0000"/>
                </a:solidFill>
              </a:rPr>
              <a:t>test_db</a:t>
            </a:r>
            <a:r>
              <a:rPr lang="en-US" sz="2400" dirty="0">
                <a:solidFill>
                  <a:srgbClr val="FF0000"/>
                </a:solidFill>
              </a:rPr>
              <a:t>");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if ($conn-&gt;</a:t>
            </a:r>
            <a:r>
              <a:rPr lang="en-US" sz="2400" dirty="0" err="1">
                <a:solidFill>
                  <a:srgbClr val="FF0000"/>
                </a:solidFill>
              </a:rPr>
              <a:t>connect_error</a:t>
            </a:r>
            <a:r>
              <a:rPr lang="en-US" sz="2400" dirty="0">
                <a:solidFill>
                  <a:srgbClr val="FF0000"/>
                </a:solidFill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  die("Connection failed: " . $conn-&gt;</a:t>
            </a:r>
            <a:r>
              <a:rPr lang="en-US" sz="2400" dirty="0" err="1">
                <a:solidFill>
                  <a:srgbClr val="FF0000"/>
                </a:solidFill>
              </a:rPr>
              <a:t>connect_error</a:t>
            </a:r>
            <a:r>
              <a:rPr lang="en-US" sz="2400" dirty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echo "Connected successfully!";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04614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D63B7-461D-3A24-A3B6-8A78F4842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dirty="0"/>
              <a:t>Inserting Data into MySQL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D6A29-CD2C-8908-0158-E75538B1C3B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03020" y="2423160"/>
            <a:ext cx="10698479" cy="420624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&lt;?</a:t>
            </a:r>
            <a:r>
              <a:rPr lang="en-US" sz="2800" dirty="0" err="1">
                <a:solidFill>
                  <a:srgbClr val="FF0000"/>
                </a:solidFill>
              </a:rPr>
              <a:t>php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$</a:t>
            </a:r>
            <a:r>
              <a:rPr lang="en-US" sz="2800" dirty="0" err="1">
                <a:solidFill>
                  <a:srgbClr val="FF0000"/>
                </a:solidFill>
              </a:rPr>
              <a:t>sql</a:t>
            </a:r>
            <a:r>
              <a:rPr lang="en-US" sz="2800" dirty="0">
                <a:solidFill>
                  <a:srgbClr val="FF0000"/>
                </a:solidFill>
              </a:rPr>
              <a:t> = "INSERT INTO users (name, email) VALUES ('John', 'john@example.com')";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if ($conn-&gt;query($</a:t>
            </a:r>
            <a:r>
              <a:rPr lang="en-US" sz="2800" dirty="0" err="1">
                <a:solidFill>
                  <a:srgbClr val="FF0000"/>
                </a:solidFill>
              </a:rPr>
              <a:t>sql</a:t>
            </a:r>
            <a:r>
              <a:rPr lang="en-US" sz="2800" dirty="0">
                <a:solidFill>
                  <a:srgbClr val="FF0000"/>
                </a:solidFill>
              </a:rPr>
              <a:t>) === TRUE) {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echo "New record created successfully";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}</a:t>
            </a:r>
          </a:p>
          <a:p>
            <a:r>
              <a:rPr lang="en-US" sz="2800" dirty="0">
                <a:solidFill>
                  <a:srgbClr val="FF0000"/>
                </a:solidFill>
              </a:rPr>
              <a:t>?&gt;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72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7DCE-DE3E-55DA-4A7E-5AF14E106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4800" dirty="0"/>
              <a:t>Fetching Data from MySQL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7E5DD-CD0C-6DCD-E054-1F9AF4E610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&lt;?</a:t>
            </a:r>
            <a:r>
              <a:rPr lang="en-US" sz="2400" dirty="0" err="1">
                <a:solidFill>
                  <a:srgbClr val="FF0000"/>
                </a:solidFill>
              </a:rPr>
              <a:t>php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  $result = $conn-&gt;query("SELECT * FROM users");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while ($row = $result-&gt;</a:t>
            </a:r>
            <a:r>
              <a:rPr lang="en-US" sz="2400" dirty="0" err="1">
                <a:solidFill>
                  <a:srgbClr val="FF0000"/>
                </a:solidFill>
              </a:rPr>
              <a:t>fetch_assoc</a:t>
            </a:r>
            <a:r>
              <a:rPr lang="en-US" sz="2400" dirty="0">
                <a:solidFill>
                  <a:srgbClr val="FF0000"/>
                </a:solidFill>
              </a:rPr>
              <a:t>()) {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echo $row["name"] . " - " . $row["email"] . "&lt;</a:t>
            </a:r>
            <a:r>
              <a:rPr lang="en-US" sz="2400" dirty="0" err="1">
                <a:solidFill>
                  <a:srgbClr val="FF0000"/>
                </a:solidFill>
              </a:rPr>
              <a:t>br</a:t>
            </a:r>
            <a:r>
              <a:rPr lang="en-US" sz="2400" dirty="0">
                <a:solidFill>
                  <a:srgbClr val="FF0000"/>
                </a:solidFill>
              </a:rPr>
              <a:t>&gt;";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}</a:t>
            </a:r>
          </a:p>
          <a:p>
            <a:r>
              <a:rPr lang="en-US" sz="2400" dirty="0">
                <a:solidFill>
                  <a:srgbClr val="FF0000"/>
                </a:solidFill>
              </a:rPr>
              <a:t>?&gt;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96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06B281-F7CB-7BB0-C6BF-64E616BFF2BA}"/>
              </a:ext>
            </a:extLst>
          </p:cNvPr>
          <p:cNvSpPr txBox="1"/>
          <p:nvPr/>
        </p:nvSpPr>
        <p:spPr>
          <a:xfrm>
            <a:off x="0" y="165110"/>
            <a:ext cx="121920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&lt;?</a:t>
            </a:r>
            <a:r>
              <a:rPr lang="en-US" sz="1600" dirty="0" err="1">
                <a:solidFill>
                  <a:srgbClr val="FF0000"/>
                </a:solidFill>
              </a:rPr>
              <a:t>php</a:t>
            </a:r>
            <a:endParaRPr lang="en-US" sz="1600" dirty="0">
              <a:solidFill>
                <a:srgbClr val="FF0000"/>
              </a:solidFill>
            </a:endParaRPr>
          </a:p>
          <a:p>
            <a:r>
              <a:rPr lang="en-US" sz="1600" dirty="0"/>
              <a:t>    $</a:t>
            </a:r>
            <a:r>
              <a:rPr lang="en-US" sz="1600" dirty="0" err="1"/>
              <a:t>servername</a:t>
            </a:r>
            <a:r>
              <a:rPr lang="en-US" sz="1600" dirty="0"/>
              <a:t> = "localhost";</a:t>
            </a:r>
          </a:p>
          <a:p>
            <a:r>
              <a:rPr lang="en-US" sz="1600" dirty="0"/>
              <a:t>    $username = "root";</a:t>
            </a:r>
          </a:p>
          <a:p>
            <a:r>
              <a:rPr lang="en-US" sz="1600" dirty="0"/>
              <a:t>    $password = "";</a:t>
            </a:r>
          </a:p>
          <a:p>
            <a:r>
              <a:rPr lang="en-US" sz="1600" dirty="0"/>
              <a:t>    $</a:t>
            </a:r>
            <a:r>
              <a:rPr lang="en-US" sz="1600" dirty="0" err="1"/>
              <a:t>dbname</a:t>
            </a:r>
            <a:r>
              <a:rPr lang="en-US" sz="1600" dirty="0"/>
              <a:t> = "</a:t>
            </a:r>
            <a:r>
              <a:rPr lang="en-US" sz="1600" dirty="0" err="1"/>
              <a:t>myDB</a:t>
            </a:r>
            <a:r>
              <a:rPr lang="en-US" sz="1600" dirty="0"/>
              <a:t>";</a:t>
            </a:r>
          </a:p>
          <a:p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    // Create connection</a:t>
            </a:r>
          </a:p>
          <a:p>
            <a:r>
              <a:rPr lang="en-US" sz="1600" dirty="0"/>
              <a:t>    $conn = new </a:t>
            </a:r>
            <a:r>
              <a:rPr lang="en-US" sz="1600" dirty="0" err="1"/>
              <a:t>mysqli</a:t>
            </a:r>
            <a:r>
              <a:rPr lang="en-US" sz="1600" dirty="0"/>
              <a:t>($</a:t>
            </a:r>
            <a:r>
              <a:rPr lang="en-US" sz="1600" dirty="0" err="1"/>
              <a:t>servername</a:t>
            </a:r>
            <a:r>
              <a:rPr lang="en-US" sz="1600" dirty="0"/>
              <a:t>, $username, $password, $</a:t>
            </a:r>
            <a:r>
              <a:rPr lang="en-US" sz="1600" dirty="0" err="1"/>
              <a:t>dbname</a:t>
            </a:r>
            <a:r>
              <a:rPr lang="en-US" sz="1600" dirty="0"/>
              <a:t>);</a:t>
            </a:r>
          </a:p>
          <a:p>
            <a:endParaRPr lang="en-US" sz="1600" dirty="0"/>
          </a:p>
          <a:p>
            <a:r>
              <a:rPr lang="en-US" sz="1600" dirty="0"/>
              <a:t>    </a:t>
            </a:r>
            <a:r>
              <a:rPr lang="en-US" sz="1600" dirty="0">
                <a:solidFill>
                  <a:srgbClr val="FF0000"/>
                </a:solidFill>
              </a:rPr>
              <a:t>// Check connection</a:t>
            </a:r>
          </a:p>
          <a:p>
            <a:r>
              <a:rPr lang="en-US" sz="1600" dirty="0"/>
              <a:t>    if ($conn-&gt;</a:t>
            </a:r>
            <a:r>
              <a:rPr lang="en-US" sz="1600" dirty="0" err="1"/>
              <a:t>connect_error</a:t>
            </a:r>
            <a:r>
              <a:rPr lang="en-US" sz="1600" dirty="0"/>
              <a:t>) {</a:t>
            </a:r>
          </a:p>
          <a:p>
            <a:r>
              <a:rPr lang="en-US" sz="1600" dirty="0"/>
              <a:t>        die("Connection failed: " . $conn-&gt;</a:t>
            </a:r>
            <a:r>
              <a:rPr lang="en-US" sz="1600" dirty="0" err="1"/>
              <a:t>connect_error</a:t>
            </a:r>
            <a:r>
              <a:rPr lang="en-US" sz="1600" dirty="0"/>
              <a:t>);</a:t>
            </a:r>
          </a:p>
          <a:p>
            <a:r>
              <a:rPr lang="en-US" sz="1600" dirty="0"/>
              <a:t>    }</a:t>
            </a:r>
          </a:p>
          <a:p>
            <a:r>
              <a:rPr lang="en-US" sz="1600" dirty="0"/>
              <a:t>   </a:t>
            </a:r>
            <a:r>
              <a:rPr lang="en-US" sz="1600" dirty="0">
                <a:solidFill>
                  <a:srgbClr val="FF0000"/>
                </a:solidFill>
              </a:rPr>
              <a:t>//Fetching data from MySQL</a:t>
            </a:r>
          </a:p>
          <a:p>
            <a:r>
              <a:rPr lang="en-US" sz="1600" dirty="0"/>
              <a:t>    $</a:t>
            </a:r>
            <a:r>
              <a:rPr lang="en-US" sz="1600" dirty="0" err="1"/>
              <a:t>sql</a:t>
            </a:r>
            <a:r>
              <a:rPr lang="en-US" sz="1600" dirty="0"/>
              <a:t> = "SELECT id, name FROM users";</a:t>
            </a:r>
          </a:p>
          <a:p>
            <a:r>
              <a:rPr lang="en-US" sz="1600" dirty="0"/>
              <a:t>    $result = $conn-&gt;query($</a:t>
            </a:r>
            <a:r>
              <a:rPr lang="en-US" sz="1600" dirty="0" err="1"/>
              <a:t>sql</a:t>
            </a:r>
            <a:r>
              <a:rPr lang="en-US" sz="1600" dirty="0"/>
              <a:t>);</a:t>
            </a:r>
          </a:p>
          <a:p>
            <a:endParaRPr lang="en-US" sz="1600" dirty="0"/>
          </a:p>
          <a:p>
            <a:r>
              <a:rPr lang="en-US" sz="1600" dirty="0"/>
              <a:t>    if ($result-&gt;</a:t>
            </a:r>
            <a:r>
              <a:rPr lang="en-US" sz="1600" dirty="0" err="1"/>
              <a:t>num_rows</a:t>
            </a:r>
            <a:r>
              <a:rPr lang="en-US" sz="1600" dirty="0"/>
              <a:t> &gt; 0) {</a:t>
            </a:r>
          </a:p>
          <a:p>
            <a:r>
              <a:rPr lang="en-US" sz="1600" dirty="0"/>
              <a:t>        while($row = $result-&gt;</a:t>
            </a:r>
            <a:r>
              <a:rPr lang="en-US" sz="1600" dirty="0" err="1"/>
              <a:t>fetch_assoc</a:t>
            </a:r>
            <a:r>
              <a:rPr lang="en-US" sz="1600" dirty="0"/>
              <a:t>()) {</a:t>
            </a:r>
          </a:p>
          <a:p>
            <a:r>
              <a:rPr lang="en-US" sz="1600" dirty="0"/>
              <a:t>            echo "id: " . $row["id"]. " - Name: " . $row["name"]. "&lt;</a:t>
            </a:r>
            <a:r>
              <a:rPr lang="en-US" sz="1600" dirty="0" err="1"/>
              <a:t>br</a:t>
            </a:r>
            <a:r>
              <a:rPr lang="en-US" sz="1600" dirty="0"/>
              <a:t>&gt;";</a:t>
            </a:r>
          </a:p>
          <a:p>
            <a:r>
              <a:rPr lang="en-US" sz="1600" dirty="0"/>
              <a:t>        }</a:t>
            </a:r>
          </a:p>
          <a:p>
            <a:r>
              <a:rPr lang="en-US" sz="1600" dirty="0"/>
              <a:t>    } else {</a:t>
            </a:r>
          </a:p>
          <a:p>
            <a:r>
              <a:rPr lang="en-US" sz="1600" dirty="0"/>
              <a:t>        echo "0 results";</a:t>
            </a:r>
          </a:p>
          <a:p>
            <a:r>
              <a:rPr lang="en-US" sz="1600" dirty="0"/>
              <a:t>    }</a:t>
            </a:r>
          </a:p>
          <a:p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    $conn-&gt;close();</a:t>
            </a:r>
          </a:p>
          <a:p>
            <a:r>
              <a:rPr lang="en-US" sz="1600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08995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D463F-FAFC-7BC8-5A75-DC1F3421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Features of PHP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80ACB-7A3F-B104-C723-50477A4A6D0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25880" y="2354580"/>
            <a:ext cx="11071860" cy="4229100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600" dirty="0"/>
              <a:t>Open-source and free.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600" dirty="0"/>
              <a:t>Cross-platform (works on Windows, Linux, macOS).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600" dirty="0"/>
              <a:t>Supports databases (MySQL, PostgreSQL, SQLite, etc.).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600" dirty="0"/>
              <a:t>Can handle forms, generate dynamic content, and manage sessions.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600" dirty="0"/>
              <a:t>Compatible with many web servers (Apache, Nginx, IIS).</a:t>
            </a:r>
          </a:p>
        </p:txBody>
      </p:sp>
    </p:spTree>
    <p:extLst>
      <p:ext uri="{BB962C8B-B14F-4D97-AF65-F5344CB8AC3E}">
        <p14:creationId xmlns:p14="http://schemas.microsoft.com/office/powerpoint/2010/main" val="25463506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09B3B-5E3E-85CC-8E46-2E82F6730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10. PDO (PHP Data Objects)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A5961-7EC7-82DA-6223-8CBA5550B5D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184617" cy="371855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PDO provides a consistent interface for accessing different databases.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40732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6771B24-6E18-41BD-B0F5-4420FBDAF032}"/>
              </a:ext>
            </a:extLst>
          </p:cNvPr>
          <p:cNvSpPr txBox="1"/>
          <p:nvPr/>
        </p:nvSpPr>
        <p:spPr>
          <a:xfrm>
            <a:off x="83820" y="335845"/>
            <a:ext cx="1202436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/>
              <a:t>    $</a:t>
            </a:r>
            <a:r>
              <a:rPr lang="en-US" dirty="0" err="1"/>
              <a:t>servername</a:t>
            </a:r>
            <a:r>
              <a:rPr lang="en-US" dirty="0"/>
              <a:t> = "localhost";</a:t>
            </a:r>
          </a:p>
          <a:p>
            <a:r>
              <a:rPr lang="en-US" dirty="0"/>
              <a:t>    $username = "root";</a:t>
            </a:r>
          </a:p>
          <a:p>
            <a:r>
              <a:rPr lang="en-US" dirty="0"/>
              <a:t>    $password = "";</a:t>
            </a:r>
          </a:p>
          <a:p>
            <a:r>
              <a:rPr lang="en-US" dirty="0"/>
              <a:t>    $</a:t>
            </a:r>
            <a:r>
              <a:rPr lang="en-US" dirty="0" err="1"/>
              <a:t>dbname</a:t>
            </a:r>
            <a:r>
              <a:rPr lang="en-US" dirty="0"/>
              <a:t> = "</a:t>
            </a:r>
            <a:r>
              <a:rPr lang="en-US" dirty="0" err="1"/>
              <a:t>myDB</a:t>
            </a:r>
            <a:r>
              <a:rPr lang="en-US" dirty="0"/>
              <a:t>";</a:t>
            </a:r>
          </a:p>
          <a:p>
            <a:endParaRPr lang="en-US" dirty="0"/>
          </a:p>
          <a:p>
            <a:r>
              <a:rPr lang="en-US" dirty="0"/>
              <a:t>    try {</a:t>
            </a:r>
          </a:p>
          <a:p>
            <a:r>
              <a:rPr lang="en-US" dirty="0"/>
              <a:t>        $conn = new PDO("</a:t>
            </a:r>
            <a:r>
              <a:rPr lang="en-US" dirty="0" err="1"/>
              <a:t>mysql:host</a:t>
            </a:r>
            <a:r>
              <a:rPr lang="en-US" dirty="0"/>
              <a:t>=$</a:t>
            </a:r>
            <a:r>
              <a:rPr lang="en-US" dirty="0" err="1"/>
              <a:t>servername;dbname</a:t>
            </a:r>
            <a:r>
              <a:rPr lang="en-US" dirty="0"/>
              <a:t>=$</a:t>
            </a:r>
            <a:r>
              <a:rPr lang="en-US" dirty="0" err="1"/>
              <a:t>dbname</a:t>
            </a:r>
            <a:r>
              <a:rPr lang="en-US" dirty="0"/>
              <a:t>", $username, $password);</a:t>
            </a:r>
          </a:p>
          <a:p>
            <a:r>
              <a:rPr lang="en-US" dirty="0"/>
              <a:t>        $conn-&gt;</a:t>
            </a:r>
            <a:r>
              <a:rPr lang="en-US" dirty="0" err="1"/>
              <a:t>setAttribute</a:t>
            </a:r>
            <a:r>
              <a:rPr lang="en-US" dirty="0"/>
              <a:t>(PDO::ATTR_ERRMODE, PDO::ERRMODE_EXCEPTION);</a:t>
            </a:r>
          </a:p>
          <a:p>
            <a:endParaRPr lang="en-US" dirty="0"/>
          </a:p>
          <a:p>
            <a:r>
              <a:rPr lang="en-US" dirty="0"/>
              <a:t>        $</a:t>
            </a:r>
            <a:r>
              <a:rPr lang="en-US" dirty="0" err="1"/>
              <a:t>stmt</a:t>
            </a:r>
            <a:r>
              <a:rPr lang="en-US" dirty="0"/>
              <a:t> = $conn-&gt;prepare("SELECT id, name FROM users");</a:t>
            </a:r>
          </a:p>
          <a:p>
            <a:r>
              <a:rPr lang="en-US" dirty="0"/>
              <a:t>        $</a:t>
            </a:r>
            <a:r>
              <a:rPr lang="en-US" dirty="0" err="1"/>
              <a:t>stmt</a:t>
            </a:r>
            <a:r>
              <a:rPr lang="en-US" dirty="0"/>
              <a:t>-&gt;execute();</a:t>
            </a:r>
          </a:p>
          <a:p>
            <a:endParaRPr lang="en-US" dirty="0"/>
          </a:p>
          <a:p>
            <a:r>
              <a:rPr lang="en-US" dirty="0"/>
              <a:t>        $result = $</a:t>
            </a:r>
            <a:r>
              <a:rPr lang="en-US" dirty="0" err="1"/>
              <a:t>stmt</a:t>
            </a:r>
            <a:r>
              <a:rPr lang="en-US" dirty="0"/>
              <a:t>-&gt;</a:t>
            </a:r>
            <a:r>
              <a:rPr lang="en-US" dirty="0" err="1"/>
              <a:t>fetchAll</a:t>
            </a:r>
            <a:r>
              <a:rPr lang="en-US" dirty="0"/>
              <a:t>();</a:t>
            </a:r>
          </a:p>
          <a:p>
            <a:r>
              <a:rPr lang="en-US" dirty="0"/>
              <a:t>        foreach ($result as $row) {</a:t>
            </a:r>
          </a:p>
          <a:p>
            <a:r>
              <a:rPr lang="en-US" dirty="0"/>
              <a:t>            echo "id: " . $row["id"]. " - Name: " . $row["name"]. "&lt;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} catch(</a:t>
            </a:r>
            <a:r>
              <a:rPr lang="en-US" dirty="0" err="1"/>
              <a:t>PDOException</a:t>
            </a:r>
            <a:r>
              <a:rPr lang="en-US" dirty="0"/>
              <a:t> $e) {</a:t>
            </a:r>
          </a:p>
          <a:p>
            <a:r>
              <a:rPr lang="en-US" dirty="0"/>
              <a:t>        echo "Error: " . $e-&gt;</a:t>
            </a:r>
            <a:r>
              <a:rPr lang="en-US" dirty="0" err="1"/>
              <a:t>getMessage</a:t>
            </a:r>
            <a:r>
              <a:rPr lang="en-US" dirty="0"/>
              <a:t>();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  $conn = null;</a:t>
            </a:r>
          </a:p>
          <a:p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164034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E681A-353D-E2A5-13A2-AEC084BF4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5400" dirty="0"/>
              <a:t>11. File Handling in PHP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C4D3-655C-0267-5A04-48B0D4A7A88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5200" b="1" dirty="0"/>
              <a:t>Reading a File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&lt;?</a:t>
            </a:r>
            <a:r>
              <a:rPr lang="en-US" sz="2400" dirty="0" err="1">
                <a:solidFill>
                  <a:srgbClr val="FF0000"/>
                </a:solidFill>
              </a:rPr>
              <a:t>php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  $file = </a:t>
            </a:r>
            <a:r>
              <a:rPr lang="en-US" sz="2400" dirty="0" err="1">
                <a:solidFill>
                  <a:srgbClr val="FF0000"/>
                </a:solidFill>
              </a:rPr>
              <a:t>fopen</a:t>
            </a:r>
            <a:r>
              <a:rPr lang="en-US" sz="2400" dirty="0">
                <a:solidFill>
                  <a:srgbClr val="FF0000"/>
                </a:solidFill>
              </a:rPr>
              <a:t>("data.txt", "r");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echo </a:t>
            </a:r>
            <a:r>
              <a:rPr lang="en-US" sz="2400" dirty="0" err="1">
                <a:solidFill>
                  <a:srgbClr val="FF0000"/>
                </a:solidFill>
              </a:rPr>
              <a:t>fread</a:t>
            </a:r>
            <a:r>
              <a:rPr lang="en-US" sz="2400" dirty="0">
                <a:solidFill>
                  <a:srgbClr val="FF0000"/>
                </a:solidFill>
              </a:rPr>
              <a:t>($file, </a:t>
            </a:r>
            <a:r>
              <a:rPr lang="en-US" sz="2400" dirty="0" err="1">
                <a:solidFill>
                  <a:srgbClr val="FF0000"/>
                </a:solidFill>
              </a:rPr>
              <a:t>filesize</a:t>
            </a:r>
            <a:r>
              <a:rPr lang="en-US" sz="2400" dirty="0">
                <a:solidFill>
                  <a:srgbClr val="FF0000"/>
                </a:solidFill>
              </a:rPr>
              <a:t>("data.txt"));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</a:t>
            </a:r>
            <a:r>
              <a:rPr lang="en-US" sz="2400" dirty="0" err="1">
                <a:solidFill>
                  <a:srgbClr val="FF0000"/>
                </a:solidFill>
              </a:rPr>
              <a:t>fclose</a:t>
            </a:r>
            <a:r>
              <a:rPr lang="en-US" sz="2400" dirty="0">
                <a:solidFill>
                  <a:srgbClr val="FF0000"/>
                </a:solidFill>
              </a:rPr>
              <a:t>($file);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?&gt;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100480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0CCBC-5F57-09E3-D66B-8F6DB3928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6600" b="1" dirty="0"/>
              <a:t>Writing to a File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B0556-C51F-1B02-C06A-9997E417357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&lt;?</a:t>
            </a:r>
            <a:r>
              <a:rPr lang="en-US" sz="2800" dirty="0" err="1">
                <a:solidFill>
                  <a:srgbClr val="FF0000"/>
                </a:solidFill>
              </a:rPr>
              <a:t>php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$file = </a:t>
            </a:r>
            <a:r>
              <a:rPr lang="en-US" sz="2800" dirty="0" err="1">
                <a:solidFill>
                  <a:srgbClr val="FF0000"/>
                </a:solidFill>
              </a:rPr>
              <a:t>fopen</a:t>
            </a:r>
            <a:r>
              <a:rPr lang="en-US" sz="2800" dirty="0">
                <a:solidFill>
                  <a:srgbClr val="FF0000"/>
                </a:solidFill>
              </a:rPr>
              <a:t>("data.txt", "w");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fwrite</a:t>
            </a:r>
            <a:r>
              <a:rPr lang="en-US" sz="2800" dirty="0">
                <a:solidFill>
                  <a:srgbClr val="FF0000"/>
                </a:solidFill>
              </a:rPr>
              <a:t>($file, "Hello, World!");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fclose</a:t>
            </a:r>
            <a:r>
              <a:rPr lang="en-US" sz="2800" dirty="0">
                <a:solidFill>
                  <a:srgbClr val="FF0000"/>
                </a:solidFill>
              </a:rPr>
              <a:t>($file);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?&gt;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96335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CA837-3F9A-A02E-D9F1-F14E4E83B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Further Reading/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E174B-8055-6402-D9B5-263F672E8C2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dirty="0"/>
              <a:t>PHP Form Validation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dirty="0"/>
              <a:t>PHP Form Required Fields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400" dirty="0"/>
              <a:t>PHP Form URL/Emails</a:t>
            </a:r>
          </a:p>
        </p:txBody>
      </p:sp>
    </p:spTree>
    <p:extLst>
      <p:ext uri="{BB962C8B-B14F-4D97-AF65-F5344CB8AC3E}">
        <p14:creationId xmlns:p14="http://schemas.microsoft.com/office/powerpoint/2010/main" val="8367723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05D8B-DEC8-D21F-0587-D3C3E3ED5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PHP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FB69-B1E9-4DA2-14D3-B15D517D762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53197" cy="3718557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4600" b="1" i="0" dirty="0">
                <a:solidFill>
                  <a:srgbClr val="404040"/>
                </a:solidFill>
                <a:effectLst/>
                <a:latin typeface="Inter"/>
              </a:rPr>
              <a:t>Laravel</a:t>
            </a:r>
            <a:r>
              <a:rPr lang="en-US" sz="4600" b="0" i="0" dirty="0">
                <a:solidFill>
                  <a:srgbClr val="404040"/>
                </a:solidFill>
                <a:effectLst/>
                <a:latin typeface="Inter"/>
              </a:rPr>
              <a:t>: A popular PHP framework known for its elegant syntax and robust features.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Symfony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: A set of reusable PHP components and a web application framework.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CodeIgniter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: A lightweight framework for building dynamic websites.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Yii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: A high-performance framework for developing modern web applications.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53355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563" y="827086"/>
            <a:ext cx="5102365" cy="2601914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9AA4B-8189-B949-EF0C-F9130E70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2. Basic PHP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B1DE8-CAAB-D033-4EAD-BB057DBB123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57301" y="2590800"/>
            <a:ext cx="4206240" cy="3718557"/>
          </a:xfrm>
        </p:spPr>
        <p:txBody>
          <a:bodyPr>
            <a:normAutofit fontScale="92500"/>
          </a:bodyPr>
          <a:lstStyle/>
          <a:p>
            <a:r>
              <a:rPr lang="en-US" sz="2400" b="1" dirty="0"/>
              <a:t>PHP Code Structure</a:t>
            </a:r>
          </a:p>
          <a:p>
            <a:r>
              <a:rPr lang="en-US" sz="2400" dirty="0"/>
              <a:t>PHP code is enclosed within &lt;?</a:t>
            </a:r>
            <a:r>
              <a:rPr lang="en-US" sz="2400" dirty="0" err="1"/>
              <a:t>php</a:t>
            </a:r>
            <a:r>
              <a:rPr lang="en-US" sz="2400" dirty="0"/>
              <a:t> ... ?&gt; tags.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&lt;?</a:t>
            </a:r>
            <a:r>
              <a:rPr lang="en-US" sz="2400" dirty="0" err="1">
                <a:solidFill>
                  <a:srgbClr val="FF0000"/>
                </a:solidFill>
              </a:rPr>
              <a:t>php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  echo "Hello, World!";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?&gt;</a:t>
            </a:r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E113A-2FD8-0841-3D93-EF03D42C6A1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9280" y="2590800"/>
            <a:ext cx="6050931" cy="3718557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000" dirty="0"/>
              <a:t>echo is used to output text.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000" dirty="0"/>
              <a:t>PHP statements end with a semicolon (;).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000" dirty="0"/>
              <a:t>Comments can be added using // for single-line comments and /* ... */ for multi-line comments.</a:t>
            </a:r>
          </a:p>
        </p:txBody>
      </p:sp>
    </p:spTree>
    <p:extLst>
      <p:ext uri="{BB962C8B-B14F-4D97-AF65-F5344CB8AC3E}">
        <p14:creationId xmlns:p14="http://schemas.microsoft.com/office/powerpoint/2010/main" val="3966437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D490C-C216-735A-D984-210CFC0E90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11480" y="1"/>
            <a:ext cx="10500360" cy="937260"/>
          </a:xfrm>
        </p:spPr>
        <p:txBody>
          <a:bodyPr>
            <a:normAutofit fontScale="90000"/>
          </a:bodyPr>
          <a:lstStyle/>
          <a:p>
            <a:r>
              <a:rPr lang="en-US" dirty="0"/>
              <a:t>Embedding PHP in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86CA7-4927-6EF7-EA08-6903B6BA2E1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11480" y="1216025"/>
            <a:ext cx="11780520" cy="5439607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&lt;!DOCTYPE html&gt;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&lt;html&gt;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&lt;head&gt;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&lt;title&gt;PHP Example&lt;/title&gt;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&lt;/head&gt;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&lt;body&gt;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en-US" sz="2400" dirty="0">
                <a:solidFill>
                  <a:schemeClr val="tx1"/>
                </a:solidFill>
              </a:rPr>
              <a:t>&lt;h1&gt;	</a:t>
            </a:r>
            <a:r>
              <a:rPr lang="en-US" sz="2400" dirty="0">
                <a:solidFill>
                  <a:srgbClr val="7030A0"/>
                </a:solidFill>
              </a:rPr>
              <a:t>&lt;?</a:t>
            </a:r>
            <a:r>
              <a:rPr lang="en-US" sz="2400" dirty="0" err="1">
                <a:solidFill>
                  <a:srgbClr val="7030A0"/>
                </a:solidFill>
              </a:rPr>
              <a:t>php</a:t>
            </a:r>
            <a:r>
              <a:rPr lang="en-US" sz="2400" dirty="0">
                <a:solidFill>
                  <a:srgbClr val="7030A0"/>
                </a:solidFill>
              </a:rPr>
              <a:t> echo "Welcome to PHP!"; ?&gt; </a:t>
            </a:r>
            <a:r>
              <a:rPr lang="en-US" sz="2400" dirty="0">
                <a:solidFill>
                  <a:schemeClr val="tx1"/>
                </a:solidFill>
              </a:rPr>
              <a:t>	&lt;/h1&gt;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&lt;/body&gt;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&lt;/html&gt;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2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CFB5-5CD5-8FD2-C187-387DAE1AF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3. PHP Variables and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8A027-72B2-A85F-5362-4342136B9CBD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b="1" dirty="0"/>
              <a:t>Declaring Variables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Variables start with </a:t>
            </a:r>
            <a:r>
              <a:rPr lang="en-US" sz="3600" b="1" dirty="0">
                <a:solidFill>
                  <a:srgbClr val="FF0000"/>
                </a:solidFill>
              </a:rPr>
              <a:t>$</a:t>
            </a:r>
            <a:endParaRPr lang="en-US" sz="3600" dirty="0">
              <a:solidFill>
                <a:srgbClr val="FF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No need to declare type (PHP is loosely typed).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Variable names are case-sensitive and must start with a letter or underscore.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56043-20D3-9B77-C474-B68B8364B8F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818120" y="2590800"/>
            <a:ext cx="3902091" cy="371855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&lt;?</a:t>
            </a:r>
            <a:r>
              <a:rPr lang="en-US" sz="2800" b="1" dirty="0" err="1">
                <a:solidFill>
                  <a:srgbClr val="FF0000"/>
                </a:solidFill>
              </a:rPr>
              <a:t>php</a:t>
            </a: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$name = "John";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$age = 25;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$price = 10.5;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?&gt;</a:t>
            </a:r>
          </a:p>
        </p:txBody>
      </p:sp>
    </p:spTree>
    <p:extLst>
      <p:ext uri="{BB962C8B-B14F-4D97-AF65-F5344CB8AC3E}">
        <p14:creationId xmlns:p14="http://schemas.microsoft.com/office/powerpoint/2010/main" val="342813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1857-090D-F428-76E5-0CA754634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Data Types in PHP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08CFCF7-BD48-4FBA-866A-1EB54A2DAFF7}"/>
              </a:ext>
            </a:extLst>
          </p:cNvPr>
          <p:cNvSpPr>
            <a:spLocks noGrp="1" noChangeArrowheads="1"/>
          </p:cNvSpPr>
          <p:nvPr>
            <p:ph sz="quarter" idx="18"/>
          </p:nvPr>
        </p:nvSpPr>
        <p:spPr bwMode="auto">
          <a:xfrm>
            <a:off x="1165860" y="2126375"/>
            <a:ext cx="10629899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$name = "John";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Integer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$age = 25;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Float (double)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$price = 10.5;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Boolean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$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isAdmin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true;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Array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$colors = array("Red", "Green", "Blue");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(Created from a class)</a:t>
            </a: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NULL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(Variable with no value)</a:t>
            </a: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Resource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(Handles file, database, etc.) </a:t>
            </a:r>
          </a:p>
        </p:txBody>
      </p:sp>
    </p:spTree>
    <p:extLst>
      <p:ext uri="{BB962C8B-B14F-4D97-AF65-F5344CB8AC3E}">
        <p14:creationId xmlns:p14="http://schemas.microsoft.com/office/powerpoint/2010/main" val="441949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1C5EB-FD28-6A62-A80D-04182ACF4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4. PHP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66722-428F-0CBD-C74C-D764E806F82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383436"/>
            <a:ext cx="6138397" cy="3925921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b="1" dirty="0"/>
              <a:t>Arithmetic Operators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+,  -,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*, /,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% (modulus),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** (exponentiation).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B1B163-2FC9-F741-A020-0003F572701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80960" y="2590800"/>
            <a:ext cx="4039251" cy="37185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FF0000"/>
                </a:solidFill>
              </a:rPr>
              <a:t>&lt;?</a:t>
            </a:r>
            <a:r>
              <a:rPr lang="es-ES" sz="2800" dirty="0" err="1">
                <a:solidFill>
                  <a:srgbClr val="FF0000"/>
                </a:solidFill>
              </a:rPr>
              <a:t>php</a:t>
            </a:r>
            <a:endParaRPr lang="es-E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800" dirty="0">
                <a:solidFill>
                  <a:srgbClr val="FF0000"/>
                </a:solidFill>
              </a:rPr>
              <a:t>  $x = 10;</a:t>
            </a:r>
          </a:p>
          <a:p>
            <a:pPr marL="0" indent="0">
              <a:buNone/>
            </a:pPr>
            <a:r>
              <a:rPr lang="es-ES" sz="2800" dirty="0">
                <a:solidFill>
                  <a:srgbClr val="FF0000"/>
                </a:solidFill>
              </a:rPr>
              <a:t>  $y = 5;</a:t>
            </a:r>
          </a:p>
          <a:p>
            <a:pPr marL="0" indent="0">
              <a:buNone/>
            </a:pPr>
            <a:r>
              <a:rPr lang="es-ES" sz="2800" dirty="0">
                <a:solidFill>
                  <a:srgbClr val="FF0000"/>
                </a:solidFill>
              </a:rPr>
              <a:t>  echo $x + $y;  // </a:t>
            </a:r>
            <a:r>
              <a:rPr lang="es-ES" sz="2800" dirty="0" err="1">
                <a:solidFill>
                  <a:srgbClr val="FF0000"/>
                </a:solidFill>
              </a:rPr>
              <a:t>Addition</a:t>
            </a:r>
            <a:endParaRPr lang="es-E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800" dirty="0">
                <a:solidFill>
                  <a:srgbClr val="FF0000"/>
                </a:solidFill>
              </a:rPr>
              <a:t>?&gt;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319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DA5B-9C74-8D35-9FA0-1F879971E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Comparison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6BAEB-4B6B-8E8A-A046-91115462E1F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9727417" cy="371855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200" dirty="0"/>
              <a:t>== (Equal to)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200" dirty="0"/>
              <a:t>=== (Identical)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200" dirty="0"/>
              <a:t>!= (Not equal)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200" dirty="0"/>
              <a:t>(Greater than),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3200" dirty="0"/>
              <a:t>&lt; (Less than)</a:t>
            </a:r>
          </a:p>
        </p:txBody>
      </p:sp>
    </p:spTree>
    <p:extLst>
      <p:ext uri="{BB962C8B-B14F-4D97-AF65-F5344CB8AC3E}">
        <p14:creationId xmlns:p14="http://schemas.microsoft.com/office/powerpoint/2010/main" val="1559423507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598</TotalTime>
  <Words>1746</Words>
  <Application>Microsoft Office PowerPoint</Application>
  <PresentationFormat>Widescreen</PresentationFormat>
  <Paragraphs>277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Meiryo</vt:lpstr>
      <vt:lpstr>Arial</vt:lpstr>
      <vt:lpstr>Arial Unicode MS</vt:lpstr>
      <vt:lpstr>Calibri</vt:lpstr>
      <vt:lpstr>Corbel</vt:lpstr>
      <vt:lpstr>Inter</vt:lpstr>
      <vt:lpstr>var(--ds-font-family-code)</vt:lpstr>
      <vt:lpstr>Wingdings</vt:lpstr>
      <vt:lpstr>ShojiVTI</vt:lpstr>
      <vt:lpstr>Topic-7 php BASICS (Hypertext Preprocessor) </vt:lpstr>
      <vt:lpstr>1. Introduction to PHP</vt:lpstr>
      <vt:lpstr>Features of PHP</vt:lpstr>
      <vt:lpstr>2. Basic PHP Syntax</vt:lpstr>
      <vt:lpstr>Embedding PHP in HTML</vt:lpstr>
      <vt:lpstr>3. PHP Variables and Data Types</vt:lpstr>
      <vt:lpstr>Data Types in PHP</vt:lpstr>
      <vt:lpstr>4. PHP Operators</vt:lpstr>
      <vt:lpstr>Comparison Operators</vt:lpstr>
      <vt:lpstr>Logical Operators</vt:lpstr>
      <vt:lpstr>5. PHP Control Structures</vt:lpstr>
      <vt:lpstr>PowerPoint Presentation</vt:lpstr>
      <vt:lpstr>Switch Statement</vt:lpstr>
      <vt:lpstr>Loops in PHP</vt:lpstr>
      <vt:lpstr>For Loop</vt:lpstr>
      <vt:lpstr>Foreach Loop (Used for Arrays)</vt:lpstr>
      <vt:lpstr>6. Functions in PHP</vt:lpstr>
      <vt:lpstr>7. PHP Arrays</vt:lpstr>
      <vt:lpstr>PowerPoint Presentation</vt:lpstr>
      <vt:lpstr>PowerPoint Presentation</vt:lpstr>
      <vt:lpstr>Predefined Superglobals Variables</vt:lpstr>
      <vt:lpstr>8. PHP Forms and User Input</vt:lpstr>
      <vt:lpstr>PowerPoint Presentation</vt:lpstr>
      <vt:lpstr>Processing Form Data (process.php)</vt:lpstr>
      <vt:lpstr>9. PHP and Databases (MySQL)</vt:lpstr>
      <vt:lpstr>MySQL</vt:lpstr>
      <vt:lpstr>Inserting Data into MySQL</vt:lpstr>
      <vt:lpstr>Fetching Data from MySQL</vt:lpstr>
      <vt:lpstr>PowerPoint Presentation</vt:lpstr>
      <vt:lpstr>10. PDO (PHP Data Objects)</vt:lpstr>
      <vt:lpstr>PowerPoint Presentation</vt:lpstr>
      <vt:lpstr>11. File Handling in PHP</vt:lpstr>
      <vt:lpstr>Writing to a File</vt:lpstr>
      <vt:lpstr>Further Reading/ Activity</vt:lpstr>
      <vt:lpstr>PHP Frameworks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165</cp:revision>
  <dcterms:created xsi:type="dcterms:W3CDTF">2025-02-02T19:00:56Z</dcterms:created>
  <dcterms:modified xsi:type="dcterms:W3CDTF">2025-02-18T09:53:29Z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