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6" r:id="rId2"/>
    <p:sldId id="257" r:id="rId3"/>
    <p:sldId id="293" r:id="rId4"/>
    <p:sldId id="266" r:id="rId5"/>
    <p:sldId id="265" r:id="rId6"/>
    <p:sldId id="283" r:id="rId7"/>
    <p:sldId id="284" r:id="rId8"/>
    <p:sldId id="294" r:id="rId9"/>
    <p:sldId id="295" r:id="rId10"/>
    <p:sldId id="296" r:id="rId11"/>
    <p:sldId id="268" r:id="rId12"/>
    <p:sldId id="282" r:id="rId13"/>
    <p:sldId id="271" r:id="rId14"/>
    <p:sldId id="263" r:id="rId15"/>
    <p:sldId id="264" r:id="rId16"/>
    <p:sldId id="292" r:id="rId17"/>
    <p:sldId id="277" r:id="rId18"/>
    <p:sldId id="279" r:id="rId19"/>
    <p:sldId id="280" r:id="rId20"/>
    <p:sldId id="272" r:id="rId21"/>
    <p:sldId id="273" r:id="rId22"/>
    <p:sldId id="274" r:id="rId23"/>
    <p:sldId id="275" r:id="rId24"/>
    <p:sldId id="276" r:id="rId25"/>
    <p:sldId id="259" r:id="rId26"/>
    <p:sldId id="288" r:id="rId27"/>
    <p:sldId id="285" r:id="rId28"/>
    <p:sldId id="290" r:id="rId29"/>
    <p:sldId id="286" r:id="rId30"/>
    <p:sldId id="287" r:id="rId31"/>
    <p:sldId id="289"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BBFD"/>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3" autoAdjust="0"/>
    <p:restoredTop sz="91434" autoAdjust="0"/>
  </p:normalViewPr>
  <p:slideViewPr>
    <p:cSldViewPr snapToGrid="0">
      <p:cViewPr varScale="1">
        <p:scale>
          <a:sx n="75" d="100"/>
          <a:sy n="75" d="100"/>
        </p:scale>
        <p:origin x="88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434234-8B73-4DB2-BCDD-A7BF3B7FA31C}" type="datetimeFigureOut">
              <a:rPr lang="en-US" smtClean="0"/>
              <a:t>9/5/2025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D0074E-09BC-4B1C-80BA-5797C263194F}" type="slidenum">
              <a:rPr lang="en-US" smtClean="0"/>
              <a:t>‹#›</a:t>
            </a:fld>
            <a:endParaRPr lang="en-US"/>
          </a:p>
        </p:txBody>
      </p:sp>
    </p:spTree>
    <p:extLst>
      <p:ext uri="{BB962C8B-B14F-4D97-AF65-F5344CB8AC3E}">
        <p14:creationId xmlns:p14="http://schemas.microsoft.com/office/powerpoint/2010/main" val="133166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Velocity – speed</a:t>
            </a:r>
          </a:p>
          <a:p>
            <a:r>
              <a:rPr lang="en-US" dirty="0"/>
              <a:t>Veracity</a:t>
            </a:r>
            <a:r>
              <a:rPr lang="en-US" baseline="0" dirty="0"/>
              <a:t> – accuracy or factual</a:t>
            </a:r>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3</a:t>
            </a:fld>
            <a:endParaRPr lang="en-US"/>
          </a:p>
        </p:txBody>
      </p:sp>
    </p:spTree>
    <p:extLst>
      <p:ext uri="{BB962C8B-B14F-4D97-AF65-F5344CB8AC3E}">
        <p14:creationId xmlns:p14="http://schemas.microsoft.com/office/powerpoint/2010/main" val="2920367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4</a:t>
            </a:fld>
            <a:endParaRPr lang="en-US"/>
          </a:p>
        </p:txBody>
      </p:sp>
    </p:spTree>
    <p:extLst>
      <p:ext uri="{BB962C8B-B14F-4D97-AF65-F5344CB8AC3E}">
        <p14:creationId xmlns:p14="http://schemas.microsoft.com/office/powerpoint/2010/main" val="4277076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13</a:t>
            </a:fld>
            <a:endParaRPr lang="en-US"/>
          </a:p>
        </p:txBody>
      </p:sp>
    </p:spTree>
    <p:extLst>
      <p:ext uri="{BB962C8B-B14F-4D97-AF65-F5344CB8AC3E}">
        <p14:creationId xmlns:p14="http://schemas.microsoft.com/office/powerpoint/2010/main" val="2838725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Geo-fencing</a:t>
            </a:r>
            <a:r>
              <a:rPr lang="en-US" baseline="0" dirty="0"/>
              <a:t> creates a virtual geographical boundary that triggers a marketing action to a mobile device when a user enters or exits that area.</a:t>
            </a:r>
          </a:p>
          <a:p>
            <a:r>
              <a:rPr lang="en-US" baseline="0" dirty="0"/>
              <a:t>Cross website tracking is the practice of advertisers, businesses </a:t>
            </a:r>
            <a:r>
              <a:rPr lang="en-US" baseline="0" dirty="0" err="1"/>
              <a:t>etc</a:t>
            </a:r>
            <a:r>
              <a:rPr lang="en-US" baseline="0" dirty="0"/>
              <a:t> tracking your online activity to monitor your browsing habits.</a:t>
            </a:r>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27</a:t>
            </a:fld>
            <a:endParaRPr lang="en-US"/>
          </a:p>
        </p:txBody>
      </p:sp>
    </p:spTree>
    <p:extLst>
      <p:ext uri="{BB962C8B-B14F-4D97-AF65-F5344CB8AC3E}">
        <p14:creationId xmlns:p14="http://schemas.microsoft.com/office/powerpoint/2010/main" val="1688015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Geo-fencing</a:t>
            </a:r>
            <a:r>
              <a:rPr lang="en-US" baseline="0" dirty="0"/>
              <a:t> creates a virtual geographical boundary that triggers a marketing action to a mobile device when a user enters or exits that area.</a:t>
            </a:r>
          </a:p>
          <a:p>
            <a:r>
              <a:rPr lang="en-US" baseline="0" dirty="0"/>
              <a:t>Cross website tracking is the practice of advertisers, businesses </a:t>
            </a:r>
            <a:r>
              <a:rPr lang="en-US" baseline="0" dirty="0" err="1"/>
              <a:t>etc</a:t>
            </a:r>
            <a:r>
              <a:rPr lang="en-US" baseline="0" dirty="0"/>
              <a:t> tracking your online activity to monitor your browsing habits.</a:t>
            </a:r>
            <a:endParaRPr lang="en-US" dirty="0"/>
          </a:p>
        </p:txBody>
      </p:sp>
      <p:sp>
        <p:nvSpPr>
          <p:cNvPr id="4" name="Slide Number Placeholder 3"/>
          <p:cNvSpPr>
            <a:spLocks noGrp="1"/>
          </p:cNvSpPr>
          <p:nvPr>
            <p:ph type="sldNum" sz="quarter" idx="10"/>
          </p:nvPr>
        </p:nvSpPr>
        <p:spPr/>
        <p:txBody>
          <a:bodyPr/>
          <a:lstStyle/>
          <a:p>
            <a:fld id="{08D0074E-09BC-4B1C-80BA-5797C263194F}" type="slidenum">
              <a:rPr lang="en-US" smtClean="0"/>
              <a:t>28</a:t>
            </a:fld>
            <a:endParaRPr lang="en-US"/>
          </a:p>
        </p:txBody>
      </p:sp>
    </p:spTree>
    <p:extLst>
      <p:ext uri="{BB962C8B-B14F-4D97-AF65-F5344CB8AC3E}">
        <p14:creationId xmlns:p14="http://schemas.microsoft.com/office/powerpoint/2010/main" val="2086578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04376506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6161299"/>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5177062"/>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7639468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990792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893366885"/>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670096"/>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5384062"/>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716149629"/>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063361"/>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15818202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23180015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21431969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2040" y="682626"/>
            <a:ext cx="10363200" cy="1470025"/>
          </a:xfrm>
        </p:spPr>
        <p:txBody>
          <a:bodyPr/>
          <a:lstStyle/>
          <a:p>
            <a:r>
              <a:rPr lang="en-US" sz="4400" dirty="0"/>
              <a:t>TOPIC IV</a:t>
            </a:r>
          </a:p>
        </p:txBody>
      </p:sp>
      <p:sp>
        <p:nvSpPr>
          <p:cNvPr id="3" name="Subtitle 2"/>
          <p:cNvSpPr>
            <a:spLocks noGrp="1"/>
          </p:cNvSpPr>
          <p:nvPr>
            <p:ph type="subTitle" idx="1"/>
          </p:nvPr>
        </p:nvSpPr>
        <p:spPr>
          <a:xfrm>
            <a:off x="1889760" y="3154680"/>
            <a:ext cx="8534400" cy="1752600"/>
          </a:xfrm>
        </p:spPr>
        <p:txBody>
          <a:bodyPr/>
          <a:lstStyle/>
          <a:p>
            <a:pPr>
              <a:spcBef>
                <a:spcPct val="0"/>
              </a:spcBef>
            </a:pPr>
            <a:r>
              <a:rPr lang="en-GB" sz="4400" dirty="0">
                <a:solidFill>
                  <a:srgbClr val="500093"/>
                </a:solidFill>
                <a:latin typeface="+mj-lt"/>
                <a:ea typeface="+mj-ea"/>
                <a:cs typeface="+mj-cs"/>
              </a:rPr>
              <a:t>Data Privacy, Data Security and Data Protection</a:t>
            </a:r>
            <a:endParaRPr lang="en-US" sz="4400" dirty="0">
              <a:solidFill>
                <a:srgbClr val="500093"/>
              </a:solidFill>
              <a:latin typeface="+mj-lt"/>
              <a:ea typeface="+mj-ea"/>
              <a:cs typeface="+mj-cs"/>
            </a:endParaRPr>
          </a:p>
        </p:txBody>
      </p:sp>
    </p:spTree>
    <p:extLst>
      <p:ext uri="{BB962C8B-B14F-4D97-AF65-F5344CB8AC3E}">
        <p14:creationId xmlns:p14="http://schemas.microsoft.com/office/powerpoint/2010/main" val="2631956895"/>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security issues and challenges…</a:t>
            </a:r>
          </a:p>
        </p:txBody>
      </p:sp>
      <p:sp>
        <p:nvSpPr>
          <p:cNvPr id="3" name="Content Placeholder 2"/>
          <p:cNvSpPr>
            <a:spLocks noGrp="1"/>
          </p:cNvSpPr>
          <p:nvPr>
            <p:ph idx="1"/>
          </p:nvPr>
        </p:nvSpPr>
        <p:spPr/>
        <p:txBody>
          <a:bodyPr/>
          <a:lstStyle/>
          <a:p>
            <a:r>
              <a:rPr lang="en-US" b="0" dirty="0"/>
              <a:t>Data growth issues – data is additionally unstructured e.g. images, videos, audio etc.</a:t>
            </a:r>
          </a:p>
          <a:p>
            <a:r>
              <a:rPr lang="en-US" b="0" dirty="0"/>
              <a:t>Lack of data professionals such as data scientists, analysts etc.</a:t>
            </a:r>
          </a:p>
          <a:p>
            <a:r>
              <a:rPr lang="en-US" b="0" dirty="0"/>
              <a:t>Difficulties in securing data</a:t>
            </a:r>
          </a:p>
          <a:p>
            <a:r>
              <a:rPr lang="en-US" b="0" dirty="0"/>
              <a:t>Difficulties in integrating data coming from various sources such as ERP applications, emails, social media etc.</a:t>
            </a:r>
          </a:p>
          <a:p>
            <a:r>
              <a:rPr lang="en-US" b="0" dirty="0"/>
              <a:t>Confusion when selecting Big data management tools</a:t>
            </a:r>
          </a:p>
        </p:txBody>
      </p:sp>
    </p:spTree>
    <p:extLst>
      <p:ext uri="{BB962C8B-B14F-4D97-AF65-F5344CB8AC3E}">
        <p14:creationId xmlns:p14="http://schemas.microsoft.com/office/powerpoint/2010/main" val="117790517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a:t>
            </a:r>
          </a:p>
        </p:txBody>
      </p:sp>
      <p:sp>
        <p:nvSpPr>
          <p:cNvPr id="3" name="Content Placeholder 2"/>
          <p:cNvSpPr>
            <a:spLocks noGrp="1"/>
          </p:cNvSpPr>
          <p:nvPr>
            <p:ph idx="1"/>
          </p:nvPr>
        </p:nvSpPr>
        <p:spPr/>
        <p:txBody>
          <a:bodyPr/>
          <a:lstStyle/>
          <a:p>
            <a:r>
              <a:rPr lang="en-US" b="0" dirty="0"/>
              <a:t>Data protection is the process of safeguarding important information from corruption, compromise or loss. </a:t>
            </a:r>
          </a:p>
          <a:p>
            <a:r>
              <a:rPr lang="en-US" b="0" dirty="0"/>
              <a:t>The importance of data protection increases as the amount of data created and stored continues to grow at unprecedented rates</a:t>
            </a:r>
          </a:p>
          <a:p>
            <a:r>
              <a:rPr lang="en-US" b="0" dirty="0"/>
              <a:t>4 Pillars of data protection (Source: Microsoft Corporation); </a:t>
            </a:r>
          </a:p>
          <a:p>
            <a:pPr lvl="1"/>
            <a:r>
              <a:rPr lang="en-US" dirty="0"/>
              <a:t>Assessment – identifying data, identities and assets and their location</a:t>
            </a:r>
          </a:p>
          <a:p>
            <a:pPr lvl="1"/>
            <a:r>
              <a:rPr lang="en-US" dirty="0"/>
              <a:t>Governance – policies, procedures, </a:t>
            </a:r>
            <a:r>
              <a:rPr lang="en-US" dirty="0" err="1"/>
              <a:t>organisational</a:t>
            </a:r>
            <a:r>
              <a:rPr lang="en-US" dirty="0"/>
              <a:t> systems and frameworks</a:t>
            </a:r>
          </a:p>
          <a:p>
            <a:pPr lvl="1"/>
            <a:r>
              <a:rPr lang="en-US" dirty="0"/>
              <a:t>Training – keep employees up-to-date with skills for protection</a:t>
            </a:r>
          </a:p>
          <a:p>
            <a:pPr lvl="1"/>
            <a:r>
              <a:rPr lang="en-US" dirty="0"/>
              <a:t>Response – incase of an incident or disaster for business continuity</a:t>
            </a:r>
          </a:p>
        </p:txBody>
      </p:sp>
    </p:spTree>
    <p:extLst>
      <p:ext uri="{BB962C8B-B14F-4D97-AF65-F5344CB8AC3E}">
        <p14:creationId xmlns:p14="http://schemas.microsoft.com/office/powerpoint/2010/main" val="508992975"/>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 Policy</a:t>
            </a:r>
          </a:p>
        </p:txBody>
      </p:sp>
      <p:sp>
        <p:nvSpPr>
          <p:cNvPr id="3" name="Content Placeholder 2"/>
          <p:cNvSpPr>
            <a:spLocks noGrp="1"/>
          </p:cNvSpPr>
          <p:nvPr>
            <p:ph idx="1"/>
          </p:nvPr>
        </p:nvSpPr>
        <p:spPr/>
        <p:txBody>
          <a:bodyPr/>
          <a:lstStyle/>
          <a:p>
            <a:r>
              <a:rPr lang="en-US" b="0" dirty="0"/>
              <a:t>A data protection policy (DPP) is a security policy dedicated to standardizing the use, monitoring, and management of data. It is not required by law, but helps organizations comply with data protection standards and regulations. It should cover the following aspects:</a:t>
            </a:r>
          </a:p>
          <a:p>
            <a:pPr lvl="1"/>
            <a:r>
              <a:rPr lang="en-US" b="0" dirty="0"/>
              <a:t>The scope of required data protection</a:t>
            </a:r>
          </a:p>
          <a:p>
            <a:pPr lvl="1"/>
            <a:r>
              <a:rPr lang="en-US" b="0" dirty="0"/>
              <a:t>Data protection techniques and policies applied by relevant parties such as individuals, departments, devices, and IT environments</a:t>
            </a:r>
          </a:p>
          <a:p>
            <a:pPr lvl="1"/>
            <a:r>
              <a:rPr lang="en-US" b="0" dirty="0"/>
              <a:t>Any applicable legal or compliance requirements for data protection</a:t>
            </a:r>
          </a:p>
          <a:p>
            <a:pPr lvl="1"/>
            <a:r>
              <a:rPr lang="en-US" b="0" dirty="0"/>
              <a:t>The roles and responsibilities related to data protection, including data custodians and roles specifically responsible for data protection activities</a:t>
            </a:r>
            <a:r>
              <a:rPr lang="en-US" dirty="0"/>
              <a:t>.</a:t>
            </a:r>
            <a:endParaRPr lang="en-US" b="0" dirty="0"/>
          </a:p>
        </p:txBody>
      </p:sp>
    </p:spTree>
    <p:extLst>
      <p:ext uri="{BB962C8B-B14F-4D97-AF65-F5344CB8AC3E}">
        <p14:creationId xmlns:p14="http://schemas.microsoft.com/office/powerpoint/2010/main" val="908258472"/>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 Policy…</a:t>
            </a:r>
          </a:p>
        </p:txBody>
      </p:sp>
      <p:pic>
        <p:nvPicPr>
          <p:cNvPr id="4098" name="Picture 2" descr="Data Protection Controls… what is it? | Data Protection Excellence (DPEX)  Network"/>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465808" y="1633450"/>
            <a:ext cx="6381404" cy="49952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8927869" y="4572000"/>
            <a:ext cx="2759825" cy="707886"/>
          </a:xfrm>
          <a:prstGeom prst="rect">
            <a:avLst/>
          </a:prstGeom>
          <a:noFill/>
        </p:spPr>
        <p:txBody>
          <a:bodyPr wrap="square" rtlCol="0">
            <a:spAutoFit/>
          </a:bodyPr>
          <a:lstStyle/>
          <a:p>
            <a:r>
              <a:rPr lang="en-US" sz="2000" dirty="0">
                <a:solidFill>
                  <a:schemeClr val="accent5">
                    <a:lumMod val="10000"/>
                  </a:schemeClr>
                </a:solidFill>
              </a:rPr>
              <a:t>PDPA – Personal Data Protection Act</a:t>
            </a:r>
          </a:p>
        </p:txBody>
      </p:sp>
    </p:spTree>
    <p:extLst>
      <p:ext uri="{BB962C8B-B14F-4D97-AF65-F5344CB8AC3E}">
        <p14:creationId xmlns:p14="http://schemas.microsoft.com/office/powerpoint/2010/main" val="1807502126"/>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 Principles</a:t>
            </a:r>
          </a:p>
        </p:txBody>
      </p:sp>
      <p:sp>
        <p:nvSpPr>
          <p:cNvPr id="3" name="Content Placeholder 2"/>
          <p:cNvSpPr>
            <a:spLocks noGrp="1"/>
          </p:cNvSpPr>
          <p:nvPr>
            <p:ph idx="1"/>
          </p:nvPr>
        </p:nvSpPr>
        <p:spPr/>
        <p:txBody>
          <a:bodyPr/>
          <a:lstStyle/>
          <a:p>
            <a:pPr marL="0" indent="0">
              <a:buNone/>
            </a:pPr>
            <a:r>
              <a:rPr lang="en-US" dirty="0"/>
              <a:t>Regulator: General Data Protection Regulation (GDPR)</a:t>
            </a:r>
          </a:p>
          <a:p>
            <a:r>
              <a:rPr lang="en-US" b="0" dirty="0"/>
              <a:t>Lawfulness, fairness and transparency</a:t>
            </a:r>
          </a:p>
          <a:p>
            <a:r>
              <a:rPr lang="en-US" b="0" dirty="0"/>
              <a:t>Purpose limitation – specified, explicit and legitimate purpose</a:t>
            </a:r>
          </a:p>
          <a:p>
            <a:r>
              <a:rPr lang="en-US" b="0" dirty="0"/>
              <a:t>Data minimization – relevance and adequacy. </a:t>
            </a:r>
          </a:p>
          <a:p>
            <a:r>
              <a:rPr lang="en-US" b="0" dirty="0"/>
              <a:t>Accuracy – also updated</a:t>
            </a:r>
          </a:p>
          <a:p>
            <a:r>
              <a:rPr lang="en-US" b="0" dirty="0"/>
              <a:t>Storage limitation – stored only for as long as is needed</a:t>
            </a:r>
          </a:p>
          <a:p>
            <a:r>
              <a:rPr lang="en-US" b="0" dirty="0"/>
              <a:t>Integrity and confidentiality (security)</a:t>
            </a:r>
          </a:p>
          <a:p>
            <a:r>
              <a:rPr lang="en-US" b="0" dirty="0"/>
              <a:t>Accountability.</a:t>
            </a:r>
          </a:p>
        </p:txBody>
      </p:sp>
    </p:spTree>
    <p:extLst>
      <p:ext uri="{BB962C8B-B14F-4D97-AF65-F5344CB8AC3E}">
        <p14:creationId xmlns:p14="http://schemas.microsoft.com/office/powerpoint/2010/main" val="97164653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dirty="0"/>
              <a:t>Data Protection Regulations </a:t>
            </a:r>
            <a:endParaRPr lang="en-US" strike="sngStrike" dirty="0"/>
          </a:p>
        </p:txBody>
      </p:sp>
      <p:sp>
        <p:nvSpPr>
          <p:cNvPr id="3" name="Content Placeholder 2"/>
          <p:cNvSpPr>
            <a:spLocks noGrp="1"/>
          </p:cNvSpPr>
          <p:nvPr>
            <p:ph idx="1"/>
          </p:nvPr>
        </p:nvSpPr>
        <p:spPr/>
        <p:txBody>
          <a:bodyPr/>
          <a:lstStyle/>
          <a:p>
            <a:r>
              <a:rPr lang="en-US" b="0" dirty="0"/>
              <a:t>Data Protection Regulations establish the general obligations of data controllers and of those processing personal data on their behalf (processors). </a:t>
            </a:r>
          </a:p>
          <a:p>
            <a:pPr lvl="1"/>
            <a:r>
              <a:rPr lang="en-US" b="0" dirty="0"/>
              <a:t>A data controller determines the purposes and means of the processing of personal data. </a:t>
            </a:r>
          </a:p>
          <a:p>
            <a:pPr lvl="1"/>
            <a:r>
              <a:rPr lang="en-US" b="0" dirty="0"/>
              <a:t>A processor engages in personal data processing on behalf of the controller.</a:t>
            </a:r>
          </a:p>
          <a:p>
            <a:r>
              <a:rPr lang="en-US" b="0" dirty="0"/>
              <a:t>They include the obligation to implement appropriate security measures, according to the risk involved in the data processing operations they perform.</a:t>
            </a:r>
          </a:p>
        </p:txBody>
      </p:sp>
    </p:spTree>
    <p:extLst>
      <p:ext uri="{BB962C8B-B14F-4D97-AF65-F5344CB8AC3E}">
        <p14:creationId xmlns:p14="http://schemas.microsoft.com/office/powerpoint/2010/main" val="2742810720"/>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 Regulators</a:t>
            </a:r>
          </a:p>
        </p:txBody>
      </p:sp>
      <p:sp>
        <p:nvSpPr>
          <p:cNvPr id="3" name="Content Placeholder 2"/>
          <p:cNvSpPr>
            <a:spLocks noGrp="1"/>
          </p:cNvSpPr>
          <p:nvPr>
            <p:ph idx="1"/>
          </p:nvPr>
        </p:nvSpPr>
        <p:spPr/>
        <p:txBody>
          <a:bodyPr/>
          <a:lstStyle/>
          <a:p>
            <a:r>
              <a:rPr lang="en-US" b="0" dirty="0"/>
              <a:t>Data Protection and Privacy Act of Uganda 2019 </a:t>
            </a:r>
          </a:p>
          <a:p>
            <a:r>
              <a:rPr lang="en-US" b="0" dirty="0"/>
              <a:t>General Data Protection Regulation (GDPR)</a:t>
            </a:r>
          </a:p>
          <a:p>
            <a:r>
              <a:rPr lang="en-US" b="0" dirty="0"/>
              <a:t>Payment Card Industry Data Security Standard (PCI DSS)</a:t>
            </a:r>
          </a:p>
          <a:p>
            <a:r>
              <a:rPr lang="en-US" b="0" dirty="0"/>
              <a:t>Health Insurance Portability and Accountability Act 1996 (HIPAA)</a:t>
            </a:r>
          </a:p>
          <a:p>
            <a:r>
              <a:rPr lang="en-US" b="0" dirty="0"/>
              <a:t>California Consumer Privacy Act (CCPA)</a:t>
            </a:r>
          </a:p>
          <a:p>
            <a:r>
              <a:rPr lang="en-US" b="0" dirty="0"/>
              <a:t>The Sarbanes-Oxley Act (SOX)</a:t>
            </a:r>
          </a:p>
          <a:p>
            <a:r>
              <a:rPr lang="en-US" b="0" dirty="0" err="1"/>
              <a:t>FedRAMP</a:t>
            </a:r>
            <a:endParaRPr lang="en-US" b="0" dirty="0"/>
          </a:p>
          <a:p>
            <a:r>
              <a:rPr lang="en-US" b="0" dirty="0"/>
              <a:t>National Institute of Standards and Technology (NIST) </a:t>
            </a:r>
            <a:r>
              <a:rPr lang="en-US" b="0" dirty="0" err="1"/>
              <a:t>etc</a:t>
            </a:r>
            <a:endParaRPr lang="en-US" dirty="0"/>
          </a:p>
        </p:txBody>
      </p:sp>
    </p:spTree>
    <p:extLst>
      <p:ext uri="{BB962C8B-B14F-4D97-AF65-F5344CB8AC3E}">
        <p14:creationId xmlns:p14="http://schemas.microsoft.com/office/powerpoint/2010/main" val="1435675910"/>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compliance</a:t>
            </a:r>
          </a:p>
        </p:txBody>
      </p:sp>
      <p:sp>
        <p:nvSpPr>
          <p:cNvPr id="3" name="Content Placeholder 2"/>
          <p:cNvSpPr>
            <a:spLocks noGrp="1"/>
          </p:cNvSpPr>
          <p:nvPr>
            <p:ph idx="1"/>
          </p:nvPr>
        </p:nvSpPr>
        <p:spPr/>
        <p:txBody>
          <a:bodyPr/>
          <a:lstStyle/>
          <a:p>
            <a:r>
              <a:rPr lang="en-US" b="0" dirty="0"/>
              <a:t>Data compliance is a process that identifies the applicable governance for data protection, security, storage and other activities and establishes policies, procedures and protocols ensuring data is fully protected from unauthorized access and use, malware and other cybersecurity threats.</a:t>
            </a:r>
          </a:p>
          <a:p>
            <a:r>
              <a:rPr lang="en-US" b="0" dirty="0"/>
              <a:t>It ensures that organizations and their systems meet legal, regulatory, and operational data requirements. </a:t>
            </a:r>
          </a:p>
          <a:p>
            <a:r>
              <a:rPr lang="en-US" b="0" dirty="0"/>
              <a:t>In brief, it is the application of specific regulations, such as HIPAA or GDPR, that ensure the data being handled is stored, organized, and managed so that there is little to no possibility for breaches or misuse</a:t>
            </a:r>
            <a:r>
              <a:rPr lang="en-US" dirty="0"/>
              <a:t>.</a:t>
            </a:r>
          </a:p>
        </p:txBody>
      </p:sp>
    </p:spTree>
    <p:extLst>
      <p:ext uri="{BB962C8B-B14F-4D97-AF65-F5344CB8AC3E}">
        <p14:creationId xmlns:p14="http://schemas.microsoft.com/office/powerpoint/2010/main" val="112709618"/>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data compliance</a:t>
            </a:r>
          </a:p>
        </p:txBody>
      </p:sp>
      <p:sp>
        <p:nvSpPr>
          <p:cNvPr id="3" name="Content Placeholder 2"/>
          <p:cNvSpPr>
            <a:spLocks noGrp="1"/>
          </p:cNvSpPr>
          <p:nvPr>
            <p:ph idx="1"/>
          </p:nvPr>
        </p:nvSpPr>
        <p:spPr/>
        <p:txBody>
          <a:bodyPr/>
          <a:lstStyle/>
          <a:p>
            <a:r>
              <a:rPr lang="en-US" b="0" dirty="0"/>
              <a:t>Policies for data storage and maintenance are implemented</a:t>
            </a:r>
          </a:p>
          <a:p>
            <a:r>
              <a:rPr lang="en-US" b="0" dirty="0"/>
              <a:t>Data access controls are created</a:t>
            </a:r>
          </a:p>
          <a:p>
            <a:r>
              <a:rPr lang="en-US" b="0" dirty="0"/>
              <a:t>Employees are trained on data privacy and security</a:t>
            </a:r>
          </a:p>
          <a:p>
            <a:r>
              <a:rPr lang="en-US" b="0" dirty="0"/>
              <a:t>Procedures for data sharing and transfer are established</a:t>
            </a:r>
          </a:p>
          <a:p>
            <a:r>
              <a:rPr lang="en-US" b="0" dirty="0"/>
              <a:t>Systems for data archival and disposal are set up</a:t>
            </a:r>
          </a:p>
          <a:p>
            <a:r>
              <a:rPr lang="en-US" b="0" dirty="0"/>
              <a:t>Encryption to protect data is utilized</a:t>
            </a:r>
          </a:p>
          <a:p>
            <a:r>
              <a:rPr lang="en-US" b="0" dirty="0"/>
              <a:t>Security reviews and audits are established</a:t>
            </a:r>
          </a:p>
          <a:p>
            <a:r>
              <a:rPr lang="en-US" b="0" dirty="0"/>
              <a:t>Etc.</a:t>
            </a:r>
          </a:p>
        </p:txBody>
      </p:sp>
    </p:spTree>
    <p:extLst>
      <p:ext uri="{BB962C8B-B14F-4D97-AF65-F5344CB8AC3E}">
        <p14:creationId xmlns:p14="http://schemas.microsoft.com/office/powerpoint/2010/main" val="109058625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Crucial questions for organisations</a:t>
            </a:r>
          </a:p>
        </p:txBody>
      </p:sp>
      <p:sp>
        <p:nvSpPr>
          <p:cNvPr id="3" name="Content Placeholder 2"/>
          <p:cNvSpPr>
            <a:spLocks noGrp="1"/>
          </p:cNvSpPr>
          <p:nvPr>
            <p:ph idx="1"/>
          </p:nvPr>
        </p:nvSpPr>
        <p:spPr/>
        <p:txBody>
          <a:bodyPr/>
          <a:lstStyle/>
          <a:p>
            <a:pPr marL="0" indent="0">
              <a:buNone/>
            </a:pPr>
            <a:r>
              <a:rPr lang="en-US" b="0" dirty="0"/>
              <a:t>For organisations to determine their obligations regarding “data compliance”, they need to answer a few crucial questions:</a:t>
            </a:r>
          </a:p>
          <a:p>
            <a:r>
              <a:rPr lang="en-US" b="0" dirty="0"/>
              <a:t>How are they protecting customer data: unauthorized use or disclosure?</a:t>
            </a:r>
          </a:p>
          <a:p>
            <a:r>
              <a:rPr lang="en-US" b="0" dirty="0"/>
              <a:t>How must that data be protected: through technical, administrative, or physical measures?</a:t>
            </a:r>
          </a:p>
          <a:p>
            <a:r>
              <a:rPr lang="en-US" b="0" dirty="0"/>
              <a:t>How is that information used for business or customer/client/patient services?</a:t>
            </a:r>
          </a:p>
          <a:p>
            <a:endParaRPr lang="en-US" dirty="0"/>
          </a:p>
        </p:txBody>
      </p:sp>
    </p:spTree>
    <p:extLst>
      <p:ext uri="{BB962C8B-B14F-4D97-AF65-F5344CB8AC3E}">
        <p14:creationId xmlns:p14="http://schemas.microsoft.com/office/powerpoint/2010/main" val="271126963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Cover</a:t>
            </a:r>
          </a:p>
        </p:txBody>
      </p:sp>
      <p:sp>
        <p:nvSpPr>
          <p:cNvPr id="3" name="Content Placeholder 2"/>
          <p:cNvSpPr>
            <a:spLocks noGrp="1"/>
          </p:cNvSpPr>
          <p:nvPr>
            <p:ph idx="1"/>
          </p:nvPr>
        </p:nvSpPr>
        <p:spPr/>
        <p:txBody>
          <a:bodyPr/>
          <a:lstStyle/>
          <a:p>
            <a:pPr lvl="0"/>
            <a:r>
              <a:rPr lang="en-GB" b="0"/>
              <a:t>Definition of </a:t>
            </a:r>
            <a:r>
              <a:rPr lang="en-GB" b="0" dirty="0"/>
              <a:t>data, meta-data, big data, personal data and non-personal data. </a:t>
            </a:r>
            <a:endParaRPr lang="en-US" b="0" dirty="0"/>
          </a:p>
          <a:p>
            <a:pPr lvl="0"/>
            <a:r>
              <a:rPr lang="en-GB" b="0" dirty="0"/>
              <a:t>Data privacy and Data security</a:t>
            </a:r>
            <a:endParaRPr lang="en-US" b="0" dirty="0"/>
          </a:p>
          <a:p>
            <a:r>
              <a:rPr lang="en-GB" b="0" dirty="0"/>
              <a:t>Big data security issues and challenges</a:t>
            </a:r>
            <a:endParaRPr lang="en-US" b="0" dirty="0"/>
          </a:p>
          <a:p>
            <a:pPr lvl="0"/>
            <a:r>
              <a:rPr lang="en-GB" b="0" dirty="0"/>
              <a:t>Data protection</a:t>
            </a:r>
          </a:p>
          <a:p>
            <a:pPr lvl="0"/>
            <a:r>
              <a:rPr lang="en-GB" b="0" dirty="0"/>
              <a:t>Data protection principles</a:t>
            </a:r>
            <a:endParaRPr lang="en-US" b="0" dirty="0"/>
          </a:p>
          <a:p>
            <a:pPr lvl="0"/>
            <a:r>
              <a:rPr lang="en-GB" b="0" dirty="0"/>
              <a:t>Data protection regulations and compliance</a:t>
            </a:r>
            <a:endParaRPr lang="en-US" b="0" dirty="0"/>
          </a:p>
          <a:p>
            <a:r>
              <a:rPr lang="en-GB" b="0" dirty="0"/>
              <a:t>Social media- data privacy and security issues</a:t>
            </a:r>
            <a:endParaRPr lang="en-US" b="0" dirty="0"/>
          </a:p>
        </p:txBody>
      </p:sp>
    </p:spTree>
    <p:extLst>
      <p:ext uri="{BB962C8B-B14F-4D97-AF65-F5344CB8AC3E}">
        <p14:creationId xmlns:p14="http://schemas.microsoft.com/office/powerpoint/2010/main" val="4275438637"/>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of data compliance</a:t>
            </a:r>
          </a:p>
        </p:txBody>
      </p:sp>
      <p:sp>
        <p:nvSpPr>
          <p:cNvPr id="3" name="Content Placeholder 2"/>
          <p:cNvSpPr>
            <a:spLocks noGrp="1"/>
          </p:cNvSpPr>
          <p:nvPr>
            <p:ph idx="1"/>
          </p:nvPr>
        </p:nvSpPr>
        <p:spPr/>
        <p:txBody>
          <a:bodyPr/>
          <a:lstStyle/>
          <a:p>
            <a:r>
              <a:rPr lang="en-US" b="0" dirty="0"/>
              <a:t>Protects consumers’ data</a:t>
            </a:r>
          </a:p>
          <a:p>
            <a:r>
              <a:rPr lang="en-US" b="0" dirty="0"/>
              <a:t>Ensures the organisation remains compliant to industry regulations.</a:t>
            </a:r>
          </a:p>
          <a:p>
            <a:r>
              <a:rPr lang="en-US" b="0" dirty="0"/>
              <a:t>Maintains company reputation and builds trust with customers.</a:t>
            </a:r>
          </a:p>
          <a:p>
            <a:r>
              <a:rPr lang="en-US" b="0" dirty="0"/>
              <a:t>Protects the company from fines (e.g. 10-20 million euro or 2%-4% of annual global turnover by GDPR).</a:t>
            </a:r>
          </a:p>
          <a:p>
            <a:r>
              <a:rPr lang="en-US" b="0" dirty="0"/>
              <a:t>Saves on litigation time in case of court cases due to breaches.</a:t>
            </a:r>
          </a:p>
          <a:p>
            <a:r>
              <a:rPr lang="en-US" b="0" dirty="0"/>
              <a:t>Helps companies reduce their liability associated with data breaches and other cyber incidents.</a:t>
            </a:r>
          </a:p>
          <a:p>
            <a:r>
              <a:rPr lang="en-US" b="0" dirty="0"/>
              <a:t>Increases company efficiency and profitability.</a:t>
            </a:r>
          </a:p>
        </p:txBody>
      </p:sp>
    </p:spTree>
    <p:extLst>
      <p:ext uri="{BB962C8B-B14F-4D97-AF65-F5344CB8AC3E}">
        <p14:creationId xmlns:p14="http://schemas.microsoft.com/office/powerpoint/2010/main" val="2240731221"/>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10-Step Checklist to be GDPR-Compliant</a:t>
            </a:r>
          </a:p>
        </p:txBody>
      </p:sp>
      <p:sp>
        <p:nvSpPr>
          <p:cNvPr id="3" name="Content Placeholder 2"/>
          <p:cNvSpPr>
            <a:spLocks noGrp="1"/>
          </p:cNvSpPr>
          <p:nvPr>
            <p:ph idx="1"/>
          </p:nvPr>
        </p:nvSpPr>
        <p:spPr>
          <a:xfrm>
            <a:off x="1016000" y="1752600"/>
            <a:ext cx="10871200" cy="4815840"/>
          </a:xfrm>
        </p:spPr>
        <p:txBody>
          <a:bodyPr/>
          <a:lstStyle/>
          <a:p>
            <a:pPr marL="396875" indent="-396875">
              <a:buNone/>
            </a:pPr>
            <a:r>
              <a:rPr lang="en-US" b="0" dirty="0"/>
              <a:t>1. </a:t>
            </a:r>
            <a:r>
              <a:rPr lang="en-US" dirty="0"/>
              <a:t>Know All of the Data Your Business Collects </a:t>
            </a:r>
            <a:r>
              <a:rPr lang="en-US" b="0" dirty="0"/>
              <a:t>– source, data collected, reason for collection, how data is processed, disposal of data, consent to collect, information sensitivity etc.</a:t>
            </a:r>
          </a:p>
          <a:p>
            <a:pPr marL="0" indent="0">
              <a:buNone/>
            </a:pPr>
            <a:r>
              <a:rPr lang="en-US" b="0" dirty="0"/>
              <a:t>2. </a:t>
            </a:r>
            <a:r>
              <a:rPr lang="en-US" dirty="0"/>
              <a:t>Appoint a Data Protection Officer (DPO) </a:t>
            </a:r>
            <a:r>
              <a:rPr lang="en-US" b="0" dirty="0"/>
              <a:t>to; </a:t>
            </a:r>
          </a:p>
          <a:p>
            <a:pPr lvl="1"/>
            <a:r>
              <a:rPr lang="en-US" b="0" dirty="0"/>
              <a:t>confidently advise controllers and processes of best GDPR compliance practices</a:t>
            </a:r>
          </a:p>
          <a:p>
            <a:pPr lvl="1"/>
            <a:r>
              <a:rPr lang="en-US" b="0" dirty="0"/>
              <a:t>Monitor data handling to ensure GDPR compliance</a:t>
            </a:r>
          </a:p>
          <a:p>
            <a:pPr lvl="1"/>
            <a:r>
              <a:rPr lang="en-US" b="0" dirty="0"/>
              <a:t>Provide accurate advice about data protection impact assessments</a:t>
            </a:r>
          </a:p>
          <a:p>
            <a:pPr lvl="1"/>
            <a:r>
              <a:rPr lang="en-US" b="0" dirty="0"/>
              <a:t>Act as the primary point of contact for all data processing inquiries</a:t>
            </a:r>
          </a:p>
          <a:p>
            <a:pPr lvl="1"/>
            <a:r>
              <a:rPr lang="en-US" b="0" dirty="0"/>
              <a:t>Act as the primary point of contact between the company and GDPR regulators</a:t>
            </a:r>
          </a:p>
          <a:p>
            <a:pPr lvl="1"/>
            <a:r>
              <a:rPr lang="en-US" b="0" dirty="0"/>
              <a:t>Have a clear understanding of all the potential risks associated with different processing operations</a:t>
            </a:r>
            <a:r>
              <a:rPr lang="en-US" dirty="0"/>
              <a:t>.</a:t>
            </a:r>
            <a:endParaRPr lang="en-US" b="0" dirty="0"/>
          </a:p>
        </p:txBody>
      </p:sp>
    </p:spTree>
    <p:extLst>
      <p:ext uri="{BB962C8B-B14F-4D97-AF65-F5344CB8AC3E}">
        <p14:creationId xmlns:p14="http://schemas.microsoft.com/office/powerpoint/2010/main" val="2207956492"/>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10-Step Checklist to be GDPR-Compliant…</a:t>
            </a:r>
          </a:p>
        </p:txBody>
      </p:sp>
      <p:sp>
        <p:nvSpPr>
          <p:cNvPr id="3" name="Content Placeholder 2"/>
          <p:cNvSpPr>
            <a:spLocks noGrp="1"/>
          </p:cNvSpPr>
          <p:nvPr>
            <p:ph idx="1"/>
          </p:nvPr>
        </p:nvSpPr>
        <p:spPr>
          <a:xfrm>
            <a:off x="1016000" y="1752600"/>
            <a:ext cx="10871200" cy="4815840"/>
          </a:xfrm>
        </p:spPr>
        <p:txBody>
          <a:bodyPr/>
          <a:lstStyle/>
          <a:p>
            <a:pPr marL="350838" indent="-350838">
              <a:buNone/>
            </a:pPr>
            <a:r>
              <a:rPr lang="en-US" b="0" dirty="0"/>
              <a:t>3. </a:t>
            </a:r>
            <a:r>
              <a:rPr lang="en-US" dirty="0"/>
              <a:t>Create a GDPR Diary </a:t>
            </a:r>
            <a:r>
              <a:rPr lang="en-US" b="0" dirty="0"/>
              <a:t>- A GDPR diary, or a Data Register, is a comprehensive record of how an organization practices GDPR compliance.</a:t>
            </a:r>
          </a:p>
          <a:p>
            <a:pPr marL="288925" indent="-288925">
              <a:buNone/>
            </a:pPr>
            <a:r>
              <a:rPr lang="en-US" b="0" dirty="0"/>
              <a:t>4. </a:t>
            </a:r>
            <a:r>
              <a:rPr lang="en-US" dirty="0"/>
              <a:t>Evaluate Your Data Collection Requirements</a:t>
            </a:r>
            <a:r>
              <a:rPr lang="en-US" b="0" dirty="0"/>
              <a:t> - organizations should only collect data that is absolutely necessary. Instances that require one to fill out a Data Protection Impact Assessment (DPIA) include; </a:t>
            </a:r>
          </a:p>
          <a:p>
            <a:pPr lvl="1"/>
            <a:r>
              <a:rPr lang="en-US" b="0" dirty="0"/>
              <a:t>When your organization is utilizing new technology</a:t>
            </a:r>
          </a:p>
          <a:p>
            <a:pPr lvl="1"/>
            <a:r>
              <a:rPr lang="en-US" b="0" dirty="0"/>
              <a:t>If you’re tracking the location of individuals</a:t>
            </a:r>
          </a:p>
          <a:p>
            <a:pPr lvl="1"/>
            <a:r>
              <a:rPr lang="en-US" b="0" dirty="0"/>
              <a:t>If you’re tracking the behavior of individuals</a:t>
            </a:r>
          </a:p>
          <a:p>
            <a:pPr lvl="1"/>
            <a:r>
              <a:rPr lang="en-US" b="0" dirty="0"/>
              <a:t>If your data is associated with children</a:t>
            </a:r>
          </a:p>
          <a:p>
            <a:pPr lvl="1"/>
            <a:r>
              <a:rPr lang="en-US" b="0" dirty="0"/>
              <a:t>If you’re using data for automated decisions that could have legal consequences</a:t>
            </a:r>
          </a:p>
          <a:p>
            <a:pPr marL="0" indent="0">
              <a:buNone/>
            </a:pPr>
            <a:endParaRPr lang="en-US" b="0" dirty="0"/>
          </a:p>
          <a:p>
            <a:endParaRPr lang="en-US" b="0" dirty="0"/>
          </a:p>
          <a:p>
            <a:endParaRPr lang="en-US" b="0" dirty="0"/>
          </a:p>
          <a:p>
            <a:endParaRPr lang="en-US" dirty="0"/>
          </a:p>
        </p:txBody>
      </p:sp>
    </p:spTree>
    <p:extLst>
      <p:ext uri="{BB962C8B-B14F-4D97-AF65-F5344CB8AC3E}">
        <p14:creationId xmlns:p14="http://schemas.microsoft.com/office/powerpoint/2010/main" val="3816450759"/>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10-Step Checklist to be GDPR-Compliant…</a:t>
            </a:r>
          </a:p>
        </p:txBody>
      </p:sp>
      <p:sp>
        <p:nvSpPr>
          <p:cNvPr id="3" name="Content Placeholder 2"/>
          <p:cNvSpPr>
            <a:spLocks noGrp="1"/>
          </p:cNvSpPr>
          <p:nvPr>
            <p:ph idx="1"/>
          </p:nvPr>
        </p:nvSpPr>
        <p:spPr>
          <a:xfrm>
            <a:off x="1016000" y="1752600"/>
            <a:ext cx="10871200" cy="4815840"/>
          </a:xfrm>
        </p:spPr>
        <p:txBody>
          <a:bodyPr/>
          <a:lstStyle/>
          <a:p>
            <a:pPr lvl="1"/>
            <a:r>
              <a:rPr lang="en-US" dirty="0"/>
              <a:t>If you’re monitoring publicly accessible areas</a:t>
            </a:r>
          </a:p>
          <a:p>
            <a:pPr lvl="1"/>
            <a:r>
              <a:rPr lang="en-US" b="0" dirty="0"/>
              <a:t>If you’re processing personal data such as: religious views, ethnic origins and identities, political opinions, memberships, genetic data, biometric data, philosophical beliefs, health records, sexual orientations etc.</a:t>
            </a:r>
          </a:p>
          <a:p>
            <a:pPr marL="350838" indent="-350838">
              <a:buNone/>
            </a:pPr>
            <a:r>
              <a:rPr lang="en-US" b="0" dirty="0"/>
              <a:t>5. </a:t>
            </a:r>
            <a:r>
              <a:rPr lang="en-US" dirty="0"/>
              <a:t>Instantly Report Data Breaches </a:t>
            </a:r>
            <a:r>
              <a:rPr lang="en-US" b="0" dirty="0"/>
              <a:t>– within 72 hours. Process is from Processors to Controllers to a Supervisory Authority.</a:t>
            </a:r>
          </a:p>
          <a:p>
            <a:pPr marL="350838" indent="-350838">
              <a:buNone/>
            </a:pPr>
            <a:r>
              <a:rPr lang="en-US" b="0" dirty="0"/>
              <a:t>6. </a:t>
            </a:r>
            <a:r>
              <a:rPr lang="en-US" dirty="0"/>
              <a:t>Be Transparent About Data Collection Motives </a:t>
            </a:r>
            <a:r>
              <a:rPr lang="en-US" b="0" dirty="0"/>
              <a:t>- Data collection acknowledgment must be clearly displayed at every data collection point before any data is collected. E.g. using cookies.</a:t>
            </a:r>
          </a:p>
          <a:p>
            <a:pPr marL="350838" indent="-350838">
              <a:buNone/>
            </a:pPr>
            <a:r>
              <a:rPr lang="en-US" b="0" dirty="0"/>
              <a:t>7. </a:t>
            </a:r>
            <a:r>
              <a:rPr lang="en-US" dirty="0"/>
              <a:t>Verify the Ages of All Users Consenting to Data Processing Activities </a:t>
            </a:r>
            <a:r>
              <a:rPr lang="en-US" b="0" dirty="0"/>
              <a:t>– to gain consent from guardians for children below 16 yrs.</a:t>
            </a:r>
          </a:p>
          <a:p>
            <a:pPr marL="350838" indent="-350838">
              <a:buNone/>
            </a:pPr>
            <a:endParaRPr lang="en-US" b="0" dirty="0"/>
          </a:p>
          <a:p>
            <a:pPr marL="0" indent="0">
              <a:buNone/>
            </a:pPr>
            <a:endParaRPr lang="en-US" b="0" dirty="0"/>
          </a:p>
          <a:p>
            <a:endParaRPr lang="en-US" b="0" dirty="0"/>
          </a:p>
          <a:p>
            <a:endParaRPr lang="en-US" b="0" dirty="0"/>
          </a:p>
          <a:p>
            <a:endParaRPr lang="en-US" dirty="0"/>
          </a:p>
        </p:txBody>
      </p:sp>
    </p:spTree>
    <p:extLst>
      <p:ext uri="{BB962C8B-B14F-4D97-AF65-F5344CB8AC3E}">
        <p14:creationId xmlns:p14="http://schemas.microsoft.com/office/powerpoint/2010/main" val="3562291349"/>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10-Step Checklist to be GDPR-Compliant…</a:t>
            </a:r>
          </a:p>
        </p:txBody>
      </p:sp>
      <p:sp>
        <p:nvSpPr>
          <p:cNvPr id="3" name="Content Placeholder 2"/>
          <p:cNvSpPr>
            <a:spLocks noGrp="1"/>
          </p:cNvSpPr>
          <p:nvPr>
            <p:ph idx="1"/>
          </p:nvPr>
        </p:nvSpPr>
        <p:spPr/>
        <p:txBody>
          <a:bodyPr/>
          <a:lstStyle/>
          <a:p>
            <a:pPr marL="288925" indent="-288925">
              <a:buNone/>
            </a:pPr>
            <a:r>
              <a:rPr lang="en-US" b="0" dirty="0"/>
              <a:t>8. </a:t>
            </a:r>
            <a:r>
              <a:rPr lang="en-US" dirty="0"/>
              <a:t>Include a Double Opt-in for All New Email List Sign-Ups </a:t>
            </a:r>
            <a:r>
              <a:rPr lang="en-US" b="0" dirty="0"/>
              <a:t>– E.g. first when filling the Signup form and the second requiring them to click a confirmation link after filling the form or to exit a mailing list.</a:t>
            </a:r>
          </a:p>
          <a:p>
            <a:pPr marL="288925" indent="-288925">
              <a:buNone/>
            </a:pPr>
            <a:r>
              <a:rPr lang="en-US" b="0" dirty="0"/>
              <a:t>9. </a:t>
            </a:r>
            <a:r>
              <a:rPr lang="en-US" dirty="0"/>
              <a:t>Keep Your Privacy Policy Updated </a:t>
            </a:r>
            <a:r>
              <a:rPr lang="en-US" b="0" dirty="0"/>
              <a:t>– it must be readily accessible on the website and always up-to-date. Updates must be communicated. </a:t>
            </a:r>
          </a:p>
          <a:p>
            <a:pPr marL="288925" indent="-288925">
              <a:buNone/>
            </a:pPr>
            <a:r>
              <a:rPr lang="en-US" b="0" dirty="0"/>
              <a:t>10. </a:t>
            </a:r>
            <a:r>
              <a:rPr lang="en-US" dirty="0"/>
              <a:t>Regularly Assess All Third-Party Risks</a:t>
            </a:r>
            <a:r>
              <a:rPr lang="en-US" b="0" dirty="0"/>
              <a:t> – The GDPR expects organizations to be continuously aware of all security risks through security scoring and to have remediation efforts in place for each of them.</a:t>
            </a:r>
          </a:p>
          <a:p>
            <a:pPr marL="288925" indent="-288925">
              <a:buNone/>
            </a:pPr>
            <a:endParaRPr lang="en-US" b="0" dirty="0"/>
          </a:p>
          <a:p>
            <a:pPr marL="288925" indent="-288925">
              <a:buNone/>
            </a:pPr>
            <a:endParaRPr lang="en-US" b="0" dirty="0"/>
          </a:p>
          <a:p>
            <a:endParaRPr lang="en-US" dirty="0"/>
          </a:p>
        </p:txBody>
      </p:sp>
    </p:spTree>
    <p:extLst>
      <p:ext uri="{BB962C8B-B14F-4D97-AF65-F5344CB8AC3E}">
        <p14:creationId xmlns:p14="http://schemas.microsoft.com/office/powerpoint/2010/main" val="3244838640"/>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media data privacy and security issues</a:t>
            </a:r>
          </a:p>
        </p:txBody>
      </p:sp>
      <p:sp>
        <p:nvSpPr>
          <p:cNvPr id="3" name="Content Placeholder 2"/>
          <p:cNvSpPr>
            <a:spLocks noGrp="1"/>
          </p:cNvSpPr>
          <p:nvPr>
            <p:ph idx="1"/>
          </p:nvPr>
        </p:nvSpPr>
        <p:spPr/>
        <p:txBody>
          <a:bodyPr/>
          <a:lstStyle/>
          <a:p>
            <a:r>
              <a:rPr lang="en-US" b="0" dirty="0"/>
              <a:t>Data privacy is important as users leave digital footprints on a daily basis, but using social media may put personal data at risk without one knowing it.</a:t>
            </a:r>
          </a:p>
          <a:p>
            <a:r>
              <a:rPr lang="en-US" b="0" dirty="0"/>
              <a:t>Privacy concerns are at the forefront as scandals and data breaches are in the news every day. Examples;</a:t>
            </a:r>
          </a:p>
          <a:p>
            <a:pPr lvl="1"/>
            <a:r>
              <a:rPr lang="en-US" dirty="0"/>
              <a:t>In July 2022, Twitter was hacked, and 200 million user email addresses were posted to the dark web. </a:t>
            </a:r>
          </a:p>
          <a:p>
            <a:pPr lvl="1"/>
            <a:r>
              <a:rPr lang="en-US" b="0" dirty="0"/>
              <a:t>In late 2022, U.S. state and federal agencies banned employees from using Chinese manufactured </a:t>
            </a:r>
            <a:r>
              <a:rPr lang="en-US" b="0" dirty="0" err="1"/>
              <a:t>TikTok</a:t>
            </a:r>
            <a:r>
              <a:rPr lang="en-US" b="0" dirty="0"/>
              <a:t> (</a:t>
            </a:r>
            <a:r>
              <a:rPr lang="en-US" dirty="0" err="1"/>
              <a:t>ByteDance</a:t>
            </a:r>
            <a:r>
              <a:rPr lang="en-US" b="0" dirty="0"/>
              <a:t>) on government-owned devices to protect confidential information.</a:t>
            </a:r>
          </a:p>
        </p:txBody>
      </p:sp>
    </p:spTree>
    <p:extLst>
      <p:ext uri="{BB962C8B-B14F-4D97-AF65-F5344CB8AC3E}">
        <p14:creationId xmlns:p14="http://schemas.microsoft.com/office/powerpoint/2010/main" val="1926655460"/>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media security issues</a:t>
            </a:r>
          </a:p>
        </p:txBody>
      </p:sp>
      <p:sp>
        <p:nvSpPr>
          <p:cNvPr id="3" name="Content Placeholder 2"/>
          <p:cNvSpPr>
            <a:spLocks noGrp="1"/>
          </p:cNvSpPr>
          <p:nvPr>
            <p:ph idx="1"/>
          </p:nvPr>
        </p:nvSpPr>
        <p:spPr/>
        <p:txBody>
          <a:bodyPr/>
          <a:lstStyle/>
          <a:p>
            <a:r>
              <a:rPr lang="en-US" b="0" dirty="0"/>
              <a:t>Phishing</a:t>
            </a:r>
          </a:p>
          <a:p>
            <a:r>
              <a:rPr lang="en-US" b="0" dirty="0"/>
              <a:t>Social engineering</a:t>
            </a:r>
          </a:p>
          <a:p>
            <a:r>
              <a:rPr lang="en-US" b="0" dirty="0"/>
              <a:t>Information disclosure</a:t>
            </a:r>
          </a:p>
          <a:p>
            <a:r>
              <a:rPr lang="en-US" b="0" dirty="0"/>
              <a:t>Fake accounts</a:t>
            </a:r>
          </a:p>
          <a:p>
            <a:r>
              <a:rPr lang="en-US" b="0" dirty="0"/>
              <a:t>Malware</a:t>
            </a:r>
          </a:p>
          <a:p>
            <a:r>
              <a:rPr lang="en-US" b="0" dirty="0"/>
              <a:t>Password theft</a:t>
            </a:r>
          </a:p>
          <a:p>
            <a:r>
              <a:rPr lang="en-US" b="0" dirty="0" err="1"/>
              <a:t>Etc</a:t>
            </a:r>
            <a:r>
              <a:rPr lang="en-US" b="0" dirty="0"/>
              <a:t> </a:t>
            </a:r>
          </a:p>
          <a:p>
            <a:pPr marL="0" indent="0">
              <a:buNone/>
            </a:pPr>
            <a:r>
              <a:rPr lang="en-US" b="0" i="1" dirty="0"/>
              <a:t>Refer to Topic 2</a:t>
            </a:r>
          </a:p>
        </p:txBody>
      </p:sp>
      <p:pic>
        <p:nvPicPr>
          <p:cNvPr id="2050" name="Picture 2" descr="Logos of Social Networking Sites Editorial Image - Illustration of  linkedin, sites: 14540248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75397" y="1844040"/>
            <a:ext cx="5037246"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693943"/>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563880"/>
            <a:ext cx="10871200" cy="990600"/>
          </a:xfrm>
        </p:spPr>
        <p:txBody>
          <a:bodyPr/>
          <a:lstStyle/>
          <a:p>
            <a:r>
              <a:rPr lang="en-US" dirty="0"/>
              <a:t>What types of data do social media platforms collect?</a:t>
            </a:r>
          </a:p>
        </p:txBody>
      </p:sp>
      <p:sp>
        <p:nvSpPr>
          <p:cNvPr id="3" name="Content Placeholder 2"/>
          <p:cNvSpPr>
            <a:spLocks noGrp="1"/>
          </p:cNvSpPr>
          <p:nvPr>
            <p:ph idx="1"/>
          </p:nvPr>
        </p:nvSpPr>
        <p:spPr>
          <a:xfrm>
            <a:off x="1016000" y="1752600"/>
            <a:ext cx="10871200" cy="4598324"/>
          </a:xfrm>
        </p:spPr>
        <p:txBody>
          <a:bodyPr/>
          <a:lstStyle/>
          <a:p>
            <a:r>
              <a:rPr lang="en-US" b="0" dirty="0"/>
              <a:t>When users create a social media account and use the platform, they leave a digital footprint on the internet. </a:t>
            </a:r>
          </a:p>
          <a:p>
            <a:r>
              <a:rPr lang="en-US" b="0" dirty="0"/>
              <a:t>Companies collect data using tracking cookies, geo-fencing and cross-site tracking. </a:t>
            </a:r>
          </a:p>
          <a:p>
            <a:r>
              <a:rPr lang="en-US" b="0" dirty="0"/>
              <a:t>When users sign up for an account, they agree to the terms and conditions, which enable social media platforms to collect data.</a:t>
            </a:r>
          </a:p>
          <a:p>
            <a:r>
              <a:rPr lang="en-US" b="0" dirty="0"/>
              <a:t>Types of data collected include the following:</a:t>
            </a:r>
          </a:p>
          <a:p>
            <a:pPr lvl="1"/>
            <a:r>
              <a:rPr lang="en-US" b="0" dirty="0"/>
              <a:t>Status updates, including work, life and relationship events;</a:t>
            </a:r>
          </a:p>
          <a:p>
            <a:pPr lvl="1"/>
            <a:r>
              <a:rPr lang="en-US" dirty="0"/>
              <a:t>Profile information, including name, contact information and birthdate;</a:t>
            </a:r>
          </a:p>
          <a:p>
            <a:pPr lvl="1"/>
            <a:r>
              <a:rPr lang="en-US" b="0" dirty="0"/>
              <a:t>Religious beliefs;</a:t>
            </a:r>
          </a:p>
        </p:txBody>
      </p:sp>
    </p:spTree>
    <p:extLst>
      <p:ext uri="{BB962C8B-B14F-4D97-AF65-F5344CB8AC3E}">
        <p14:creationId xmlns:p14="http://schemas.microsoft.com/office/powerpoint/2010/main" val="2819344073"/>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563880"/>
            <a:ext cx="10871200" cy="990600"/>
          </a:xfrm>
        </p:spPr>
        <p:txBody>
          <a:bodyPr/>
          <a:lstStyle/>
          <a:p>
            <a:r>
              <a:rPr lang="en-US" dirty="0"/>
              <a:t>Types of data collected…</a:t>
            </a:r>
          </a:p>
        </p:txBody>
      </p:sp>
      <p:sp>
        <p:nvSpPr>
          <p:cNvPr id="3" name="Content Placeholder 2"/>
          <p:cNvSpPr>
            <a:spLocks noGrp="1"/>
          </p:cNvSpPr>
          <p:nvPr>
            <p:ph idx="1"/>
          </p:nvPr>
        </p:nvSpPr>
        <p:spPr>
          <a:xfrm>
            <a:off x="1016000" y="1752599"/>
            <a:ext cx="10871200" cy="4631575"/>
          </a:xfrm>
        </p:spPr>
        <p:txBody>
          <a:bodyPr/>
          <a:lstStyle/>
          <a:p>
            <a:pPr lvl="1"/>
            <a:r>
              <a:rPr lang="en-US" b="0" dirty="0"/>
              <a:t>Location data, including your hometown, check-in locations, previous cities lived or exact address;</a:t>
            </a:r>
          </a:p>
          <a:p>
            <a:pPr lvl="1"/>
            <a:r>
              <a:rPr lang="en-US" b="0" dirty="0"/>
              <a:t>Personal interests, such as buying history and website interactions;</a:t>
            </a:r>
          </a:p>
          <a:p>
            <a:pPr lvl="1"/>
            <a:r>
              <a:rPr lang="en-US" b="0" dirty="0"/>
              <a:t>Shared content, such as status updates, photos and videos;</a:t>
            </a:r>
          </a:p>
          <a:p>
            <a:pPr lvl="1"/>
            <a:r>
              <a:rPr lang="en-US" b="0" dirty="0"/>
              <a:t>Engagement on social media, including likes, shares or comments on other posts;</a:t>
            </a:r>
          </a:p>
          <a:p>
            <a:pPr lvl="1"/>
            <a:r>
              <a:rPr lang="en-US" b="0" dirty="0"/>
              <a:t>Employment information, including current or past jobs; and</a:t>
            </a:r>
          </a:p>
          <a:p>
            <a:pPr lvl="1"/>
            <a:r>
              <a:rPr lang="en-US" b="0" dirty="0"/>
              <a:t>Personal identifiers, such as age, race and gender.</a:t>
            </a:r>
          </a:p>
          <a:p>
            <a:pPr lvl="1"/>
            <a:r>
              <a:rPr lang="en-US" b="0" dirty="0"/>
              <a:t>Attitudinal data which captures feelings and emotions.</a:t>
            </a:r>
          </a:p>
          <a:p>
            <a:pPr lvl="1"/>
            <a:r>
              <a:rPr lang="en-US" b="0" dirty="0"/>
              <a:t>Preference data disclosing how a user supports various ideas, activities and content.</a:t>
            </a:r>
          </a:p>
          <a:p>
            <a:endParaRPr lang="en-US" dirty="0"/>
          </a:p>
        </p:txBody>
      </p:sp>
    </p:spTree>
    <p:extLst>
      <p:ext uri="{BB962C8B-B14F-4D97-AF65-F5344CB8AC3E}">
        <p14:creationId xmlns:p14="http://schemas.microsoft.com/office/powerpoint/2010/main" val="488303785"/>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Graph showing the amount of active users for each social media sit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 y="30480"/>
            <a:ext cx="7635240" cy="678991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7879080" y="259080"/>
            <a:ext cx="3886200" cy="6463308"/>
          </a:xfrm>
          <a:prstGeom prst="rect">
            <a:avLst/>
          </a:prstGeom>
          <a:noFill/>
        </p:spPr>
        <p:txBody>
          <a:bodyPr wrap="square" rtlCol="0">
            <a:spAutoFit/>
          </a:bodyPr>
          <a:lstStyle/>
          <a:p>
            <a:r>
              <a:rPr lang="en-US" sz="2300" b="1" dirty="0">
                <a:solidFill>
                  <a:srgbClr val="500093"/>
                </a:solidFill>
                <a:latin typeface="+mj-lt"/>
                <a:ea typeface="+mj-ea"/>
                <a:cs typeface="+mj-cs"/>
              </a:rPr>
              <a:t>What do companies do with this data?</a:t>
            </a:r>
            <a:endParaRPr lang="en-US" sz="2300" b="1" dirty="0"/>
          </a:p>
          <a:p>
            <a:pPr marL="285750" indent="-285750">
              <a:buFont typeface="Wingdings" panose="05000000000000000000" pitchFamily="2" charset="2"/>
              <a:buChar char="ü"/>
            </a:pPr>
            <a:r>
              <a:rPr lang="en-US" sz="2300" dirty="0"/>
              <a:t>Market analysis, show targeted ads, tailor services and recommend posts. Dislikes and likes can also help shape a user's social media portrait.</a:t>
            </a:r>
          </a:p>
          <a:p>
            <a:pPr marL="285750" indent="-285750">
              <a:buFont typeface="Wingdings" panose="05000000000000000000" pitchFamily="2" charset="2"/>
              <a:buChar char="ü"/>
            </a:pPr>
            <a:r>
              <a:rPr lang="en-US" sz="2300" dirty="0"/>
              <a:t>Find out the interests of their customers. E.g. by asking if the ads are relevant on their channels.</a:t>
            </a:r>
          </a:p>
          <a:p>
            <a:pPr marL="285750" indent="-285750">
              <a:buFont typeface="Wingdings" panose="05000000000000000000" pitchFamily="2" charset="2"/>
              <a:buChar char="ü"/>
            </a:pPr>
            <a:r>
              <a:rPr lang="en-US" sz="2300" dirty="0"/>
              <a:t>Social media surveys also ask questions about your interests which they sell as data.</a:t>
            </a:r>
          </a:p>
          <a:p>
            <a:pPr marL="285750" indent="-285750">
              <a:buFont typeface="Wingdings" panose="05000000000000000000" pitchFamily="2" charset="2"/>
              <a:buChar char="ü"/>
            </a:pPr>
            <a:r>
              <a:rPr lang="en-US" sz="2300" dirty="0"/>
              <a:t>Sponsored ads are paid for, so its for income generation. </a:t>
            </a:r>
          </a:p>
        </p:txBody>
      </p:sp>
    </p:spTree>
    <p:extLst>
      <p:ext uri="{BB962C8B-B14F-4D97-AF65-F5344CB8AC3E}">
        <p14:creationId xmlns:p14="http://schemas.microsoft.com/office/powerpoint/2010/main" val="1735156230"/>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Data, Meta-data, Big data</a:t>
            </a:r>
          </a:p>
        </p:txBody>
      </p:sp>
      <p:sp>
        <p:nvSpPr>
          <p:cNvPr id="9" name="Rounded Rectangle 8"/>
          <p:cNvSpPr/>
          <p:nvPr/>
        </p:nvSpPr>
        <p:spPr bwMode="auto">
          <a:xfrm>
            <a:off x="334356" y="3900748"/>
            <a:ext cx="6864466" cy="2533304"/>
          </a:xfrm>
          <a:prstGeom prst="roundRect">
            <a:avLst/>
          </a:prstGeom>
          <a:solidFill>
            <a:schemeClr val="accent6">
              <a:lumMod val="20000"/>
              <a:lumOff val="8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r>
              <a:rPr lang="en-US" sz="2800" b="1" dirty="0"/>
              <a:t>Big data </a:t>
            </a:r>
            <a:r>
              <a:rPr lang="en-US" sz="2800" dirty="0"/>
              <a:t>– datasets that are too large or complex to be dealt with by traditional data-processing application software. It is data that contains variety, volume, value, velocity and veracity (5 Vs).</a:t>
            </a:r>
          </a:p>
        </p:txBody>
      </p:sp>
      <p:sp>
        <p:nvSpPr>
          <p:cNvPr id="10" name="Rounded Rectangle 9"/>
          <p:cNvSpPr/>
          <p:nvPr/>
        </p:nvSpPr>
        <p:spPr bwMode="auto">
          <a:xfrm>
            <a:off x="1506451" y="1832957"/>
            <a:ext cx="4520276" cy="1756064"/>
          </a:xfrm>
          <a:prstGeom prst="roundRect">
            <a:avLst/>
          </a:prstGeom>
          <a:solidFill>
            <a:srgbClr val="FFFF99"/>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r>
              <a:rPr lang="en-US" sz="2800" b="1" dirty="0"/>
              <a:t>Data</a:t>
            </a:r>
            <a:r>
              <a:rPr lang="en-US" sz="2800" dirty="0"/>
              <a:t> – facts and statistics collected together for reference or analysis.</a:t>
            </a:r>
          </a:p>
        </p:txBody>
      </p:sp>
      <p:sp>
        <p:nvSpPr>
          <p:cNvPr id="11" name="Rounded Rectangle 10"/>
          <p:cNvSpPr/>
          <p:nvPr/>
        </p:nvSpPr>
        <p:spPr bwMode="auto">
          <a:xfrm>
            <a:off x="7747464" y="1872442"/>
            <a:ext cx="4089862" cy="4561610"/>
          </a:xfrm>
          <a:prstGeom prst="roundRect">
            <a:avLst/>
          </a:prstGeom>
          <a:solidFill>
            <a:srgbClr val="A9BBFD"/>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r>
              <a:rPr lang="en-US" sz="2800" b="1" dirty="0"/>
              <a:t>Metadata</a:t>
            </a:r>
            <a:r>
              <a:rPr lang="en-US" sz="2800" dirty="0"/>
              <a:t> – a set of data that describes and gives information about other data. It summarizes basic information about data, making finding and working with particular instances of data easier.</a:t>
            </a:r>
          </a:p>
        </p:txBody>
      </p:sp>
    </p:spTree>
    <p:extLst>
      <p:ext uri="{BB962C8B-B14F-4D97-AF65-F5344CB8AC3E}">
        <p14:creationId xmlns:p14="http://schemas.microsoft.com/office/powerpoint/2010/main" val="211699642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media data privacy issues</a:t>
            </a:r>
          </a:p>
        </p:txBody>
      </p:sp>
      <p:sp>
        <p:nvSpPr>
          <p:cNvPr id="3" name="Content Placeholder 2"/>
          <p:cNvSpPr>
            <a:spLocks noGrp="1"/>
          </p:cNvSpPr>
          <p:nvPr>
            <p:ph idx="1"/>
          </p:nvPr>
        </p:nvSpPr>
        <p:spPr/>
        <p:txBody>
          <a:bodyPr/>
          <a:lstStyle/>
          <a:p>
            <a:r>
              <a:rPr lang="en-US" b="0" dirty="0"/>
              <a:t>Data mining for identity theft.</a:t>
            </a:r>
          </a:p>
          <a:p>
            <a:r>
              <a:rPr lang="en-US" b="0" dirty="0"/>
              <a:t>Privacy setting loopholes e.g. friends re-sharing your posts</a:t>
            </a:r>
          </a:p>
          <a:p>
            <a:r>
              <a:rPr lang="en-US" b="0" dirty="0"/>
              <a:t>Location settings expose our whereabouts</a:t>
            </a:r>
          </a:p>
          <a:p>
            <a:r>
              <a:rPr lang="en-US" b="0" dirty="0"/>
              <a:t>Harassment and cyberbullying</a:t>
            </a:r>
          </a:p>
          <a:p>
            <a:r>
              <a:rPr lang="en-US" b="0" dirty="0" err="1"/>
              <a:t>Doxxing</a:t>
            </a:r>
            <a:r>
              <a:rPr lang="en-US" b="0" dirty="0"/>
              <a:t> – involves bad actors purposely sharing personal information about a person to cause harm.</a:t>
            </a:r>
          </a:p>
          <a:p>
            <a:r>
              <a:rPr lang="en-US" b="0" dirty="0"/>
              <a:t>False information</a:t>
            </a:r>
          </a:p>
          <a:p>
            <a:r>
              <a:rPr lang="en-US" b="0" dirty="0"/>
              <a:t>Malware and viruses</a:t>
            </a:r>
          </a:p>
        </p:txBody>
      </p:sp>
    </p:spTree>
    <p:extLst>
      <p:ext uri="{BB962C8B-B14F-4D97-AF65-F5344CB8AC3E}">
        <p14:creationId xmlns:p14="http://schemas.microsoft.com/office/powerpoint/2010/main" val="661396212"/>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to Safeguard Your Privacy on Social Media</a:t>
            </a:r>
          </a:p>
        </p:txBody>
      </p:sp>
      <p:sp>
        <p:nvSpPr>
          <p:cNvPr id="3" name="Content Placeholder 2"/>
          <p:cNvSpPr>
            <a:spLocks noGrp="1"/>
          </p:cNvSpPr>
          <p:nvPr>
            <p:ph idx="1"/>
          </p:nvPr>
        </p:nvSpPr>
        <p:spPr/>
        <p:txBody>
          <a:bodyPr numCol="2"/>
          <a:lstStyle/>
          <a:p>
            <a:pPr marL="288925" lvl="1" indent="-288925"/>
            <a:r>
              <a:rPr lang="en-US" b="0" dirty="0"/>
              <a:t>Don't share your live location or daily routines. </a:t>
            </a:r>
          </a:p>
          <a:p>
            <a:pPr marL="288925" lvl="1" indent="-288925"/>
            <a:r>
              <a:rPr lang="en-US" b="0" dirty="0"/>
              <a:t>Don't share identification numbers.</a:t>
            </a:r>
          </a:p>
          <a:p>
            <a:pPr marL="288925" lvl="1" indent="-288925"/>
            <a:r>
              <a:rPr lang="en-US" b="0" dirty="0"/>
              <a:t>Only accept connection requests from people you know.</a:t>
            </a:r>
          </a:p>
          <a:p>
            <a:pPr marL="288925" lvl="1" indent="-288925"/>
            <a:r>
              <a:rPr lang="en-US" b="0" dirty="0"/>
              <a:t>Create strong, unique passwords.</a:t>
            </a:r>
          </a:p>
          <a:p>
            <a:pPr marL="288925" lvl="1" indent="-288925"/>
            <a:r>
              <a:rPr lang="en-US" b="0" dirty="0"/>
              <a:t>Use two-factor authentication</a:t>
            </a:r>
          </a:p>
          <a:p>
            <a:pPr marL="288925" lvl="1" indent="-288925"/>
            <a:r>
              <a:rPr lang="en-US" b="0" dirty="0"/>
              <a:t>Tighten your profile's privacy settings.</a:t>
            </a:r>
          </a:p>
          <a:p>
            <a:pPr marL="288925" lvl="1" indent="-288925"/>
            <a:r>
              <a:rPr lang="en-US" b="0" dirty="0"/>
              <a:t>Share less in the “About” section</a:t>
            </a:r>
          </a:p>
          <a:p>
            <a:pPr marL="288925" lvl="1" indent="-288925"/>
            <a:r>
              <a:rPr lang="en-US" dirty="0"/>
              <a:t>Don’t over share information</a:t>
            </a:r>
            <a:endParaRPr lang="en-US" b="0" dirty="0"/>
          </a:p>
          <a:p>
            <a:pPr marL="0" lvl="1" indent="0">
              <a:buNone/>
            </a:pPr>
            <a:endParaRPr lang="en-US" dirty="0"/>
          </a:p>
          <a:p>
            <a:pPr marL="0" lvl="1" indent="0">
              <a:buNone/>
            </a:pPr>
            <a:endParaRPr lang="en-US" dirty="0"/>
          </a:p>
          <a:p>
            <a:pPr marL="0" lvl="1" indent="0">
              <a:buNone/>
            </a:pPr>
            <a:endParaRPr lang="en-US" dirty="0"/>
          </a:p>
          <a:p>
            <a:pPr marL="288925" lvl="1" indent="-288925"/>
            <a:r>
              <a:rPr lang="en-US" b="0" dirty="0"/>
              <a:t>Force logout of unrecognized devices and sessions</a:t>
            </a:r>
          </a:p>
          <a:p>
            <a:pPr marL="288925" lvl="1" indent="-288925"/>
            <a:r>
              <a:rPr lang="en-US" b="0" dirty="0"/>
              <a:t>Pay close attention to security alert emails</a:t>
            </a:r>
          </a:p>
          <a:p>
            <a:pPr marL="288925" lvl="1" indent="-288925"/>
            <a:r>
              <a:rPr lang="en-US" b="0" dirty="0"/>
              <a:t>Watch your back when out in public – shoulder surfing and public </a:t>
            </a:r>
            <a:r>
              <a:rPr lang="en-US" b="0" dirty="0" err="1"/>
              <a:t>WiFi</a:t>
            </a:r>
            <a:endParaRPr lang="en-US" b="0" dirty="0"/>
          </a:p>
          <a:p>
            <a:pPr marL="288925" lvl="1" indent="-288925"/>
            <a:r>
              <a:rPr lang="en-US" b="0" dirty="0"/>
              <a:t>Delete expired social media accounts</a:t>
            </a:r>
          </a:p>
          <a:p>
            <a:pPr marL="288925" lvl="1" indent="-288925"/>
            <a:r>
              <a:rPr lang="en-US" b="0" dirty="0"/>
              <a:t>Don't ignore software updates</a:t>
            </a:r>
          </a:p>
          <a:p>
            <a:pPr marL="288925" lvl="1" indent="-288925"/>
            <a:r>
              <a:rPr lang="en-US" dirty="0"/>
              <a:t>Ensure the social media site is safe and reliable</a:t>
            </a:r>
            <a:endParaRPr lang="en-US" b="0" dirty="0"/>
          </a:p>
          <a:p>
            <a:pPr marL="0" indent="0">
              <a:buNone/>
            </a:pPr>
            <a:endParaRPr lang="en-US" b="0" dirty="0"/>
          </a:p>
          <a:p>
            <a:endParaRPr lang="en-US" b="0" dirty="0"/>
          </a:p>
          <a:p>
            <a:endParaRPr lang="en-US" dirty="0"/>
          </a:p>
        </p:txBody>
      </p:sp>
    </p:spTree>
    <p:extLst>
      <p:ext uri="{BB962C8B-B14F-4D97-AF65-F5344CB8AC3E}">
        <p14:creationId xmlns:p14="http://schemas.microsoft.com/office/powerpoint/2010/main" val="4106924447"/>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Personal Data and Non-Personal Data</a:t>
            </a:r>
          </a:p>
        </p:txBody>
      </p:sp>
      <p:sp>
        <p:nvSpPr>
          <p:cNvPr id="3" name="Content Placeholder 2"/>
          <p:cNvSpPr>
            <a:spLocks noGrp="1"/>
          </p:cNvSpPr>
          <p:nvPr>
            <p:ph sz="half" idx="1"/>
          </p:nvPr>
        </p:nvSpPr>
        <p:spPr>
          <a:xfrm>
            <a:off x="432261" y="1752600"/>
            <a:ext cx="4771505" cy="4698076"/>
          </a:xfrm>
        </p:spPr>
        <p:txBody>
          <a:bodyPr/>
          <a:lstStyle/>
          <a:p>
            <a:pPr marL="0" indent="0">
              <a:buNone/>
            </a:pPr>
            <a:r>
              <a:rPr lang="en-US" dirty="0"/>
              <a:t>Personal Data – </a:t>
            </a:r>
            <a:r>
              <a:rPr lang="en-US" b="0" dirty="0"/>
              <a:t>any information that relates to an identified or identifiable living individual.</a:t>
            </a:r>
          </a:p>
          <a:p>
            <a:pPr marL="0" indent="0">
              <a:buNone/>
            </a:pPr>
            <a:endParaRPr lang="en-US" dirty="0"/>
          </a:p>
          <a:p>
            <a:pPr marL="0" indent="0">
              <a:buNone/>
            </a:pPr>
            <a:r>
              <a:rPr lang="en-US" dirty="0"/>
              <a:t>Non-Personal Data </a:t>
            </a:r>
            <a:r>
              <a:rPr lang="en-US" b="0" dirty="0"/>
              <a:t>–electronic data that does not contain any information that can be used to identify a natural person</a:t>
            </a:r>
            <a:endParaRPr lang="en-US" dirty="0"/>
          </a:p>
        </p:txBody>
      </p:sp>
      <p:pic>
        <p:nvPicPr>
          <p:cNvPr id="1026" name="Picture 2" descr="What is Personal Data According to the GDPR? – Data Privacy Manage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6572" t="1138" r="4000" b="-1"/>
          <a:stretch/>
        </p:blipFill>
        <p:spPr bwMode="auto">
          <a:xfrm>
            <a:off x="5328008" y="1952106"/>
            <a:ext cx="6559192" cy="37947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9905347"/>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Privacy</a:t>
            </a:r>
          </a:p>
        </p:txBody>
      </p:sp>
      <p:sp>
        <p:nvSpPr>
          <p:cNvPr id="3" name="Content Placeholder 2"/>
          <p:cNvSpPr>
            <a:spLocks noGrp="1"/>
          </p:cNvSpPr>
          <p:nvPr>
            <p:ph idx="1"/>
          </p:nvPr>
        </p:nvSpPr>
        <p:spPr/>
        <p:txBody>
          <a:bodyPr/>
          <a:lstStyle/>
          <a:p>
            <a:r>
              <a:rPr lang="en-US" b="0" dirty="0"/>
              <a:t>The branch of data management that deals with handling personal data in compliance with data protection laws, regulations, and general privacy best practices.</a:t>
            </a:r>
          </a:p>
          <a:p>
            <a:r>
              <a:rPr lang="en-US" b="0" dirty="0"/>
              <a:t>It is applied to personal health information (PHI) and personally identifiable information (PII) like financial information, medical records, social security or ID numbers, names, birthdates, and contact information.</a:t>
            </a:r>
          </a:p>
          <a:p>
            <a:r>
              <a:rPr lang="en-US" b="0" dirty="0"/>
              <a:t>Data privacy is the right to control who gets to see your personal information.</a:t>
            </a:r>
            <a:endParaRPr lang="en-US" dirty="0"/>
          </a:p>
        </p:txBody>
      </p:sp>
    </p:spTree>
    <p:extLst>
      <p:ext uri="{BB962C8B-B14F-4D97-AF65-F5344CB8AC3E}">
        <p14:creationId xmlns:p14="http://schemas.microsoft.com/office/powerpoint/2010/main" val="2925629351"/>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Security</a:t>
            </a:r>
          </a:p>
        </p:txBody>
      </p:sp>
      <p:sp>
        <p:nvSpPr>
          <p:cNvPr id="3" name="Content Placeholder 2"/>
          <p:cNvSpPr>
            <a:spLocks noGrp="1"/>
          </p:cNvSpPr>
          <p:nvPr>
            <p:ph idx="1"/>
          </p:nvPr>
        </p:nvSpPr>
        <p:spPr/>
        <p:txBody>
          <a:bodyPr/>
          <a:lstStyle/>
          <a:p>
            <a:r>
              <a:rPr lang="en-US" b="0" dirty="0"/>
              <a:t>Data security is the practice of protecting digital information throughout its entire life cycle from unauthorized access, use, and disclosure. </a:t>
            </a:r>
          </a:p>
          <a:p>
            <a:r>
              <a:rPr lang="en-US" b="0" dirty="0"/>
              <a:t>It also protects it from disruption, modification, or destruction. </a:t>
            </a:r>
          </a:p>
          <a:p>
            <a:r>
              <a:rPr lang="en-US" b="0" dirty="0"/>
              <a:t>It covers hardware, software, storage devices, and user devices; access and administrative controls; and organizations' policies and procedures </a:t>
            </a:r>
          </a:p>
          <a:p>
            <a:pPr marL="0" indent="0">
              <a:buNone/>
            </a:pPr>
            <a:endParaRPr lang="en-US" b="0" dirty="0"/>
          </a:p>
          <a:p>
            <a:pPr marL="0" indent="0">
              <a:buNone/>
            </a:pPr>
            <a:r>
              <a:rPr lang="en-US" b="0" i="1" dirty="0"/>
              <a:t>Refer to Topic 3 on Digital security.</a:t>
            </a:r>
            <a:endParaRPr lang="en-US" i="1" dirty="0"/>
          </a:p>
        </p:txBody>
      </p:sp>
    </p:spTree>
    <p:extLst>
      <p:ext uri="{BB962C8B-B14F-4D97-AF65-F5344CB8AC3E}">
        <p14:creationId xmlns:p14="http://schemas.microsoft.com/office/powerpoint/2010/main" val="350138904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2" descr="Data Security Vs Data Privacy: An Imperative Distinction to Protect Dat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4001" y="236226"/>
            <a:ext cx="7558636" cy="6522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1771052"/>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security issues and challenges</a:t>
            </a:r>
          </a:p>
        </p:txBody>
      </p:sp>
      <p:sp>
        <p:nvSpPr>
          <p:cNvPr id="3" name="Content Placeholder 2"/>
          <p:cNvSpPr>
            <a:spLocks noGrp="1"/>
          </p:cNvSpPr>
          <p:nvPr>
            <p:ph idx="1"/>
          </p:nvPr>
        </p:nvSpPr>
        <p:spPr>
          <a:xfrm>
            <a:off x="1016000" y="1752600"/>
            <a:ext cx="10871200" cy="4581698"/>
          </a:xfrm>
        </p:spPr>
        <p:txBody>
          <a:bodyPr/>
          <a:lstStyle/>
          <a:p>
            <a:r>
              <a:rPr lang="en-US" b="0" dirty="0"/>
              <a:t>Network perimeter insecurity – both internal and external information may cause security issues on the network. Need for zero trust.</a:t>
            </a:r>
          </a:p>
          <a:p>
            <a:r>
              <a:rPr lang="en-US" b="0" dirty="0"/>
              <a:t>Data Cleansing Problems – large quantities of data to process. Mainly use automated data cleansing.</a:t>
            </a:r>
          </a:p>
          <a:p>
            <a:r>
              <a:rPr lang="en-US" b="0" dirty="0"/>
              <a:t>Flawed Data Masking Measures – masking policies are used to distinguish between data that identifies people (e.g. DOB, Name, NIN) from confidential (changeable) info about them (e.g. home address, bank account number). Sometimes criminals can hatch and match the 2. Use data scrambling and substitution to protect data.</a:t>
            </a:r>
          </a:p>
        </p:txBody>
      </p:sp>
    </p:spTree>
    <p:extLst>
      <p:ext uri="{BB962C8B-B14F-4D97-AF65-F5344CB8AC3E}">
        <p14:creationId xmlns:p14="http://schemas.microsoft.com/office/powerpoint/2010/main" val="377942160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Big data security issues and challenges…</a:t>
            </a:r>
          </a:p>
        </p:txBody>
      </p:sp>
      <p:sp>
        <p:nvSpPr>
          <p:cNvPr id="3" name="Content Placeholder 2"/>
          <p:cNvSpPr>
            <a:spLocks noGrp="1"/>
          </p:cNvSpPr>
          <p:nvPr>
            <p:ph idx="1"/>
          </p:nvPr>
        </p:nvSpPr>
        <p:spPr/>
        <p:txBody>
          <a:bodyPr/>
          <a:lstStyle/>
          <a:p>
            <a:r>
              <a:rPr lang="en-US" b="0" dirty="0"/>
              <a:t>Fake Data Generation – resulting in fake statistics due to fake artificial reviews or data input can lead to poor decision making. ML powered fraud detection systems can help detect artificial data input.</a:t>
            </a:r>
          </a:p>
          <a:p>
            <a:r>
              <a:rPr lang="en-US" b="0" dirty="0"/>
              <a:t>Unauthorized changes in metadata – making it difficult to know which changes are trustworthy or most recent.</a:t>
            </a:r>
          </a:p>
          <a:p>
            <a:r>
              <a:rPr lang="en-US" b="0" dirty="0"/>
              <a:t>Employees' Carelessness – causes about 47% of data breaches in organizations.</a:t>
            </a:r>
          </a:p>
          <a:p>
            <a:r>
              <a:rPr lang="en-US" b="0" dirty="0"/>
              <a:t>Social Engineering Attacks – e.g. phishing attacks</a:t>
            </a:r>
          </a:p>
          <a:p>
            <a:r>
              <a:rPr lang="en-US" b="0" dirty="0"/>
              <a:t>Lack of proper understanding of Big Data</a:t>
            </a:r>
          </a:p>
        </p:txBody>
      </p:sp>
    </p:spTree>
    <p:extLst>
      <p:ext uri="{BB962C8B-B14F-4D97-AF65-F5344CB8AC3E}">
        <p14:creationId xmlns:p14="http://schemas.microsoft.com/office/powerpoint/2010/main" val="2434591356"/>
      </p:ext>
    </p:extLst>
  </p:cSld>
  <p:clrMapOvr>
    <a:masterClrMapping/>
  </p:clrMapOvr>
  <p:transition spd="slow"/>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22573</TotalTime>
  <Words>2457</Words>
  <Application>Microsoft Office PowerPoint</Application>
  <PresentationFormat>Widescreen</PresentationFormat>
  <Paragraphs>216</Paragraphs>
  <Slides>31</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Times New Roman</vt:lpstr>
      <vt:lpstr>Wingdings</vt:lpstr>
      <vt:lpstr>Theme1</vt:lpstr>
      <vt:lpstr>TOPIC IV</vt:lpstr>
      <vt:lpstr>To Cover</vt:lpstr>
      <vt:lpstr>Data, Meta-data, Big data</vt:lpstr>
      <vt:lpstr>Personal Data and Non-Personal Data</vt:lpstr>
      <vt:lpstr>Data Privacy</vt:lpstr>
      <vt:lpstr>Data Security</vt:lpstr>
      <vt:lpstr>PowerPoint Presentation</vt:lpstr>
      <vt:lpstr>Big data security issues and challenges</vt:lpstr>
      <vt:lpstr>Big data security issues and challenges…</vt:lpstr>
      <vt:lpstr>Big data security issues and challenges…</vt:lpstr>
      <vt:lpstr>Data Protection</vt:lpstr>
      <vt:lpstr>Data Protection Policy</vt:lpstr>
      <vt:lpstr>Data Protection Policy…</vt:lpstr>
      <vt:lpstr>Data Protection Principles</vt:lpstr>
      <vt:lpstr>Data Protection Regulations </vt:lpstr>
      <vt:lpstr>Data Protection Regulators</vt:lpstr>
      <vt:lpstr>Data compliance</vt:lpstr>
      <vt:lpstr>Examples of data compliance</vt:lpstr>
      <vt:lpstr>Crucial questions for organisations</vt:lpstr>
      <vt:lpstr>Benefits of data compliance</vt:lpstr>
      <vt:lpstr>10-Step Checklist to be GDPR-Compliant</vt:lpstr>
      <vt:lpstr>10-Step Checklist to be GDPR-Compliant…</vt:lpstr>
      <vt:lpstr>10-Step Checklist to be GDPR-Compliant…</vt:lpstr>
      <vt:lpstr>10-Step Checklist to be GDPR-Compliant…</vt:lpstr>
      <vt:lpstr>Social media data privacy and security issues</vt:lpstr>
      <vt:lpstr>Social media security issues</vt:lpstr>
      <vt:lpstr>What types of data do social media platforms collect?</vt:lpstr>
      <vt:lpstr>Types of data collected…</vt:lpstr>
      <vt:lpstr>PowerPoint Presentation</vt:lpstr>
      <vt:lpstr>Social media data privacy issues</vt:lpstr>
      <vt:lpstr>Tips to Safeguard Your Privacy on Social Media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IV</dc:title>
  <dc:creator>hp i5</dc:creator>
  <cp:lastModifiedBy>Samali Mlay</cp:lastModifiedBy>
  <cp:revision>104</cp:revision>
  <dcterms:created xsi:type="dcterms:W3CDTF">2023-03-30T07:03:30Z</dcterms:created>
  <dcterms:modified xsi:type="dcterms:W3CDTF">2025-09-05T15:53:46Z</dcterms:modified>
</cp:coreProperties>
</file>