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0" r:id="rId5"/>
    <p:sldId id="277" r:id="rId6"/>
    <p:sldId id="271" r:id="rId7"/>
    <p:sldId id="272" r:id="rId8"/>
    <p:sldId id="273" r:id="rId9"/>
    <p:sldId id="274" r:id="rId10"/>
    <p:sldId id="275" r:id="rId11"/>
    <p:sldId id="265" r:id="rId12"/>
    <p:sldId id="269" r:id="rId13"/>
    <p:sldId id="267" r:id="rId14"/>
    <p:sldId id="278" r:id="rId15"/>
    <p:sldId id="279" r:id="rId16"/>
    <p:sldId id="280" r:id="rId17"/>
    <p:sldId id="284" r:id="rId18"/>
    <p:sldId id="281" r:id="rId19"/>
    <p:sldId id="282" r:id="rId20"/>
    <p:sldId id="283" r:id="rId21"/>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9B72F3A-6A75-41E3-8092-345043026191}" type="datetimeFigureOut">
              <a:rPr lang="en-US" smtClean="0"/>
              <a:t>27-Oct-22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0E147C-05DB-4719-803E-7491B0DD59FD}" type="slidenum">
              <a:rPr lang="en-US" smtClean="0"/>
              <a:t>‹#›</a:t>
            </a:fld>
            <a:endParaRPr lang="en-US"/>
          </a:p>
        </p:txBody>
      </p:sp>
    </p:spTree>
    <p:extLst>
      <p:ext uri="{BB962C8B-B14F-4D97-AF65-F5344CB8AC3E}">
        <p14:creationId xmlns:p14="http://schemas.microsoft.com/office/powerpoint/2010/main" val="1223578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9B72F3A-6A75-41E3-8092-345043026191}" type="datetimeFigureOut">
              <a:rPr lang="en-US" smtClean="0"/>
              <a:t>27-Oct-22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0E147C-05DB-4719-803E-7491B0DD59FD}" type="slidenum">
              <a:rPr lang="en-US" smtClean="0"/>
              <a:t>‹#›</a:t>
            </a:fld>
            <a:endParaRPr lang="en-US"/>
          </a:p>
        </p:txBody>
      </p:sp>
    </p:spTree>
    <p:extLst>
      <p:ext uri="{BB962C8B-B14F-4D97-AF65-F5344CB8AC3E}">
        <p14:creationId xmlns:p14="http://schemas.microsoft.com/office/powerpoint/2010/main" val="4195196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9B72F3A-6A75-41E3-8092-345043026191}" type="datetimeFigureOut">
              <a:rPr lang="en-US" smtClean="0"/>
              <a:t>27-Oct-22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0E147C-05DB-4719-803E-7491B0DD59FD}" type="slidenum">
              <a:rPr lang="en-US" smtClean="0"/>
              <a:t>‹#›</a:t>
            </a:fld>
            <a:endParaRPr lang="en-US"/>
          </a:p>
        </p:txBody>
      </p:sp>
    </p:spTree>
    <p:extLst>
      <p:ext uri="{BB962C8B-B14F-4D97-AF65-F5344CB8AC3E}">
        <p14:creationId xmlns:p14="http://schemas.microsoft.com/office/powerpoint/2010/main" val="2030952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9B72F3A-6A75-41E3-8092-345043026191}" type="datetimeFigureOut">
              <a:rPr lang="en-US" smtClean="0"/>
              <a:t>27-Oct-22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0E147C-05DB-4719-803E-7491B0DD59FD}" type="slidenum">
              <a:rPr lang="en-US" smtClean="0"/>
              <a:t>‹#›</a:t>
            </a:fld>
            <a:endParaRPr lang="en-US"/>
          </a:p>
        </p:txBody>
      </p:sp>
    </p:spTree>
    <p:extLst>
      <p:ext uri="{BB962C8B-B14F-4D97-AF65-F5344CB8AC3E}">
        <p14:creationId xmlns:p14="http://schemas.microsoft.com/office/powerpoint/2010/main" val="630521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9B72F3A-6A75-41E3-8092-345043026191}" type="datetimeFigureOut">
              <a:rPr lang="en-US" smtClean="0"/>
              <a:t>27-Oct-22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E0E147C-05DB-4719-803E-7491B0DD59FD}" type="slidenum">
              <a:rPr lang="en-US" smtClean="0"/>
              <a:t>‹#›</a:t>
            </a:fld>
            <a:endParaRPr lang="en-US"/>
          </a:p>
        </p:txBody>
      </p:sp>
    </p:spTree>
    <p:extLst>
      <p:ext uri="{BB962C8B-B14F-4D97-AF65-F5344CB8AC3E}">
        <p14:creationId xmlns:p14="http://schemas.microsoft.com/office/powerpoint/2010/main" val="13776068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9B72F3A-6A75-41E3-8092-345043026191}" type="datetimeFigureOut">
              <a:rPr lang="en-US" smtClean="0"/>
              <a:t>27-Oct-22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0E147C-05DB-4719-803E-7491B0DD59FD}" type="slidenum">
              <a:rPr lang="en-US" smtClean="0"/>
              <a:t>‹#›</a:t>
            </a:fld>
            <a:endParaRPr lang="en-US"/>
          </a:p>
        </p:txBody>
      </p:sp>
    </p:spTree>
    <p:extLst>
      <p:ext uri="{BB962C8B-B14F-4D97-AF65-F5344CB8AC3E}">
        <p14:creationId xmlns:p14="http://schemas.microsoft.com/office/powerpoint/2010/main" val="146459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B72F3A-6A75-41E3-8092-345043026191}" type="datetimeFigureOut">
              <a:rPr lang="en-US" smtClean="0"/>
              <a:t>27-Oct-22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0E147C-05DB-4719-803E-7491B0DD59FD}" type="slidenum">
              <a:rPr lang="en-US" smtClean="0"/>
              <a:t>‹#›</a:t>
            </a:fld>
            <a:endParaRPr lang="en-US"/>
          </a:p>
        </p:txBody>
      </p:sp>
    </p:spTree>
    <p:extLst>
      <p:ext uri="{BB962C8B-B14F-4D97-AF65-F5344CB8AC3E}">
        <p14:creationId xmlns:p14="http://schemas.microsoft.com/office/powerpoint/2010/main" val="40091611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9B72F3A-6A75-41E3-8092-345043026191}" type="datetimeFigureOut">
              <a:rPr lang="en-US" smtClean="0"/>
              <a:t>27-Oct-22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0E147C-05DB-4719-803E-7491B0DD59FD}" type="slidenum">
              <a:rPr lang="en-US" smtClean="0"/>
              <a:t>‹#›</a:t>
            </a:fld>
            <a:endParaRPr lang="en-US"/>
          </a:p>
        </p:txBody>
      </p:sp>
    </p:spTree>
    <p:extLst>
      <p:ext uri="{BB962C8B-B14F-4D97-AF65-F5344CB8AC3E}">
        <p14:creationId xmlns:p14="http://schemas.microsoft.com/office/powerpoint/2010/main" val="3412198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9B72F3A-6A75-41E3-8092-345043026191}" type="datetimeFigureOut">
              <a:rPr lang="en-US" smtClean="0"/>
              <a:t>27-Oct-22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0E147C-05DB-4719-803E-7491B0DD59FD}" type="slidenum">
              <a:rPr lang="en-US" smtClean="0"/>
              <a:t>‹#›</a:t>
            </a:fld>
            <a:endParaRPr lang="en-US"/>
          </a:p>
        </p:txBody>
      </p:sp>
    </p:spTree>
    <p:extLst>
      <p:ext uri="{BB962C8B-B14F-4D97-AF65-F5344CB8AC3E}">
        <p14:creationId xmlns:p14="http://schemas.microsoft.com/office/powerpoint/2010/main" val="687202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9B72F3A-6A75-41E3-8092-345043026191}" type="datetimeFigureOut">
              <a:rPr lang="en-US" smtClean="0"/>
              <a:t>27-Oct-22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0E147C-05DB-4719-803E-7491B0DD59FD}" type="slidenum">
              <a:rPr lang="en-US" smtClean="0"/>
              <a:t>‹#›</a:t>
            </a:fld>
            <a:endParaRPr lang="en-US"/>
          </a:p>
        </p:txBody>
      </p:sp>
    </p:spTree>
    <p:extLst>
      <p:ext uri="{BB962C8B-B14F-4D97-AF65-F5344CB8AC3E}">
        <p14:creationId xmlns:p14="http://schemas.microsoft.com/office/powerpoint/2010/main" val="1094302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9B72F3A-6A75-41E3-8092-345043026191}" type="datetimeFigureOut">
              <a:rPr lang="en-US" smtClean="0"/>
              <a:t>27-Oct-22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0E147C-05DB-4719-803E-7491B0DD59FD}" type="slidenum">
              <a:rPr lang="en-US" smtClean="0"/>
              <a:t>‹#›</a:t>
            </a:fld>
            <a:endParaRPr lang="en-US"/>
          </a:p>
        </p:txBody>
      </p:sp>
    </p:spTree>
    <p:extLst>
      <p:ext uri="{BB962C8B-B14F-4D97-AF65-F5344CB8AC3E}">
        <p14:creationId xmlns:p14="http://schemas.microsoft.com/office/powerpoint/2010/main" val="2014063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B72F3A-6A75-41E3-8092-345043026191}" type="datetimeFigureOut">
              <a:rPr lang="en-US" smtClean="0"/>
              <a:t>27-Oct-22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0E147C-05DB-4719-803E-7491B0DD59FD}" type="slidenum">
              <a:rPr lang="en-US" smtClean="0"/>
              <a:t>‹#›</a:t>
            </a:fld>
            <a:endParaRPr lang="en-US"/>
          </a:p>
        </p:txBody>
      </p:sp>
    </p:spTree>
    <p:extLst>
      <p:ext uri="{BB962C8B-B14F-4D97-AF65-F5344CB8AC3E}">
        <p14:creationId xmlns:p14="http://schemas.microsoft.com/office/powerpoint/2010/main" val="34925883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thinkinsights.net/strategy/porters-forces/" TargetMode="External"/><Relationship Id="rId2" Type="http://schemas.openxmlformats.org/officeDocument/2006/relationships/hyperlink" Target="https://thinkinsights.net/consulting/tam-sam-som/" TargetMode="External"/><Relationship Id="rId1" Type="http://schemas.openxmlformats.org/officeDocument/2006/relationships/slideLayout" Target="../slideLayouts/slideLayout2.xml"/><Relationship Id="rId4" Type="http://schemas.openxmlformats.org/officeDocument/2006/relationships/hyperlink" Target="https://thinkinsights.net/strategy/pestle-analysis/"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thinkinsights.net/strategy/circular-income-flow-model/" TargetMode="External"/><Relationship Id="rId2" Type="http://schemas.openxmlformats.org/officeDocument/2006/relationships/hyperlink" Target="https://thinkinsights.net/consulting/case-method-prepare/"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THE GE NINE CELL MATRIX</a:t>
            </a:r>
            <a:br>
              <a:rPr lang="en-US" b="1" dirty="0" smtClean="0"/>
            </a:br>
            <a:r>
              <a:rPr lang="en-US" b="1" dirty="0" smtClean="0"/>
              <a:t>(GE MODEL)</a:t>
            </a:r>
            <a:endParaRPr lang="en-US" b="1" dirty="0"/>
          </a:p>
        </p:txBody>
      </p:sp>
      <p:sp>
        <p:nvSpPr>
          <p:cNvPr id="3" name="Subtitle 2"/>
          <p:cNvSpPr>
            <a:spLocks noGrp="1"/>
          </p:cNvSpPr>
          <p:nvPr>
            <p:ph type="subTitle" idx="1"/>
          </p:nvPr>
        </p:nvSpPr>
        <p:spPr/>
        <p:txBody>
          <a:bodyPr>
            <a:normAutofit/>
          </a:bodyPr>
          <a:lstStyle/>
          <a:p>
            <a:r>
              <a:rPr lang="en-US" b="1" dirty="0" smtClean="0">
                <a:solidFill>
                  <a:schemeClr val="tx1"/>
                </a:solidFill>
              </a:rPr>
              <a:t>By </a:t>
            </a:r>
          </a:p>
          <a:p>
            <a:r>
              <a:rPr lang="en-US" b="1" dirty="0" smtClean="0">
                <a:solidFill>
                  <a:schemeClr val="tx1"/>
                </a:solidFill>
              </a:rPr>
              <a:t>Godfrey Tumwesigye</a:t>
            </a:r>
          </a:p>
          <a:p>
            <a:r>
              <a:rPr lang="en-US" b="1" dirty="0" smtClean="0">
                <a:solidFill>
                  <a:schemeClr val="tx1"/>
                </a:solidFill>
              </a:rPr>
              <a:t>gtumwesigye@mubs.ac.ug</a:t>
            </a:r>
            <a:endParaRPr lang="en-US" b="1" dirty="0">
              <a:solidFill>
                <a:schemeClr val="tx1"/>
              </a:solidFill>
            </a:endParaRPr>
          </a:p>
        </p:txBody>
      </p:sp>
    </p:spTree>
    <p:extLst>
      <p:ext uri="{BB962C8B-B14F-4D97-AF65-F5344CB8AC3E}">
        <p14:creationId xmlns:p14="http://schemas.microsoft.com/office/powerpoint/2010/main" val="41584838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9916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52311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8991600" cy="685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78080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GE Model</a:t>
            </a:r>
            <a:endParaRPr lang="en-US" b="1" dirty="0"/>
          </a:p>
        </p:txBody>
      </p:sp>
      <p:sp>
        <p:nvSpPr>
          <p:cNvPr id="3" name="Content Placeholder 2"/>
          <p:cNvSpPr>
            <a:spLocks noGrp="1"/>
          </p:cNvSpPr>
          <p:nvPr>
            <p:ph idx="1"/>
          </p:nvPr>
        </p:nvSpPr>
        <p:spPr/>
        <p:txBody>
          <a:bodyPr>
            <a:normAutofit fontScale="92500" lnSpcReduction="20000"/>
          </a:bodyPr>
          <a:lstStyle/>
          <a:p>
            <a:r>
              <a:rPr lang="en-US" dirty="0"/>
              <a:t>The GE/McKinsey Matrix identifies the optimum </a:t>
            </a:r>
            <a:r>
              <a:rPr lang="en-US" dirty="0" smtClean="0"/>
              <a:t>business portfolio </a:t>
            </a:r>
            <a:r>
              <a:rPr lang="en-US" dirty="0"/>
              <a:t>as one that fits perfectly to the </a:t>
            </a:r>
            <a:r>
              <a:rPr lang="en-US" dirty="0" smtClean="0"/>
              <a:t>company’s strengths and </a:t>
            </a:r>
            <a:r>
              <a:rPr lang="en-US" dirty="0"/>
              <a:t>helps to explore the most attractive industry sectors </a:t>
            </a:r>
            <a:r>
              <a:rPr lang="en-US" dirty="0" smtClean="0"/>
              <a:t>or markets.</a:t>
            </a:r>
          </a:p>
          <a:p>
            <a:r>
              <a:rPr lang="en-US" dirty="0" smtClean="0"/>
              <a:t>The </a:t>
            </a:r>
            <a:r>
              <a:rPr lang="en-US" dirty="0"/>
              <a:t>objective of the analysis is to position each SBU on </a:t>
            </a:r>
            <a:r>
              <a:rPr lang="en-US" dirty="0" smtClean="0"/>
              <a:t>the chart </a:t>
            </a:r>
            <a:r>
              <a:rPr lang="en-US" dirty="0"/>
              <a:t>depending </a:t>
            </a:r>
            <a:r>
              <a:rPr lang="en-US" dirty="0" smtClean="0"/>
              <a:t>on:</a:t>
            </a:r>
            <a:endParaRPr lang="en-US" dirty="0"/>
          </a:p>
          <a:p>
            <a:pPr lvl="1"/>
            <a:r>
              <a:rPr lang="en-US" dirty="0" smtClean="0"/>
              <a:t>The SBUs Strength </a:t>
            </a:r>
            <a:r>
              <a:rPr lang="en-US" dirty="0"/>
              <a:t>and </a:t>
            </a:r>
            <a:endParaRPr lang="en-US" dirty="0" smtClean="0"/>
          </a:p>
          <a:p>
            <a:pPr lvl="1"/>
            <a:r>
              <a:rPr lang="en-US" dirty="0" smtClean="0"/>
              <a:t>The Attractiveness of </a:t>
            </a:r>
            <a:r>
              <a:rPr lang="en-US" dirty="0"/>
              <a:t>the Industry </a:t>
            </a:r>
            <a:r>
              <a:rPr lang="en-US" dirty="0" smtClean="0"/>
              <a:t>or Market </a:t>
            </a:r>
            <a:r>
              <a:rPr lang="en-US" dirty="0"/>
              <a:t>on which it is focused. </a:t>
            </a:r>
            <a:endParaRPr lang="en-US" dirty="0" smtClean="0"/>
          </a:p>
          <a:p>
            <a:pPr lvl="1"/>
            <a:r>
              <a:rPr lang="en-US" dirty="0" smtClean="0"/>
              <a:t>Each axis </a:t>
            </a:r>
            <a:r>
              <a:rPr lang="en-US" dirty="0"/>
              <a:t>is divided into Low, Medium and High, giving the nine-cell matrix as depicted below.</a:t>
            </a:r>
          </a:p>
        </p:txBody>
      </p:sp>
    </p:spTree>
    <p:extLst>
      <p:ext uri="{BB962C8B-B14F-4D97-AF65-F5344CB8AC3E}">
        <p14:creationId xmlns:p14="http://schemas.microsoft.com/office/powerpoint/2010/main" val="13044971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THE NINE CELL MATRIX</a:t>
            </a:r>
            <a:endParaRPr lang="en-US" b="1"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3400" y="1600200"/>
            <a:ext cx="7924799"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6274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Industry </a:t>
            </a:r>
            <a:r>
              <a:rPr lang="en-US" b="1" dirty="0" smtClean="0"/>
              <a:t>Attractiveness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This </a:t>
            </a:r>
            <a:r>
              <a:rPr lang="en-US" dirty="0"/>
              <a:t>factor refers to the ease with which the business unit will be able to accrue profit in the industry. When evaluating the business along this dimension, consider the long term growth potential, </a:t>
            </a:r>
            <a:r>
              <a:rPr lang="en-US" dirty="0">
                <a:hlinkClick r:id="rId2"/>
              </a:rPr>
              <a:t>industry size</a:t>
            </a:r>
            <a:r>
              <a:rPr lang="en-US" dirty="0"/>
              <a:t>, industry profitability, entry and exit barriers, etc. </a:t>
            </a:r>
            <a:endParaRPr lang="en-US" dirty="0" smtClean="0"/>
          </a:p>
          <a:p>
            <a:r>
              <a:rPr lang="en-US" dirty="0" smtClean="0"/>
              <a:t>Furthermore</a:t>
            </a:r>
            <a:r>
              <a:rPr lang="en-US" dirty="0"/>
              <a:t>, evaluate the </a:t>
            </a:r>
            <a:r>
              <a:rPr lang="en-US" dirty="0">
                <a:hlinkClick r:id="rId3"/>
              </a:rPr>
              <a:t>power of suppliers and buyers</a:t>
            </a:r>
            <a:r>
              <a:rPr lang="en-US" dirty="0"/>
              <a:t> as well as any other </a:t>
            </a:r>
            <a:r>
              <a:rPr lang="en-US" dirty="0">
                <a:hlinkClick r:id="rId4"/>
              </a:rPr>
              <a:t>environmental factors</a:t>
            </a:r>
            <a:r>
              <a:rPr lang="en-US" dirty="0"/>
              <a:t> that could influence industry attractiveness.</a:t>
            </a:r>
          </a:p>
          <a:p>
            <a:endParaRPr lang="en-US" dirty="0"/>
          </a:p>
        </p:txBody>
      </p:sp>
    </p:spTree>
    <p:extLst>
      <p:ext uri="{BB962C8B-B14F-4D97-AF65-F5344CB8AC3E}">
        <p14:creationId xmlns:p14="http://schemas.microsoft.com/office/powerpoint/2010/main" val="29136833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Industry Attractiveness</a:t>
            </a:r>
            <a:endParaRPr lang="en-US" dirty="0"/>
          </a:p>
        </p:txBody>
      </p:sp>
      <p:sp>
        <p:nvSpPr>
          <p:cNvPr id="3" name="Content Placeholder 2"/>
          <p:cNvSpPr>
            <a:spLocks noGrp="1"/>
          </p:cNvSpPr>
          <p:nvPr>
            <p:ph idx="1"/>
          </p:nvPr>
        </p:nvSpPr>
        <p:spPr/>
        <p:txBody>
          <a:bodyPr>
            <a:normAutofit/>
          </a:bodyPr>
          <a:lstStyle/>
          <a:p>
            <a:r>
              <a:rPr lang="en-US" dirty="0"/>
              <a:t>In addition, consider your </a:t>
            </a:r>
            <a:r>
              <a:rPr lang="en-US" dirty="0">
                <a:hlinkClick r:id="rId2"/>
              </a:rPr>
              <a:t>products or services,</a:t>
            </a:r>
            <a:r>
              <a:rPr lang="en-US" dirty="0"/>
              <a:t> how they change over time, pricing and </a:t>
            </a:r>
            <a:r>
              <a:rPr lang="en-US" dirty="0">
                <a:hlinkClick r:id="rId3"/>
              </a:rPr>
              <a:t>labor requirements</a:t>
            </a:r>
            <a:r>
              <a:rPr lang="en-US" dirty="0"/>
              <a:t>. It is important to consider all these dimensions, focusing on the distant future. This is because investments require a long-term, rather than a short-term, commitment</a:t>
            </a:r>
            <a:r>
              <a:rPr lang="en-US" dirty="0" smtClean="0"/>
              <a:t>.</a:t>
            </a:r>
            <a:endParaRPr lang="en-US" dirty="0"/>
          </a:p>
        </p:txBody>
      </p:sp>
    </p:spTree>
    <p:extLst>
      <p:ext uri="{BB962C8B-B14F-4D97-AF65-F5344CB8AC3E}">
        <p14:creationId xmlns:p14="http://schemas.microsoft.com/office/powerpoint/2010/main" val="3652149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Industry Attractiveness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Industry </a:t>
            </a:r>
            <a:r>
              <a:rPr lang="en-US" dirty="0"/>
              <a:t>attractiveness represents the profit potential of the industry for a business to enter and compete in that industry. </a:t>
            </a:r>
            <a:endParaRPr lang="en-US" dirty="0" smtClean="0"/>
          </a:p>
          <a:p>
            <a:r>
              <a:rPr lang="en-US" dirty="0" smtClean="0"/>
              <a:t>The </a:t>
            </a:r>
            <a:r>
              <a:rPr lang="en-US" dirty="0"/>
              <a:t>higher the profit potential, the more attractive is the industry. An industry’s profitability is affected by the current level of competition and future changes in the competitive landscape. </a:t>
            </a:r>
            <a:endParaRPr lang="en-US" dirty="0" smtClean="0"/>
          </a:p>
          <a:p>
            <a:r>
              <a:rPr lang="en-US" dirty="0" smtClean="0"/>
              <a:t>When </a:t>
            </a:r>
            <a:r>
              <a:rPr lang="en-US" dirty="0"/>
              <a:t>evaluating industry attractiveness, evaluate how an industry will change in the long run rather than in the short-term</a:t>
            </a:r>
          </a:p>
          <a:p>
            <a:endParaRPr lang="en-US" dirty="0"/>
          </a:p>
          <a:p>
            <a:endParaRPr lang="en-US" dirty="0"/>
          </a:p>
        </p:txBody>
      </p:sp>
    </p:spTree>
    <p:extLst>
      <p:ext uri="{BB962C8B-B14F-4D97-AF65-F5344CB8AC3E}">
        <p14:creationId xmlns:p14="http://schemas.microsoft.com/office/powerpoint/2010/main" val="3127798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DETERMINANTS OF MARKET ATTRACTIVENESS</a:t>
            </a:r>
            <a:endParaRPr lang="en-US" b="1" dirty="0"/>
          </a:p>
        </p:txBody>
      </p:sp>
      <p:sp>
        <p:nvSpPr>
          <p:cNvPr id="3" name="Content Placeholder 2"/>
          <p:cNvSpPr>
            <a:spLocks noGrp="1"/>
          </p:cNvSpPr>
          <p:nvPr>
            <p:ph idx="1"/>
          </p:nvPr>
        </p:nvSpPr>
        <p:spPr/>
        <p:txBody>
          <a:bodyPr>
            <a:normAutofit fontScale="77500" lnSpcReduction="20000"/>
          </a:bodyPr>
          <a:lstStyle/>
          <a:p>
            <a:pPr marL="514350" indent="-514350" fontAlgn="base">
              <a:buAutoNum type="alphaLcParenBoth"/>
            </a:pPr>
            <a:r>
              <a:rPr lang="en-US" dirty="0" smtClean="0"/>
              <a:t>Size </a:t>
            </a:r>
            <a:r>
              <a:rPr lang="en-US" dirty="0"/>
              <a:t>of the </a:t>
            </a:r>
            <a:r>
              <a:rPr lang="en-US" dirty="0" smtClean="0"/>
              <a:t>market</a:t>
            </a:r>
          </a:p>
          <a:p>
            <a:pPr marL="514350" indent="-514350" fontAlgn="base">
              <a:buAutoNum type="alphaLcParenBoth"/>
            </a:pPr>
            <a:r>
              <a:rPr lang="en-US" dirty="0" smtClean="0"/>
              <a:t>Market growth rate and growth potential</a:t>
            </a:r>
          </a:p>
          <a:p>
            <a:pPr marL="514350" indent="-514350" fontAlgn="base">
              <a:buAutoNum type="alphaLcParenBoth"/>
            </a:pPr>
            <a:r>
              <a:rPr lang="en-US" dirty="0" smtClean="0"/>
              <a:t>Structure </a:t>
            </a:r>
            <a:r>
              <a:rPr lang="en-US" dirty="0"/>
              <a:t>of the </a:t>
            </a:r>
            <a:r>
              <a:rPr lang="en-US" dirty="0" smtClean="0"/>
              <a:t>industry</a:t>
            </a:r>
          </a:p>
          <a:p>
            <a:pPr marL="514350" indent="-514350" fontAlgn="base">
              <a:buAutoNum type="alphaLcParenBoth"/>
            </a:pPr>
            <a:r>
              <a:rPr lang="en-US" dirty="0" smtClean="0"/>
              <a:t>Competitors</a:t>
            </a:r>
            <a:endParaRPr lang="en-US" dirty="0"/>
          </a:p>
          <a:p>
            <a:pPr marL="514350" indent="-514350" fontAlgn="base">
              <a:buAutoNum type="alphaLcParenBoth"/>
            </a:pPr>
            <a:r>
              <a:rPr lang="en-US" dirty="0" smtClean="0"/>
              <a:t>Entry </a:t>
            </a:r>
            <a:r>
              <a:rPr lang="en-US" dirty="0"/>
              <a:t>and exit </a:t>
            </a:r>
            <a:r>
              <a:rPr lang="en-US" dirty="0" smtClean="0"/>
              <a:t>barriers</a:t>
            </a:r>
          </a:p>
          <a:p>
            <a:pPr marL="514350" indent="-514350" fontAlgn="base">
              <a:buAutoNum type="alphaLcParenBoth"/>
            </a:pPr>
            <a:r>
              <a:rPr lang="en-US" dirty="0" smtClean="0"/>
              <a:t>Product </a:t>
            </a:r>
            <a:r>
              <a:rPr lang="en-US" dirty="0"/>
              <a:t>life </a:t>
            </a:r>
            <a:r>
              <a:rPr lang="en-US" dirty="0" smtClean="0"/>
              <a:t>cycle</a:t>
            </a:r>
          </a:p>
          <a:p>
            <a:pPr marL="514350" indent="-514350" fontAlgn="base">
              <a:buAutoNum type="alphaLcParenBoth"/>
            </a:pPr>
            <a:r>
              <a:rPr lang="en-US" dirty="0" smtClean="0"/>
              <a:t>Demand</a:t>
            </a:r>
          </a:p>
          <a:p>
            <a:pPr marL="514350" indent="-514350" fontAlgn="base">
              <a:buAutoNum type="alphaLcParenBoth"/>
            </a:pPr>
            <a:r>
              <a:rPr lang="en-US" dirty="0" smtClean="0"/>
              <a:t>Market </a:t>
            </a:r>
            <a:r>
              <a:rPr lang="en-US" dirty="0"/>
              <a:t>profitability </a:t>
            </a:r>
            <a:endParaRPr lang="en-US" dirty="0" smtClean="0"/>
          </a:p>
          <a:p>
            <a:pPr marL="514350" indent="-514350" fontAlgn="base">
              <a:buAutoNum type="alphaLcParenBoth"/>
            </a:pPr>
            <a:r>
              <a:rPr lang="en-US" dirty="0" smtClean="0"/>
              <a:t>Market </a:t>
            </a:r>
            <a:r>
              <a:rPr lang="en-US" dirty="0"/>
              <a:t>predictability </a:t>
            </a:r>
            <a:endParaRPr lang="en-US" dirty="0" smtClean="0"/>
          </a:p>
          <a:p>
            <a:pPr marL="514350" indent="-514350" fontAlgn="base">
              <a:buAutoNum type="alphaLcParenBoth"/>
            </a:pPr>
            <a:r>
              <a:rPr lang="en-US" dirty="0" smtClean="0"/>
              <a:t>New </a:t>
            </a:r>
            <a:r>
              <a:rPr lang="en-US" dirty="0"/>
              <a:t>opportunities </a:t>
            </a:r>
            <a:endParaRPr lang="en-US" dirty="0" smtClean="0"/>
          </a:p>
          <a:p>
            <a:pPr marL="514350" indent="-514350" fontAlgn="base">
              <a:buAutoNum type="alphaLcParenBoth"/>
            </a:pPr>
            <a:r>
              <a:rPr lang="en-US" dirty="0" smtClean="0"/>
              <a:t>Macro </a:t>
            </a:r>
            <a:r>
              <a:rPr lang="en-US" dirty="0"/>
              <a:t>environmental and economic </a:t>
            </a:r>
            <a:r>
              <a:rPr lang="en-US" dirty="0" smtClean="0"/>
              <a:t>factors (SLEPT) </a:t>
            </a:r>
            <a:endParaRPr lang="en-US" dirty="0"/>
          </a:p>
          <a:p>
            <a:pPr fontAlgn="base"/>
            <a:endParaRPr lang="en-US" dirty="0"/>
          </a:p>
          <a:p>
            <a:endParaRPr lang="en-US" dirty="0"/>
          </a:p>
        </p:txBody>
      </p:sp>
    </p:spTree>
    <p:extLst>
      <p:ext uri="{BB962C8B-B14F-4D97-AF65-F5344CB8AC3E}">
        <p14:creationId xmlns:p14="http://schemas.microsoft.com/office/powerpoint/2010/main" val="19274138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Determinants of Business </a:t>
            </a:r>
            <a:r>
              <a:rPr lang="en-US" b="1" dirty="0" smtClean="0"/>
              <a:t>Strength</a:t>
            </a:r>
            <a:endParaRPr lang="en-US" b="1" dirty="0"/>
          </a:p>
        </p:txBody>
      </p:sp>
      <p:sp>
        <p:nvSpPr>
          <p:cNvPr id="3" name="Content Placeholder 2"/>
          <p:cNvSpPr>
            <a:spLocks noGrp="1"/>
          </p:cNvSpPr>
          <p:nvPr>
            <p:ph idx="1"/>
          </p:nvPr>
        </p:nvSpPr>
        <p:spPr/>
        <p:txBody>
          <a:bodyPr>
            <a:normAutofit fontScale="92500" lnSpcReduction="20000"/>
          </a:bodyPr>
          <a:lstStyle/>
          <a:p>
            <a:pPr marL="514350" indent="-514350">
              <a:buAutoNum type="alphaLcParenBoth"/>
            </a:pPr>
            <a:r>
              <a:rPr lang="en-US" dirty="0" smtClean="0"/>
              <a:t>Market share</a:t>
            </a:r>
          </a:p>
          <a:p>
            <a:pPr marL="514350" indent="-514350">
              <a:buAutoNum type="alphaLcParenBoth"/>
            </a:pPr>
            <a:r>
              <a:rPr lang="en-US" dirty="0" smtClean="0"/>
              <a:t>Market share growth rate &amp; potential</a:t>
            </a:r>
            <a:endParaRPr lang="en-US" dirty="0"/>
          </a:p>
          <a:p>
            <a:pPr marL="514350" indent="-514350">
              <a:buAutoNum type="alphaLcParenBoth"/>
            </a:pPr>
            <a:r>
              <a:rPr lang="en-US" dirty="0" smtClean="0"/>
              <a:t>Customer loyalty</a:t>
            </a:r>
          </a:p>
          <a:p>
            <a:pPr marL="514350" indent="-514350">
              <a:buAutoNum type="alphaLcParenBoth"/>
            </a:pPr>
            <a:r>
              <a:rPr lang="en-US" dirty="0" smtClean="0"/>
              <a:t>Brand </a:t>
            </a:r>
            <a:r>
              <a:rPr lang="en-US" dirty="0"/>
              <a:t>strength compared to others </a:t>
            </a:r>
            <a:endParaRPr lang="en-US" dirty="0" smtClean="0"/>
          </a:p>
          <a:p>
            <a:pPr marL="514350" indent="-514350">
              <a:buAutoNum type="alphaLcParenBoth"/>
            </a:pPr>
            <a:r>
              <a:rPr lang="en-US" dirty="0" smtClean="0"/>
              <a:t>Access </a:t>
            </a:r>
            <a:r>
              <a:rPr lang="en-US" dirty="0"/>
              <a:t>to distribution </a:t>
            </a:r>
            <a:r>
              <a:rPr lang="en-US" dirty="0" smtClean="0"/>
              <a:t>channels</a:t>
            </a:r>
          </a:p>
          <a:p>
            <a:pPr marL="514350" indent="-514350">
              <a:buAutoNum type="alphaLcParenBoth"/>
            </a:pPr>
            <a:r>
              <a:rPr lang="en-US" dirty="0" smtClean="0"/>
              <a:t>Assets </a:t>
            </a:r>
            <a:r>
              <a:rPr lang="en-US" dirty="0"/>
              <a:t>and market under the business </a:t>
            </a:r>
            <a:r>
              <a:rPr lang="en-US" dirty="0" smtClean="0"/>
              <a:t>unit</a:t>
            </a:r>
          </a:p>
          <a:p>
            <a:pPr marL="514350" indent="-514350">
              <a:buAutoNum type="alphaLcParenBoth"/>
            </a:pPr>
            <a:r>
              <a:rPr lang="en-US" dirty="0" smtClean="0"/>
              <a:t>Distribution </a:t>
            </a:r>
            <a:r>
              <a:rPr lang="en-US" dirty="0"/>
              <a:t>network and population reach </a:t>
            </a:r>
            <a:endParaRPr lang="en-US" dirty="0" smtClean="0"/>
          </a:p>
          <a:p>
            <a:pPr marL="514350" indent="-514350">
              <a:buAutoNum type="alphaLcParenBoth"/>
            </a:pPr>
            <a:r>
              <a:rPr lang="en-US" dirty="0" smtClean="0"/>
              <a:t>Research </a:t>
            </a:r>
            <a:r>
              <a:rPr lang="en-US" dirty="0"/>
              <a:t>and development </a:t>
            </a:r>
            <a:endParaRPr lang="en-US" dirty="0" smtClean="0"/>
          </a:p>
          <a:p>
            <a:pPr marL="514350" indent="-514350">
              <a:buAutoNum type="alphaLcParenBoth"/>
            </a:pPr>
            <a:r>
              <a:rPr lang="en-US" dirty="0" smtClean="0"/>
              <a:t>Access to </a:t>
            </a:r>
            <a:r>
              <a:rPr lang="en-US" dirty="0"/>
              <a:t>capital </a:t>
            </a:r>
            <a:r>
              <a:rPr lang="en-US" dirty="0" smtClean="0"/>
              <a:t>for more investment</a:t>
            </a:r>
            <a:endParaRPr lang="en-US" dirty="0"/>
          </a:p>
          <a:p>
            <a:endParaRPr lang="en-US" dirty="0" smtClean="0"/>
          </a:p>
          <a:p>
            <a:endParaRPr lang="en-US" dirty="0"/>
          </a:p>
        </p:txBody>
      </p:sp>
    </p:spTree>
    <p:extLst>
      <p:ext uri="{BB962C8B-B14F-4D97-AF65-F5344CB8AC3E}">
        <p14:creationId xmlns:p14="http://schemas.microsoft.com/office/powerpoint/2010/main" val="32037513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200" y="152400"/>
            <a:ext cx="8915400" cy="670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2704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STRATEGIES FOR SBUs IN THE GE MODEL</a:t>
            </a:r>
            <a:endParaRPr lang="en-US" b="1" dirty="0"/>
          </a:p>
        </p:txBody>
      </p:sp>
      <p:sp>
        <p:nvSpPr>
          <p:cNvPr id="3" name="Content Placeholder 2"/>
          <p:cNvSpPr>
            <a:spLocks noGrp="1"/>
          </p:cNvSpPr>
          <p:nvPr>
            <p:ph idx="1"/>
          </p:nvPr>
        </p:nvSpPr>
        <p:spPr>
          <a:xfrm>
            <a:off x="457200" y="1447800"/>
            <a:ext cx="8229600" cy="4953000"/>
          </a:xfrm>
        </p:spPr>
        <p:txBody>
          <a:bodyPr>
            <a:normAutofit fontScale="77500" lnSpcReduction="20000"/>
          </a:bodyPr>
          <a:lstStyle/>
          <a:p>
            <a:r>
              <a:rPr lang="en-US" b="1" dirty="0" smtClean="0"/>
              <a:t>Investment </a:t>
            </a:r>
            <a:r>
              <a:rPr lang="en-US" dirty="0"/>
              <a:t>is made in the market on the basis of the existing market attractiveness in terms of growth. Also it is affected by the respective market share of the organisation </a:t>
            </a:r>
          </a:p>
          <a:p>
            <a:r>
              <a:rPr lang="en-US" b="1" dirty="0" smtClean="0"/>
              <a:t>Protect </a:t>
            </a:r>
            <a:r>
              <a:rPr lang="en-US" dirty="0"/>
              <a:t>condition refers to the situation where a business doesn’t want fresh investment rather it is willing to have the security of the given investment. So that it does not result in losses. </a:t>
            </a:r>
          </a:p>
          <a:p>
            <a:r>
              <a:rPr lang="en-US" b="1" dirty="0" smtClean="0"/>
              <a:t>Harvest </a:t>
            </a:r>
            <a:r>
              <a:rPr lang="en-US" dirty="0"/>
              <a:t>refers to the situation where the business wants to generate cash out of the given investment (i.e. it does not want stock accumulation) </a:t>
            </a:r>
          </a:p>
          <a:p>
            <a:r>
              <a:rPr lang="en-US" b="1" dirty="0" smtClean="0"/>
              <a:t>Divest </a:t>
            </a:r>
            <a:r>
              <a:rPr lang="en-US" dirty="0"/>
              <a:t>refers to the condition where a business organisation has finally decided to sale an undertaking or part of its undertaking. Divestment is the last option which a business organisation can undertake. </a:t>
            </a:r>
          </a:p>
          <a:p>
            <a:endParaRPr lang="en-US" dirty="0"/>
          </a:p>
        </p:txBody>
      </p:sp>
    </p:spTree>
    <p:extLst>
      <p:ext uri="{BB962C8B-B14F-4D97-AF65-F5344CB8AC3E}">
        <p14:creationId xmlns:p14="http://schemas.microsoft.com/office/powerpoint/2010/main" val="27057961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Uses of the GE MODEL</a:t>
            </a:r>
            <a:endParaRPr lang="en-US" b="1" dirty="0"/>
          </a:p>
        </p:txBody>
      </p:sp>
      <p:sp>
        <p:nvSpPr>
          <p:cNvPr id="3" name="Content Placeholder 2"/>
          <p:cNvSpPr>
            <a:spLocks noGrp="1"/>
          </p:cNvSpPr>
          <p:nvPr>
            <p:ph idx="1"/>
          </p:nvPr>
        </p:nvSpPr>
        <p:spPr/>
        <p:txBody>
          <a:bodyPr/>
          <a:lstStyle/>
          <a:p>
            <a:pPr marL="514350" indent="-514350">
              <a:buFont typeface="+mj-lt"/>
              <a:buAutoNum type="arabicPeriod"/>
            </a:pPr>
            <a:r>
              <a:rPr lang="en-US" dirty="0" smtClean="0"/>
              <a:t> </a:t>
            </a:r>
            <a:r>
              <a:rPr lang="en-US" dirty="0"/>
              <a:t>Analyze the current portfolio of the business units and their position compared to others </a:t>
            </a:r>
          </a:p>
          <a:p>
            <a:pPr marL="514350" indent="-514350">
              <a:buFont typeface="+mj-lt"/>
              <a:buAutoNum type="arabicPeriod"/>
            </a:pPr>
            <a:r>
              <a:rPr lang="en-US" dirty="0" smtClean="0"/>
              <a:t>Develop </a:t>
            </a:r>
            <a:r>
              <a:rPr lang="en-US" dirty="0"/>
              <a:t>growth strategies for each individual business units by adding new products and business to the portfolio </a:t>
            </a:r>
          </a:p>
          <a:p>
            <a:pPr marL="514350" indent="-514350">
              <a:buFont typeface="+mj-lt"/>
              <a:buAutoNum type="arabicPeriod"/>
            </a:pPr>
            <a:r>
              <a:rPr lang="en-US" dirty="0" smtClean="0"/>
              <a:t>Decide </a:t>
            </a:r>
            <a:r>
              <a:rPr lang="en-US" dirty="0"/>
              <a:t>the business units to be sold or invested more to exploit future opportunities </a:t>
            </a:r>
          </a:p>
          <a:p>
            <a:endParaRPr lang="en-US" dirty="0"/>
          </a:p>
        </p:txBody>
      </p:sp>
    </p:spTree>
    <p:extLst>
      <p:ext uri="{BB962C8B-B14F-4D97-AF65-F5344CB8AC3E}">
        <p14:creationId xmlns:p14="http://schemas.microsoft.com/office/powerpoint/2010/main" val="22008467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SHELL DIRECTIONAL POLICY MATRIX</a:t>
            </a:r>
            <a:endParaRPr lang="en-US" b="1" dirty="0"/>
          </a:p>
        </p:txBody>
      </p:sp>
    </p:spTree>
    <p:extLst>
      <p:ext uri="{BB962C8B-B14F-4D97-AF65-F5344CB8AC3E}">
        <p14:creationId xmlns:p14="http://schemas.microsoft.com/office/powerpoint/2010/main" val="30469278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r>
              <a:rPr lang="en-US" dirty="0"/>
              <a:t>The </a:t>
            </a:r>
            <a:r>
              <a:rPr lang="en-US" b="1" dirty="0"/>
              <a:t>Shell Directional Policy Matrix (DPM)</a:t>
            </a:r>
            <a:r>
              <a:rPr lang="en-US" dirty="0"/>
              <a:t> is another </a:t>
            </a:r>
            <a:r>
              <a:rPr lang="en-US" dirty="0" smtClean="0"/>
              <a:t>improvement  </a:t>
            </a:r>
            <a:r>
              <a:rPr lang="en-US" dirty="0"/>
              <a:t>upon </a:t>
            </a:r>
            <a:r>
              <a:rPr lang="en-US" dirty="0" smtClean="0"/>
              <a:t>the </a:t>
            </a:r>
            <a:r>
              <a:rPr lang="en-US" b="1" dirty="0" smtClean="0"/>
              <a:t>BCG</a:t>
            </a:r>
            <a:r>
              <a:rPr lang="en-US" b="1" dirty="0"/>
              <a:t> </a:t>
            </a:r>
            <a:r>
              <a:rPr lang="en-US" b="1" dirty="0" smtClean="0"/>
              <a:t>Model</a:t>
            </a:r>
            <a:r>
              <a:rPr lang="en-US" dirty="0" smtClean="0"/>
              <a:t>. </a:t>
            </a:r>
          </a:p>
          <a:p>
            <a:r>
              <a:rPr lang="en-US" dirty="0" smtClean="0"/>
              <a:t>On </a:t>
            </a:r>
            <a:r>
              <a:rPr lang="en-US" dirty="0"/>
              <a:t>the horizontal axis are prospects for business sector profitability, and along the vertical axis is a company’s competitive capability. </a:t>
            </a:r>
            <a:endParaRPr lang="en-US" dirty="0" smtClean="0"/>
          </a:p>
          <a:p>
            <a:r>
              <a:rPr lang="en-US" dirty="0" smtClean="0"/>
              <a:t>Business </a:t>
            </a:r>
            <a:r>
              <a:rPr lang="en-US" dirty="0"/>
              <a:t>sector profitability includes the size of the market, expected growth, lack of competition, profit margins within the market and other favorable political and socio-economic conditions. On the other hand company’s </a:t>
            </a:r>
            <a:r>
              <a:rPr lang="en-US" dirty="0" smtClean="0"/>
              <a:t>competitive </a:t>
            </a:r>
            <a:r>
              <a:rPr lang="en-US" dirty="0"/>
              <a:t>capability  is determined by the sales volume, the products reputation, reliability of service and competitive pricing. </a:t>
            </a:r>
          </a:p>
        </p:txBody>
      </p:sp>
    </p:spTree>
    <p:extLst>
      <p:ext uri="{BB962C8B-B14F-4D97-AF65-F5344CB8AC3E}">
        <p14:creationId xmlns:p14="http://schemas.microsoft.com/office/powerpoint/2010/main" val="4714162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Shell </a:t>
            </a:r>
            <a:r>
              <a:rPr lang="en-US" b="1" dirty="0"/>
              <a:t>Directional Policy Matrix (DPM)</a:t>
            </a:r>
            <a:endParaRPr lang="en-US" dirty="0"/>
          </a:p>
        </p:txBody>
      </p:sp>
      <p:sp>
        <p:nvSpPr>
          <p:cNvPr id="3" name="Content Placeholder 2"/>
          <p:cNvSpPr>
            <a:spLocks noGrp="1"/>
          </p:cNvSpPr>
          <p:nvPr>
            <p:ph idx="1"/>
          </p:nvPr>
        </p:nvSpPr>
        <p:spPr/>
        <p:txBody>
          <a:bodyPr/>
          <a:lstStyle/>
          <a:p>
            <a:r>
              <a:rPr lang="en-US" dirty="0" smtClean="0"/>
              <a:t>As with the </a:t>
            </a:r>
            <a:r>
              <a:rPr lang="en-US" u="sng" dirty="0" smtClean="0"/>
              <a:t>GE model,</a:t>
            </a:r>
            <a:r>
              <a:rPr lang="en-US" dirty="0" smtClean="0"/>
              <a:t> the location of a </a:t>
            </a:r>
            <a:r>
              <a:rPr lang="en-US" u="sng" dirty="0" smtClean="0"/>
              <a:t>SBU</a:t>
            </a:r>
            <a:r>
              <a:rPr lang="en-US" dirty="0" smtClean="0"/>
              <a:t> in any cell of the matrix implies different strategic decisions. </a:t>
            </a:r>
          </a:p>
          <a:p>
            <a:r>
              <a:rPr lang="en-US" dirty="0" smtClean="0"/>
              <a:t>However decisions often span options and in practice the zones are an irregular shape and do not tend to be accommodated by box shapes. Instead they blend into each other.</a:t>
            </a:r>
            <a:endParaRPr lang="en-US" dirty="0"/>
          </a:p>
        </p:txBody>
      </p:sp>
    </p:spTree>
    <p:extLst>
      <p:ext uri="{BB962C8B-B14F-4D97-AF65-F5344CB8AC3E}">
        <p14:creationId xmlns:p14="http://schemas.microsoft.com/office/powerpoint/2010/main" val="38678113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SHELL’S DIRECTIONAL POLICY MATRIX</a:t>
            </a:r>
            <a:endParaRPr lang="en-US" b="1" dirty="0"/>
          </a:p>
        </p:txBody>
      </p:sp>
      <p:sp>
        <p:nvSpPr>
          <p:cNvPr id="3" name="Content Placeholder 2"/>
          <p:cNvSpPr>
            <a:spLocks noGrp="1"/>
          </p:cNvSpPr>
          <p:nvPr>
            <p:ph idx="1"/>
          </p:nvPr>
        </p:nvSpPr>
        <p:spPr/>
        <p:txBody>
          <a:bodyPr/>
          <a:lstStyle/>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600200"/>
            <a:ext cx="8229599" cy="4571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95069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4800" y="304800"/>
            <a:ext cx="8839200" cy="5821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15434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Strategies for SBUs under Shell </a:t>
            </a:r>
            <a:r>
              <a:rPr lang="en-US" b="1" dirty="0"/>
              <a:t>Directional Policy Matrix (DPM)</a:t>
            </a:r>
          </a:p>
        </p:txBody>
      </p:sp>
      <p:sp>
        <p:nvSpPr>
          <p:cNvPr id="3" name="Content Placeholder 2"/>
          <p:cNvSpPr>
            <a:spLocks noGrp="1"/>
          </p:cNvSpPr>
          <p:nvPr>
            <p:ph idx="1"/>
          </p:nvPr>
        </p:nvSpPr>
        <p:spPr/>
        <p:txBody>
          <a:bodyPr>
            <a:normAutofit fontScale="70000" lnSpcReduction="20000"/>
          </a:bodyPr>
          <a:lstStyle/>
          <a:p>
            <a:pPr marL="514350" indent="-514350">
              <a:buFont typeface="+mj-lt"/>
              <a:buAutoNum type="arabicPeriod"/>
            </a:pPr>
            <a:r>
              <a:rPr lang="en-US" b="1" dirty="0"/>
              <a:t>Divest: </a:t>
            </a:r>
            <a:r>
              <a:rPr lang="en-US" dirty="0"/>
              <a:t>SBU’s running in losses with uncertain cash flows. They should be divested as the situation is not likely to improve in the near future. These liquidate or move thee assets.</a:t>
            </a:r>
          </a:p>
          <a:p>
            <a:pPr marL="514350" indent="-514350">
              <a:buFont typeface="+mj-lt"/>
              <a:buAutoNum type="arabicPeriod"/>
            </a:pPr>
            <a:r>
              <a:rPr lang="en-US" b="1" dirty="0"/>
              <a:t>Phased withdrawal</a:t>
            </a:r>
            <a:r>
              <a:rPr lang="en-US" dirty="0"/>
              <a:t>: SBU’s with weak competitive position in a low growth market with very little chance of generating cash flows. They should be phased out gradually. The cash realized should be invested in more profitable ventures.</a:t>
            </a:r>
          </a:p>
          <a:p>
            <a:pPr marL="514350" indent="-514350">
              <a:buFont typeface="+mj-lt"/>
              <a:buAutoNum type="arabicPeriod"/>
            </a:pPr>
            <a:r>
              <a:rPr lang="en-US" b="1" dirty="0"/>
              <a:t>Double or quit</a:t>
            </a:r>
            <a:r>
              <a:rPr lang="en-US" dirty="0"/>
              <a:t>: Gamble on potential major SBU’s for the future. Either invests more to use the prospects presented by the market or else better to quit the business.</a:t>
            </a:r>
          </a:p>
          <a:p>
            <a:pPr marL="514350" indent="-514350">
              <a:buFont typeface="+mj-lt"/>
              <a:buAutoNum type="arabicPeriod"/>
            </a:pPr>
            <a:r>
              <a:rPr lang="en-US" b="1" dirty="0"/>
              <a:t>Custodial</a:t>
            </a:r>
            <a:r>
              <a:rPr lang="en-US" dirty="0"/>
              <a:t>: SBU’s are just like a cash cow, milk it and do not commit any more resources. The corporate has to bear with the situation by getting help from other SBU’s or get out of the scene so as to focus more on other attractive business.</a:t>
            </a:r>
          </a:p>
          <a:p>
            <a:endParaRPr lang="en-US" dirty="0"/>
          </a:p>
        </p:txBody>
      </p:sp>
    </p:spTree>
    <p:extLst>
      <p:ext uri="{BB962C8B-B14F-4D97-AF65-F5344CB8AC3E}">
        <p14:creationId xmlns:p14="http://schemas.microsoft.com/office/powerpoint/2010/main" val="25950954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Strategies for SBUs under Shell Directional Policy Matrix (DPM)</a:t>
            </a:r>
            <a:endParaRPr lang="en-US" dirty="0"/>
          </a:p>
        </p:txBody>
      </p:sp>
      <p:sp>
        <p:nvSpPr>
          <p:cNvPr id="3" name="Content Placeholder 2"/>
          <p:cNvSpPr>
            <a:spLocks noGrp="1"/>
          </p:cNvSpPr>
          <p:nvPr>
            <p:ph idx="1"/>
          </p:nvPr>
        </p:nvSpPr>
        <p:spPr/>
        <p:txBody>
          <a:bodyPr>
            <a:normAutofit fontScale="77500" lnSpcReduction="20000"/>
          </a:bodyPr>
          <a:lstStyle/>
          <a:p>
            <a:pPr marL="514350" indent="-514350">
              <a:buFont typeface="+mj-lt"/>
              <a:buAutoNum type="arabicPeriod" startAt="5"/>
            </a:pPr>
            <a:r>
              <a:rPr lang="en-US" b="1" dirty="0"/>
              <a:t>Try harder</a:t>
            </a:r>
            <a:r>
              <a:rPr lang="en-US" dirty="0"/>
              <a:t>: SBU’s could be vulnerable over a longer period of time, but fine for now. They need additional resources to strength their capabilities. The corporate try harder to exploit the business prospects thoroughly.</a:t>
            </a:r>
          </a:p>
          <a:p>
            <a:pPr marL="514350" indent="-514350">
              <a:buFont typeface="+mj-lt"/>
              <a:buAutoNum type="arabicPeriod" startAt="5"/>
            </a:pPr>
            <a:r>
              <a:rPr lang="en-US" b="1" dirty="0"/>
              <a:t>Cash Generator</a:t>
            </a:r>
            <a:r>
              <a:rPr lang="en-US" dirty="0"/>
              <a:t>: Even more like a cash cow, milk here for expansion elsewhere. SBU’s may continue their operations, at least for generating strong cash flows and satisfactory profits. No further investments are made.</a:t>
            </a:r>
          </a:p>
          <a:p>
            <a:pPr marL="514350" indent="-514350">
              <a:buFont typeface="+mj-lt"/>
              <a:buAutoNum type="arabicPeriod" startAt="5"/>
            </a:pPr>
            <a:r>
              <a:rPr lang="en-US" b="1" dirty="0"/>
              <a:t>Growth</a:t>
            </a:r>
            <a:r>
              <a:rPr lang="en-US" dirty="0"/>
              <a:t>: Grow the market by focusing just enough resources here. These SBU’s need funds to support product innovations, R&amp;D activities etc.</a:t>
            </a:r>
          </a:p>
          <a:p>
            <a:pPr marL="514350" indent="-514350">
              <a:buFont typeface="+mj-lt"/>
              <a:buAutoNum type="arabicPeriod" startAt="5"/>
            </a:pPr>
            <a:r>
              <a:rPr lang="en-US" b="1" dirty="0"/>
              <a:t>Market Leadership</a:t>
            </a:r>
            <a:r>
              <a:rPr lang="en-US" dirty="0"/>
              <a:t>: Major resources are focused upon the SBU. It must receive top priority.</a:t>
            </a:r>
          </a:p>
          <a:p>
            <a:endParaRPr lang="en-US" dirty="0"/>
          </a:p>
        </p:txBody>
      </p:sp>
    </p:spTree>
    <p:extLst>
      <p:ext uri="{BB962C8B-B14F-4D97-AF65-F5344CB8AC3E}">
        <p14:creationId xmlns:p14="http://schemas.microsoft.com/office/powerpoint/2010/main" val="1665150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423</TotalTime>
  <Words>648</Words>
  <Application>Microsoft Office PowerPoint</Application>
  <PresentationFormat>On-screen Show (4:3)</PresentationFormat>
  <Paragraphs>69</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THE GE NINE CELL MATRIX (GE MODEL)</vt:lpstr>
      <vt:lpstr>PowerPoint Presentation</vt:lpstr>
      <vt:lpstr>PowerPoint Presentation</vt:lpstr>
      <vt:lpstr>GE Model</vt:lpstr>
      <vt:lpstr>THE NINE CELL MATRIX</vt:lpstr>
      <vt:lpstr>Industry Attractiveness</vt:lpstr>
      <vt:lpstr>Industry Attractiveness</vt:lpstr>
      <vt:lpstr>Industry Attractiveness</vt:lpstr>
      <vt:lpstr>DETERMINANTS OF MARKET ATTRACTIVENESS</vt:lpstr>
      <vt:lpstr>Determinants of Business Strength</vt:lpstr>
      <vt:lpstr>PowerPoint Presentation</vt:lpstr>
      <vt:lpstr>STRATEGIES FOR SBUs IN THE GE MODEL</vt:lpstr>
      <vt:lpstr>Uses of the GE MODEL</vt:lpstr>
      <vt:lpstr>SHELL DIRECTIONAL POLICY MATRIX</vt:lpstr>
      <vt:lpstr>PowerPoint Presentation</vt:lpstr>
      <vt:lpstr>Shell Directional Policy Matrix (DPM)</vt:lpstr>
      <vt:lpstr>SHELL’S DIRECTIONAL POLICY MATRIX</vt:lpstr>
      <vt:lpstr>PowerPoint Presentation</vt:lpstr>
      <vt:lpstr>Strategies for SBUs under Shell Directional Policy Matrix (DPM)</vt:lpstr>
      <vt:lpstr>Strategies for SBUs under Shell Directional Policy Matrix (DPM)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GE Nine Cell Matrix</dc:title>
  <dc:creator>DELL</dc:creator>
  <cp:lastModifiedBy>DELL</cp:lastModifiedBy>
  <cp:revision>12</cp:revision>
  <cp:lastPrinted>2022-08-31T13:30:37Z</cp:lastPrinted>
  <dcterms:created xsi:type="dcterms:W3CDTF">2022-08-11T21:36:22Z</dcterms:created>
  <dcterms:modified xsi:type="dcterms:W3CDTF">2022-10-27T09:55:27Z</dcterms:modified>
</cp:coreProperties>
</file>