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317" r:id="rId5"/>
    <p:sldId id="318" r:id="rId6"/>
    <p:sldId id="271" r:id="rId7"/>
    <p:sldId id="267" r:id="rId8"/>
    <p:sldId id="319" r:id="rId9"/>
    <p:sldId id="269" r:id="rId10"/>
    <p:sldId id="273" r:id="rId11"/>
    <p:sldId id="320" r:id="rId12"/>
    <p:sldId id="321" r:id="rId13"/>
    <p:sldId id="322" r:id="rId14"/>
    <p:sldId id="323" r:id="rId15"/>
    <p:sldId id="259" r:id="rId16"/>
    <p:sldId id="275" r:id="rId17"/>
    <p:sldId id="324" r:id="rId18"/>
    <p:sldId id="325" r:id="rId19"/>
    <p:sldId id="326" r:id="rId20"/>
    <p:sldId id="315" r:id="rId21"/>
    <p:sldId id="264" r:id="rId22"/>
    <p:sldId id="302" r:id="rId23"/>
    <p:sldId id="327" r:id="rId24"/>
    <p:sldId id="328" r:id="rId25"/>
    <p:sldId id="301" r:id="rId26"/>
    <p:sldId id="263" r:id="rId27"/>
    <p:sldId id="304" r:id="rId28"/>
    <p:sldId id="329" r:id="rId29"/>
    <p:sldId id="316" r:id="rId30"/>
    <p:sldId id="306" r:id="rId31"/>
    <p:sldId id="330" r:id="rId32"/>
    <p:sldId id="313" r:id="rId33"/>
    <p:sldId id="331" r:id="rId34"/>
    <p:sldId id="332" r:id="rId35"/>
    <p:sldId id="333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2430" autoAdjust="0"/>
  </p:normalViewPr>
  <p:slideViewPr>
    <p:cSldViewPr snapToGrid="0">
      <p:cViewPr varScale="1">
        <p:scale>
          <a:sx n="73" d="100"/>
          <a:sy n="73" d="100"/>
        </p:scale>
        <p:origin x="9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DEDC7-163E-42FB-962F-E423F8B85718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72730-C0E2-4CA1-9810-3EDCCA6CF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080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72730-C0E2-4CA1-9810-3EDCCA6CF61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443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ctr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physical layer encompasses the hardware and infrastructure, like routers and cables, that enable network connectivity. </a:t>
            </a:r>
          </a:p>
          <a:p>
            <a:pPr fontAlgn="ctr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logical layer represents the software, protocols, and configurations that govern how data is transmitted and processed within the network. </a:t>
            </a:r>
          </a:p>
          <a:p>
            <a:pPr fontAlgn="ctr"/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cyber-persona layer embodies the human element, including user identities, behaviors, and interactions within the digital space.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72730-C0E2-4CA1-9810-3EDCCA6CF61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566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IPS – Intrusion Prevention Systems</a:t>
            </a:r>
          </a:p>
          <a:p>
            <a:r>
              <a:rPr lang="en-US" dirty="0"/>
              <a:t>Source</a:t>
            </a:r>
            <a:r>
              <a:rPr lang="en-US" baseline="0" dirty="0"/>
              <a:t> – Data Flair.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72730-C0E2-4CA1-9810-3EDCCA6CF61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223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C72730-C0E2-4CA1-9810-3EDCCA6CF61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93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72730-C0E2-4CA1-9810-3EDCCA6CF61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5301285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6998369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034415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9950998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42397834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7675498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6602911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049292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8796735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2210408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9400" y="609600"/>
            <a:ext cx="2717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16000" y="609600"/>
            <a:ext cx="7950200" cy="5486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233923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609600"/>
            <a:ext cx="10871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752600"/>
            <a:ext cx="5334000" cy="43434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9286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16000" y="609600"/>
            <a:ext cx="10871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16000" y="1752600"/>
            <a:ext cx="10871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This will be the basic slide template</a:t>
            </a:r>
          </a:p>
          <a:p>
            <a:pPr lvl="1"/>
            <a:r>
              <a:rPr lang="en-US"/>
              <a:t>for Why Should Managers box slides, use </a:t>
            </a:r>
          </a:p>
          <a:p>
            <a:pPr lvl="1"/>
            <a:r>
              <a:rPr lang="en-US"/>
              <a:t>for Ethics and Society box slides, use</a:t>
            </a:r>
          </a:p>
          <a:p>
            <a:pPr lvl="1"/>
            <a:r>
              <a:rPr lang="en-US"/>
              <a:t>for Look into the Future box slides use </a:t>
            </a:r>
          </a:p>
          <a:p>
            <a:pPr lvl="1"/>
            <a:r>
              <a:rPr lang="en-US"/>
              <a:t>(this refers to background colors)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7700" name="Rectangle 4"/>
          <p:cNvSpPr>
            <a:spLocks noChangeArrowheads="1"/>
          </p:cNvSpPr>
          <p:nvPr/>
        </p:nvSpPr>
        <p:spPr bwMode="auto">
          <a:xfrm>
            <a:off x="111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1" name="AutoShape 5"/>
          <p:cNvSpPr>
            <a:spLocks noChangeArrowheads="1"/>
          </p:cNvSpPr>
          <p:nvPr/>
        </p:nvSpPr>
        <p:spPr bwMode="auto">
          <a:xfrm>
            <a:off x="304800" y="914400"/>
            <a:ext cx="711200" cy="533400"/>
          </a:xfrm>
          <a:prstGeom prst="diamond">
            <a:avLst/>
          </a:prstGeom>
          <a:solidFill>
            <a:srgbClr val="B500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2" name="Oval 6"/>
          <p:cNvSpPr>
            <a:spLocks noChangeArrowheads="1"/>
          </p:cNvSpPr>
          <p:nvPr/>
        </p:nvSpPr>
        <p:spPr bwMode="auto">
          <a:xfrm>
            <a:off x="508000" y="1066800"/>
            <a:ext cx="203200" cy="152400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812800" y="7620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4" name="Oval 8"/>
          <p:cNvSpPr>
            <a:spLocks noChangeArrowheads="1"/>
          </p:cNvSpPr>
          <p:nvPr/>
        </p:nvSpPr>
        <p:spPr bwMode="auto">
          <a:xfrm>
            <a:off x="1117600" y="609600"/>
            <a:ext cx="203200" cy="1524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5" name="Oval 9"/>
          <p:cNvSpPr>
            <a:spLocks noChangeArrowheads="1"/>
          </p:cNvSpPr>
          <p:nvPr/>
        </p:nvSpPr>
        <p:spPr bwMode="auto">
          <a:xfrm>
            <a:off x="1422400" y="533400"/>
            <a:ext cx="101600" cy="76200"/>
          </a:xfrm>
          <a:prstGeom prst="ellipse">
            <a:avLst/>
          </a:prstGeom>
          <a:solidFill>
            <a:srgbClr val="B50069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  <p:sp>
        <p:nvSpPr>
          <p:cNvPr id="157706" name="Rectangle 10"/>
          <p:cNvSpPr>
            <a:spLocks noChangeArrowheads="1"/>
          </p:cNvSpPr>
          <p:nvPr/>
        </p:nvSpPr>
        <p:spPr bwMode="auto">
          <a:xfrm>
            <a:off x="8737600" y="1447800"/>
            <a:ext cx="2946400" cy="76200"/>
          </a:xfrm>
          <a:prstGeom prst="rect">
            <a:avLst/>
          </a:prstGeom>
          <a:solidFill>
            <a:srgbClr val="F6BF6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40877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5pPr>
      <a:lvl6pPr marL="3429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6pPr>
      <a:lvl7pPr marL="6858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7pPr>
      <a:lvl8pPr marL="10287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8pPr>
      <a:lvl9pPr marL="1371600" algn="ctr" rtl="0" eaLnBrk="1" fontAlgn="base" hangingPunct="1">
        <a:spcBef>
          <a:spcPct val="0"/>
        </a:spcBef>
        <a:spcAft>
          <a:spcPct val="0"/>
        </a:spcAft>
        <a:defRPr sz="2700" b="1">
          <a:solidFill>
            <a:srgbClr val="500093"/>
          </a:solidFill>
          <a:latin typeface="Arial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993300"/>
        </a:buClr>
        <a:buSzPct val="127000"/>
        <a:buFont typeface="Wingdings" pitchFamily="2" charset="2"/>
        <a:buChar char="ü"/>
        <a:defRPr sz="2100" b="1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00279F"/>
        </a:buClr>
        <a:buSzPct val="127000"/>
        <a:buFont typeface="Wingdings" pitchFamily="2" charset="2"/>
        <a:buChar char="ü"/>
        <a:defRPr sz="18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 sz="15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FF9900"/>
        </a:buClr>
        <a:buSzPct val="127000"/>
        <a:buFont typeface="Wingdings" pitchFamily="2" charset="2"/>
        <a:buChar char="ü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CYBER SECURITY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95600" y="3886200"/>
            <a:ext cx="6400800" cy="2225040"/>
          </a:xfrm>
        </p:spPr>
        <p:txBody>
          <a:bodyPr/>
          <a:lstStyle/>
          <a:p>
            <a:r>
              <a:rPr lang="en-GB" sz="2800" dirty="0">
                <a:latin typeface="+mj-lt"/>
              </a:rPr>
              <a:t>TOPIC I: OVERVIEW OF CYBER SECURITY</a:t>
            </a:r>
            <a:endParaRPr lang="en-US" sz="2800" dirty="0">
              <a:latin typeface="+mj-lt"/>
            </a:endParaRPr>
          </a:p>
          <a:p>
            <a:endParaRPr lang="en-US" sz="2800" dirty="0">
              <a:latin typeface="+mj-lt"/>
            </a:endParaRPr>
          </a:p>
          <a:p>
            <a:r>
              <a:rPr lang="en-US" sz="2800" dirty="0">
                <a:latin typeface="+mj-lt"/>
              </a:rPr>
              <a:t>ASSOC. PROF. SAMALI V. MLAY</a:t>
            </a:r>
          </a:p>
        </p:txBody>
      </p:sp>
    </p:spTree>
    <p:extLst>
      <p:ext uri="{BB962C8B-B14F-4D97-AF65-F5344CB8AC3E}">
        <p14:creationId xmlns:p14="http://schemas.microsoft.com/office/powerpoint/2010/main" val="2468405610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1857895"/>
            <a:ext cx="10139680" cy="4175760"/>
          </a:xfrm>
        </p:spPr>
        <p:txBody>
          <a:bodyPr/>
          <a:lstStyle/>
          <a:p>
            <a:pPr lvl="0"/>
            <a:r>
              <a:rPr lang="en-GB" sz="2800" b="0" dirty="0">
                <a:latin typeface="+mj-lt"/>
              </a:rPr>
              <a:t>Cyber security terminologies </a:t>
            </a:r>
            <a:endParaRPr lang="en-US" sz="2800" b="0" dirty="0">
              <a:latin typeface="+mj-lt"/>
            </a:endParaRPr>
          </a:p>
          <a:p>
            <a:r>
              <a:rPr lang="en-US" sz="2800" b="0" dirty="0">
                <a:latin typeface="+mj-lt"/>
              </a:rPr>
              <a:t>Types of cyber attackers</a:t>
            </a:r>
          </a:p>
          <a:p>
            <a:pPr lvl="0"/>
            <a:r>
              <a:rPr lang="en-GB" sz="2800" b="0" dirty="0">
                <a:latin typeface="+mj-lt"/>
              </a:rPr>
              <a:t>Cyber security increasing threat landscape</a:t>
            </a:r>
            <a:endParaRPr lang="en-US" sz="2800" b="0" dirty="0">
              <a:latin typeface="+mj-lt"/>
            </a:endParaRPr>
          </a:p>
          <a:p>
            <a:pPr lvl="0"/>
            <a:r>
              <a:rPr lang="en-GB" sz="2800" b="0" dirty="0">
                <a:latin typeface="+mj-lt"/>
              </a:rPr>
              <a:t>Cyber terrorism Vs. Cyber warfare</a:t>
            </a:r>
            <a:endParaRPr lang="en-US" sz="2800" b="0" dirty="0">
              <a:latin typeface="+mj-lt"/>
            </a:endParaRPr>
          </a:p>
          <a:p>
            <a:pPr lvl="0"/>
            <a:r>
              <a:rPr lang="en-GB" sz="2800" b="0" dirty="0">
                <a:latin typeface="+mj-lt"/>
              </a:rPr>
              <a:t>Critical IT and National Critical Infrastructure</a:t>
            </a:r>
            <a:endParaRPr lang="en-US" sz="2800" b="0" dirty="0">
              <a:latin typeface="+mj-lt"/>
            </a:endParaRPr>
          </a:p>
          <a:p>
            <a:r>
              <a:rPr lang="en-GB" sz="2800" b="0" dirty="0">
                <a:latin typeface="+mj-lt"/>
              </a:rPr>
              <a:t>Case studies</a:t>
            </a:r>
            <a:endParaRPr lang="en-US" sz="28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27255047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600" dirty="0"/>
              <a:t>CYBER SECURITY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2164080"/>
            <a:ext cx="10139680" cy="4511040"/>
          </a:xfrm>
        </p:spPr>
        <p:txBody>
          <a:bodyPr/>
          <a:lstStyle/>
          <a:p>
            <a:r>
              <a:rPr lang="en-US" sz="2800" dirty="0">
                <a:latin typeface="+mj-lt"/>
              </a:rPr>
              <a:t>Cyber security - </a:t>
            </a:r>
            <a:r>
              <a:rPr lang="en-US" sz="2800" b="0" dirty="0">
                <a:latin typeface="+mj-lt"/>
              </a:rPr>
              <a:t>refers to every aspect of protecting an organization and its employees and assets against cyber threats. </a:t>
            </a:r>
          </a:p>
          <a:p>
            <a:r>
              <a:rPr lang="en-US" sz="2800" b="0" dirty="0">
                <a:latin typeface="+mj-lt"/>
              </a:rPr>
              <a:t>It is the application of technologies, processes, and controls to protect systems, networks, programs, devices and data from cyber attacks. </a:t>
            </a:r>
          </a:p>
          <a:p>
            <a:r>
              <a:rPr lang="en-US" sz="2800" b="0" dirty="0">
                <a:latin typeface="+mj-lt"/>
              </a:rPr>
              <a:t>It aims to reduce the risk of cyber attacks and protect against the </a:t>
            </a:r>
            <a:r>
              <a:rPr lang="en-US" sz="2800" b="0" dirty="0" err="1">
                <a:latin typeface="+mj-lt"/>
              </a:rPr>
              <a:t>unauthorised</a:t>
            </a:r>
            <a:r>
              <a:rPr lang="en-US" sz="2800" b="0" dirty="0">
                <a:latin typeface="+mj-lt"/>
              </a:rPr>
              <a:t> exploitation of systems, networks, and technologies.</a:t>
            </a:r>
          </a:p>
          <a:p>
            <a:pPr marL="0" indent="0">
              <a:buNone/>
            </a:pPr>
            <a:endParaRPr lang="en-US" sz="2800" b="0" dirty="0">
              <a:latin typeface="+mj-lt"/>
            </a:endParaRPr>
          </a:p>
        </p:txBody>
      </p:sp>
      <p:pic>
        <p:nvPicPr>
          <p:cNvPr id="4" name="Picture 3" descr="Creating and rolling out an effective cyber security strategy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632" y="182880"/>
            <a:ext cx="3224848" cy="1874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626180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Types / Pillars of Cyber Security (1/2)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Network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Most attacks occur over the network. Solutions include DLP, IAM, NAC, and NGFW, plus IPS, sandboxing, and CDR technologies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Cloud 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9120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As organizations adopt cloud computing, securing it becomes a priority. Many cloud providers' native security is inadequate for enterprise-grade protection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Endpoint 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Securing end-user devices (desktops, laptops) with anti-phishing, anti-ransomware, and endpoint detection and response (EDR) solutions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Application Security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1408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Web apps are frequent targets — SQL injection, broken authentication, misconfiguration, cross-site scripting. Also stops bot and API attacks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/ Pillars of Cyber Security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Mobile Security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2562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Tablets and smartphones access corporate data, exposing businesses to malicious apps, zero-day, phishing, and IM attacks. MDM ensures only compliant devices access assets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IoT Security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3840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IoT devices deliver productivity but expose new threats. Protects via discovery/classification, auto-segmentation, and IPS as a virtual patch for vulnerable devices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Z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Zero Trust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560319"/>
            <a:ext cx="3173882" cy="384048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ct val="105000"/>
              </a:lnSpc>
              <a:defRPr sz="2000" b="0">
                <a:latin typeface="Arial"/>
              </a:defRPr>
            </a:lvl1pPr>
          </a:lstStyle>
          <a:p>
            <a:r>
              <a:rPr dirty="0"/>
              <a:t>Moves beyond the traditional perimeter-focused model, which is vulnerable to insider threats. Uses micro-segmentation, monitoring, and role-based access controls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en-GB" sz="3600" dirty="0"/>
              <a:t>		TERMINOLOGIES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2198716"/>
            <a:ext cx="10305935" cy="4318462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Cyberspace –</a:t>
            </a:r>
            <a:r>
              <a:rPr lang="en-US" sz="2400" b="0" dirty="0">
                <a:latin typeface="+mj-lt"/>
              </a:rPr>
              <a:t> the global domain within the information environment consisting of the interdependent network of IT infrastructures, including the Internet, telecommunications networks, computer systems, and embedded processors and controllers. </a:t>
            </a:r>
          </a:p>
          <a:p>
            <a:r>
              <a:rPr lang="en-US" sz="2400" b="0" dirty="0">
                <a:latin typeface="+mj-lt"/>
              </a:rPr>
              <a:t>It is the environment of the Internet e.g. the home of Google, LinkedIn, Facebook etc. </a:t>
            </a:r>
          </a:p>
          <a:p>
            <a:r>
              <a:rPr lang="en-US" sz="2400" b="0" dirty="0">
                <a:latin typeface="+mj-lt"/>
              </a:rPr>
              <a:t>It is divided into 3 layers; the physical (hardware and infrastructure), logical (</a:t>
            </a:r>
            <a:r>
              <a:rPr lang="en-US" sz="2400" b="0" kern="1200" dirty="0">
                <a:latin typeface="+mj-lt"/>
              </a:rPr>
              <a:t>software, protocols, and configurations</a:t>
            </a:r>
            <a:r>
              <a:rPr lang="en-US" sz="2400" b="0" dirty="0">
                <a:latin typeface="+mj-lt"/>
              </a:rPr>
              <a:t>), and persona (</a:t>
            </a:r>
            <a:r>
              <a:rPr lang="en-US" sz="2400" b="0" kern="1200" dirty="0">
                <a:latin typeface="+mj-lt"/>
              </a:rPr>
              <a:t>identities, behaviors, and interactions)</a:t>
            </a:r>
            <a:r>
              <a:rPr lang="en-US" sz="2400" b="0" dirty="0">
                <a:latin typeface="+mj-lt"/>
              </a:rPr>
              <a:t>. </a:t>
            </a:r>
          </a:p>
        </p:txBody>
      </p:sp>
      <p:pic>
        <p:nvPicPr>
          <p:cNvPr id="5" name="Picture 4" descr="Cyberspace – an ecosystem or a target or both? - driveittech.i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480" y="217516"/>
            <a:ext cx="4236720" cy="198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7745431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Terminologies….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0407" y="1600200"/>
            <a:ext cx="10291157" cy="499872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Attack vector - </a:t>
            </a:r>
            <a:r>
              <a:rPr lang="en-US" sz="2400" b="0" dirty="0">
                <a:latin typeface="+mj-lt"/>
              </a:rPr>
              <a:t>a method of gaining unauthorized access to a network or computer system..</a:t>
            </a:r>
          </a:p>
          <a:p>
            <a:pPr marL="0" indent="0">
              <a:buNone/>
            </a:pPr>
            <a:endParaRPr lang="en-US" sz="2400" b="0" dirty="0">
              <a:latin typeface="+mj-lt"/>
            </a:endParaRPr>
          </a:p>
        </p:txBody>
      </p:sp>
      <p:pic>
        <p:nvPicPr>
          <p:cNvPr id="4" name="Picture 3" descr="Top 10 Common Vectors Of Cyberattacks - The Sec Master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0" y="2590800"/>
            <a:ext cx="6837680" cy="40081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512133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Terminologies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Cyber Attack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3173882" cy="417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An attack via cyberspace targeting an enterprise's use of cyberspace to disrupt, disable, destroy, or maliciously control a computing environment/</a:t>
            </a:r>
            <a:r>
              <a:rPr lang="en-US" sz="2000" b="0" dirty="0">
                <a:latin typeface="Arial"/>
              </a:rPr>
              <a:t> </a:t>
            </a:r>
            <a:r>
              <a:rPr sz="2000" b="0" dirty="0">
                <a:latin typeface="Arial"/>
              </a:rPr>
              <a:t>infrastructure, or destroy the integrity of data or steal controlled information. E.g. identity theft, fraud, malware, phishing, password attack, man-in-the-middle, DOS/DDOS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Attack Surface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560319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The total number of attack vectors (vulnerabilities, pathways, or methods) an attacker can use to manipulate a network or system, or extract data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85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81608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FF9900"/>
                </a:solidFill>
                <a:latin typeface="Arial"/>
              </a:rPr>
              <a:t>Exploit &amp; Exploitation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33889"/>
            <a:ext cx="3173882" cy="35324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Exploit: code that takes advantage of a vulnerability to cause unintended behavior (known or unknown). Exploitation: the act of monitoring and espionage on computer systems and copying data — distinct from an attack that intends to disrupt normal functioning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Terminologies….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+mj-lt"/>
              </a:rPr>
              <a:t>Vulnerability - </a:t>
            </a:r>
            <a:r>
              <a:rPr lang="en-US" sz="2400" b="0" dirty="0">
                <a:latin typeface="+mj-lt"/>
              </a:rPr>
              <a:t>a weakness in a host or system that can be exploited by cybercriminals to compromise an IT resource and advance the attack path. Types are network, operating system, human and process vulnerabilities.</a:t>
            </a:r>
          </a:p>
          <a:p>
            <a:pPr marL="0" indent="0">
              <a:buNone/>
            </a:pPr>
            <a:endParaRPr lang="en-US" sz="2400" b="0" dirty="0"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16155"/>
          <a:stretch/>
        </p:blipFill>
        <p:spPr>
          <a:xfrm>
            <a:off x="1898332" y="3724102"/>
            <a:ext cx="8007066" cy="237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43514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3600" dirty="0"/>
              <a:t>Terminologies….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2529840"/>
            <a:ext cx="10006676" cy="3566160"/>
          </a:xfrm>
        </p:spPr>
        <p:txBody>
          <a:bodyPr/>
          <a:lstStyle/>
          <a:p>
            <a:r>
              <a:rPr lang="en-US" sz="2400" dirty="0">
                <a:latin typeface="+mj-lt"/>
              </a:rPr>
              <a:t>Hacker -</a:t>
            </a:r>
            <a:r>
              <a:rPr lang="en-US" sz="2400" b="0" dirty="0">
                <a:latin typeface="+mj-lt"/>
              </a:rPr>
              <a:t> an individual with technical computer skills but often refers to individuals who use their skills to breach cybersecurity defenses. </a:t>
            </a:r>
          </a:p>
          <a:p>
            <a:r>
              <a:rPr lang="en-US" sz="2400" b="0" dirty="0">
                <a:latin typeface="+mj-lt"/>
              </a:rPr>
              <a:t>They often use their technical knowledge to achieve a goal or overcome an obstacle by non-standard means </a:t>
            </a:r>
          </a:p>
          <a:p>
            <a:r>
              <a:rPr lang="en-US" sz="2400" b="0" dirty="0">
                <a:latin typeface="+mj-lt"/>
              </a:rPr>
              <a:t>Read about </a:t>
            </a:r>
            <a:r>
              <a:rPr lang="en-US" sz="2400" b="0" dirty="0">
                <a:solidFill>
                  <a:srgbClr val="FF0000"/>
                </a:solidFill>
                <a:latin typeface="+mj-lt"/>
              </a:rPr>
              <a:t>Kevin David </a:t>
            </a:r>
            <a:r>
              <a:rPr lang="en-US" sz="2400" b="0" dirty="0" err="1">
                <a:solidFill>
                  <a:srgbClr val="FF0000"/>
                </a:solidFill>
                <a:latin typeface="+mj-lt"/>
              </a:rPr>
              <a:t>Mitnick</a:t>
            </a:r>
            <a:r>
              <a:rPr lang="en-US" sz="2400" b="0" dirty="0">
                <a:latin typeface="+mj-lt"/>
              </a:rPr>
              <a:t>, the World’s No.1 Hacker</a:t>
            </a:r>
          </a:p>
        </p:txBody>
      </p:sp>
      <p:pic>
        <p:nvPicPr>
          <p:cNvPr id="4" name="Picture 3" descr="8 Common Hacking Techniques That Every Business Owner Should Know About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616" y="304800"/>
            <a:ext cx="3486785" cy="21183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006981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Types of Cyber Attackers (1/3)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1921186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Recreational Attackers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96950"/>
            <a:ext cx="3173882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The main motive is fame and notoriety. They have limited resources and know which vulnerability to exploit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Script Kiddies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96950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Amateurs who learn from the internet and use available tools to crack a system. Harmless with less skill and don't cause heavy damage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0253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Cyber Criminals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96950"/>
            <a:ext cx="3173882" cy="19166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An individual or group whose aim is to exploit sensitive user information. They either capture the system and/or data for financial gain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Types of Cyber Attackers (2/3)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8661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Hacktivists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707461"/>
            <a:ext cx="3173882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Perform malicious and fraudulent tasks to promote a political agenda — a digital disobedience for a cause. Sometimes pair with malicious insiders to expose sensitive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1900164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State-Sponsored Attackers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707461"/>
            <a:ext cx="3173882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Specific goals tied to their country's political or military origin. Unlimited resources and sophisticated technologies — cyberwars, industrial espionage, leaking state secrets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3911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2086616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Insider Threats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707461"/>
            <a:ext cx="3173882" cy="256294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Come from within an organization. Mainly disgruntled employees, former employees, or temporary workers/customers. Types: Malicious, Accidental, and Negligent Insider Threats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Types of Cyber Attackers (3/3)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Organized Crime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Cybercrime </a:t>
            </a:r>
            <a:r>
              <a:rPr sz="2000" b="0" dirty="0" err="1">
                <a:latin typeface="Arial"/>
              </a:rPr>
              <a:t>organisations</a:t>
            </a:r>
            <a:r>
              <a:rPr sz="2000" b="0" dirty="0">
                <a:latin typeface="Arial"/>
              </a:rPr>
              <a:t> with groups of hackers, programmers, and other tech bandits who combine their skills and resources to commit major crimes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Hackers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Possess technical skills to breach data by exploiting vulnerabilities. Classified as White Hat (ethical), Gray Hat (unauthorized but reported), and Black Hat (unethical/personal benefit)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Nation-State / Cyberterrorists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Work for or against a government and vital businesses (power grids). Aim to steal sensitive info, damage facilities, or launch an international incident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Attack Intent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1593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Classified into 3 types: Deliberate (political, economic/financial theft, socio-cultural motivation), Inadvertent (accidental, done by insiders without harmful intent), and Inaction (failure to act, compromising security)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sz="3600" dirty="0"/>
              <a:t>How to Deceive Cyber Attackers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10911535" cy="78638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77240" y="2107691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34440" y="2083045"/>
            <a:ext cx="1013429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Conceal valuable data in files to distract the attacker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2843783"/>
            <a:ext cx="10911535" cy="786384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7" name="Oval 6"/>
          <p:cNvSpPr/>
          <p:nvPr/>
        </p:nvSpPr>
        <p:spPr>
          <a:xfrm>
            <a:off x="777240" y="3076955"/>
            <a:ext cx="320040" cy="32004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867643"/>
            <a:ext cx="10134295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 dirty="0">
                <a:latin typeface="Arial"/>
              </a:rPr>
              <a:t>Camouflage your infrastructure by changing the address and topologies regularly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" y="3813047"/>
            <a:ext cx="10911535" cy="786384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Oval 9"/>
          <p:cNvSpPr/>
          <p:nvPr/>
        </p:nvSpPr>
        <p:spPr>
          <a:xfrm>
            <a:off x="777240" y="4046219"/>
            <a:ext cx="320040" cy="32004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4021573"/>
            <a:ext cx="1013429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Confuse the attacker with false information like fake assets to exploit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782311"/>
            <a:ext cx="10911535" cy="786384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Oval 12"/>
          <p:cNvSpPr/>
          <p:nvPr/>
        </p:nvSpPr>
        <p:spPr>
          <a:xfrm>
            <a:off x="777240" y="5015483"/>
            <a:ext cx="320040" cy="32004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4990837"/>
            <a:ext cx="1013429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Gain actionable insights from your cybersecurity advisory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" y="5751575"/>
            <a:ext cx="10911535" cy="786384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6" name="Oval 15"/>
          <p:cNvSpPr/>
          <p:nvPr/>
        </p:nvSpPr>
        <p:spPr>
          <a:xfrm>
            <a:off x="777240" y="5984747"/>
            <a:ext cx="320040" cy="32004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5775435"/>
            <a:ext cx="10134295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0">
                <a:latin typeface="Arial"/>
              </a:rPr>
              <a:t>Make use of technologies like intrusion prevention systems and firewalls to safeguard information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dirty="0"/>
              <a:t>CYBER SECURITY INCREASING THREAT LANDSCAPE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>
                <a:latin typeface="+mj-lt"/>
              </a:rPr>
              <a:t>The cyber threats of today are not the same as even a few years ago. </a:t>
            </a:r>
          </a:p>
          <a:p>
            <a:r>
              <a:rPr lang="en-US" sz="2400" b="0" dirty="0">
                <a:latin typeface="+mj-lt"/>
              </a:rPr>
              <a:t>As the cyber threat landscape changes, organizations need protection against cybercriminals’ current and future tools and techniques. </a:t>
            </a:r>
          </a:p>
          <a:p>
            <a:r>
              <a:rPr lang="en-US" sz="2400" b="0" dirty="0">
                <a:latin typeface="+mj-lt"/>
              </a:rPr>
              <a:t>As cyberattacks become more common and sophisticated and corporate networks grow more complex, a variety of cyber security solutions are required to mitigate corporate cyber risk.</a:t>
            </a: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45127217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Evolution of Cyber Attacks</a:t>
            </a:r>
          </a:p>
        </p:txBody>
      </p:sp>
      <p:pic>
        <p:nvPicPr>
          <p:cNvPr id="4" name="Content Placeholder 3" descr="https://data-flair.training/blogs/wp-content/uploads/sites/2/2021/03/Evolution-of-Cyber-Attackers.jpg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386" y="1600200"/>
            <a:ext cx="7445828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2286000" y="5958840"/>
            <a:ext cx="84555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+mj-lt"/>
              </a:rPr>
              <a:t>Gen 1 – Late 1980s, Gen 2 – Mid 1990s, Gen 3 – Early 2000s, Gen 4 – Approx 2010, Gen 5 – Approx 2017, Gen 6 – 2020 to Present</a:t>
            </a:r>
          </a:p>
        </p:txBody>
      </p:sp>
    </p:spTree>
    <p:extLst>
      <p:ext uri="{BB962C8B-B14F-4D97-AF65-F5344CB8AC3E}">
        <p14:creationId xmlns:p14="http://schemas.microsoft.com/office/powerpoint/2010/main" val="3876177388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Cyber Threat Landscape — Generation VI Characteristics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08760"/>
            <a:ext cx="10911535" cy="1187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2400" b="0" dirty="0">
                <a:latin typeface="Arial"/>
              </a:rPr>
              <a:t>Each generation of cyber threats made previous security solutions less effective or obsolete. Protecting against the modern threat landscape requires Gen VI cyber security solutions.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695376"/>
            <a:ext cx="5355183" cy="209397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Oval 4"/>
          <p:cNvSpPr/>
          <p:nvPr/>
        </p:nvSpPr>
        <p:spPr>
          <a:xfrm>
            <a:off x="804672" y="2859968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9032" y="2928494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Agentic AI 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580872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Threat actors deploy autonomous AI agents that perform inspections, find zero-days, and move laterally without human oversight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6431" y="2695376"/>
            <a:ext cx="5355183" cy="209397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9" name="Oval 8"/>
          <p:cNvSpPr/>
          <p:nvPr/>
        </p:nvSpPr>
        <p:spPr>
          <a:xfrm>
            <a:off x="6361023" y="2859968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5383" y="2742042"/>
            <a:ext cx="4395063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Synthetic Identity &amp; Deepfakes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61023" y="3580872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Real-time audio and video impersonation bypasses standard biometric or remote authentication checks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990520"/>
            <a:ext cx="5355183" cy="209397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3" name="Oval 12"/>
          <p:cNvSpPr/>
          <p:nvPr/>
        </p:nvSpPr>
        <p:spPr>
          <a:xfrm>
            <a:off x="804672" y="5155112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9032" y="511853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Multi-Vector Polymorphism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5676320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Payloads mutate instantly across cloud, IoT, and on-premise surfaces to avoid detection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4990520"/>
            <a:ext cx="5355183" cy="209397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7" name="Oval 16"/>
          <p:cNvSpPr/>
          <p:nvPr/>
        </p:nvSpPr>
        <p:spPr>
          <a:xfrm>
            <a:off x="6361023" y="5155112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55383" y="5118536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Weaponized Ecosystems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61023" y="5676320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Attacks target third-party digital supply chains and shadow-AI systems used by employees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sz="3600" dirty="0"/>
              <a:t>Current Common Cyber Attacks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Supply Chain Attacks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Perpetrated through a 3rd-party organization. Criminals use vulnerabilities from one partner to attack another — zero trust is now essential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Ransomware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Malicious software designed to block access to a system until money is paid. Has evolved from only encrypting files to stealing data (RAAS)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Phishing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Using malicious emails to trick others into revealing information or installing malware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Malware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Includes worms, Trojan horses, spyware, and ransomware. Modern malware is swift, stealthy, sophisticated, and difficult to detect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sz="3600" dirty="0"/>
              <a:t>Cyber Security Landscape — Key Challenges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Detection Isn't Enough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Detection is no longer “good enough” — focus must shift to prevention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Consolidated Architecture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There is a need for a consolidated cyber security architecture; sophisticated attacks are no longer caught by legacy approaches, requiring deeper visibility to identify APTs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Complex Environments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Includes both on-premise infrastructure and multiple cloud environments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Remote &amp; BYOD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Heterogeneous endpoints — desktops, laptops, and bring-your-own-device (BYOD) policies — mean organizations need solutions that protect the remote workforce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3DFA-7903-54B1-BC38-A7BC8AE9B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Assignment 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6D641-35DA-BE25-0883-7F3F4C5222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0" dirty="0">
                <a:latin typeface="+mj-lt"/>
              </a:rPr>
              <a:t>Prepare a short presentation of a case study for each generation of cyber attack.</a:t>
            </a:r>
          </a:p>
          <a:p>
            <a:r>
              <a:rPr lang="en-US" sz="2800" b="0" dirty="0">
                <a:latin typeface="+mj-lt"/>
              </a:rPr>
              <a:t>Each learner will be required to present one case study during the next class.</a:t>
            </a:r>
          </a:p>
          <a:p>
            <a:r>
              <a:rPr lang="en-US" sz="2800" b="0" dirty="0">
                <a:latin typeface="+mj-lt"/>
              </a:rPr>
              <a:t>You shall be selected randomly to present your case study that focuses on one generation.</a:t>
            </a:r>
          </a:p>
        </p:txBody>
      </p:sp>
    </p:spTree>
    <p:extLst>
      <p:ext uri="{BB962C8B-B14F-4D97-AF65-F5344CB8AC3E}">
        <p14:creationId xmlns:p14="http://schemas.microsoft.com/office/powerpoint/2010/main" val="697580828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dirty="0"/>
              <a:t>CYBER WARFARE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5999" y="1752600"/>
            <a:ext cx="10422313" cy="4548447"/>
          </a:xfrm>
        </p:spPr>
        <p:txBody>
          <a:bodyPr/>
          <a:lstStyle/>
          <a:p>
            <a:r>
              <a:rPr lang="en-US" sz="2400" b="0" dirty="0">
                <a:latin typeface="+mj-lt"/>
              </a:rPr>
              <a:t>It involves the actions by a nation-state or international organization to attack and attempt to damage another nation's computers or information networks.</a:t>
            </a:r>
            <a:endParaRPr lang="en-US" sz="2400" dirty="0">
              <a:latin typeface="+mj-lt"/>
            </a:endParaRPr>
          </a:p>
          <a:p>
            <a:r>
              <a:rPr lang="en-US" sz="2400" b="0" dirty="0">
                <a:latin typeface="+mj-lt"/>
              </a:rPr>
              <a:t>The objective of cyberwarfare is to “weaken, disrupt or destroy” the target nation-state</a:t>
            </a:r>
          </a:p>
          <a:p>
            <a:r>
              <a:rPr lang="en-US" sz="2400" b="0" dirty="0">
                <a:latin typeface="+mj-lt"/>
              </a:rPr>
              <a:t>It can cause electrical blackouts, failure of military equipment, and breaches of national security secrets, theft of valuable and sensitive data, disruption of phone and computer networks, death etc.</a:t>
            </a:r>
            <a:endParaRPr lang="en-US" sz="2400" dirty="0">
              <a:latin typeface="+mj-lt"/>
            </a:endParaRPr>
          </a:p>
          <a:p>
            <a:endParaRPr lang="en-US" sz="2400" b="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11578550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dirty="0"/>
              <a:t>Types of Cyber warfare</a:t>
            </a:r>
            <a:endParaRPr lang="en-US" sz="3600" dirty="0"/>
          </a:p>
        </p:txBody>
      </p:sp>
      <p:pic>
        <p:nvPicPr>
          <p:cNvPr id="1026" name="Picture 2" descr="What is Cyber Warfare | Types, Examples &amp; Mitigation | Imperv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04" y="1766453"/>
            <a:ext cx="10543758" cy="403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38400" y="5902036"/>
            <a:ext cx="4804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Source: </a:t>
            </a:r>
            <a:r>
              <a:rPr lang="en-US" dirty="0" err="1">
                <a:latin typeface="+mj-lt"/>
              </a:rPr>
              <a:t>Imperva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3855738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/>
              <a:t>Types of Cyberwarfare Attacks (1/2)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04672" y="208115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4457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>
                <a:solidFill>
                  <a:srgbClr val="500093"/>
                </a:solidFill>
                <a:latin typeface="Arial"/>
              </a:rPr>
              <a:t>Espionage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696951"/>
            <a:ext cx="3173882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Monitoring other countries to steal secrets, e.g. through botnets or phishing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4314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4508906" y="208115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03266" y="2044575"/>
            <a:ext cx="2542946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Sabotage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08906" y="2696951"/>
            <a:ext cx="3173882" cy="623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Using insider threats to attack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8548" y="1874519"/>
            <a:ext cx="3503066" cy="4663441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13140" y="2081151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807500" y="1858123"/>
            <a:ext cx="2542946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Denial-of-Service (DoS)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3140" y="2696951"/>
            <a:ext cx="3173882" cy="2239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Preventing legitimate users from accessing a website by flooding it with fake requests, forcing it to handle these requests — disrupting critical operations and systems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sz="3600" dirty="0"/>
              <a:t>Types of Cyberwarfare Attacks (2/2)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Oval 3"/>
          <p:cNvSpPr/>
          <p:nvPr/>
        </p:nvSpPr>
        <p:spPr>
          <a:xfrm>
            <a:off x="804672" y="2039111"/>
            <a:ext cx="457200" cy="45720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9032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Electrical Power Grid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2560319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 dirty="0">
                <a:latin typeface="Arial"/>
              </a:rPr>
              <a:t>Allows attackers to disable critical systems, disrupt infrastructure, and potentially result in bodily harm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96431" y="1874519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Oval 7"/>
          <p:cNvSpPr/>
          <p:nvPr/>
        </p:nvSpPr>
        <p:spPr>
          <a:xfrm>
            <a:off x="6361023" y="2039111"/>
            <a:ext cx="457200" cy="45720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55383" y="2002535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Propaganda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61023" y="2560319"/>
            <a:ext cx="5025999" cy="12702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Attempts to control the minds and thoughts of people living in or fighting for a target country — exposing embarrassing truths, spreading lies, or eroding trust in leadership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04672" y="4471415"/>
            <a:ext cx="457200" cy="45720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99032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Economic Disruption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Targets computer networks of economic establishments to steal money or block people from accessing funds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96431" y="4306823"/>
            <a:ext cx="5355183" cy="2231136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6361023" y="4471415"/>
            <a:ext cx="457200" cy="45720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55383" y="4434839"/>
            <a:ext cx="4395063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Surprise Attacks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61023" y="4992623"/>
            <a:ext cx="5025999" cy="9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000" b="0">
                <a:latin typeface="Arial"/>
              </a:rPr>
              <a:t>A massive attack the enemy isn't expecting, weakening their defenses to prepare the ground for a physical attack (hybrid warfare)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sz="3600" dirty="0"/>
              <a:t>CYBER TERRORISM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>
                <a:latin typeface="+mj-lt"/>
              </a:rPr>
              <a:t>Often defined as </a:t>
            </a:r>
            <a:r>
              <a:rPr lang="en-US" sz="2400" dirty="0">
                <a:latin typeface="+mj-lt"/>
              </a:rPr>
              <a:t>any premeditated, politically motivated attack against information systems, programs and data that causes fear, threatens violence or results in violence</a:t>
            </a:r>
            <a:r>
              <a:rPr lang="en-US" sz="2400" b="0" dirty="0">
                <a:latin typeface="+mj-lt"/>
              </a:rPr>
              <a:t>. </a:t>
            </a:r>
          </a:p>
          <a:p>
            <a:r>
              <a:rPr lang="en-US" sz="2400" b="0" dirty="0">
                <a:latin typeface="+mj-lt"/>
              </a:rPr>
              <a:t>Often done using Ransomware and Phishing attacks</a:t>
            </a:r>
          </a:p>
        </p:txBody>
      </p:sp>
    </p:spTree>
    <p:extLst>
      <p:ext uri="{BB962C8B-B14F-4D97-AF65-F5344CB8AC3E}">
        <p14:creationId xmlns:p14="http://schemas.microsoft.com/office/powerpoint/2010/main" val="2669438103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536030"/>
            <a:ext cx="10871200" cy="990600"/>
          </a:xfrm>
        </p:spPr>
        <p:txBody>
          <a:bodyPr/>
          <a:lstStyle/>
          <a:p>
            <a:pPr lvl="0"/>
            <a:r>
              <a:rPr lang="en-GB" sz="3600" dirty="0"/>
              <a:t>CRITICAL IT AND NATIONAL CRITICAL INFRASTRUCTURE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0" dirty="0">
                <a:latin typeface="+mj-lt"/>
              </a:rPr>
              <a:t>Every nation has some critical IT and national critical infrastructure that must remain running for the proper functioning of that nation.</a:t>
            </a:r>
          </a:p>
          <a:p>
            <a:r>
              <a:rPr lang="en-US" sz="2400" b="0" dirty="0">
                <a:latin typeface="+mj-lt"/>
              </a:rPr>
              <a:t>Critical infrastructure security is the area of concern surrounding the protection of systems, networks and assets whose continuous operation is deemed necessary to ensure the security of a given nation, its economy, and the public's health and/or safety.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4003307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National Critical Infrastructure</a:t>
            </a:r>
            <a:endParaRPr lang="en-US" sz="3200" dirty="0"/>
          </a:p>
        </p:txBody>
      </p:sp>
      <p:pic>
        <p:nvPicPr>
          <p:cNvPr id="5122" name="Picture 2" descr="Critical Infrastructure Cyber Security | SCADA Monitoring | Huntsman  Security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038" y="1600200"/>
            <a:ext cx="6164785" cy="4933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193280" y="5935287"/>
            <a:ext cx="30590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Huntsman Security</a:t>
            </a:r>
          </a:p>
        </p:txBody>
      </p:sp>
    </p:spTree>
    <p:extLst>
      <p:ext uri="{BB962C8B-B14F-4D97-AF65-F5344CB8AC3E}">
        <p14:creationId xmlns:p14="http://schemas.microsoft.com/office/powerpoint/2010/main" val="2030486007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Critical Infrastructure Protection Process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71820"/>
            <a:ext cx="1091153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>
                <a:latin typeface="Arial"/>
              </a:rPr>
              <a:t>The process encompasses the physical, human, and cyber layers: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10911535" cy="79187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Oval 4"/>
          <p:cNvSpPr/>
          <p:nvPr/>
        </p:nvSpPr>
        <p:spPr>
          <a:xfrm>
            <a:off x="804672" y="2110435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2131062"/>
            <a:ext cx="987826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Identifying Critical Infrastructure 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922422"/>
            <a:ext cx="10911535" cy="79187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Oval 7"/>
          <p:cNvSpPr/>
          <p:nvPr/>
        </p:nvSpPr>
        <p:spPr>
          <a:xfrm>
            <a:off x="804672" y="3066897"/>
            <a:ext cx="502920" cy="502920"/>
          </a:xfrm>
          <a:prstGeom prst="ellipse">
            <a:avLst/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3087524"/>
            <a:ext cx="987826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400" b="1">
                <a:solidFill>
                  <a:srgbClr val="B50069"/>
                </a:solidFill>
                <a:latin typeface="Arial"/>
              </a:rPr>
              <a:t>Identifying and Assessing Vulnerabilities 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878884"/>
            <a:ext cx="10911535" cy="79187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1" name="Oval 10"/>
          <p:cNvSpPr/>
          <p:nvPr/>
        </p:nvSpPr>
        <p:spPr>
          <a:xfrm>
            <a:off x="804672" y="4023360"/>
            <a:ext cx="502920" cy="502920"/>
          </a:xfrm>
          <a:prstGeom prst="ellipse">
            <a:avLst/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043986"/>
            <a:ext cx="987826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400" b="1">
                <a:solidFill>
                  <a:srgbClr val="FF9900"/>
                </a:solidFill>
                <a:latin typeface="Arial"/>
              </a:rPr>
              <a:t>Analysing and Prioritizing Infrastructure 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4835347"/>
            <a:ext cx="10911535" cy="79187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4" name="Oval 13"/>
          <p:cNvSpPr/>
          <p:nvPr/>
        </p:nvSpPr>
        <p:spPr>
          <a:xfrm>
            <a:off x="804672" y="4979822"/>
            <a:ext cx="502920" cy="502920"/>
          </a:xfrm>
          <a:prstGeom prst="ellipse">
            <a:avLst/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5000449"/>
            <a:ext cx="987826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400" b="1">
                <a:solidFill>
                  <a:srgbClr val="00279F"/>
                </a:solidFill>
                <a:latin typeface="Arial"/>
              </a:rPr>
              <a:t>Implementing Protective Programs 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791809"/>
            <a:ext cx="10911535" cy="791870"/>
          </a:xfrm>
          <a:prstGeom prst="roundRect">
            <a:avLst>
              <a:gd name="adj" fmla="val 8000"/>
            </a:avLst>
          </a:prstGeom>
          <a:solidFill>
            <a:srgbClr val="EFE7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7" name="Oval 16"/>
          <p:cNvSpPr/>
          <p:nvPr/>
        </p:nvSpPr>
        <p:spPr>
          <a:xfrm>
            <a:off x="804672" y="5936284"/>
            <a:ext cx="502920" cy="502920"/>
          </a:xfrm>
          <a:prstGeom prst="ellipse">
            <a:avLst/>
          </a:prstGeom>
          <a:solidFill>
            <a:srgbClr val="50009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5956911"/>
            <a:ext cx="987826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</a:pPr>
            <a:r>
              <a:rPr sz="2400" b="1">
                <a:solidFill>
                  <a:srgbClr val="500093"/>
                </a:solidFill>
                <a:latin typeface="Arial"/>
              </a:rPr>
              <a:t>Measuring Effectiveness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CD706-2823-FA70-8F74-7A94ECAC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Critical IT</a:t>
            </a:r>
            <a:endParaRPr lang="en-US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7C34B4-0BBE-9C04-E215-8B29C822E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35739" y="1752600"/>
            <a:ext cx="3151460" cy="4343400"/>
          </a:xfrm>
        </p:spPr>
        <p:txBody>
          <a:bodyPr/>
          <a:lstStyle/>
          <a:p>
            <a:r>
              <a:rPr lang="en-US" sz="2800" b="0" dirty="0">
                <a:latin typeface="+mj-lt"/>
              </a:rPr>
              <a:t>It is prudent for nations to secure their IT infrastructure to ensure security of all the other national critical infrastructure</a:t>
            </a:r>
          </a:p>
        </p:txBody>
      </p:sp>
      <p:pic>
        <p:nvPicPr>
          <p:cNvPr id="5" name="Picture 4" descr="Critical Information Infrastructure in various areas | Download Scientific  Diagram">
            <a:extLst>
              <a:ext uri="{FF2B5EF4-FFF2-40B4-BE49-F238E27FC236}">
                <a16:creationId xmlns:a16="http://schemas.microsoft.com/office/drawing/2014/main" id="{A6C95561-4C79-6082-E86A-280A59898E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13" y="1910583"/>
            <a:ext cx="8309026" cy="4027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16203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Cyber Resilience</a:t>
            </a:r>
          </a:p>
        </p:txBody>
      </p:sp>
      <p:pic>
        <p:nvPicPr>
          <p:cNvPr id="8194" name="Picture 2" descr="Cyber resilience: what is it, and why do cities need it? | World Economic  For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600200"/>
            <a:ext cx="7422612" cy="4630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04408" y="6367549"/>
            <a:ext cx="595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Source: World Economic Forum</a:t>
            </a:r>
          </a:p>
        </p:txBody>
      </p:sp>
    </p:spTree>
    <p:extLst>
      <p:ext uri="{BB962C8B-B14F-4D97-AF65-F5344CB8AC3E}">
        <p14:creationId xmlns:p14="http://schemas.microsoft.com/office/powerpoint/2010/main" val="396054160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r>
              <a:rPr sz="3600" dirty="0"/>
              <a:t>Case </a:t>
            </a:r>
            <a:r>
              <a:rPr lang="en-US" sz="3600" dirty="0"/>
              <a:t>1</a:t>
            </a:r>
            <a:r>
              <a:rPr sz="3600" dirty="0"/>
              <a:t>: Cyber Warfare in Ukraine (2017)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10911535" cy="502920"/>
          </a:xfrm>
          <a:prstGeom prst="roundRect">
            <a:avLst>
              <a:gd name="adj" fmla="val 25000"/>
            </a:avLst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21274"/>
            <a:ext cx="1091153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dirty="0">
                <a:solidFill>
                  <a:srgbClr val="FFFFFF"/>
                </a:solidFill>
                <a:latin typeface="Arial"/>
              </a:rPr>
              <a:t>2017 · Ukraine ·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NotPetya</a:t>
            </a:r>
            <a:r>
              <a:rPr sz="2400" b="1" dirty="0">
                <a:solidFill>
                  <a:srgbClr val="FFFFFF"/>
                </a:solidFill>
                <a:latin typeface="Arial"/>
              </a:rPr>
              <a:t> / Petya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10911535" cy="42519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362895" cy="4127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 popular example of economic disruption caused by cyber warfare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Also struck the UK National Health Service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Appeared to be ransomware, but caused huge damages to organizations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Used the Petya malware from June 27 to 28, 2017 to sweep websites of Ukrainian </a:t>
            </a:r>
            <a:r>
              <a:rPr sz="2400" dirty="0" err="1">
                <a:latin typeface="Arial"/>
              </a:rPr>
              <a:t>organisations</a:t>
            </a:r>
            <a:r>
              <a:rPr sz="2400" dirty="0">
                <a:latin typeface="Arial"/>
              </a:rPr>
              <a:t>, banks, ministries, newspapers, and electricity firms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Similar infections were reported in UK, USA, France, Germany, Italy, Poland, Russia, and Australia — 80% of infections were in Ukraine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Petya (malware family) - Wikipedia">
            <a:extLst>
              <a:ext uri="{FF2B5EF4-FFF2-40B4-BE49-F238E27FC236}">
                <a16:creationId xmlns:a16="http://schemas.microsoft.com/office/drawing/2014/main" id="{B5F24FC6-E9FA-F29C-A76C-36911C7CEC74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414" y="3467100"/>
            <a:ext cx="5831393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CFB0567-CDD4-F44A-0EED-D718A281E9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81" y="106345"/>
            <a:ext cx="6096000" cy="3810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BCFB51-574B-C9B0-E3A1-92B52E5F72BE}"/>
              </a:ext>
            </a:extLst>
          </p:cNvPr>
          <p:cNvSpPr txBox="1"/>
          <p:nvPr/>
        </p:nvSpPr>
        <p:spPr>
          <a:xfrm>
            <a:off x="472273" y="4290293"/>
            <a:ext cx="3918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Petya ransom note and display</a:t>
            </a:r>
          </a:p>
        </p:txBody>
      </p:sp>
    </p:spTree>
    <p:extLst>
      <p:ext uri="{BB962C8B-B14F-4D97-AF65-F5344CB8AC3E}">
        <p14:creationId xmlns:p14="http://schemas.microsoft.com/office/powerpoint/2010/main" val="4173894727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Case </a:t>
            </a:r>
            <a:r>
              <a:rPr lang="en-US" sz="3600" dirty="0"/>
              <a:t>2</a:t>
            </a:r>
            <a:r>
              <a:rPr sz="3600" dirty="0"/>
              <a:t>: Stuxnet Virus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10911535" cy="502920"/>
          </a:xfrm>
          <a:prstGeom prst="roundRect">
            <a:avLst>
              <a:gd name="adj" fmla="val 25000"/>
            </a:avLst>
          </a:prstGeom>
          <a:solidFill>
            <a:srgbClr val="00279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21274"/>
            <a:ext cx="1091153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Iran · Nuclear Program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10911535" cy="4251960"/>
          </a:xfrm>
          <a:prstGeom prst="roundRect">
            <a:avLst>
              <a:gd name="adj" fmla="val 8000"/>
            </a:avLst>
          </a:prstGeom>
          <a:solidFill>
            <a:srgbClr val="E8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362895" cy="29087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Stuxnet was a worm that attacked the Iranian nuclear program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Among the most sophisticated cyber attacks in history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Spread via infected Universal Serial Bus (USB) devices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Targeted data acquisition and supervisory control systems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Seriously damaged Iran's ability to manufacture nuclear weapons, according to most reports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Case </a:t>
            </a:r>
            <a:r>
              <a:rPr lang="en-US" sz="3600" dirty="0"/>
              <a:t>3</a:t>
            </a:r>
            <a:r>
              <a:rPr sz="3600" dirty="0"/>
              <a:t>: Sony Pictures Hack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10911535" cy="502920"/>
          </a:xfrm>
          <a:prstGeom prst="roundRect">
            <a:avLst>
              <a:gd name="adj" fmla="val 25000"/>
            </a:avLst>
          </a:prstGeom>
          <a:solidFill>
            <a:srgbClr val="FF99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21274"/>
            <a:ext cx="1091153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2014 · Sony Pictures · North Korea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10911535" cy="4251960"/>
          </a:xfrm>
          <a:prstGeom prst="roundRect">
            <a:avLst>
              <a:gd name="adj" fmla="val 8000"/>
            </a:avLst>
          </a:prstGeom>
          <a:solidFill>
            <a:srgbClr val="FFF2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362895" cy="2297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Followed the release of the film “The Interview,” which portrayed Kim Jong Un negatively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Attributed to North Korean government hackers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The FBI found similarities to previous North Korean malware attacks, including code, encryption algorithms, and data deletion mechanisms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600" dirty="0"/>
              <a:t>Case </a:t>
            </a:r>
            <a:r>
              <a:rPr lang="en-US" sz="3600" dirty="0"/>
              <a:t>4</a:t>
            </a:r>
            <a:r>
              <a:rPr sz="3600" dirty="0"/>
              <a:t>: Enemies of Qatar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554480"/>
            <a:ext cx="10911535" cy="502920"/>
          </a:xfrm>
          <a:prstGeom prst="roundRect">
            <a:avLst>
              <a:gd name="adj" fmla="val 25000"/>
            </a:avLst>
          </a:prstGeom>
          <a:solidFill>
            <a:srgbClr val="B500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1621274"/>
            <a:ext cx="10911535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FFFFFF"/>
                </a:solidFill>
                <a:latin typeface="Arial"/>
              </a:rPr>
              <a:t>2018 · Qatar · Cyber Espionage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86000"/>
            <a:ext cx="10911535" cy="4251960"/>
          </a:xfrm>
          <a:prstGeom prst="roundRect">
            <a:avLst>
              <a:gd name="adj" fmla="val 8000"/>
            </a:avLst>
          </a:prstGeom>
          <a:solidFill>
            <a:srgbClr val="FCE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362895" cy="4127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Elliott Broidy, an American Republican fundraiser, sued the Qatari government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Accused Qatar of stealing and leaking his emails to discredit him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The brother of the Qatari Emir was alleged to have orchestrated a cyber warfare campaign, along with others in Qatari leadership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1,200 people were targeted by the same attackers, many known as “enemies of Qatar”</a:t>
            </a:r>
          </a:p>
          <a:p>
            <a:pPr>
              <a:lnSpc>
                <a:spcPct val="110000"/>
              </a:lnSpc>
              <a:spcAft>
                <a:spcPts val="800"/>
              </a:spcAft>
            </a:pPr>
            <a:r>
              <a:rPr sz="2400" dirty="0">
                <a:latin typeface="Arial"/>
              </a:rPr>
              <a:t>✓  Included senior officials from Egypt, Saudi Arabia, the United Arab Emirates, and Bahrain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Chapter 3 teaching version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noFill/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hapter 3 teaching ver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hapter 3 teaching vers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hapter 3 teaching vers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1" id="{3331C4E4-7656-492A-8A3B-54E74B1FDB6D}" vid="{851B3941-2BF4-486B-A2FA-B5BFF3C478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23639</TotalTime>
  <Words>2333</Words>
  <Application>Microsoft Office PowerPoint</Application>
  <PresentationFormat>Widescreen</PresentationFormat>
  <Paragraphs>244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Times New Roman</vt:lpstr>
      <vt:lpstr>Wingdings</vt:lpstr>
      <vt:lpstr>Theme1</vt:lpstr>
      <vt:lpstr>CYBER SECURITY</vt:lpstr>
      <vt:lpstr>To Cover</vt:lpstr>
      <vt:lpstr>CYBER SECURITY</vt:lpstr>
      <vt:lpstr>Types / Pillars of Cyber Security (1/2)</vt:lpstr>
      <vt:lpstr>Types / Pillars of Cyber Security (2/2)</vt:lpstr>
      <vt:lpstr>  TERMINOLOGIES </vt:lpstr>
      <vt:lpstr>Terminologies….</vt:lpstr>
      <vt:lpstr>Terminologies</vt:lpstr>
      <vt:lpstr>Terminologies….</vt:lpstr>
      <vt:lpstr>Terminologies….</vt:lpstr>
      <vt:lpstr>Types of Cyber Attackers (1/3)</vt:lpstr>
      <vt:lpstr>Types of Cyber Attackers (2/3)</vt:lpstr>
      <vt:lpstr>Types of Cyber Attackers (3/3)</vt:lpstr>
      <vt:lpstr>How to Deceive Cyber Attackers</vt:lpstr>
      <vt:lpstr>CYBER SECURITY INCREASING THREAT LANDSCAPE</vt:lpstr>
      <vt:lpstr>Evolution of Cyber Attacks</vt:lpstr>
      <vt:lpstr>Cyber Threat Landscape — Generation VI Characteristics</vt:lpstr>
      <vt:lpstr>Current Common Cyber Attacks</vt:lpstr>
      <vt:lpstr>Cyber Security Landscape — Key Challenges</vt:lpstr>
      <vt:lpstr>Assignment One</vt:lpstr>
      <vt:lpstr>CYBER WARFARE</vt:lpstr>
      <vt:lpstr>Types of Cyber warfare</vt:lpstr>
      <vt:lpstr>Types of Cyberwarfare Attacks (1/2)</vt:lpstr>
      <vt:lpstr>Types of Cyberwarfare Attacks (2/2)</vt:lpstr>
      <vt:lpstr>CYBER TERRORISM</vt:lpstr>
      <vt:lpstr>CRITICAL IT AND NATIONAL CRITICAL INFRASTRUCTURE</vt:lpstr>
      <vt:lpstr>National Critical Infrastructure</vt:lpstr>
      <vt:lpstr>Critical Infrastructure Protection Process</vt:lpstr>
      <vt:lpstr>Critical IT</vt:lpstr>
      <vt:lpstr>Cyber Resilience</vt:lpstr>
      <vt:lpstr>Case 1: Cyber Warfare in Ukraine (2017)</vt:lpstr>
      <vt:lpstr>PowerPoint Presentation</vt:lpstr>
      <vt:lpstr>Case 2: Stuxnet Virus</vt:lpstr>
      <vt:lpstr>Case 3: Sony Pictures Hack</vt:lpstr>
      <vt:lpstr>Case 4: Enemies of Qatar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 SECURITY</dc:title>
  <dc:creator>hp i5</dc:creator>
  <cp:lastModifiedBy>Samali Mlay</cp:lastModifiedBy>
  <cp:revision>92</cp:revision>
  <dcterms:created xsi:type="dcterms:W3CDTF">2023-03-01T07:38:27Z</dcterms:created>
  <dcterms:modified xsi:type="dcterms:W3CDTF">2026-08-26T02:44:45Z</dcterms:modified>
</cp:coreProperties>
</file>