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93" r:id="rId4"/>
    <p:sldId id="266" r:id="rId5"/>
    <p:sldId id="297" r:id="rId6"/>
    <p:sldId id="284" r:id="rId7"/>
    <p:sldId id="298" r:id="rId8"/>
    <p:sldId id="299" r:id="rId9"/>
    <p:sldId id="300" r:id="rId10"/>
    <p:sldId id="282" r:id="rId11"/>
    <p:sldId id="271" r:id="rId12"/>
    <p:sldId id="301" r:id="rId13"/>
    <p:sldId id="264" r:id="rId14"/>
    <p:sldId id="302" r:id="rId15"/>
    <p:sldId id="277" r:id="rId16"/>
    <p:sldId id="303" r:id="rId17"/>
    <p:sldId id="304" r:id="rId18"/>
    <p:sldId id="305" r:id="rId19"/>
    <p:sldId id="306" r:id="rId20"/>
    <p:sldId id="307" r:id="rId21"/>
    <p:sldId id="259" r:id="rId22"/>
    <p:sldId id="288" r:id="rId23"/>
    <p:sldId id="308" r:id="rId24"/>
    <p:sldId id="313" r:id="rId25"/>
    <p:sldId id="312" r:id="rId26"/>
    <p:sldId id="287" r:id="rId27"/>
    <p:sldId id="309" r:id="rId28"/>
    <p:sldId id="31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BBFD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3" autoAdjust="0"/>
    <p:restoredTop sz="91434" autoAdjust="0"/>
  </p:normalViewPr>
  <p:slideViewPr>
    <p:cSldViewPr snapToGrid="0">
      <p:cViewPr varScale="1">
        <p:scale>
          <a:sx n="72" d="100"/>
          <a:sy n="72" d="100"/>
        </p:scale>
        <p:origin x="93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34234-8B73-4DB2-BCDD-A7BF3B7FA31C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0074E-09BC-4B1C-80BA-5797C2631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6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Velocity – speed</a:t>
            </a:r>
          </a:p>
          <a:p>
            <a:r>
              <a:rPr lang="en-US" dirty="0"/>
              <a:t>Veracity</a:t>
            </a:r>
            <a:r>
              <a:rPr lang="en-US" baseline="0" dirty="0"/>
              <a:t> – accuracy or factual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0074E-09BC-4B1C-80BA-5797C26319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367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0074E-09BC-4B1C-80BA-5797C26319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76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PHI - personal health information, PII - personally identifiable information like financial information, SSN - social security numbers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0074E-09BC-4B1C-80BA-5797C26319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84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0074E-09BC-4B1C-80BA-5797C26319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25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Regulator: General Data Protection Regulation (GDPR)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0074E-09BC-4B1C-80BA-5797C263194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80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43765064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990792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366885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752600"/>
            <a:ext cx="5334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752600"/>
            <a:ext cx="5334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67009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5384062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6149629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063361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8182024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1800151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6161299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9400" y="609600"/>
            <a:ext cx="2717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0" y="609600"/>
            <a:ext cx="79502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5177062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609600"/>
            <a:ext cx="10871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752600"/>
            <a:ext cx="533400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752600"/>
            <a:ext cx="533400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6394680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609600"/>
            <a:ext cx="10871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752600"/>
            <a:ext cx="10871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This will be the basic slide template</a:t>
            </a:r>
          </a:p>
          <a:p>
            <a:pPr lvl="1"/>
            <a:r>
              <a:rPr lang="en-US" dirty="0"/>
              <a:t>for Why Should Managers box slides, use </a:t>
            </a:r>
          </a:p>
          <a:p>
            <a:pPr lvl="1"/>
            <a:r>
              <a:rPr lang="en-US" dirty="0"/>
              <a:t>for Ethics and Society box slides, use</a:t>
            </a:r>
          </a:p>
          <a:p>
            <a:pPr lvl="1"/>
            <a:r>
              <a:rPr lang="en-US" dirty="0"/>
              <a:t>for Look into the Future box slides use </a:t>
            </a:r>
          </a:p>
          <a:p>
            <a:pPr lvl="1"/>
            <a:r>
              <a:rPr lang="en-US" dirty="0"/>
              <a:t>(this refers to background colors)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7700" name="Rectangle 4"/>
          <p:cNvSpPr>
            <a:spLocks noChangeArrowheads="1"/>
          </p:cNvSpPr>
          <p:nvPr/>
        </p:nvSpPr>
        <p:spPr bwMode="auto">
          <a:xfrm>
            <a:off x="1117600" y="1447800"/>
            <a:ext cx="2946400" cy="76200"/>
          </a:xfrm>
          <a:prstGeom prst="rect">
            <a:avLst/>
          </a:prstGeom>
          <a:solidFill>
            <a:srgbClr val="F6BF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57701" name="AutoShape 5"/>
          <p:cNvSpPr>
            <a:spLocks noChangeArrowheads="1"/>
          </p:cNvSpPr>
          <p:nvPr/>
        </p:nvSpPr>
        <p:spPr bwMode="auto">
          <a:xfrm>
            <a:off x="304800" y="914400"/>
            <a:ext cx="711200" cy="533400"/>
          </a:xfrm>
          <a:prstGeom prst="diamond">
            <a:avLst/>
          </a:prstGeom>
          <a:solidFill>
            <a:srgbClr val="B500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57702" name="Oval 6"/>
          <p:cNvSpPr>
            <a:spLocks noChangeArrowheads="1"/>
          </p:cNvSpPr>
          <p:nvPr/>
        </p:nvSpPr>
        <p:spPr bwMode="auto">
          <a:xfrm>
            <a:off x="508000" y="1066800"/>
            <a:ext cx="203200" cy="1524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57703" name="Oval 7"/>
          <p:cNvSpPr>
            <a:spLocks noChangeArrowheads="1"/>
          </p:cNvSpPr>
          <p:nvPr/>
        </p:nvSpPr>
        <p:spPr bwMode="auto">
          <a:xfrm>
            <a:off x="812800" y="762000"/>
            <a:ext cx="203200" cy="1524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57704" name="Oval 8"/>
          <p:cNvSpPr>
            <a:spLocks noChangeArrowheads="1"/>
          </p:cNvSpPr>
          <p:nvPr/>
        </p:nvSpPr>
        <p:spPr bwMode="auto">
          <a:xfrm>
            <a:off x="1117600" y="609600"/>
            <a:ext cx="203200" cy="1524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57705" name="Oval 9"/>
          <p:cNvSpPr>
            <a:spLocks noChangeArrowheads="1"/>
          </p:cNvSpPr>
          <p:nvPr/>
        </p:nvSpPr>
        <p:spPr bwMode="auto">
          <a:xfrm>
            <a:off x="1422400" y="533400"/>
            <a:ext cx="101600" cy="762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57706" name="Rectangle 10"/>
          <p:cNvSpPr>
            <a:spLocks noChangeArrowheads="1"/>
          </p:cNvSpPr>
          <p:nvPr/>
        </p:nvSpPr>
        <p:spPr bwMode="auto">
          <a:xfrm>
            <a:off x="8737600" y="1447800"/>
            <a:ext cx="2946400" cy="76200"/>
          </a:xfrm>
          <a:prstGeom prst="rect">
            <a:avLst/>
          </a:prstGeom>
          <a:solidFill>
            <a:srgbClr val="F6BF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19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3300"/>
        </a:buClr>
        <a:buSzPct val="127000"/>
        <a:buFont typeface="Wingdings" pitchFamily="2" charset="2"/>
        <a:buChar char="ü"/>
        <a:defRPr sz="2800" b="1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79F"/>
        </a:buClr>
        <a:buSzPct val="127000"/>
        <a:buFont typeface="Wingdings" pitchFamily="2" charset="2"/>
        <a:buChar char="ü"/>
        <a:defRPr sz="2400">
          <a:solidFill>
            <a:schemeClr val="tx1"/>
          </a:solidFill>
          <a:latin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 sz="2000">
          <a:solidFill>
            <a:schemeClr val="tx1"/>
          </a:solidFill>
          <a:latin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2040" y="682626"/>
            <a:ext cx="10363200" cy="1470025"/>
          </a:xfrm>
        </p:spPr>
        <p:txBody>
          <a:bodyPr/>
          <a:lstStyle/>
          <a:p>
            <a:r>
              <a:rPr lang="en-US" sz="4400" dirty="0"/>
              <a:t>TOPIC IV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760" y="3154680"/>
            <a:ext cx="8534400" cy="17526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sz="4400" dirty="0">
                <a:solidFill>
                  <a:srgbClr val="500093"/>
                </a:solidFill>
                <a:latin typeface="+mj-lt"/>
                <a:ea typeface="+mj-ea"/>
                <a:cs typeface="+mj-cs"/>
              </a:rPr>
              <a:t>Data Privacy, Data Security and Data Protection</a:t>
            </a:r>
            <a:endParaRPr lang="en-US" sz="4400" dirty="0">
              <a:solidFill>
                <a:srgbClr val="500093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31956895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b="0" dirty="0"/>
              <a:t>Definition of data, meta-data, big data, personal data and non-personal data. </a:t>
            </a:r>
            <a:endParaRPr lang="en-US" b="0" dirty="0"/>
          </a:p>
          <a:p>
            <a:pPr lvl="0"/>
            <a:r>
              <a:rPr lang="en-GB" b="0" dirty="0"/>
              <a:t>Data privacy and Data security</a:t>
            </a:r>
            <a:endParaRPr lang="en-US" b="0" dirty="0"/>
          </a:p>
          <a:p>
            <a:r>
              <a:rPr lang="en-GB" b="0" dirty="0"/>
              <a:t>Big data security issues and challenges</a:t>
            </a:r>
            <a:endParaRPr lang="en-US" b="0" dirty="0"/>
          </a:p>
          <a:p>
            <a:pPr lvl="0"/>
            <a:r>
              <a:rPr lang="en-GB" b="0" dirty="0"/>
              <a:t>Data protection</a:t>
            </a:r>
          </a:p>
          <a:p>
            <a:pPr lvl="0"/>
            <a:r>
              <a:rPr lang="en-GB" b="0" dirty="0"/>
              <a:t>Data protection principles</a:t>
            </a:r>
            <a:endParaRPr lang="en-US" b="0" dirty="0"/>
          </a:p>
          <a:p>
            <a:pPr lvl="0"/>
            <a:r>
              <a:rPr lang="en-GB" b="0" dirty="0"/>
              <a:t>Data protection regulations and compliance</a:t>
            </a:r>
            <a:endParaRPr lang="en-US" b="0" dirty="0"/>
          </a:p>
          <a:p>
            <a:r>
              <a:rPr lang="en-GB" b="0" dirty="0"/>
              <a:t>Social media- data privacy and security issues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27543863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Data, Meta-data, Big data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334356" y="3900748"/>
            <a:ext cx="6864466" cy="253330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>
                <a:latin typeface="Arial" panose="020B0604020202020204" pitchFamily="34" charset="0"/>
              </a:rPr>
              <a:t>Big data </a:t>
            </a:r>
            <a:r>
              <a:rPr lang="en-US" sz="2800" dirty="0">
                <a:latin typeface="Arial" panose="020B0604020202020204" pitchFamily="34" charset="0"/>
              </a:rPr>
              <a:t>– datasets that are too large or complex to be dealt with by traditional data-processing application software. It is data that contains variety, volume, value, velocity and veracity (5 Vs).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1506451" y="1832957"/>
            <a:ext cx="4520276" cy="1756064"/>
          </a:xfrm>
          <a:prstGeom prst="roundRect">
            <a:avLst/>
          </a:prstGeom>
          <a:solidFill>
            <a:srgbClr val="FFFF99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>
                <a:latin typeface="Arial" panose="020B0604020202020204" pitchFamily="34" charset="0"/>
              </a:rPr>
              <a:t>Data</a:t>
            </a:r>
            <a:r>
              <a:rPr lang="en-US" sz="2800" dirty="0">
                <a:latin typeface="Arial" panose="020B0604020202020204" pitchFamily="34" charset="0"/>
              </a:rPr>
              <a:t> – facts and statistics collected together for reference or analysis.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7747464" y="1872442"/>
            <a:ext cx="4089862" cy="4561610"/>
          </a:xfrm>
          <a:prstGeom prst="roundRect">
            <a:avLst/>
          </a:prstGeom>
          <a:solidFill>
            <a:srgbClr val="A9BBFD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>
                <a:latin typeface="Arial" panose="020B0604020202020204" pitchFamily="34" charset="0"/>
              </a:rPr>
              <a:t>Metadata</a:t>
            </a:r>
            <a:r>
              <a:rPr lang="en-US" sz="2800" dirty="0">
                <a:latin typeface="Arial" panose="020B0604020202020204" pitchFamily="34" charset="0"/>
              </a:rPr>
              <a:t> – a set of data that describes and gives information about other data. It summarizes basic information about data, making finding and working with particular instances of data easier.</a:t>
            </a:r>
          </a:p>
        </p:txBody>
      </p:sp>
    </p:spTree>
    <p:extLst>
      <p:ext uri="{BB962C8B-B14F-4D97-AF65-F5344CB8AC3E}">
        <p14:creationId xmlns:p14="http://schemas.microsoft.com/office/powerpoint/2010/main" val="21169964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Data and Non-Personal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261" y="1752600"/>
            <a:ext cx="4771505" cy="469807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Personal Data – </a:t>
            </a:r>
            <a:r>
              <a:rPr lang="en-US" b="0" dirty="0"/>
              <a:t>any information that relates to an identified or identifiable living individual.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Non-Personal Data </a:t>
            </a:r>
            <a:r>
              <a:rPr lang="en-US" b="0" dirty="0"/>
              <a:t>–electronic data that does not contain any information that can be used to identify a natural person</a:t>
            </a:r>
            <a:endParaRPr lang="en-US" dirty="0"/>
          </a:p>
        </p:txBody>
      </p:sp>
      <p:pic>
        <p:nvPicPr>
          <p:cNvPr id="1026" name="Picture 2" descr="What is Personal Data According to the GDPR? – Data Privacy Manage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1138" r="4000" b="-1"/>
          <a:stretch/>
        </p:blipFill>
        <p:spPr bwMode="auto">
          <a:xfrm>
            <a:off x="5328008" y="1952106"/>
            <a:ext cx="6559192" cy="379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905347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Privacy vs. Data Security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295747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8680" y="2057399"/>
            <a:ext cx="4838547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dirty="0">
                <a:solidFill>
                  <a:srgbClr val="B50069"/>
                </a:solidFill>
                <a:latin typeface="Arial"/>
              </a:rPr>
              <a:t>Data Privacy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51759"/>
            <a:ext cx="4838547" cy="414857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spcAft>
                <a:spcPts val="800"/>
              </a:spcAft>
              <a:defRPr sz="2200">
                <a:latin typeface="Arial"/>
              </a:defRPr>
            </a:lvl1pPr>
          </a:lstStyle>
          <a:p>
            <a:r>
              <a:rPr dirty="0"/>
              <a:t>✓  Handling personal data in compliance with data protection laws, regulations, and best practices</a:t>
            </a:r>
          </a:p>
          <a:p>
            <a:r>
              <a:rPr dirty="0"/>
              <a:t>✓  Applies to PHI and PII — financial info, medical records, ID/SSN numbers, names, birthdates, contact info</a:t>
            </a:r>
          </a:p>
          <a:p>
            <a:r>
              <a:rPr dirty="0"/>
              <a:t>✓  The right to control who gets to see your personal information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1874519"/>
            <a:ext cx="5295747" cy="4663441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84467" y="2057399"/>
            <a:ext cx="4838547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dirty="0">
                <a:solidFill>
                  <a:srgbClr val="00279F"/>
                </a:solidFill>
                <a:latin typeface="Arial"/>
              </a:rPr>
              <a:t>Data Security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4467" y="2651759"/>
            <a:ext cx="4838547" cy="38276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spcAft>
                <a:spcPts val="800"/>
              </a:spcAft>
              <a:defRPr sz="2400">
                <a:latin typeface="Arial"/>
              </a:defRPr>
            </a:lvl1pPr>
          </a:lstStyle>
          <a:p>
            <a:r>
              <a:rPr sz="2200" dirty="0"/>
              <a:t>✓  Protecting digital information throughout its lifecycle from unauthorized access, use, and disclosure</a:t>
            </a:r>
          </a:p>
          <a:p>
            <a:r>
              <a:rPr sz="2200" dirty="0"/>
              <a:t>✓  Also protects data from disruption, modification, or destruction</a:t>
            </a:r>
          </a:p>
          <a:p>
            <a:r>
              <a:rPr sz="2200" dirty="0"/>
              <a:t>✓  Covers hardware, software, storage/user devices, access controls, and organizational policy (see Topic 3)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ata Security Vs Data Privacy: An Imperative Distinction to Protect Da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001" y="236226"/>
            <a:ext cx="7558636" cy="652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771052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Big Data Security Issues — Technical &amp; Data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0749"/>
            <a:ext cx="4395063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Network Perimeter Insecurity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5025999" cy="11364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Internal and external information can cause network security issues — hence the need for zero trust.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Data Cleansing Problems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560319"/>
            <a:ext cx="5025999" cy="1408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Large quantities of data to process; mainly addressed with automated data cleansing.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FF9900"/>
                </a:solidFill>
                <a:latin typeface="Arial"/>
              </a:rPr>
              <a:t>Flawed Data Masking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992623"/>
            <a:ext cx="5025999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400" b="0">
                <a:latin typeface="Arial"/>
              </a:defRPr>
            </a:lvl1pPr>
          </a:lstStyle>
          <a:p>
            <a:r>
              <a:rPr sz="2000" dirty="0"/>
              <a:t>Masking separates identifying data (DOB, name, NIN) from confidential data (address, bank account). Criminals sometimes match the two — use data scrambling and substitution.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5383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Arial"/>
              </a:rPr>
              <a:t>Data Growth Issues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1023" y="4992623"/>
            <a:ext cx="5025999" cy="1408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Data is increasingly unstructured — images, video, audio — making it harder to secure and integrate.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Big Data Security Issues — Human &amp; Process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Fake Data Generation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Fake reviews/inputs create fake statistics and poor decisions. ML-powered fraud detection helps catch artificial data.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1964945"/>
            <a:ext cx="4395063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Unauthorized Metadata Changes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804873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Makes it difficult to know which changes are trustworthy or most recent.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FF9900"/>
                </a:solidFill>
                <a:latin typeface="Arial"/>
              </a:rPr>
              <a:t>Employee Carelessness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992623"/>
            <a:ext cx="5025999" cy="1408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Causes about 47% of data breaches in organizations.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5383" y="4365348"/>
            <a:ext cx="4395063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Arial"/>
              </a:rPr>
              <a:t>Social Engineering &amp; Skills Gaps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1023" y="5162748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Phishing attacks, plus a shortage of data scientists/analysts and confusion selecting Big Data tools.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Protection — The 4 Pillars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00200"/>
            <a:ext cx="1091153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0" dirty="0">
                <a:latin typeface="Arial"/>
              </a:rPr>
              <a:t>Data protection safeguards important information from corruption, compromise, or loss. (Source: Microsoft Corporation)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613486"/>
            <a:ext cx="2522143" cy="3749039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558251" y="2887806"/>
            <a:ext cx="685800" cy="6858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756486"/>
            <a:ext cx="224782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Assessment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305126"/>
            <a:ext cx="2156383" cy="1327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 dirty="0">
                <a:latin typeface="Arial"/>
              </a:rPr>
              <a:t>Identifying data, identities, and assets — and their location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36543" y="2613486"/>
            <a:ext cx="2522143" cy="3749039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354715" y="2887806"/>
            <a:ext cx="685800" cy="6858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3703" y="3756486"/>
            <a:ext cx="224782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Governance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9423" y="4305126"/>
            <a:ext cx="2156383" cy="1920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defRPr sz="2000" b="0">
                <a:latin typeface="Arial"/>
              </a:defRPr>
            </a:lvl1pPr>
          </a:lstStyle>
          <a:p>
            <a:r>
              <a:rPr dirty="0"/>
              <a:t>Policies, procedures, </a:t>
            </a:r>
            <a:r>
              <a:rPr dirty="0" err="1"/>
              <a:t>organisational</a:t>
            </a:r>
            <a:r>
              <a:rPr dirty="0"/>
              <a:t> systems and frameworks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33007" y="2613486"/>
            <a:ext cx="2522143" cy="3749039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151179" y="2887806"/>
            <a:ext cx="685800" cy="6858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0167" y="3756486"/>
            <a:ext cx="224782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FF9900"/>
                </a:solidFill>
                <a:latin typeface="Arial"/>
              </a:rPr>
              <a:t>Training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5887" y="4305126"/>
            <a:ext cx="2156383" cy="1920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defRPr sz="2000" b="0">
                <a:latin typeface="Arial"/>
              </a:defRPr>
            </a:lvl1pPr>
          </a:lstStyle>
          <a:p>
            <a:r>
              <a:rPr dirty="0"/>
              <a:t>Keeping employees up to date with skills for protection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29471" y="2613486"/>
            <a:ext cx="2522143" cy="3749039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947643" y="2887806"/>
            <a:ext cx="685800" cy="6858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66631" y="3756486"/>
            <a:ext cx="224782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Arial"/>
              </a:rPr>
              <a:t>Response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12351" y="4305126"/>
            <a:ext cx="2156383" cy="1920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defRPr sz="2000" b="0">
                <a:latin typeface="Arial"/>
              </a:defRPr>
            </a:lvl1pPr>
          </a:lstStyle>
          <a:p>
            <a:r>
              <a:rPr dirty="0"/>
              <a:t>In case of an incident or disaster, for business continuity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Protection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 b="0" dirty="0"/>
              <a:t>A data protection policy (DPP) standardizes how an organization uses, monitors, and manages data. It is not required by law, but helps organizations meet data protection standards.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sz="2400" b="1" dirty="0"/>
              <a:t>A DPP typically covers:</a:t>
            </a:r>
          </a:p>
          <a:p>
            <a:r>
              <a:rPr sz="2400" b="0" dirty="0"/>
              <a:t>The scope of required data protection</a:t>
            </a:r>
          </a:p>
          <a:p>
            <a:r>
              <a:rPr sz="2400" b="0" dirty="0"/>
              <a:t>Data protection techniques applied by individuals, departments, devices, and IT environments</a:t>
            </a:r>
          </a:p>
          <a:p>
            <a:r>
              <a:rPr sz="2400" b="0" dirty="0"/>
              <a:t>Any applicable legal or compliance requirements</a:t>
            </a:r>
          </a:p>
          <a:p>
            <a:r>
              <a:rPr sz="2400" b="0" dirty="0"/>
              <a:t>Roles and responsibilities, including data custodians</a:t>
            </a:r>
          </a:p>
        </p:txBody>
      </p:sp>
    </p:spTree>
    <p:extLst>
      <p:ext uri="{BB962C8B-B14F-4D97-AF65-F5344CB8AC3E}">
        <p14:creationId xmlns:p14="http://schemas.microsoft.com/office/powerpoint/2010/main" val="908258472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Protection Policy…</a:t>
            </a:r>
          </a:p>
        </p:txBody>
      </p:sp>
      <p:pic>
        <p:nvPicPr>
          <p:cNvPr id="4098" name="Picture 2" descr="Data Protection Controls… what is it? | Data Protection Excellence (DPEX)  Network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808" y="1633450"/>
            <a:ext cx="6381404" cy="499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810911" y="3423189"/>
            <a:ext cx="2759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>
                    <a:lumMod val="10000"/>
                  </a:schemeClr>
                </a:solidFill>
                <a:latin typeface="Arial" panose="020B0604020202020204" pitchFamily="34" charset="0"/>
              </a:rPr>
              <a:t>PDPA – Personal Data Protection Act</a:t>
            </a:r>
          </a:p>
        </p:txBody>
      </p:sp>
    </p:spTree>
    <p:extLst>
      <p:ext uri="{BB962C8B-B14F-4D97-AF65-F5344CB8AC3E}">
        <p14:creationId xmlns:p14="http://schemas.microsoft.com/office/powerpoint/2010/main" val="1807502126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Protection Principles (GDPR)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736559" y="2020823"/>
            <a:ext cx="384048" cy="384048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2496311"/>
            <a:ext cx="2357551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500093"/>
                </a:solidFill>
                <a:latin typeface="Arial"/>
              </a:rPr>
              <a:t>Lawfulness, Fairness &amp; Transparency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18255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514735" y="2020823"/>
            <a:ext cx="384048" cy="384048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27983" y="2496311"/>
            <a:ext cx="235755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B50069"/>
                </a:solidFill>
                <a:latin typeface="Arial"/>
              </a:rPr>
              <a:t>Purpose</a:t>
            </a:r>
            <a:r>
              <a:rPr sz="1200" b="1" dirty="0">
                <a:solidFill>
                  <a:srgbClr val="B50069"/>
                </a:solidFill>
                <a:latin typeface="Arial"/>
              </a:rPr>
              <a:t> </a:t>
            </a:r>
            <a:r>
              <a:rPr sz="2000" b="1" dirty="0">
                <a:solidFill>
                  <a:srgbClr val="B50069"/>
                </a:solidFill>
                <a:latin typeface="Arial"/>
              </a:rPr>
              <a:t>Limitation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27983" y="2862071"/>
            <a:ext cx="2357551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b="0" dirty="0">
                <a:latin typeface="Arial"/>
              </a:rPr>
              <a:t>Specified, explicit, legitimate purpose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6431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292911" y="2020823"/>
            <a:ext cx="384048" cy="384048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6159" y="2496311"/>
            <a:ext cx="235755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FF9900"/>
                </a:solidFill>
                <a:latin typeface="Arial"/>
              </a:rPr>
              <a:t>Data Minimization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6159" y="2862071"/>
            <a:ext cx="2357551" cy="11338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b="0">
                <a:latin typeface="Arial"/>
              </a:defRPr>
            </a:lvl1pPr>
          </a:lstStyle>
          <a:p>
            <a:r>
              <a:rPr dirty="0"/>
              <a:t>Relevance and adequacy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74607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0071087" y="2020823"/>
            <a:ext cx="384048" cy="384048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84335" y="2496311"/>
            <a:ext cx="235755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00279F"/>
                </a:solidFill>
                <a:latin typeface="Arial"/>
              </a:rPr>
              <a:t>Accuracy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84335" y="2862071"/>
            <a:ext cx="2357551" cy="11338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b="0">
                <a:latin typeface="Arial"/>
              </a:defRPr>
            </a:lvl1pPr>
          </a:lstStyle>
          <a:p>
            <a:r>
              <a:rPr dirty="0"/>
              <a:t>Kept accurate and updated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736559" y="4453127"/>
            <a:ext cx="384048" cy="384048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" y="4928615"/>
            <a:ext cx="235755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500093"/>
                </a:solidFill>
                <a:latin typeface="Arial"/>
              </a:rPr>
              <a:t>Storage Limitation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9808" y="5294375"/>
            <a:ext cx="2357551" cy="11338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b="0">
                <a:latin typeface="Arial"/>
              </a:defRPr>
            </a:lvl1pPr>
          </a:lstStyle>
          <a:p>
            <a:r>
              <a:rPr dirty="0"/>
              <a:t>Stored only as long as needed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418255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514735" y="4453127"/>
            <a:ext cx="384048" cy="384048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27983" y="4928615"/>
            <a:ext cx="2357551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B50069"/>
                </a:solidFill>
                <a:latin typeface="Arial"/>
              </a:rPr>
              <a:t>Integrity &amp; Confidentiality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7983" y="5655887"/>
            <a:ext cx="2357551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b="0">
                <a:latin typeface="Arial"/>
              </a:defRPr>
            </a:lvl1pPr>
          </a:lstStyle>
          <a:p>
            <a:r>
              <a:rPr dirty="0"/>
              <a:t>Security of the data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96431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292911" y="4453127"/>
            <a:ext cx="384048" cy="384048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6159" y="4928615"/>
            <a:ext cx="235755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FF9900"/>
                </a:solidFill>
                <a:latin typeface="Arial"/>
              </a:rPr>
              <a:t>Accountability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6159" y="5294375"/>
            <a:ext cx="2357551" cy="11338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b="0">
                <a:latin typeface="Arial"/>
              </a:defRPr>
            </a:lvl1pPr>
          </a:lstStyle>
          <a:p>
            <a:r>
              <a:rPr dirty="0"/>
              <a:t>Owning compliance with the above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Data Protection Regulations </a:t>
            </a:r>
            <a:endParaRPr lang="en-US" strike="sngStri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Data Protection Regulations establish the general obligations of data controllers and of those processing personal data on their behalf (processors). </a:t>
            </a:r>
          </a:p>
          <a:p>
            <a:pPr lvl="1"/>
            <a:r>
              <a:rPr lang="en-US" b="0" dirty="0"/>
              <a:t>A data controller determines the purposes and means of the processing of personal data. </a:t>
            </a:r>
          </a:p>
          <a:p>
            <a:pPr lvl="1"/>
            <a:r>
              <a:rPr lang="en-US" b="0" dirty="0"/>
              <a:t>A processor engages in personal data processing on behalf of the controller.</a:t>
            </a:r>
          </a:p>
          <a:p>
            <a:r>
              <a:rPr lang="en-US" b="0" dirty="0"/>
              <a:t>They include the obligation to implement appropriate security measures, according to the risk involved in the data processing operations they perform.</a:t>
            </a:r>
          </a:p>
        </p:txBody>
      </p:sp>
    </p:spTree>
    <p:extLst>
      <p:ext uri="{BB962C8B-B14F-4D97-AF65-F5344CB8AC3E}">
        <p14:creationId xmlns:p14="http://schemas.microsoft.com/office/powerpoint/2010/main" val="2742810720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Protection Regulators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08109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dirty="0">
                <a:latin typeface="Arial"/>
              </a:rPr>
              <a:t>Data Protection and Privacy Act of Uganda 2019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187451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General Data Protection Regulation (GDPR)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08609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Payment Card Industry Data Security Standard (PCI DSS)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08609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Health Insurance Portability and Accountability Act — HIPAA (1996)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29767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t>California Consumer Privacy Act (CCPA)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29767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The Sarbanes-Oxley Act (SOX)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71583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lang="en-US" dirty="0"/>
              <a:t>Federal Risk and Authorization Management Program (FedRAMP)</a:t>
            </a:r>
            <a:endParaRPr dirty="0"/>
          </a:p>
        </p:txBody>
      </p:sp>
      <p:sp>
        <p:nvSpPr>
          <p:cNvPr id="24" name="Rounded Rectangle 23"/>
          <p:cNvSpPr/>
          <p:nvPr/>
        </p:nvSpPr>
        <p:spPr>
          <a:xfrm>
            <a:off x="6187287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6324447" y="586358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1647" y="550925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National Institute of Standards and Technology (NIST)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compliance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300" b="0" dirty="0"/>
              <a:t>Data compliance identifies the applicable governance for data protection, security, and storage, and establishes policies and protocols so data is protected from unauthorized access, malware, and other cybersecurity threats.</a:t>
            </a:r>
          </a:p>
          <a:p>
            <a:r>
              <a:rPr sz="2300" b="0" dirty="0"/>
              <a:t>In brief: it's the application of regulations such as HIPAA or GDPR so data is stored, organized, and managed with little to no possibility of breach or misuse.</a:t>
            </a:r>
          </a:p>
          <a:p>
            <a:r>
              <a:rPr sz="2300" b="0" dirty="0"/>
              <a:t>To determine their obligations, </a:t>
            </a:r>
            <a:r>
              <a:rPr sz="2300" b="0" dirty="0" err="1"/>
              <a:t>organisations</a:t>
            </a:r>
            <a:r>
              <a:rPr sz="2300" b="0" dirty="0"/>
              <a:t> must answer:</a:t>
            </a:r>
          </a:p>
          <a:p>
            <a:pPr lvl="1"/>
            <a:r>
              <a:rPr sz="1900" b="0" dirty="0"/>
              <a:t>How are they protecting customer data from unauthorized use or disclosure?</a:t>
            </a:r>
          </a:p>
          <a:p>
            <a:pPr lvl="1"/>
            <a:r>
              <a:rPr sz="1900" b="0" dirty="0"/>
              <a:t>How must that data be protected — technical, administrative, or physical measures?</a:t>
            </a:r>
          </a:p>
          <a:p>
            <a:pPr lvl="1"/>
            <a:r>
              <a:rPr sz="1900" b="0" dirty="0"/>
              <a:t>How is that information used for business or customer/client/patient services?</a:t>
            </a:r>
          </a:p>
        </p:txBody>
      </p:sp>
    </p:spTree>
    <p:extLst>
      <p:ext uri="{BB962C8B-B14F-4D97-AF65-F5344CB8AC3E}">
        <p14:creationId xmlns:p14="http://schemas.microsoft.com/office/powerpoint/2010/main" val="112709618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Examples of Data Compliance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08109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dirty="0">
                <a:latin typeface="Arial"/>
              </a:rPr>
              <a:t>Policies for data storage and maintenance are implemented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187451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Data access controls are created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08609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Employees are trained on data privacy and security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08609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Procedures for data sharing and transfer are established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29767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t>Systems for data archival and disposal are set up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29767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Encryption is utilized to protect data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50925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t>Security reviews and audits are established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Benefits of Data Compliance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0749"/>
            <a:ext cx="4395063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 dirty="0">
                <a:solidFill>
                  <a:srgbClr val="500093"/>
                </a:solidFill>
                <a:latin typeface="Arial"/>
              </a:rPr>
              <a:t>Protects consumers'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Keeps customer and client information safe from misuse.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1922413"/>
            <a:ext cx="4395063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 dirty="0">
                <a:solidFill>
                  <a:srgbClr val="B50069"/>
                </a:solidFill>
                <a:latin typeface="Arial"/>
              </a:rPr>
              <a:t>Maintains compliance &amp; reputation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730446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Keeps the </a:t>
            </a:r>
            <a:r>
              <a:rPr dirty="0" err="1"/>
              <a:t>organisation</a:t>
            </a:r>
            <a:r>
              <a:rPr dirty="0"/>
              <a:t> aligned with industry regulations and builds customer trust.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 dirty="0">
                <a:solidFill>
                  <a:srgbClr val="FF9900"/>
                </a:solidFill>
                <a:latin typeface="Arial"/>
              </a:rPr>
              <a:t>Protects against fines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992623"/>
            <a:ext cx="5025999" cy="1408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E.g. GDPR fines of €10–20 million, or 2–4% of annual global turnover.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5383" y="4450408"/>
            <a:ext cx="4395063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 dirty="0">
                <a:solidFill>
                  <a:srgbClr val="00279F"/>
                </a:solidFill>
                <a:latin typeface="Arial"/>
              </a:rPr>
              <a:t>Reduces risk &amp; boosts efficiency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1023" y="5226544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Saves litigation time, reduces breach-related liability, and increases profitability.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10-Step Checklist to be GDPR-Compliant (1/3)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353055"/>
            <a:ext cx="502920" cy="50292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2219795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500093"/>
                </a:solidFill>
                <a:latin typeface="Arial"/>
              </a:rPr>
              <a:t>Know all the data your business collects  </a:t>
            </a:r>
            <a:r>
              <a:rPr lang="en-US" sz="2000" b="0" dirty="0">
                <a:latin typeface="Arial"/>
              </a:rPr>
              <a:t>— source, data collected, reason, processing, disposal, consent, and sensitivity.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499103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4672" y="3977639"/>
            <a:ext cx="502920" cy="50292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3844379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B50069"/>
                </a:solidFill>
                <a:latin typeface="Arial"/>
              </a:rPr>
              <a:t>Appoint a data protection officer (DPO)  </a:t>
            </a:r>
            <a:r>
              <a:rPr lang="en-US" sz="2000" dirty="0">
                <a:latin typeface="Arial"/>
              </a:rPr>
              <a:t>— advises on GDPR practice, monitors handling, and is the primary contact for regulators and inquiries.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5123687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04672" y="5602223"/>
            <a:ext cx="502920" cy="50292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5468963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FF9900"/>
                </a:solidFill>
                <a:latin typeface="Arial"/>
              </a:rPr>
              <a:t>Create a GDPR diary </a:t>
            </a:r>
            <a:r>
              <a:rPr lang="en-US" sz="1300" b="1" dirty="0">
                <a:solidFill>
                  <a:srgbClr val="FF9900"/>
                </a:solidFill>
                <a:latin typeface="Arial"/>
              </a:rPr>
              <a:t> </a:t>
            </a:r>
            <a:r>
              <a:rPr lang="en-US" sz="2000" dirty="0">
                <a:latin typeface="Arial"/>
              </a:rPr>
              <a:t>— a comprehensive data register recording how the organization practices GDPR compliance</a:t>
            </a:r>
            <a:r>
              <a:rPr lang="en-US" sz="1200" b="0" dirty="0">
                <a:solidFill>
                  <a:srgbClr val="404040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10-Step Checklist to be GDPR-Compliant (2/3)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10911535" cy="105384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149982"/>
            <a:ext cx="502920" cy="50292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1862833"/>
            <a:ext cx="9878263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500093"/>
                </a:solidFill>
                <a:latin typeface="Arial"/>
              </a:rPr>
              <a:t>Evaluate your data collection requirements  </a:t>
            </a:r>
            <a:r>
              <a:rPr lang="en-US" sz="2000" b="0" dirty="0">
                <a:latin typeface="Arial"/>
              </a:rPr>
              <a:t>— only collect what's necessary; complete a DPIA for new tech, tracking, children's data, or automated decisions.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092957"/>
            <a:ext cx="10911535" cy="105384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4672" y="3368420"/>
            <a:ext cx="502920" cy="50292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3235159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B50069"/>
                </a:solidFill>
                <a:latin typeface="Arial"/>
              </a:rPr>
              <a:t>Report data breaches instantly  </a:t>
            </a:r>
            <a:r>
              <a:rPr lang="en-US" sz="2000" dirty="0">
                <a:latin typeface="Arial"/>
              </a:rPr>
              <a:t>— within 72 hours, from processors to controllers to a supervisory authority.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4311395"/>
            <a:ext cx="10911535" cy="105384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04672" y="4586858"/>
            <a:ext cx="502920" cy="50292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53597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FF9900"/>
                </a:solidFill>
                <a:latin typeface="Arial"/>
              </a:rPr>
              <a:t>Be transparent about data collection  </a:t>
            </a:r>
            <a:r>
              <a:rPr lang="en-US" sz="2000" dirty="0">
                <a:latin typeface="Arial"/>
              </a:rPr>
              <a:t>— acknowledgment must be clearly displayed at every collection point, e.g. Cookies.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529833"/>
            <a:ext cx="10911535" cy="105384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04672" y="5805296"/>
            <a:ext cx="502920" cy="50292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5672035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00279F"/>
                </a:solidFill>
                <a:latin typeface="Arial"/>
              </a:rPr>
              <a:t>Verify the ages of consenting users  </a:t>
            </a:r>
            <a:r>
              <a:rPr lang="en-US" sz="2000" dirty="0">
                <a:latin typeface="Arial"/>
              </a:rPr>
              <a:t>— gain guardian consent for children under 16.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10-Step Checklist to be GDPR-Compliant (3/3)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353055"/>
            <a:ext cx="502920" cy="50292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2219795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500093"/>
                </a:solidFill>
                <a:latin typeface="Arial"/>
              </a:rPr>
              <a:t>Include a double opt-in for email sign-ups  </a:t>
            </a:r>
            <a:r>
              <a:rPr lang="en-US" sz="2000" dirty="0">
                <a:latin typeface="Arial"/>
              </a:rPr>
              <a:t>— first the signup form, then a confirmation link click.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499103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4672" y="3977639"/>
            <a:ext cx="502920" cy="50292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3844379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B50069"/>
                </a:solidFill>
                <a:latin typeface="Arial"/>
              </a:rPr>
              <a:t>Keep your privacy policy updated  </a:t>
            </a:r>
            <a:r>
              <a:rPr lang="en-US" sz="2000" dirty="0">
                <a:latin typeface="Arial"/>
              </a:rPr>
              <a:t>— readily accessible on the website; updates must be communicated.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5123687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04672" y="5602223"/>
            <a:ext cx="502920" cy="50292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5468963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FF9900"/>
                </a:solidFill>
                <a:latin typeface="Arial"/>
              </a:rPr>
              <a:t>Regularly assess third-party risks  </a:t>
            </a:r>
            <a:r>
              <a:rPr lang="en-US" sz="2000" dirty="0">
                <a:latin typeface="Arial"/>
              </a:rPr>
              <a:t>— continuous awareness through security scoring, with remediation plans in place.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 data privacy and security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Data privacy is important as users leave digital footprints on a daily basis, but using social media may put personal data at risk without one knowing it.</a:t>
            </a:r>
          </a:p>
          <a:p>
            <a:r>
              <a:rPr lang="en-US" b="0" dirty="0"/>
              <a:t>Privacy concerns are at the forefront as scandals and data breaches are in the news every day. Examples;</a:t>
            </a:r>
          </a:p>
          <a:p>
            <a:pPr lvl="1"/>
            <a:r>
              <a:rPr lang="en-US" dirty="0"/>
              <a:t>In July 2022, Twitter was hacked, and 200 million user email addresses were posted to the dark web. </a:t>
            </a:r>
          </a:p>
          <a:p>
            <a:pPr lvl="1"/>
            <a:r>
              <a:rPr lang="en-US" b="0" dirty="0"/>
              <a:t>In late 2022, U.S. state and federal agencies banned employees from using Chinese manufactured </a:t>
            </a:r>
            <a:r>
              <a:rPr lang="en-US" b="0" dirty="0" err="1"/>
              <a:t>TikTok</a:t>
            </a:r>
            <a:r>
              <a:rPr lang="en-US" b="0" dirty="0"/>
              <a:t> (</a:t>
            </a:r>
            <a:r>
              <a:rPr lang="en-US" dirty="0" err="1"/>
              <a:t>ByteDance</a:t>
            </a:r>
            <a:r>
              <a:rPr lang="en-US" b="0" dirty="0"/>
              <a:t>) on government-owned devices to protect confidential information.</a:t>
            </a:r>
          </a:p>
        </p:txBody>
      </p:sp>
    </p:spTree>
    <p:extLst>
      <p:ext uri="{BB962C8B-B14F-4D97-AF65-F5344CB8AC3E}">
        <p14:creationId xmlns:p14="http://schemas.microsoft.com/office/powerpoint/2010/main" val="1926655460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 security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Phishing</a:t>
            </a:r>
          </a:p>
          <a:p>
            <a:r>
              <a:rPr lang="en-US" b="0" dirty="0"/>
              <a:t>Social engineering</a:t>
            </a:r>
          </a:p>
          <a:p>
            <a:r>
              <a:rPr lang="en-US" b="0" dirty="0"/>
              <a:t>Information disclosure</a:t>
            </a:r>
          </a:p>
          <a:p>
            <a:r>
              <a:rPr lang="en-US" b="0" dirty="0"/>
              <a:t>Fake accounts</a:t>
            </a:r>
          </a:p>
          <a:p>
            <a:r>
              <a:rPr lang="en-US" b="0" dirty="0"/>
              <a:t>Malware</a:t>
            </a:r>
          </a:p>
          <a:p>
            <a:r>
              <a:rPr lang="en-US" b="0" dirty="0"/>
              <a:t>Password theft</a:t>
            </a:r>
          </a:p>
          <a:p>
            <a:r>
              <a:rPr lang="en-US" b="0" dirty="0" err="1"/>
              <a:t>Etc</a:t>
            </a:r>
            <a:r>
              <a:rPr lang="en-US" b="0" dirty="0"/>
              <a:t> </a:t>
            </a:r>
          </a:p>
          <a:p>
            <a:pPr marL="0" indent="0">
              <a:buNone/>
            </a:pPr>
            <a:r>
              <a:rPr lang="en-US" b="0" i="1" dirty="0"/>
              <a:t>Refer to Topic 2</a:t>
            </a:r>
          </a:p>
        </p:txBody>
      </p:sp>
      <p:pic>
        <p:nvPicPr>
          <p:cNvPr id="2050" name="Picture 2" descr="Logos of Social Networking Sites Editorial Image - Illustration of  linkedin, sites: 14540248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397" y="1844040"/>
            <a:ext cx="5037246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693943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What Data </a:t>
            </a:r>
            <a:r>
              <a:rPr lang="en-US" dirty="0"/>
              <a:t>d</a:t>
            </a:r>
            <a:r>
              <a:rPr dirty="0"/>
              <a:t>o Social Media Platforms Collect?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575746"/>
            <a:ext cx="1091153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0" dirty="0">
                <a:latin typeface="Arial"/>
              </a:rPr>
              <a:t>Collected via tracking cookies, geo-fencing, and cross-site tracking once users agree to terms &amp; conditions.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485168"/>
            <a:ext cx="5355183" cy="1945854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04672" y="2679209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rial"/>
              </a:rPr>
              <a:t>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9032" y="2640847"/>
            <a:ext cx="4395063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Identity &amp; Profile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3200417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Name, contact info, birthdate, employment, age, race, gender, religious beliefs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96431" y="2485168"/>
            <a:ext cx="5355183" cy="1945854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6361023" y="2679209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55383" y="2642633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Location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61023" y="3200417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Hometown, check-ins, previous cities, exact address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632190"/>
            <a:ext cx="5355183" cy="213969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04672" y="4796782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9032" y="4760206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FF9900"/>
                </a:solidFill>
                <a:latin typeface="Arial"/>
              </a:rPr>
              <a:t>Behavior &amp; Preferences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5317990"/>
            <a:ext cx="5025999" cy="13167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Buying history, likes/shares/comments, attitudinal and preference data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96431" y="4632190"/>
            <a:ext cx="5355183" cy="213969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361023" y="4796782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55383" y="4760206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Arial"/>
              </a:rPr>
              <a:t>Shared Content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1023" y="5317990"/>
            <a:ext cx="5025999" cy="13167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Status updates, photos, videos, life/relationship/work events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0204BE3-FC85-4F47-EB20-5B3417D44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D5EBCD-5BF6-30CC-7504-13F65E6C7874}"/>
              </a:ext>
            </a:extLst>
          </p:cNvPr>
          <p:cNvSpPr txBox="1"/>
          <p:nvPr/>
        </p:nvSpPr>
        <p:spPr>
          <a:xfrm>
            <a:off x="6751675" y="726912"/>
            <a:ext cx="489664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500093"/>
                </a:solidFill>
                <a:latin typeface="+mj-lt"/>
                <a:ea typeface="+mj-ea"/>
                <a:cs typeface="+mj-cs"/>
              </a:rPr>
              <a:t>What do companies do with this data?</a:t>
            </a:r>
            <a:endParaRPr lang="en-US" sz="3600" b="1" dirty="0"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100" dirty="0">
                <a:latin typeface="Arial" panose="020B0604020202020204" pitchFamily="34" charset="0"/>
              </a:rPr>
              <a:t>Market analysis, show targeted ads, tailor services and recommend posts. Dislikes and likes can also help shape a user's social media portrait.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100" dirty="0">
                <a:latin typeface="Arial" panose="020B0604020202020204" pitchFamily="34" charset="0"/>
              </a:rPr>
              <a:t>Find out the interests of their customers. E.g. by asking if the ads are relevant on their channels.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100" dirty="0">
                <a:latin typeface="Arial" panose="020B0604020202020204" pitchFamily="34" charset="0"/>
              </a:rPr>
              <a:t>Social media surveys also ask questions about your interests which they sell as data.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100" dirty="0">
                <a:latin typeface="Arial" panose="020B0604020202020204" pitchFamily="34" charset="0"/>
              </a:rPr>
              <a:t>Sponsored ads are paid for, so its for income generation. </a:t>
            </a:r>
          </a:p>
        </p:txBody>
      </p:sp>
      <p:pic>
        <p:nvPicPr>
          <p:cNvPr id="3" name="Content Placeholder 2" descr="Top Social Media Platforms by Monthly Active Users (2025) 1) Facebook →  3.07 billion 2) Instagram → 3.00 billion 3) YouTube → 2.50 billion 4)  WhatsApp → 2.00 billion 5) TikTok →">
            <a:extLst>
              <a:ext uri="{FF2B5EF4-FFF2-40B4-BE49-F238E27FC236}">
                <a16:creationId xmlns:a16="http://schemas.microsoft.com/office/drawing/2014/main" id="{47A93D30-366A-999E-29EA-42876EFC0A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720" y="168349"/>
            <a:ext cx="5229801" cy="649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83335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39F90-84C3-A366-EFA4-56EB94D66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E9FB2-7D7B-C058-1034-D20B35D51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Favorite Social Media Platforms</a:t>
            </a:r>
          </a:p>
        </p:txBody>
      </p:sp>
      <p:pic>
        <p:nvPicPr>
          <p:cNvPr id="5" name="Picture 4" descr="Global social media statistics research summary 2025 [Feb 2025 update]">
            <a:extLst>
              <a:ext uri="{FF2B5EF4-FFF2-40B4-BE49-F238E27FC236}">
                <a16:creationId xmlns:a16="http://schemas.microsoft.com/office/drawing/2014/main" id="{CEB92998-63B2-7312-A3E6-6ABC22A85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485" y="1825762"/>
            <a:ext cx="9146658" cy="467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19996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 data privacy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Data mining for identity theft.</a:t>
            </a:r>
          </a:p>
          <a:p>
            <a:r>
              <a:rPr lang="en-US" b="0" dirty="0"/>
              <a:t>Privacy setting loopholes e.g. friends re-sharing your posts</a:t>
            </a:r>
          </a:p>
          <a:p>
            <a:r>
              <a:rPr lang="en-US" b="0" dirty="0"/>
              <a:t>Location settings expose our whereabouts</a:t>
            </a:r>
          </a:p>
          <a:p>
            <a:r>
              <a:rPr lang="en-US" b="0" dirty="0"/>
              <a:t>Harassment and cyberbullying</a:t>
            </a:r>
          </a:p>
          <a:p>
            <a:r>
              <a:rPr lang="en-US" b="0" dirty="0"/>
              <a:t>Doxxing – involves bad actors purposely sharing personal information about a person to cause harm.</a:t>
            </a:r>
          </a:p>
          <a:p>
            <a:r>
              <a:rPr lang="en-US" b="0" dirty="0"/>
              <a:t>False information</a:t>
            </a:r>
          </a:p>
          <a:p>
            <a:r>
              <a:rPr lang="en-US" b="0" dirty="0"/>
              <a:t>Malware and viruses</a:t>
            </a:r>
          </a:p>
        </p:txBody>
      </p:sp>
    </p:spTree>
    <p:extLst>
      <p:ext uri="{BB962C8B-B14F-4D97-AF65-F5344CB8AC3E}">
        <p14:creationId xmlns:p14="http://schemas.microsoft.com/office/powerpoint/2010/main" val="661396212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Safeguarding Your Privacy — Protect Your Info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43077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22146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Don't share your live location or daily routines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43077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1874519"/>
            <a:ext cx="4587087" cy="1432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Don't share identification numbers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48995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404621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489959"/>
            <a:ext cx="4587087" cy="1432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t>Share less in the “About” section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48995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404621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489959"/>
            <a:ext cx="4587087" cy="1432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Don't overshare information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10539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566165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5105399"/>
            <a:ext cx="4587087" cy="1432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Delete expired social media accounts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510539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324447" y="566165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5105399"/>
            <a:ext cx="4587087" cy="1432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Ensure the social media site is safe and reliable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Safeguarding Your Privacy — Protect Your Accounts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87451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t>Only accept connection requests from people you know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187451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Create strong, unique passwords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41578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dirty="0">
                <a:latin typeface="Arial"/>
              </a:rPr>
              <a:t>Use two-factor authentication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23111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Tighten your profile's privacy settings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44269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Force logout of unrecognized devices and sessions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44269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Pay close attention to security alert emails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65427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Watch your back in public — shoulder surfing and public </a:t>
            </a:r>
            <a:r>
              <a:rPr dirty="0" err="1"/>
              <a:t>WiFi</a:t>
            </a:r>
            <a:endParaRPr dirty="0"/>
          </a:p>
        </p:txBody>
      </p:sp>
      <p:sp>
        <p:nvSpPr>
          <p:cNvPr id="24" name="Rounded Rectangle 23"/>
          <p:cNvSpPr/>
          <p:nvPr/>
        </p:nvSpPr>
        <p:spPr>
          <a:xfrm>
            <a:off x="6187287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6324447" y="586358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1647" y="583894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Don't ignore software updates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Chapter 3 teaching vers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hapter 3 teaching vers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 3 teaching vers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3331C4E4-7656-492A-8A3B-54E74B1FDB6D}" vid="{851B3941-2BF4-486B-A2FA-B5BFF3C478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29859</TotalTime>
  <Words>1861</Words>
  <Application>Microsoft Office PowerPoint</Application>
  <PresentationFormat>Widescreen</PresentationFormat>
  <Paragraphs>259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Wingdings</vt:lpstr>
      <vt:lpstr>Theme1</vt:lpstr>
      <vt:lpstr>TOPIC IV</vt:lpstr>
      <vt:lpstr>To Cover</vt:lpstr>
      <vt:lpstr>Data, Meta-data, Big data</vt:lpstr>
      <vt:lpstr>Personal Data and Non-Personal Data</vt:lpstr>
      <vt:lpstr>Data Privacy vs. Data Security</vt:lpstr>
      <vt:lpstr>PowerPoint Presentation</vt:lpstr>
      <vt:lpstr>Big Data Security Issues — Technical &amp; Data</vt:lpstr>
      <vt:lpstr>Big Data Security Issues — Human &amp; Process</vt:lpstr>
      <vt:lpstr>Data Protection — The 4 Pillars</vt:lpstr>
      <vt:lpstr>Data Protection Policy</vt:lpstr>
      <vt:lpstr>Data Protection Policy…</vt:lpstr>
      <vt:lpstr>Data Protection Principles (GDPR)</vt:lpstr>
      <vt:lpstr>Data Protection Regulations </vt:lpstr>
      <vt:lpstr>Data Protection Regulators</vt:lpstr>
      <vt:lpstr>Data compliance</vt:lpstr>
      <vt:lpstr>Examples of Data Compliance</vt:lpstr>
      <vt:lpstr>Benefits of Data Compliance</vt:lpstr>
      <vt:lpstr>10-Step Checklist to be GDPR-Compliant (1/3)</vt:lpstr>
      <vt:lpstr>10-Step Checklist to be GDPR-Compliant (2/3)</vt:lpstr>
      <vt:lpstr>10-Step Checklist to be GDPR-Compliant (3/3)</vt:lpstr>
      <vt:lpstr>Social media data privacy and security issues</vt:lpstr>
      <vt:lpstr>Social media security issues</vt:lpstr>
      <vt:lpstr>What Data do Social Media Platforms Collect?</vt:lpstr>
      <vt:lpstr>PowerPoint Presentation</vt:lpstr>
      <vt:lpstr>Favorite Social Media Platforms</vt:lpstr>
      <vt:lpstr>Social media data privacy issues</vt:lpstr>
      <vt:lpstr>Safeguarding Your Privacy — Protect Your Info</vt:lpstr>
      <vt:lpstr>Safeguarding Your Privacy — Protect Your Accounts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IV</dc:title>
  <dc:creator>hp i5</dc:creator>
  <cp:lastModifiedBy>Samali Mlay</cp:lastModifiedBy>
  <cp:revision>120</cp:revision>
  <dcterms:created xsi:type="dcterms:W3CDTF">2023-03-30T07:03:30Z</dcterms:created>
  <dcterms:modified xsi:type="dcterms:W3CDTF">2026-08-29T03:41:51Z</dcterms:modified>
</cp:coreProperties>
</file>