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306" r:id="rId3"/>
    <p:sldId id="257" r:id="rId4"/>
    <p:sldId id="308" r:id="rId5"/>
    <p:sldId id="309" r:id="rId6"/>
    <p:sldId id="310" r:id="rId7"/>
    <p:sldId id="311" r:id="rId8"/>
    <p:sldId id="313" r:id="rId9"/>
    <p:sldId id="314" r:id="rId10"/>
    <p:sldId id="315" r:id="rId11"/>
    <p:sldId id="316" r:id="rId12"/>
    <p:sldId id="312" r:id="rId13"/>
    <p:sldId id="305" r:id="rId14"/>
    <p:sldId id="317" r:id="rId15"/>
    <p:sldId id="318" r:id="rId16"/>
    <p:sldId id="319" r:id="rId17"/>
    <p:sldId id="320" r:id="rId18"/>
    <p:sldId id="262" r:id="rId19"/>
    <p:sldId id="321" r:id="rId20"/>
    <p:sldId id="322" r:id="rId21"/>
    <p:sldId id="323" r:id="rId22"/>
    <p:sldId id="263" r:id="rId23"/>
    <p:sldId id="324" r:id="rId24"/>
    <p:sldId id="325" r:id="rId25"/>
    <p:sldId id="326" r:id="rId26"/>
    <p:sldId id="327" r:id="rId27"/>
    <p:sldId id="32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0922F-2F8E-4A46-9EEB-7D43316DB48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D1CE-9A30-455F-ABB7-52ECAA8CB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43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FD1CE-9A30-455F-ABB7-52ECAA8CB6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05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KYC – Know your Customer Compliance ((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 Identification Program:</a:t>
            </a:r>
            <a:r>
              <a:rPr lang="en-US" b="0" dirty="0"/>
              <a:t> Collecting official data such as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 legal names</a:t>
            </a:r>
            <a:r>
              <a:rPr lang="en-US" b="0" dirty="0"/>
              <a:t>,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dates of birth</a:t>
            </a:r>
            <a:r>
              <a:rPr lang="en-US" b="0" dirty="0"/>
              <a:t>,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residential addresses</a:t>
            </a:r>
            <a:r>
              <a:rPr lang="en-US" b="0" dirty="0"/>
              <a:t>, and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government-issued identification), </a:t>
            </a:r>
            <a:r>
              <a:rPr lang="en-US" b="0" dirty="0"/>
              <a:t>Customer Due Diligence, Ongoing Monitoring, Regulatory Adherence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FD1CE-9A30-455F-ABB7-52ECAA8CB6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44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Parsing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The process of analyzing raw content (such as HTML, logs, or PDFs) to extract logical components, break down formats, and convert them into structured fields or semantic chunks.</a:t>
            </a:r>
          </a:p>
          <a:p>
            <a:pPr lvl="0"/>
            <a:r>
              <a:rPr lang="en-US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Indexing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The subsequent process of mapping and organizing the parsed elements (terms, metadata, or vector embeddings) into an optimized data structure or library to enable rapid retrieval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8FD1CE-9A30-455F-ABB7-52ECAA8CB6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2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1688764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654099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874034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5452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83552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07376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252444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24145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021875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7519993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3165474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182491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will be the basic slide template</a:t>
            </a:r>
          </a:p>
          <a:p>
            <a:pPr lvl="1"/>
            <a:r>
              <a:rPr lang="en-US"/>
              <a:t>for Why Should Managers box slides, use </a:t>
            </a:r>
          </a:p>
          <a:p>
            <a:pPr lvl="1"/>
            <a:r>
              <a:rPr lang="en-US"/>
              <a:t>for Ethics and Society box slides, use</a:t>
            </a:r>
          </a:p>
          <a:p>
            <a:pPr lvl="1"/>
            <a:r>
              <a:rPr lang="en-US"/>
              <a:t>for Look into the Future box slides use </a:t>
            </a:r>
          </a:p>
          <a:p>
            <a:pPr lvl="1"/>
            <a:r>
              <a:rPr lang="en-US"/>
              <a:t>(this refers to background colors)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6016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DD5F-D08E-C337-8972-169966F30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sz="4400" dirty="0"/>
              <a:t>Topic 6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Forensic Investigation</a:t>
            </a:r>
            <a:endParaRPr lang="en-UG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221925-4B97-0AC9-38AE-3F598CAA9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3464560" cy="4343400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G" sz="2000" dirty="0"/>
          </a:p>
        </p:txBody>
      </p:sp>
      <p:pic>
        <p:nvPicPr>
          <p:cNvPr id="7" name="Picture 6" descr="Almost Everything on Getting Started in Digital Forensics | by Emmaculate  Okuku; CHFI | Medium">
            <a:extLst>
              <a:ext uri="{FF2B5EF4-FFF2-40B4-BE49-F238E27FC236}">
                <a16:creationId xmlns:a16="http://schemas.microsoft.com/office/drawing/2014/main" id="{FA870F72-97FE-6654-D55E-84F83825C6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62" r="3261"/>
          <a:stretch>
            <a:fillRect/>
          </a:stretch>
        </p:blipFill>
        <p:spPr>
          <a:xfrm>
            <a:off x="3281680" y="2661413"/>
            <a:ext cx="6329679" cy="368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8122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228C3-5687-DD7B-1102-E310FCA44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B179F-E4CC-4177-CFB1-6F6F2E954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0" dirty="0">
                <a:latin typeface="+mj-lt"/>
              </a:rPr>
              <a:t>Computer Forensics Today </a:t>
            </a:r>
          </a:p>
          <a:p>
            <a:pPr lvl="0"/>
            <a:r>
              <a:rPr lang="en-US" sz="2400" b="0" dirty="0">
                <a:solidFill/>
                <a:latin typeface="+mj-lt"/>
              </a:rPr>
              <a:t>Computer Forensics Investigation Process </a:t>
            </a:r>
          </a:p>
          <a:p>
            <a:pPr lvl="0"/>
            <a:r>
              <a:rPr lang="en-US" sz="2400" b="0" dirty="0">
                <a:latin typeface="+mj-lt"/>
              </a:rPr>
              <a:t>Hard Disks and File Systems </a:t>
            </a:r>
          </a:p>
          <a:p>
            <a:pPr lvl="0"/>
            <a:r>
              <a:rPr lang="en-US" sz="2400" b="0" dirty="0">
                <a:latin typeface="+mj-lt"/>
              </a:rPr>
              <a:t>Data Acquisition </a:t>
            </a:r>
          </a:p>
          <a:p>
            <a:r>
              <a:rPr lang="en-US" sz="2400" b="0" dirty="0">
                <a:latin typeface="+mj-lt"/>
              </a:rPr>
              <a:t>Anti-Forensics Techniques</a:t>
            </a:r>
          </a:p>
          <a:p>
            <a:r>
              <a:rPr sz="2400" b="0" dirty="0">
                <a:latin typeface="+mj-lt"/>
              </a:rPr>
              <a:t>Common Forensic Tools</a:t>
            </a:r>
          </a:p>
        </p:txBody>
      </p:sp>
    </p:spTree>
    <p:extLst>
      <p:ext uri="{BB962C8B-B14F-4D97-AF65-F5344CB8AC3E}">
        <p14:creationId xmlns:p14="http://schemas.microsoft.com/office/powerpoint/2010/main" val="157316038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33BC-E85B-CEEA-CF1B-0EC7D5B7F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911" y="609600"/>
            <a:ext cx="10427010" cy="883561"/>
          </a:xfrm>
        </p:spPr>
        <p:txBody>
          <a:bodyPr anchor="ctr">
            <a:normAutofit/>
          </a:bodyPr>
          <a:lstStyle/>
          <a:p>
            <a:r>
              <a:rPr lang="en-GB" sz="4000" b="1" i="0" dirty="0">
                <a:effectLst/>
              </a:rPr>
              <a:t>Digital/ Computer Forensics</a:t>
            </a:r>
            <a:endParaRPr lang="en-UG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D9498-5F7C-789E-FEF2-E93DCC6F9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160" y="1737360"/>
            <a:ext cx="5689600" cy="46735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b="0" dirty="0">
                <a:latin typeface="+mj-lt"/>
              </a:rPr>
              <a:t>It is a specialised </a:t>
            </a:r>
            <a:r>
              <a:rPr lang="en-GB" sz="2400" b="0" i="0" dirty="0">
                <a:effectLst/>
                <a:latin typeface="+mj-lt"/>
              </a:rPr>
              <a:t>field within forensic science that focuses on the </a:t>
            </a:r>
            <a:r>
              <a:rPr lang="en-GB" sz="2400" b="0" i="0" u="sng" dirty="0">
                <a:effectLst/>
                <a:latin typeface="+mj-lt"/>
              </a:rPr>
              <a:t>identification, preservation, extraction, and analysis </a:t>
            </a:r>
            <a:r>
              <a:rPr lang="en-GB" sz="2400" b="0" i="0" dirty="0">
                <a:effectLst/>
                <a:latin typeface="+mj-lt"/>
              </a:rPr>
              <a:t>of digital data from various electronic devices.</a:t>
            </a:r>
          </a:p>
          <a:p>
            <a:pPr marL="0" indent="0">
              <a:buNone/>
            </a:pPr>
            <a:endParaRPr lang="en-GB" sz="2400" b="0" dirty="0">
              <a:latin typeface="+mj-lt"/>
            </a:endParaRPr>
          </a:p>
          <a:p>
            <a:pPr marL="0" indent="0">
              <a:buNone/>
            </a:pPr>
            <a:r>
              <a:rPr lang="en-GB" sz="2400" b="0" i="0" dirty="0">
                <a:effectLst/>
                <a:latin typeface="+mj-lt"/>
              </a:rPr>
              <a:t>This discipline is pivotal in investigating cybercrimes, ensuring that digital evidence is handled in a manner that maintains its integrity for legal proceedings.</a:t>
            </a:r>
          </a:p>
        </p:txBody>
      </p:sp>
      <p:pic>
        <p:nvPicPr>
          <p:cNvPr id="5" name="Picture 4" descr="Main Branches of Digital Forensics. | Download Scientific Diagram">
            <a:extLst>
              <a:ext uri="{FF2B5EF4-FFF2-40B4-BE49-F238E27FC236}">
                <a16:creationId xmlns:a16="http://schemas.microsoft.com/office/drawing/2014/main" id="{F64EFFCE-2123-441F-2392-50F22D003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217" y="1637192"/>
            <a:ext cx="4472623" cy="49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2205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Relevance in Modern Cybersecurity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0420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Track hackers and fraud networks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20420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Recover tampered or wiped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1578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Investigate insider threats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41578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Analyse ransomware attacks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Provide courtroom-ready evidence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Incident response — quickly identify and mitigate cyber threats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469611"/>
            <a:ext cx="4587087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Data breach investigations — determine cause and extent of unauthorized access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Compliance — ensure adherence to data protection regulations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Sectors Utilizing Digital Forensics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48758"/>
            <a:ext cx="16168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Law Enforcement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804159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Crime investigation, digital evidence recovery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8255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3582847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7207" y="1933072"/>
            <a:ext cx="1616887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 dirty="0">
                <a:solidFill>
                  <a:srgbClr val="B50069"/>
                </a:solidFill>
                <a:latin typeface="Arial"/>
              </a:rPr>
              <a:t>Corporate Companies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2847" y="2804159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Insider threats, data breaches, HR disputes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5383" y="1872112"/>
            <a:ext cx="1616887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 dirty="0">
                <a:solidFill>
                  <a:srgbClr val="FF9900"/>
                </a:solidFill>
                <a:latin typeface="Arial"/>
              </a:rPr>
              <a:t>Financial Institutions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1023" y="2804159"/>
            <a:ext cx="2247823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Fraud detection, mobile money forensics, KYC compliance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74607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39199" y="2039111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33559" y="2002535"/>
            <a:ext cx="1616887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Healthcare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9199" y="2804159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Protection of electronic medical records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9032" y="4279165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dirty="0">
                <a:solidFill>
                  <a:srgbClr val="500093"/>
                </a:solidFill>
                <a:latin typeface="Arial"/>
              </a:rPr>
              <a:t>Telecommunications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" y="5236463"/>
            <a:ext cx="2247823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SIM swapping, call data tracking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18255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3582847" y="4471415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77207" y="4335193"/>
            <a:ext cx="1616887" cy="6463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 dirty="0">
                <a:solidFill>
                  <a:srgbClr val="B50069"/>
                </a:solidFill>
                <a:latin typeface="Arial"/>
              </a:rPr>
              <a:t>Military &amp; Government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2847" y="5236463"/>
            <a:ext cx="2247823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Cyber espionage, national security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6431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55383" y="4329964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dirty="0">
                <a:solidFill>
                  <a:srgbClr val="FF9900"/>
                </a:solidFill>
                <a:latin typeface="Arial"/>
              </a:rPr>
              <a:t>Schools &amp; Universities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1023" y="5236463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Academic dishonesty, cyberbullying</a:t>
            </a:r>
          </a:p>
        </p:txBody>
      </p:sp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74E030B9-C818-4D24-AD1D-51ED3A8B67E1}"/>
              </a:ext>
            </a:extLst>
          </p:cNvPr>
          <p:cNvSpPr/>
          <p:nvPr/>
        </p:nvSpPr>
        <p:spPr>
          <a:xfrm>
            <a:off x="9015247" y="428243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227E007-B578-41C3-DE99-7155068EC880}"/>
              </a:ext>
            </a:extLst>
          </p:cNvPr>
          <p:cNvSpPr/>
          <p:nvPr/>
        </p:nvSpPr>
        <p:spPr>
          <a:xfrm>
            <a:off x="9179839" y="4447031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Arial"/>
              </a:rPr>
              <a:t>N</a:t>
            </a:r>
            <a:endParaRPr sz="16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584CA6-E4DA-ACDF-8079-25A3751CF302}"/>
              </a:ext>
            </a:extLst>
          </p:cNvPr>
          <p:cNvSpPr txBox="1"/>
          <p:nvPr/>
        </p:nvSpPr>
        <p:spPr>
          <a:xfrm>
            <a:off x="9774199" y="4345923"/>
            <a:ext cx="16168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00279F"/>
                </a:solidFill>
                <a:latin typeface="Arial"/>
              </a:rPr>
              <a:t>News Reporting</a:t>
            </a:r>
            <a:endParaRPr sz="2400" b="1" dirty="0">
              <a:solidFill>
                <a:srgbClr val="00279F"/>
              </a:solidFill>
              <a:latin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337D92-3433-FC21-6E6D-1D3DB13A1CAC}"/>
              </a:ext>
            </a:extLst>
          </p:cNvPr>
          <p:cNvSpPr txBox="1"/>
          <p:nvPr/>
        </p:nvSpPr>
        <p:spPr>
          <a:xfrm>
            <a:off x="9179839" y="5212079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lang="en-US" sz="2000" b="0" dirty="0">
                <a:latin typeface="Arial"/>
              </a:rPr>
              <a:t>Developing accurate and in-depth news.</a:t>
            </a:r>
            <a:endParaRPr sz="2000" b="0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Modern Trends in Computer Forensics (1/2)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Cloud Forensics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743199"/>
            <a:ext cx="3173882" cy="223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Data increasingly stored on AWS</a:t>
            </a:r>
            <a:r>
              <a:rPr lang="en-US" sz="2000" b="0" dirty="0">
                <a:latin typeface="Arial"/>
              </a:rPr>
              <a:t> (Amazon Web Services)</a:t>
            </a:r>
            <a:r>
              <a:rPr sz="2000" b="0" dirty="0">
                <a:latin typeface="Arial"/>
              </a:rPr>
              <a:t>, Azure, Google Cloud. Investigators extract logs, metadata, and deleted data — navigating multi-jurisdictional access rights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197864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Mobile &amp; IoT Forensics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743199"/>
            <a:ext cx="3173882" cy="223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Smartphones, smartwatches, home assistants, and IoT devices yield GPS history, call logs, chats, app activity. Tools: Cellebrite, Oxygen Forensics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AI &amp; Automation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743199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AI/ML accelerates analysis — detecting patterns, recovering corrupted files, and automating data sorting — though it requires validation for legal 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Modern Trends in Computer Forensics (2/2)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46377"/>
            <a:ext cx="2542946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Cryptocurrency &amp; Blockchain Forensics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3139439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Specialized techniques trace transactions and link wallets to Bitcoin scams, money laundering, ransomware payments, and dark web transactions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3960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Memory &amp; Live Forensics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3139439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Increasingly capturing live data from RAM — open connections, running processes, encryption keys — complementing stored-data analysis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946377"/>
            <a:ext cx="2542946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Cyber Threat Intelligence Integration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3139439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Forensics blend with cybersecurity to proactively monitor and collect real-time evidence, shifting focus from post-incident to attack prevention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Computer Forensics Investigation Process (1/3)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353055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096683"/>
            <a:ext cx="9878263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Preparation &amp; Authorization  </a:t>
            </a:r>
            <a:r>
              <a:rPr sz="2000" b="0" dirty="0">
                <a:latin typeface="Arial"/>
              </a:rPr>
              <a:t>Obtain legal authority (search warrant, internal </a:t>
            </a:r>
            <a:r>
              <a:rPr sz="2000" b="0" dirty="0" err="1">
                <a:latin typeface="Arial"/>
              </a:rPr>
              <a:t>authorisation</a:t>
            </a:r>
            <a:r>
              <a:rPr sz="2000" b="0" dirty="0">
                <a:latin typeface="Arial"/>
              </a:rPr>
              <a:t>) — in Uganda, align with the Computer Misuse Act, 2011. Define scope: systems, time windows, suspected wrongdoing.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99103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3977639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721267"/>
            <a:ext cx="9878263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Identification  </a:t>
            </a:r>
            <a:r>
              <a:rPr sz="2000" b="0" dirty="0">
                <a:latin typeface="Arial"/>
              </a:rPr>
              <a:t>Identify devices and data sources — laptops, desktops, servers, phones, cloud accounts, network logs, backup tapes, CCTV, IoT devices. Record the scene: layout, device positions, power state.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23687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4672" y="5602223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5345851"/>
            <a:ext cx="9878263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FF9900"/>
                </a:solidFill>
                <a:latin typeface="Arial"/>
              </a:rPr>
              <a:t>Preservation  </a:t>
            </a:r>
            <a:r>
              <a:rPr sz="2000" b="0" dirty="0">
                <a:latin typeface="Arial"/>
              </a:rPr>
              <a:t>Capture volatile data first (RAM, connections, processes) using live-response tools. Create forensic images with write-blockers; hash before and after. Document chain of custody.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Computer Forensics Investigation Process (2/3)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2272284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759201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348941"/>
            <a:ext cx="9878263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Collection / Acquisition  </a:t>
            </a:r>
            <a:r>
              <a:rPr sz="2000" b="0" dirty="0">
                <a:latin typeface="Arial"/>
              </a:rPr>
              <a:t>Dead acquisition (power down and image) or live capture for cloud/remote/mobile data via legal process; collect network evidence — firewall/proxy logs, SIEM </a:t>
            </a:r>
            <a:r>
              <a:rPr lang="en-US" sz="2000" b="0" dirty="0">
                <a:latin typeface="Arial"/>
              </a:rPr>
              <a:t>(Security Information &amp; Events Management ) </a:t>
            </a:r>
            <a:r>
              <a:rPr sz="2000" b="0" dirty="0">
                <a:latin typeface="Arial"/>
              </a:rPr>
              <a:t>alerts, packet captures.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4311395"/>
            <a:ext cx="10911535" cy="2272284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5196077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4939705"/>
            <a:ext cx="9878263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Examination  </a:t>
            </a:r>
            <a:r>
              <a:rPr sz="2000" b="0" dirty="0">
                <a:latin typeface="Arial"/>
              </a:rPr>
              <a:t>Data parsing and indexing to build searchable indices (Autopsy, FTK, X-Ways); recover deleted files via file carving and metadata recovery; build a timeline from OS and application logs.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Computer Forensics Investigation Process (3/3)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2272284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759201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502829"/>
            <a:ext cx="9878263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Analysis  </a:t>
            </a:r>
            <a:r>
              <a:rPr sz="2000" b="0" dirty="0">
                <a:latin typeface="Arial"/>
              </a:rPr>
              <a:t>Correlate recovered artifacts to actions (logon times, edits, executables). Attribution requires multiple correlated data points — keep hypotheses and evidence explicit.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4311395"/>
            <a:ext cx="10911535" cy="2272284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5196077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4939705"/>
            <a:ext cx="9878263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Reporting &amp; Presentation  </a:t>
            </a:r>
            <a:r>
              <a:rPr sz="2000" b="0" dirty="0">
                <a:latin typeface="Arial"/>
              </a:rPr>
              <a:t>Produce a technical report (methods, tools, hashes, findings, limitations) and a legal presentation with chain-of-custody logs and a clear non-technical summary for court.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Forensic Analysis Techniques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34366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3800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Metadata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661919"/>
            <a:ext cx="3173882" cy="1513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900" b="0" dirty="0">
                <a:latin typeface="Arial"/>
              </a:rPr>
              <a:t>Examines timestamps (created, modified, accessed), permissions, and file ownership to build activity timelines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34366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1938004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Deleted File Recovery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661919"/>
            <a:ext cx="3173882" cy="1206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900" b="0" dirty="0">
                <a:latin typeface="Arial"/>
              </a:rPr>
              <a:t>Recovers files from unallocated clusters or </a:t>
            </a:r>
            <a:r>
              <a:rPr sz="1900" b="0" dirty="0" err="1">
                <a:latin typeface="Arial"/>
              </a:rPr>
              <a:t>inodes</a:t>
            </a:r>
            <a:r>
              <a:rPr sz="1900" b="0" dirty="0">
                <a:latin typeface="Arial"/>
              </a:rPr>
              <a:t> using tools like Scalpel or </a:t>
            </a:r>
            <a:r>
              <a:rPr sz="1900" b="0" dirty="0" err="1">
                <a:latin typeface="Arial"/>
              </a:rPr>
              <a:t>PhotoRec</a:t>
            </a:r>
            <a:endParaRPr sz="1900" b="0" dirty="0"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34366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93800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Partition 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61919"/>
            <a:ext cx="3173882" cy="8997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900" b="0" dirty="0">
                <a:latin typeface="Arial"/>
              </a:rPr>
              <a:t>Checks partition tables (MBR, GPT) for hidden or deleted partitions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554973"/>
            <a:ext cx="254294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Artifact Analysis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5012943"/>
            <a:ext cx="3173882" cy="1206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900" b="0" dirty="0">
                <a:latin typeface="Arial"/>
              </a:rPr>
              <a:t>Examines logs and journals (e.g. NTFS $</a:t>
            </a:r>
            <a:r>
              <a:rPr sz="1900" b="0" dirty="0" err="1">
                <a:latin typeface="Arial"/>
              </a:rPr>
              <a:t>LogFile</a:t>
            </a:r>
            <a:r>
              <a:rPr sz="1900" b="0" dirty="0">
                <a:latin typeface="Arial"/>
              </a:rPr>
              <a:t> or ext4 journal) for signs of tampering or activity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554973"/>
            <a:ext cx="254294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File Carving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5012943"/>
            <a:ext cx="3173882" cy="1206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900" b="0" dirty="0">
                <a:latin typeface="Arial"/>
              </a:rPr>
              <a:t>Recovers files based on known signatures from raw disk data, even when metadata is missing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Forensic Tools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701798"/>
            <a:ext cx="2577007" cy="2474767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186639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04675"/>
            <a:ext cx="161688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 dirty="0">
                <a:solidFill>
                  <a:srgbClr val="500093"/>
                </a:solidFill>
                <a:latin typeface="Arial"/>
              </a:rPr>
              <a:t>EnCase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387599"/>
            <a:ext cx="2247823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dirty="0">
                <a:latin typeface="Arial"/>
              </a:rPr>
              <a:t>Leading forensic suite for disk imaging, data recovery, and evidence preservation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8255" y="1701798"/>
            <a:ext cx="2577007" cy="2474767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3582847" y="186639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7207" y="1766175"/>
            <a:ext cx="1616887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B50069"/>
                </a:solidFill>
                <a:latin typeface="Arial"/>
              </a:rPr>
              <a:t>FTK (Forensic Toolkit)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2847" y="2387599"/>
            <a:ext cx="2247823" cy="1434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dirty="0">
                <a:latin typeface="Arial"/>
              </a:rPr>
              <a:t>Comprehensive data analysis — hard drives, emails, registry, with advanced indexing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1701798"/>
            <a:ext cx="2577007" cy="2474767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61023" y="186639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5383" y="1904675"/>
            <a:ext cx="161688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FF9900"/>
                </a:solidFill>
                <a:latin typeface="Arial"/>
              </a:rPr>
              <a:t>Autopsy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1023" y="2387599"/>
            <a:ext cx="2247823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>
                <a:latin typeface="Arial"/>
              </a:rPr>
              <a:t>Open-source digital forensics platform for hard drives and mobile data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74607" y="1701798"/>
            <a:ext cx="2577007" cy="2474767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39199" y="1866391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33559" y="1766175"/>
            <a:ext cx="1616887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00279F"/>
                </a:solidFill>
                <a:latin typeface="Arial"/>
              </a:rPr>
              <a:t>Cellebrite UFED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9199" y="2387599"/>
            <a:ext cx="2247823" cy="17249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dirty="0">
                <a:latin typeface="Arial"/>
              </a:rPr>
              <a:t>Widely used for mobile device forensics — extracting data from phones and SIM cards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9032" y="4371199"/>
            <a:ext cx="1616887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500093"/>
                </a:solidFill>
                <a:latin typeface="Arial"/>
              </a:rPr>
              <a:t>X-Ways Forensics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" y="4992623"/>
            <a:ext cx="2247823" cy="1434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>
                <a:latin typeface="Arial"/>
              </a:rPr>
              <a:t>Lightweight yet powerful tool for imaging, file carving, and evidence management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18255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3582847" y="4471415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77207" y="4509699"/>
            <a:ext cx="161688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 dirty="0">
                <a:solidFill>
                  <a:srgbClr val="B50069"/>
                </a:solidFill>
                <a:latin typeface="Arial"/>
              </a:rPr>
              <a:t>Wireshark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2847" y="4992623"/>
            <a:ext cx="2247823" cy="8524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>
                <a:latin typeface="Arial"/>
              </a:rPr>
              <a:t>Analyzing network traffic and identifying cyber intrusions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6431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V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55383" y="4509699"/>
            <a:ext cx="161688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FF9900"/>
                </a:solidFill>
                <a:latin typeface="Arial"/>
              </a:rPr>
              <a:t>Volatility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1023" y="4992623"/>
            <a:ext cx="2247823" cy="1434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>
                <a:latin typeface="Arial"/>
              </a:rPr>
              <a:t>Specializes in memory forensics — extracting and analyzing RAM dumps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74607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139199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33559" y="4509699"/>
            <a:ext cx="161688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00279F"/>
                </a:solidFill>
                <a:latin typeface="Arial"/>
              </a:rPr>
              <a:t>Magnet AXIOM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39199" y="4992623"/>
            <a:ext cx="2247823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>
                <a:latin typeface="Arial"/>
              </a:rPr>
              <a:t>Combines mobile, computer, and cloud data analysis in one platform</a:t>
            </a:r>
          </a:p>
        </p:txBody>
      </p:sp>
    </p:spTree>
    <p:extLst>
      <p:ext uri="{BB962C8B-B14F-4D97-AF65-F5344CB8AC3E}">
        <p14:creationId xmlns:p14="http://schemas.microsoft.com/office/powerpoint/2010/main" val="243470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E7D55-384E-2EAF-128F-5CDBE6033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521" y="1115409"/>
            <a:ext cx="9990955" cy="1198402"/>
          </a:xfrm>
        </p:spPr>
        <p:txBody>
          <a:bodyPr anchor="ctr">
            <a:noAutofit/>
          </a:bodyPr>
          <a:lstStyle/>
          <a:p>
            <a:r>
              <a:rPr lang="en-GB" sz="3600" b="1" dirty="0"/>
              <a:t>Hard Disks and File Systems in Computer Forensics</a:t>
            </a:r>
            <a:br>
              <a:rPr lang="en-GB" sz="3600" b="1" dirty="0"/>
            </a:br>
            <a:endParaRPr lang="en-UG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74D54-E414-8DF4-08E1-4AAC4D5F7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" y="2143761"/>
            <a:ext cx="11490959" cy="4261466"/>
          </a:xfrm>
        </p:spPr>
        <p:txBody>
          <a:bodyPr anchor="ctr">
            <a:noAutofit/>
          </a:bodyPr>
          <a:lstStyle/>
          <a:p>
            <a:pPr algn="l"/>
            <a:r>
              <a:rPr lang="en-GB" sz="2200" b="0" dirty="0">
                <a:latin typeface="+mj-lt"/>
              </a:rPr>
              <a:t>In computer forensics, understanding hard disks and file systems is crucial for digital investigations because they are primary sources of data, and perpetrators often try to hide or delete evidence. </a:t>
            </a:r>
          </a:p>
          <a:p>
            <a:pPr marL="0" indent="0" algn="l">
              <a:buNone/>
            </a:pPr>
            <a:endParaRPr lang="en-US" sz="2200" dirty="0">
              <a:latin typeface="+mj-lt"/>
            </a:endParaRPr>
          </a:p>
          <a:p>
            <a:pPr marL="0" indent="0" algn="l">
              <a:buNone/>
            </a:pPr>
            <a:r>
              <a:rPr lang="en-US" sz="2200" b="1" dirty="0">
                <a:latin typeface="+mj-lt"/>
              </a:rPr>
              <a:t>Importance of </a:t>
            </a:r>
            <a:r>
              <a:rPr lang="en-GB" sz="2200" b="1" i="0" u="none" strike="noStrike" dirty="0">
                <a:effectLst/>
                <a:latin typeface="+mj-lt"/>
              </a:rPr>
              <a:t>Hard Disks and File Systems in Forensics</a:t>
            </a:r>
          </a:p>
          <a:p>
            <a:pPr marL="0" indent="0" algn="l">
              <a:buNone/>
            </a:pPr>
            <a:r>
              <a:rPr lang="en-GB" sz="2200" b="1" i="0" u="none" strike="noStrike" dirty="0">
                <a:effectLst/>
                <a:latin typeface="+mj-lt"/>
              </a:rPr>
              <a:t>Primary Data Source:</a:t>
            </a:r>
            <a:r>
              <a:rPr lang="en-GB" sz="2200" b="0" i="0" u="none" strike="noStrike" dirty="0">
                <a:effectLst/>
                <a:latin typeface="+mj-lt"/>
              </a:rPr>
              <a:t> </a:t>
            </a:r>
          </a:p>
          <a:p>
            <a:pPr algn="l"/>
            <a:r>
              <a:rPr lang="en-GB" sz="2200" b="0" i="0" u="none" strike="noStrike" dirty="0">
                <a:effectLst/>
                <a:latin typeface="+mj-lt"/>
              </a:rPr>
              <a:t>Hard disks are the main storage for digital information, making them essential for locating evidence. </a:t>
            </a:r>
          </a:p>
          <a:p>
            <a:pPr marL="0" indent="0" algn="l">
              <a:buNone/>
            </a:pPr>
            <a:r>
              <a:rPr lang="en-GB" sz="2200" b="1" i="0" u="none" strike="noStrike" dirty="0">
                <a:effectLst/>
                <a:latin typeface="+mj-lt"/>
              </a:rPr>
              <a:t>Evidence of Criminal Activity:</a:t>
            </a:r>
            <a:r>
              <a:rPr lang="en-GB" sz="2200" b="0" i="0" u="none" strike="noStrike" dirty="0">
                <a:effectLst/>
                <a:latin typeface="+mj-lt"/>
              </a:rPr>
              <a:t> </a:t>
            </a:r>
          </a:p>
          <a:p>
            <a:pPr algn="l"/>
            <a:r>
              <a:rPr lang="en-GB" sz="2200" b="0" i="0" u="none" strike="noStrike" dirty="0">
                <a:effectLst/>
                <a:latin typeface="+mj-lt"/>
              </a:rPr>
              <a:t>Data on a hard disk can reveal user actions, software used, and files accessed, which are vital in criminal investigations. </a:t>
            </a:r>
          </a:p>
        </p:txBody>
      </p:sp>
    </p:spTree>
    <p:extLst>
      <p:ext uri="{BB962C8B-B14F-4D97-AF65-F5344CB8AC3E}">
        <p14:creationId xmlns:p14="http://schemas.microsoft.com/office/powerpoint/2010/main" val="3023889141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Concealment, Deletion &amp; Data Organization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Concealment &amp; Deletion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178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Criminals often try to erase their digital footprint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Deleted files may remain in unallocated or slack space until overwritten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Data Organization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178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The file system dictates how data is stored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Its structure and the methods for data recovery are a key focus for forensic analysts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Hard Disk Technology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08760"/>
            <a:ext cx="1091153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>
                <a:solidFill>
                  <a:srgbClr val="404040"/>
                </a:solidFill>
                <a:latin typeface="Arial"/>
              </a:rPr>
              <a:t>A traditional hard disk drive (HDD) uses magnetic storage, composed of several key components: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47976"/>
            <a:ext cx="3503066" cy="201168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04672" y="2506472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9032" y="246989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Platters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027680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Circular metal disks that hold the data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4314" y="2347976"/>
            <a:ext cx="3503066" cy="201168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508906" y="2506472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3266" y="246989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Tracks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3027680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Concentric rings on the platter surfaces where data is stored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8" y="2347976"/>
            <a:ext cx="3503066" cy="201168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13140" y="2506472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07500" y="246989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Sectors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13140" y="3027680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Smallest physical storage unit, typically 512 bytes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560824"/>
            <a:ext cx="3503066" cy="213969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04672" y="4725416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99032" y="4688840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Clusters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" y="5246624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Smallest logical unit of disk space the OS can address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4314" y="4560824"/>
            <a:ext cx="3503066" cy="213969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4508906" y="4725416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3266" y="4543028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Unallocated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8906" y="5287264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Marked available for new data — a goldmine of deleted files and artifacts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8548" y="4560824"/>
            <a:ext cx="3503066" cy="213969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213140" y="4725416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07500" y="4688840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SSDs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3140" y="5246624"/>
            <a:ext cx="3173882" cy="1316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Flash-based storage with unique forensic challenges around how data is stored and deleted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File Systems in Forensic Analysis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9237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NTFS (Windows)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1434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0" dirty="0">
                <a:latin typeface="Arial"/>
              </a:rPr>
              <a:t>Stores metadata in the Master File Table (MFT); supports encryption (EFS) and Alternate Data Streams — can reveal deleted/hidden files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199237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FAT / </a:t>
            </a:r>
            <a:r>
              <a:rPr sz="2400" b="1" dirty="0" err="1">
                <a:solidFill>
                  <a:srgbClr val="B50069"/>
                </a:solidFill>
                <a:latin typeface="Arial"/>
              </a:rPr>
              <a:t>exFAT</a:t>
            </a:r>
            <a:endParaRPr sz="2400" b="1" dirty="0">
              <a:solidFill>
                <a:srgbClr val="B50069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0">
                <a:latin typeface="Arial"/>
              </a:rPr>
              <a:t>Older, simpler system common on USB drives and memory cards; easy deleted-file recovery but limited logging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99237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Ext (Linux)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560319"/>
            <a:ext cx="3173882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0" dirty="0">
                <a:latin typeface="Arial"/>
              </a:rPr>
              <a:t>Uses </a:t>
            </a:r>
            <a:r>
              <a:rPr b="0" dirty="0" err="1">
                <a:latin typeface="Arial"/>
              </a:rPr>
              <a:t>inodes</a:t>
            </a:r>
            <a:r>
              <a:rPr b="0" dirty="0">
                <a:latin typeface="Arial"/>
              </a:rPr>
              <a:t> for metadata; ext4 adds journaling that helps reconstruct user actions and system changes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42467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APFS (Apple)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4992623"/>
            <a:ext cx="3173882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0">
                <a:latin typeface="Arial"/>
              </a:rPr>
              <a:t>Default for macOS/iOS on SSDs; snapshots preserve older data states, but strong encryption adds complexity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339827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Cloud-Based Systems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5094223"/>
            <a:ext cx="3173882" cy="11432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b="0" dirty="0">
                <a:latin typeface="Arial"/>
              </a:rPr>
              <a:t>E.g. Amazon EFS, Google Cloud </a:t>
            </a:r>
            <a:r>
              <a:rPr b="0" dirty="0" err="1">
                <a:latin typeface="Arial"/>
              </a:rPr>
              <a:t>Filestore</a:t>
            </a:r>
            <a:r>
              <a:rPr b="0" dirty="0">
                <a:latin typeface="Arial"/>
              </a:rPr>
              <a:t> — require specialized remote acquisition and jurisdictional compliance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Recovery Considerations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36910"/>
            <a:ext cx="1013429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Deleted files usually remain in unallocated space until overwritten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89959"/>
            <a:ext cx="10911535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7" name="Oval 6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4052350"/>
            <a:ext cx="1013429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Recovery tools like EnCase and Autopsy can retrieve such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05399"/>
            <a:ext cx="10911535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Oval 9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5513902"/>
            <a:ext cx="10134295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SSDs present challenges due to wear-leveling and TRIM commands that automatically erase deleted blocks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502A-5789-B494-63B9-FE7B2BD52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1" y="772478"/>
            <a:ext cx="10073638" cy="680402"/>
          </a:xfrm>
        </p:spPr>
        <p:txBody>
          <a:bodyPr>
            <a:normAutofit/>
          </a:bodyPr>
          <a:lstStyle/>
          <a:p>
            <a:r>
              <a:rPr lang="en-GB" sz="3600" b="1" i="0" dirty="0">
                <a:effectLst/>
              </a:rPr>
              <a:t>Acquisition of Data in Digital Forensics</a:t>
            </a:r>
            <a:endParaRPr lang="en-UG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73D79-9FBC-DFB1-EC78-EAA6DA248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60" y="1918107"/>
            <a:ext cx="5129106" cy="4258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0" i="0" u="none" strike="noStrike" dirty="0">
                <a:effectLst/>
                <a:latin typeface="+mj-lt"/>
              </a:rPr>
              <a:t>It is the process of collecting digital evidence from electronic storage media in a manner that preserves its integrity for later analysis and use in a legal setting. </a:t>
            </a:r>
          </a:p>
          <a:p>
            <a:pPr marL="0" indent="0">
              <a:buNone/>
            </a:pPr>
            <a:endParaRPr lang="en-GB" sz="2200" b="0" dirty="0">
              <a:latin typeface="+mj-lt"/>
            </a:endParaRPr>
          </a:p>
          <a:p>
            <a:pPr marL="0" indent="0">
              <a:buNone/>
            </a:pPr>
            <a:r>
              <a:rPr lang="en-GB" sz="2200" b="0" i="0" u="none" strike="noStrike" dirty="0">
                <a:effectLst/>
                <a:latin typeface="+mj-lt"/>
              </a:rPr>
              <a:t>The primary goal is to create a forensically sound, bit-for-bit duplicate of the original data without altering the original evidence</a:t>
            </a:r>
            <a:endParaRPr lang="en-GB" sz="2200" dirty="0">
              <a:effectLst/>
              <a:latin typeface="+mj-lt"/>
            </a:endParaRPr>
          </a:p>
        </p:txBody>
      </p:sp>
      <p:pic>
        <p:nvPicPr>
          <p:cNvPr id="4" name="Picture 3" descr="Process of Digital forensics | Precise Digital">
            <a:extLst>
              <a:ext uri="{FF2B5EF4-FFF2-40B4-BE49-F238E27FC236}">
                <a16:creationId xmlns:a16="http://schemas.microsoft.com/office/drawing/2014/main" id="{B7359CC7-44F6-EABE-87A4-AC9D41BFA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36" y="1918106"/>
            <a:ext cx="5822037" cy="388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9054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Acquisition Methods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03680"/>
            <a:ext cx="1091153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>
                <a:latin typeface="Arial"/>
              </a:rPr>
              <a:t>The approach depends on the type of evidence and the system's state: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5355183" cy="218541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04672" y="2130552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9032" y="209397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Static (Dead-Box)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651760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The standard, most reliable method. Media is removed and connected via a hardware write-blocker — ensures no changes to original evidence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6431" y="1965960"/>
            <a:ext cx="5355183" cy="218541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361023" y="2130552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5383" y="209397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Live Acquisition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1023" y="2651760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Used when shutdown isn't an option (active intrusions, encrypted drives). Captures RAM, processes, and connections from a running system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352544"/>
            <a:ext cx="5355183" cy="218541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04672" y="4517136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9032" y="4480560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Logical Acquisition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5038344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Copies specific allocated files/folders via the OS — faster, but misses deleted files, unallocated, and slack space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6431" y="4352544"/>
            <a:ext cx="5355183" cy="218541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361023" y="4517136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55383" y="4480560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Physical Acquisition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1023" y="5038344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 bit-by-bit copy of the entire device including deleted and hidden data — most comprehensive and forensically sound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Steps &amp; Best Practices for Data Acquisition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Preparation and documentation — create a detailed plan, record every step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08109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Isolate the evidence — block network access to prevent remote wiping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29267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Use a write-blocker — hardware preferred for reliability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9267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Create a forensic image — with FTK Imager, EnCase, or Linux dd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0425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Verify the copy — hash values (MD5/SHA-256) must match the original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50425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Store securely — maintain a detailed chain-of-custody log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Work on a copy — never analyse the original evidence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71583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Create multiple images — for critical cases, use different tools for redundancy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in Modern Data Acquisition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2913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latin typeface="Arial"/>
              </a:rPr>
              <a:t>Data volume </a:t>
            </a:r>
            <a:r>
              <a:rPr sz="2000" b="0" dirty="0">
                <a:latin typeface="Arial"/>
              </a:rPr>
              <a:t>— terabytes of data make full acquisition time-consuming and expensive</a:t>
            </a:r>
            <a:r>
              <a:rPr lang="en-US" sz="2000" b="0" dirty="0">
                <a:latin typeface="Arial"/>
              </a:rPr>
              <a:t>.</a:t>
            </a:r>
            <a:endParaRPr sz="2000" b="0" dirty="0">
              <a:latin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324447" y="243077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12913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latin typeface="Arial"/>
              </a:rPr>
              <a:t>Encryption</a:t>
            </a:r>
            <a:r>
              <a:rPr sz="2000" b="0" dirty="0">
                <a:latin typeface="Arial"/>
              </a:rPr>
              <a:t> — full-disk encryption can make data inaccessible without the correct keys</a:t>
            </a:r>
            <a:r>
              <a:rPr lang="en-US" sz="2000" b="0" dirty="0">
                <a:latin typeface="Arial"/>
              </a:rPr>
              <a:t>.</a:t>
            </a:r>
            <a:endParaRPr sz="2000" b="0" dirty="0"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40080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74457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latin typeface="Arial"/>
              </a:rPr>
              <a:t>SSDs</a:t>
            </a:r>
            <a:r>
              <a:rPr sz="2000" b="0" dirty="0">
                <a:latin typeface="Arial"/>
              </a:rPr>
              <a:t> — garbage collection and wear-leveling can prematurely overwrite deleted data</a:t>
            </a:r>
            <a:r>
              <a:rPr lang="en-US" sz="2000" b="0" dirty="0">
                <a:latin typeface="Arial"/>
              </a:rPr>
              <a:t>.</a:t>
            </a:r>
            <a:endParaRPr sz="2000" b="0" dirty="0"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87287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324447" y="404621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74457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latin typeface="Arial"/>
              </a:rPr>
              <a:t>Cloud storage &amp; IoT </a:t>
            </a:r>
            <a:r>
              <a:rPr sz="2000" b="0" dirty="0">
                <a:latin typeface="Arial"/>
              </a:rPr>
              <a:t>— evidence spans services and devices, each with its own protocols</a:t>
            </a:r>
            <a:r>
              <a:rPr lang="en-US" sz="2000" b="0" dirty="0">
                <a:latin typeface="Arial"/>
              </a:rPr>
              <a:t>.</a:t>
            </a:r>
            <a:endParaRPr sz="2000" b="0" dirty="0">
              <a:latin typeface="Arial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0080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51390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latin typeface="Arial"/>
              </a:rPr>
              <a:t>Physically damaged drives </a:t>
            </a:r>
            <a:r>
              <a:rPr sz="2000" b="0" dirty="0">
                <a:latin typeface="Arial"/>
              </a:rPr>
              <a:t>— may need cleanroom recovery</a:t>
            </a:r>
            <a:r>
              <a:rPr lang="en-US" sz="2000" b="0" dirty="0">
                <a:latin typeface="Arial"/>
              </a:rPr>
              <a:t>.</a:t>
            </a:r>
            <a:endParaRPr sz="2000" b="0" dirty="0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DC970-9551-C467-5D08-627F41282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80" y="664515"/>
            <a:ext cx="9667240" cy="910285"/>
          </a:xfrm>
        </p:spPr>
        <p:txBody>
          <a:bodyPr anchor="ctr">
            <a:normAutofit/>
          </a:bodyPr>
          <a:lstStyle/>
          <a:p>
            <a:r>
              <a:rPr lang="en-GB" sz="3600" b="1" i="0" dirty="0">
                <a:effectLst/>
              </a:rPr>
              <a:t>Anti-Forensics Techniques</a:t>
            </a:r>
            <a:endParaRPr lang="en-UG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1ECC1-8903-7F8B-8064-FCC6BD11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481" y="1656080"/>
            <a:ext cx="10617200" cy="4368800"/>
          </a:xfrm>
        </p:spPr>
        <p:txBody>
          <a:bodyPr anchor="t">
            <a:noAutofit/>
          </a:bodyPr>
          <a:lstStyle/>
          <a:p>
            <a:r>
              <a:rPr lang="en-GB" sz="2200" b="0" i="0" u="none" strike="noStrike" dirty="0">
                <a:effectLst/>
                <a:latin typeface="+mj-lt"/>
              </a:rPr>
              <a:t>Anti-forensic techniques are methods used to disrupt, hinder, or prevent a digital forensics investigation. </a:t>
            </a:r>
          </a:p>
          <a:p>
            <a:r>
              <a:rPr lang="en-GB" sz="2200" b="0" i="0" u="none" strike="noStrike" dirty="0">
                <a:effectLst/>
                <a:latin typeface="+mj-lt"/>
              </a:rPr>
              <a:t>Perpetrators, including cybercriminals, may use these methods to cover their tracks, destroy evidence, or cast doubt on the integrity of digital evidence. </a:t>
            </a:r>
          </a:p>
          <a:p>
            <a:r>
              <a:rPr lang="en-GB" sz="2200" b="0" i="0" u="none" strike="noStrike" dirty="0">
                <a:effectLst/>
                <a:latin typeface="+mj-lt"/>
              </a:rPr>
              <a:t>As digital forensics professionals develop new tools and techniques, those attempting to evade detection also adapt, creating a continuous "cat-and-mouse" game. </a:t>
            </a:r>
            <a:endParaRPr lang="en-US" sz="2200" b="0" i="0" u="none" strike="noStrike" dirty="0">
              <a:effectLst/>
              <a:latin typeface="+mj-lt"/>
            </a:endParaRPr>
          </a:p>
          <a:p>
            <a:pPr marL="0" indent="0">
              <a:buNone/>
            </a:pPr>
            <a:endParaRPr lang="en-GB" sz="2200" b="1" i="0" u="none" strike="noStrike" dirty="0">
              <a:effectLst/>
              <a:latin typeface="+mj-lt"/>
            </a:endParaRPr>
          </a:p>
          <a:p>
            <a:pPr marL="0" indent="0">
              <a:buNone/>
            </a:pPr>
            <a:r>
              <a:rPr lang="en-GB" sz="2200" b="1" i="0" u="none" strike="noStrike" dirty="0">
                <a:effectLst/>
                <a:latin typeface="+mj-lt"/>
              </a:rPr>
              <a:t>Common anti-forensic techniques</a:t>
            </a:r>
          </a:p>
          <a:p>
            <a:r>
              <a:rPr lang="en-GB" sz="2200" b="0" i="0" u="none" strike="noStrike" dirty="0">
                <a:effectLst/>
                <a:latin typeface="+mj-lt"/>
              </a:rPr>
              <a:t>Anti-forensic techniques generally fall into several categories, all designed to attack the usefulness and availability of digital evidence. These are discussed as;</a:t>
            </a:r>
          </a:p>
        </p:txBody>
      </p:sp>
    </p:spTree>
    <p:extLst>
      <p:ext uri="{BB962C8B-B14F-4D97-AF65-F5344CB8AC3E}">
        <p14:creationId xmlns:p14="http://schemas.microsoft.com/office/powerpoint/2010/main" val="1424983724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Wiping &amp; Destruction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Secure Deletion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Overwrites file data multiple times with zeros, ones, or random patterns — making recovery impossible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Disk Wiping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Targets the entire storage device rather than a specific file — e.g. DBAN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Disk Degaussing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Uses a strong magnetic field to permanently erase data from magnetic media — renders the device unusable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Physical Destruction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Shredding, incinerating, or pulverizing the storage device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Data Hiding &amp; Obfuscation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Steganography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Concealing a file or message within another non-secret file — hides the existence of communication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Encryption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Full-disk encryption can make data virtually inaccessible without the decryption key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90752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Alternate Data Streams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75335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On NTFS, ADS attaches data to a file in a way that isn't immediately visible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Container Files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4992623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Encrypted/hidden containers (e.g. VeraCrypt) can hide files within files, including plausible deniability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Fileless Malware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4992623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Operates in RAM instead of disk — not persistent, making detection much harder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Trail Obfuscation &amp; Attacking Forensic Tools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Time Stomping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Altering Modified/</a:t>
            </a:r>
            <a:r>
              <a:rPr lang="en-US" sz="2000" b="0">
                <a:latin typeface="Arial"/>
              </a:rPr>
              <a:t> </a:t>
            </a:r>
            <a:r>
              <a:rPr sz="2000" b="0">
                <a:latin typeface="Arial"/>
              </a:rPr>
              <a:t>Accessed/</a:t>
            </a:r>
            <a:r>
              <a:rPr lang="en-US" sz="2000" b="0">
                <a:latin typeface="Arial"/>
              </a:rPr>
              <a:t> </a:t>
            </a:r>
            <a:r>
              <a:rPr sz="2000" b="0">
                <a:latin typeface="Arial"/>
              </a:rPr>
              <a:t>Created timestamps to mislead investigators about the timeline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Log Tampering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Deleting, altering, or fabricating system logs and audit trails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90752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Anonymization Tools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6191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E.g. Tor Browser — masks IP address and internet activity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339827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Counter-Forensics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5094223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Targets and disrupts forensic tools — flooding with corrupted data or exploiting vulnerabilities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339827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Attacks on the Investigator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50942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 kill-switch could wipe a device's contents if it detects seizure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Anti-Forensics at a Glance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600200"/>
            <a:ext cx="1554480" cy="457200"/>
          </a:xfrm>
          <a:prstGeom prst="roundRect">
            <a:avLst>
              <a:gd name="adj" fmla="val 10000"/>
            </a:avLst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1690300"/>
            <a:ext cx="140817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Arial"/>
              </a:rPr>
              <a:t>Technique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94560" y="1600200"/>
            <a:ext cx="2743200" cy="457200"/>
          </a:xfrm>
          <a:prstGeom prst="roundRect">
            <a:avLst>
              <a:gd name="adj" fmla="val 10000"/>
            </a:avLst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267712" y="1690300"/>
            <a:ext cx="259689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Arial"/>
              </a:rPr>
              <a:t>What It Does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1600200"/>
            <a:ext cx="3108960" cy="457200"/>
          </a:xfrm>
          <a:prstGeom prst="roundRect">
            <a:avLst>
              <a:gd name="adj" fmla="val 10000"/>
            </a:avLst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10912" y="1690300"/>
            <a:ext cx="296265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Arial"/>
              </a:rPr>
              <a:t>Examples / Tools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600200"/>
            <a:ext cx="3108960" cy="457200"/>
          </a:xfrm>
          <a:prstGeom prst="roundRect">
            <a:avLst>
              <a:gd name="adj" fmla="val 10000"/>
            </a:avLst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19872" y="1690300"/>
            <a:ext cx="296265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Arial"/>
              </a:rPr>
              <a:t>Mitigation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057400"/>
            <a:ext cx="1554480" cy="1097280"/>
          </a:xfrm>
          <a:prstGeom prst="roundRect">
            <a:avLst>
              <a:gd name="adj" fmla="val 5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467540"/>
            <a:ext cx="13716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500093"/>
                </a:solidFill>
                <a:latin typeface="Arial"/>
              </a:rPr>
              <a:t>Data Hiding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057400"/>
            <a:ext cx="2743200" cy="1097280"/>
          </a:xfrm>
          <a:prstGeom prst="roundRect">
            <a:avLst>
              <a:gd name="adj" fmla="val 5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2329041"/>
            <a:ext cx="256032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 dirty="0">
                <a:latin typeface="Arial"/>
              </a:rPr>
              <a:t>Conceals information so investigators don't find it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37760" y="205740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029200" y="2329041"/>
            <a:ext cx="292608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Encryption, steganography, hidden partitions, NTFS 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05740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38160" y="2190541"/>
            <a:ext cx="292608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Capture memory, use steg-analysis, check partition tables/ADS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154680"/>
            <a:ext cx="1554480" cy="1097280"/>
          </a:xfrm>
          <a:prstGeom prst="roundRect">
            <a:avLst>
              <a:gd name="adj" fmla="val 5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3426321"/>
            <a:ext cx="137160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500093"/>
                </a:solidFill>
                <a:latin typeface="Arial"/>
              </a:rPr>
              <a:t>Artifact Wiping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94560" y="3154680"/>
            <a:ext cx="2743200" cy="1097280"/>
          </a:xfrm>
          <a:prstGeom prst="roundRect">
            <a:avLst>
              <a:gd name="adj" fmla="val 5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286000" y="3287821"/>
            <a:ext cx="256032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 dirty="0">
                <a:latin typeface="Arial"/>
              </a:rPr>
              <a:t>Removes or overwrites traces to prevent recovery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937760" y="315468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0" y="3287821"/>
            <a:ext cx="292608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Secure-delete tools (BleachBit, CCleaner), log clearing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20" y="315468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38160" y="3287821"/>
            <a:ext cx="292608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Collect volatile data first, image before boot, analyze unallocated space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251960"/>
            <a:ext cx="1554480" cy="1097280"/>
          </a:xfrm>
          <a:prstGeom prst="roundRect">
            <a:avLst>
              <a:gd name="adj" fmla="val 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523601"/>
            <a:ext cx="137160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500093"/>
                </a:solidFill>
                <a:latin typeface="Arial"/>
              </a:rPr>
              <a:t>Data Obfuscation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194560" y="4251960"/>
            <a:ext cx="2743200" cy="1097280"/>
          </a:xfrm>
          <a:prstGeom prst="roundRect">
            <a:avLst>
              <a:gd name="adj" fmla="val 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286000" y="4523601"/>
            <a:ext cx="256032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 dirty="0">
                <a:latin typeface="Arial"/>
              </a:rPr>
              <a:t>Makes data/activities hard to interpret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37760" y="425196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029200" y="4385101"/>
            <a:ext cx="292608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Renamed extensions, timestomping, encrypted comms, VPNs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46720" y="425196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38160" y="4385101"/>
            <a:ext cx="292608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Correlate timestamps, analyze metadata anomalies, preserve logs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5349240"/>
            <a:ext cx="1554480" cy="1097280"/>
          </a:xfrm>
          <a:prstGeom prst="roundRect">
            <a:avLst>
              <a:gd name="adj" fmla="val 5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1520" y="5620881"/>
            <a:ext cx="137160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500093"/>
                </a:solidFill>
                <a:latin typeface="Arial"/>
              </a:rPr>
              <a:t>Trail Obfuscation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94560" y="5349240"/>
            <a:ext cx="2743200" cy="1097280"/>
          </a:xfrm>
          <a:prstGeom prst="roundRect">
            <a:avLst>
              <a:gd name="adj" fmla="val 5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286000" y="5620881"/>
            <a:ext cx="256032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Misdirects or confuses investigators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937760" y="534924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029200" y="5620881"/>
            <a:ext cx="292608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Planting false evidence, fake accounts, decoy traffic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46720" y="5349240"/>
            <a:ext cx="3108960" cy="1097280"/>
          </a:xfrm>
          <a:prstGeom prst="roundRect">
            <a:avLst>
              <a:gd name="adj" fmla="val 5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138160" y="5482381"/>
            <a:ext cx="292608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b="0">
                <a:latin typeface="Arial"/>
              </a:rPr>
              <a:t>Cross-verify evidence, validate accounts, analyze inconsistencies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Countering Anti-Forensic Techniques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Live vs. static acquisition — capture volatile data before it's lost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92720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Memory analysis — forensics on a RAM dump reveals processes and connections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13878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Log retention &amp; centralization — write critical logs to a secure, centralized server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9267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File carving — recover data by searching for file headers/footers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0425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Timestamp analysis — cross-reference multiple sources to detect time stomping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35036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Develop specialized detection tools — for anti-forensic activity like steganography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Standardized procedures — ensure anti-forensic claims aren't valid in court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Samali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Samali" id="{C5B2E5C4-DDC5-49B5-A193-808AAC0C5301}" vid="{EEF716FF-D196-4536-9FA6-F7CB942E5E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ThemeSamali</Template>
  <TotalTime>22035</TotalTime>
  <Words>2348</Words>
  <Application>Microsoft Office PowerPoint</Application>
  <PresentationFormat>Widescreen</PresentationFormat>
  <Paragraphs>330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ThemeSamali</vt:lpstr>
      <vt:lpstr>Topic 6  Forensic Investigation</vt:lpstr>
      <vt:lpstr>To Cover</vt:lpstr>
      <vt:lpstr>Digital/ Computer Forensics</vt:lpstr>
      <vt:lpstr>Relevance in Modern Cybersecurity</vt:lpstr>
      <vt:lpstr>Sectors Utilizing Digital Forensics</vt:lpstr>
      <vt:lpstr>Modern Trends in Computer Forensics (1/2)</vt:lpstr>
      <vt:lpstr>Modern Trends in Computer Forensics (2/2)</vt:lpstr>
      <vt:lpstr>Computer Forensics Investigation Process (1/3)</vt:lpstr>
      <vt:lpstr>Computer Forensics Investigation Process (2/3)</vt:lpstr>
      <vt:lpstr>Computer Forensics Investigation Process (3/3)</vt:lpstr>
      <vt:lpstr>Forensic Analysis Techniques</vt:lpstr>
      <vt:lpstr>Common Forensic Tools</vt:lpstr>
      <vt:lpstr>Hard Disks and File Systems in Computer Forensics </vt:lpstr>
      <vt:lpstr>Concealment, Deletion &amp; Data Organization</vt:lpstr>
      <vt:lpstr>Hard Disk Technology</vt:lpstr>
      <vt:lpstr>File Systems in Forensic Analysis</vt:lpstr>
      <vt:lpstr>Data Recovery Considerations</vt:lpstr>
      <vt:lpstr>Acquisition of Data in Digital Forensics</vt:lpstr>
      <vt:lpstr>Acquisition Methods</vt:lpstr>
      <vt:lpstr>Key Steps &amp; Best Practices for Data Acquisition</vt:lpstr>
      <vt:lpstr>Challenges in Modern Data Acquisition</vt:lpstr>
      <vt:lpstr>Anti-Forensics Techniques</vt:lpstr>
      <vt:lpstr>Data Wiping &amp; Destruction</vt:lpstr>
      <vt:lpstr>Data Hiding &amp; Obfuscation</vt:lpstr>
      <vt:lpstr>Trail Obfuscation &amp; Attacking Forensic Tools</vt:lpstr>
      <vt:lpstr>Anti-Forensics at a Glance</vt:lpstr>
      <vt:lpstr>Countering Anti-Forensic Techniques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 shovon</dc:creator>
  <cp:lastModifiedBy>Samali Mlay</cp:lastModifiedBy>
  <cp:revision>36</cp:revision>
  <dcterms:created xsi:type="dcterms:W3CDTF">2025-10-05T06:06:26Z</dcterms:created>
  <dcterms:modified xsi:type="dcterms:W3CDTF">2026-09-05T03:49:10Z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5b93d1f-0ad4-4957-b824-94d94a84c1c8_Enabled">
    <vt:lpwstr>true</vt:lpwstr>
  </property>
  <property fmtid="{D5CDD505-2E9C-101B-9397-08002B2CF9AE}" pid="3" name="MSIP_Label_e5b93d1f-0ad4-4957-b824-94d94a84c1c8_SetDate">
    <vt:lpwstr>2025-10-06T11:06:15Z</vt:lpwstr>
  </property>
  <property fmtid="{D5CDD505-2E9C-101B-9397-08002B2CF9AE}" pid="4" name="MSIP_Label_e5b93d1f-0ad4-4957-b824-94d94a84c1c8_Method">
    <vt:lpwstr>Standard</vt:lpwstr>
  </property>
  <property fmtid="{D5CDD505-2E9C-101B-9397-08002B2CF9AE}" pid="5" name="MSIP_Label_e5b93d1f-0ad4-4957-b824-94d94a84c1c8_Name">
    <vt:lpwstr>Internal Only</vt:lpwstr>
  </property>
  <property fmtid="{D5CDD505-2E9C-101B-9397-08002B2CF9AE}" pid="6" name="MSIP_Label_e5b93d1f-0ad4-4957-b824-94d94a84c1c8_SiteId">
    <vt:lpwstr>5be1f46d-495f-465b-9507-996e8c8cdcb6</vt:lpwstr>
  </property>
  <property fmtid="{D5CDD505-2E9C-101B-9397-08002B2CF9AE}" pid="7" name="MSIP_Label_e5b93d1f-0ad4-4957-b824-94d94a84c1c8_ActionId">
    <vt:lpwstr>affd0226-a427-4553-a58a-8c49f3a60ee7</vt:lpwstr>
  </property>
  <property fmtid="{D5CDD505-2E9C-101B-9397-08002B2CF9AE}" pid="8" name="MSIP_Label_e5b93d1f-0ad4-4957-b824-94d94a84c1c8_ContentBits">
    <vt:lpwstr>0</vt:lpwstr>
  </property>
  <property fmtid="{D5CDD505-2E9C-101B-9397-08002B2CF9AE}" pid="9" name="MSIP_Label_e5b93d1f-0ad4-4957-b824-94d94a84c1c8_Tag">
    <vt:lpwstr>10, 3, 0, 1</vt:lpwstr>
  </property>
</Properties>
</file>