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80" d="100"/>
          <a:sy n="80" d="100"/>
        </p:scale>
        <p:origin x="354" y="-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2015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298448"/>
            <a:ext cx="77724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DATABASE PLANNING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AND REQUIREMENTS ANALYSIS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13232" y="2862072"/>
            <a:ext cx="4114800" cy="0"/>
          </a:xfrm>
          <a:prstGeom prst="line">
            <a:avLst/>
          </a:prstGeom>
          <a:noFill/>
          <a:ln w="50800">
            <a:solidFill>
              <a:srgbClr val="D7192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13232" y="312724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6D6E71"/>
                </a:solidFill>
              </a:rPr>
              <a:t>Lecture slides and examination focus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713232" y="3822192"/>
            <a:ext cx="1554480" cy="566928"/>
          </a:xfrm>
          <a:prstGeom prst="roundRect">
            <a:avLst>
              <a:gd name="adj" fmla="val 12903"/>
            </a:avLst>
          </a:prstGeom>
          <a:solidFill>
            <a:srgbClr val="D71920"/>
          </a:solidFill>
          <a:ln w="12700">
            <a:solidFill>
              <a:srgbClr val="D71920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86384" y="3895344"/>
            <a:ext cx="14081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Plan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450592" y="3822192"/>
            <a:ext cx="2377440" cy="566928"/>
          </a:xfrm>
          <a:prstGeom prst="roundRect">
            <a:avLst>
              <a:gd name="adj" fmla="val 12903"/>
            </a:avLst>
          </a:prstGeom>
          <a:solidFill>
            <a:srgbClr val="FFD200"/>
          </a:solidFill>
          <a:ln w="12700">
            <a:solidFill>
              <a:srgbClr val="FFD200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523744" y="3895344"/>
            <a:ext cx="22311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22222"/>
                </a:solidFill>
              </a:rPr>
              <a:t>Analyse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029200" y="3822192"/>
            <a:ext cx="2194560" cy="566928"/>
          </a:xfrm>
          <a:prstGeom prst="roundRect">
            <a:avLst>
              <a:gd name="adj" fmla="val 12903"/>
            </a:avLst>
          </a:prstGeom>
          <a:solidFill>
            <a:srgbClr val="0072BC"/>
          </a:solidFill>
          <a:ln w="12700">
            <a:solidFill>
              <a:srgbClr val="0072BC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02352" y="3895344"/>
            <a:ext cx="20482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Translate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13232" y="59893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2222"/>
                </a:solidFill>
              </a:rPr>
              <a:t>Makerere University Business School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Learning outcomes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828800" y="1508760"/>
            <a:ext cx="1051560" cy="1051560"/>
          </a:xfrm>
          <a:prstGeom prst="arc">
            <a:avLst/>
          </a:prstGeom>
          <a:noFill/>
          <a:ln w="63500">
            <a:solidFill>
              <a:srgbClr val="D719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956816" y="169164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22222"/>
                </a:solidFill>
              </a:rPr>
              <a:t>1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731520" y="2971800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22222"/>
                </a:solidFill>
              </a:rPr>
              <a:t>Describe the database lifecycle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5577840" y="1508760"/>
            <a:ext cx="1051560" cy="1051560"/>
          </a:xfrm>
          <a:prstGeom prst="arc">
            <a:avLst/>
          </a:prstGeom>
          <a:noFill/>
          <a:ln w="63500">
            <a:solidFill>
              <a:srgbClr val="FFD2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705856" y="169164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22222"/>
                </a:solidFill>
              </a:rPr>
              <a:t>2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4480560" y="2971800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22222"/>
                </a:solidFill>
              </a:rPr>
              <a:t>Gather and document business requirements</a:t>
            </a:r>
            <a:endParaRPr lang="en-US" sz="2100" dirty="0"/>
          </a:p>
        </p:txBody>
      </p:sp>
      <p:sp>
        <p:nvSpPr>
          <p:cNvPr id="11" name="Shape 8"/>
          <p:cNvSpPr/>
          <p:nvPr/>
        </p:nvSpPr>
        <p:spPr>
          <a:xfrm>
            <a:off x="9326880" y="1508760"/>
            <a:ext cx="1051560" cy="1051560"/>
          </a:xfrm>
          <a:prstGeom prst="arc">
            <a:avLst/>
          </a:prstGeom>
          <a:noFill/>
          <a:ln w="63500">
            <a:solidFill>
              <a:srgbClr val="0072B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454896" y="169164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22222"/>
                </a:solidFill>
              </a:rPr>
              <a:t>3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8229600" y="2971800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22222"/>
                </a:solidFill>
              </a:rPr>
              <a:t>Translate a business process into database requirements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1280160" y="4983480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D6E71"/>
                </a:solidFill>
              </a:rPr>
              <a:t>The topic moves from understanding organisational needs to converting processes into database structures.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17" name="Text 14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7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database planning comes first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822960" y="1325880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2222"/>
                </a:solidFill>
              </a:rPr>
              <a:t>A successful database does not start with tables or SQL commands.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914400" y="2331720"/>
            <a:ext cx="2468880" cy="685800"/>
          </a:xfrm>
          <a:prstGeom prst="chevron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42416" y="251460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Organisation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520440" y="2331720"/>
            <a:ext cx="2468880" cy="685800"/>
          </a:xfrm>
          <a:prstGeom prst="chevron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703320" y="251460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22222"/>
                </a:solidFill>
              </a:rPr>
              <a:t>Processes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126480" y="2331720"/>
            <a:ext cx="2468880" cy="685800"/>
          </a:xfrm>
          <a:prstGeom prst="chevron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36208" y="2514600"/>
            <a:ext cx="199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Information needs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732520" y="2331720"/>
            <a:ext cx="2468880" cy="685800"/>
          </a:xfrm>
          <a:prstGeom prst="chevron">
            <a:avLst/>
          </a:prstGeom>
          <a:solidFill>
            <a:srgbClr val="6D6E71"/>
          </a:solidFill>
          <a:ln w="12700">
            <a:solidFill>
              <a:srgbClr val="6D6E7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098280" y="251460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Users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051560" y="3794760"/>
            <a:ext cx="9875520" cy="1234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Planning connects database design to real business objectives.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Early mistakes can produce a system that works technically but fails organisationally.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analyst must understand who needs data, what they do with it, and what rules govern it.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17" name="Text 14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7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Database planning: meaning and scope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77240" y="1234440"/>
            <a:ext cx="982980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222222"/>
                </a:solidFill>
              </a:rPr>
              <a:t>Database planning determines why a database is required, what information is needed, who will use it, and which organisational processes it must support.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77240" y="2606040"/>
            <a:ext cx="23317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25400">
            <a:solidFill>
              <a:srgbClr val="D719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86968" y="2788920"/>
            <a:ext cx="21122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71920"/>
                </a:solidFill>
              </a:rPr>
              <a:t>WHY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60120" y="324612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2222"/>
                </a:solidFill>
              </a:rPr>
              <a:t>Business objectives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566160" y="2606040"/>
            <a:ext cx="23317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25400">
            <a:solidFill>
              <a:srgbClr val="FFD2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75888" y="2788920"/>
            <a:ext cx="21122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D200"/>
                </a:solidFill>
              </a:rPr>
              <a:t>WHAT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3749040" y="324612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2222"/>
                </a:solidFill>
              </a:rPr>
              <a:t>Information needs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355080" y="2606040"/>
            <a:ext cx="23317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25400">
            <a:solidFill>
              <a:srgbClr val="0072B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64808" y="2788920"/>
            <a:ext cx="21122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72BC"/>
                </a:solidFill>
              </a:rPr>
              <a:t>WHO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537960" y="324612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2222"/>
                </a:solidFill>
              </a:rPr>
              <a:t>Users &amp; stakeholders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9144000" y="2606040"/>
            <a:ext cx="23317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25400">
            <a:solidFill>
              <a:srgbClr val="6D6E71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253728" y="2788920"/>
            <a:ext cx="21122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D6E71"/>
                </a:solidFill>
              </a:rPr>
              <a:t>HOW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9326880" y="324612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2222"/>
                </a:solidFill>
              </a:rPr>
              <a:t>Resources, constraints, security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005840" y="4892040"/>
            <a:ext cx="98755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D6E71"/>
                </a:solidFill>
              </a:rPr>
              <a:t>Example: a school student information system should be designed around learner registration, academic records, fees, attendance, teachers, subjects, examinations and parent contacts.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21" name="Text 18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7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Importance of database planning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868680" y="1325880"/>
            <a:ext cx="5074920" cy="1828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Clarifies information needs and project scope.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Reduces duplication and improves data consistency.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Identifies users, reports, security needs and resources.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Reduces costly redesign after implementation.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68680" y="4041648"/>
            <a:ext cx="50749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71920"/>
                </a:solidFill>
              </a:rPr>
              <a:t>Poor planning may lead to missing data, duplicated records, incorrect relationships, weak security, poor performance and user dissatisfaction.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6720840" y="1600200"/>
            <a:ext cx="2194560" cy="1920240"/>
          </a:xfrm>
          <a:prstGeom prst="triangle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46520" y="379476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22222"/>
                </a:solidFill>
              </a:rPr>
              <a:t>Avoid redesign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222222"/>
                </a:solidFill>
              </a:rPr>
              <a:t>by planning early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11" name="Text 8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7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Database Development Life Cycle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2011680" y="1938528"/>
            <a:ext cx="320040" cy="0"/>
          </a:xfrm>
          <a:prstGeom prst="line">
            <a:avLst/>
          </a:prstGeom>
          <a:noFill/>
          <a:ln w="25400">
            <a:solidFill>
              <a:srgbClr val="B8BEC5"/>
            </a:solidFill>
            <a:prstDash val="solid"/>
            <a:headEnd type="none"/>
            <a:tailEnd type="triangle"/>
          </a:ln>
        </p:spPr>
      </p:sp>
      <p:sp>
        <p:nvSpPr>
          <p:cNvPr id="6" name="Shape 3"/>
          <p:cNvSpPr/>
          <p:nvPr/>
        </p:nvSpPr>
        <p:spPr>
          <a:xfrm>
            <a:off x="594360" y="1508760"/>
            <a:ext cx="1417320" cy="868680"/>
          </a:xfrm>
          <a:prstGeom prst="roundRect">
            <a:avLst>
              <a:gd name="adj" fmla="val 7368"/>
            </a:avLst>
          </a:prstGeom>
          <a:solidFill>
            <a:srgbClr val="F4F6F8"/>
          </a:solidFill>
          <a:ln w="19050">
            <a:solidFill>
              <a:srgbClr val="D719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1709928"/>
            <a:ext cx="12893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Planning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3858768" y="1938528"/>
            <a:ext cx="320040" cy="0"/>
          </a:xfrm>
          <a:prstGeom prst="line">
            <a:avLst/>
          </a:prstGeom>
          <a:noFill/>
          <a:ln w="25400">
            <a:solidFill>
              <a:srgbClr val="B8BEC5"/>
            </a:solidFill>
            <a:prstDash val="solid"/>
            <a:headEnd type="none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2441448" y="1508760"/>
            <a:ext cx="1417320" cy="868680"/>
          </a:xfrm>
          <a:prstGeom prst="roundRect">
            <a:avLst>
              <a:gd name="adj" fmla="val 7368"/>
            </a:avLst>
          </a:prstGeom>
          <a:solidFill>
            <a:srgbClr val="F4F6F8"/>
          </a:solidFill>
          <a:ln w="19050">
            <a:solidFill>
              <a:srgbClr val="FFD2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05456" y="1709928"/>
            <a:ext cx="12893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System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Definition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705856" y="1938528"/>
            <a:ext cx="320040" cy="0"/>
          </a:xfrm>
          <a:prstGeom prst="line">
            <a:avLst/>
          </a:prstGeom>
          <a:noFill/>
          <a:ln w="25400">
            <a:solidFill>
              <a:srgbClr val="B8BEC5"/>
            </a:solidFill>
            <a:prstDash val="solid"/>
            <a:headEnd type="none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4288536" y="1508760"/>
            <a:ext cx="1417320" cy="868680"/>
          </a:xfrm>
          <a:prstGeom prst="roundRect">
            <a:avLst>
              <a:gd name="adj" fmla="val 7368"/>
            </a:avLst>
          </a:prstGeom>
          <a:solidFill>
            <a:srgbClr val="F4F6F8"/>
          </a:solidFill>
          <a:ln w="19050">
            <a:solidFill>
              <a:srgbClr val="0072B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352544" y="1709928"/>
            <a:ext cx="12893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Requirements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Analysis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7552944" y="1938528"/>
            <a:ext cx="320040" cy="0"/>
          </a:xfrm>
          <a:prstGeom prst="line">
            <a:avLst/>
          </a:prstGeom>
          <a:noFill/>
          <a:ln w="25400">
            <a:solidFill>
              <a:srgbClr val="B8BEC5"/>
            </a:solidFill>
            <a:prstDash val="solid"/>
            <a:headEnd type="none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6135624" y="1508760"/>
            <a:ext cx="1417320" cy="86868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9050">
            <a:solidFill>
              <a:srgbClr val="6D6E71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199632" y="1709928"/>
            <a:ext cx="12893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Design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9400032" y="1938528"/>
            <a:ext cx="320040" cy="0"/>
          </a:xfrm>
          <a:prstGeom prst="line">
            <a:avLst/>
          </a:prstGeom>
          <a:noFill/>
          <a:ln w="25400">
            <a:solidFill>
              <a:srgbClr val="B8BEC5"/>
            </a:solidFill>
            <a:prstDash val="solid"/>
            <a:headEnd type="none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7982712" y="1508760"/>
            <a:ext cx="1417320" cy="86868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9050">
            <a:solidFill>
              <a:srgbClr val="D7192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046720" y="1709928"/>
            <a:ext cx="12893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DBMS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Selection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9829800" y="1508760"/>
            <a:ext cx="1417320" cy="86868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9050">
            <a:solidFill>
              <a:srgbClr val="FFD20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893808" y="1709928"/>
            <a:ext cx="12893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Application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Design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2011680" y="3767328"/>
            <a:ext cx="320040" cy="0"/>
          </a:xfrm>
          <a:prstGeom prst="line">
            <a:avLst/>
          </a:prstGeom>
          <a:noFill/>
          <a:ln w="25400">
            <a:solidFill>
              <a:srgbClr val="B8BEC5"/>
            </a:solidFill>
            <a:prstDash val="solid"/>
            <a:headEnd type="none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594360" y="3337560"/>
            <a:ext cx="1417320" cy="86868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9050">
            <a:solidFill>
              <a:srgbClr val="0072B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58368" y="3538728"/>
            <a:ext cx="12893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Prototype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3858768" y="3767328"/>
            <a:ext cx="320040" cy="0"/>
          </a:xfrm>
          <a:prstGeom prst="line">
            <a:avLst/>
          </a:prstGeom>
          <a:noFill/>
          <a:ln w="25400">
            <a:solidFill>
              <a:srgbClr val="B8BEC5"/>
            </a:solidFill>
            <a:prstDash val="solid"/>
            <a:headEnd type="none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2441448" y="3337560"/>
            <a:ext cx="1417320" cy="86868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9050">
            <a:solidFill>
              <a:srgbClr val="6D6E71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05456" y="3538728"/>
            <a:ext cx="12893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Implementation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5705856" y="3767328"/>
            <a:ext cx="320040" cy="0"/>
          </a:xfrm>
          <a:prstGeom prst="line">
            <a:avLst/>
          </a:prstGeom>
          <a:noFill/>
          <a:ln w="25400">
            <a:solidFill>
              <a:srgbClr val="B8BEC5"/>
            </a:solidFill>
            <a:prstDash val="solid"/>
            <a:headEnd type="none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4288536" y="3337560"/>
            <a:ext cx="1417320" cy="86868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9050">
            <a:solidFill>
              <a:srgbClr val="D7192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352544" y="3538728"/>
            <a:ext cx="12893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Data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Loading</a:t>
            </a:r>
            <a:endParaRPr lang="en-US" sz="1150" dirty="0"/>
          </a:p>
        </p:txBody>
      </p:sp>
      <p:sp>
        <p:nvSpPr>
          <p:cNvPr id="31" name="Shape 28"/>
          <p:cNvSpPr/>
          <p:nvPr/>
        </p:nvSpPr>
        <p:spPr>
          <a:xfrm>
            <a:off x="7552944" y="3767328"/>
            <a:ext cx="320040" cy="0"/>
          </a:xfrm>
          <a:prstGeom prst="line">
            <a:avLst/>
          </a:prstGeom>
          <a:noFill/>
          <a:ln w="25400">
            <a:solidFill>
              <a:srgbClr val="B8BEC5"/>
            </a:solidFill>
            <a:prstDash val="solid"/>
            <a:headEnd type="none"/>
            <a:tailEnd type="triangle"/>
          </a:ln>
        </p:spPr>
      </p:sp>
      <p:sp>
        <p:nvSpPr>
          <p:cNvPr id="32" name="Shape 29"/>
          <p:cNvSpPr/>
          <p:nvPr/>
        </p:nvSpPr>
        <p:spPr>
          <a:xfrm>
            <a:off x="6135624" y="3337560"/>
            <a:ext cx="1417320" cy="86868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9050">
            <a:solidFill>
              <a:srgbClr val="FFD20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199632" y="3538728"/>
            <a:ext cx="12893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Testing</a:t>
            </a:r>
            <a:endParaRPr lang="en-US" sz="1150" dirty="0"/>
          </a:p>
        </p:txBody>
      </p:sp>
      <p:sp>
        <p:nvSpPr>
          <p:cNvPr id="34" name="Shape 31"/>
          <p:cNvSpPr/>
          <p:nvPr/>
        </p:nvSpPr>
        <p:spPr>
          <a:xfrm>
            <a:off x="9400032" y="3767328"/>
            <a:ext cx="320040" cy="0"/>
          </a:xfrm>
          <a:prstGeom prst="line">
            <a:avLst/>
          </a:prstGeom>
          <a:noFill/>
          <a:ln w="25400">
            <a:solidFill>
              <a:srgbClr val="B8BEC5"/>
            </a:solidFill>
            <a:prstDash val="solid"/>
            <a:headEnd type="none"/>
            <a:tailEnd type="triangle"/>
          </a:ln>
        </p:spPr>
      </p:sp>
      <p:sp>
        <p:nvSpPr>
          <p:cNvPr id="35" name="Shape 32"/>
          <p:cNvSpPr/>
          <p:nvPr/>
        </p:nvSpPr>
        <p:spPr>
          <a:xfrm>
            <a:off x="7982712" y="3337560"/>
            <a:ext cx="1417320" cy="86868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9050">
            <a:solidFill>
              <a:srgbClr val="0072BC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8046720" y="3538728"/>
            <a:ext cx="12893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Operation</a:t>
            </a:r>
            <a:endParaRPr lang="en-US" sz="1150" dirty="0"/>
          </a:p>
        </p:txBody>
      </p:sp>
      <p:sp>
        <p:nvSpPr>
          <p:cNvPr id="37" name="Shape 34"/>
          <p:cNvSpPr/>
          <p:nvPr/>
        </p:nvSpPr>
        <p:spPr>
          <a:xfrm>
            <a:off x="9829800" y="3337560"/>
            <a:ext cx="1417320" cy="86868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9050">
            <a:solidFill>
              <a:srgbClr val="6D6E71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9893808" y="3538728"/>
            <a:ext cx="12893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22222"/>
                </a:solidFill>
              </a:rPr>
              <a:t>Maintenance</a:t>
            </a:r>
            <a:endParaRPr lang="en-US" sz="1150" dirty="0"/>
          </a:p>
        </p:txBody>
      </p:sp>
      <p:sp>
        <p:nvSpPr>
          <p:cNvPr id="39" name="Text 36"/>
          <p:cNvSpPr/>
          <p:nvPr/>
        </p:nvSpPr>
        <p:spPr>
          <a:xfrm>
            <a:off x="914400" y="5449824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6D6E71"/>
                </a:solidFill>
              </a:rPr>
              <a:t>The lifecycle is iterative: maintenance and new requirements may send the project back to earlier stages.</a:t>
            </a:r>
            <a:endParaRPr lang="en-US" sz="1700" dirty="0"/>
          </a:p>
        </p:txBody>
      </p:sp>
      <p:sp>
        <p:nvSpPr>
          <p:cNvPr id="40" name="Shape 37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42" name="Text 39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7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Key DBLC stages and main activities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77240" y="12801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71920"/>
                </a:solidFill>
              </a:rPr>
              <a:t>Planning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3200400" y="12801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Objectives, stakeholders, resources, priorities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77240" y="1783080"/>
            <a:ext cx="9875520" cy="0"/>
          </a:xfrm>
          <a:prstGeom prst="line">
            <a:avLst/>
          </a:prstGeom>
          <a:noFill/>
          <a:ln w="12700">
            <a:solidFill>
              <a:srgbClr val="E7EAE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212140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D200"/>
                </a:solidFill>
              </a:rPr>
              <a:t>System definition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3200400" y="2121408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Scope, boundaries, included/excluded activities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77240" y="2624328"/>
            <a:ext cx="9875520" cy="0"/>
          </a:xfrm>
          <a:prstGeom prst="line">
            <a:avLst/>
          </a:prstGeom>
          <a:noFill/>
          <a:ln w="12700">
            <a:solidFill>
              <a:srgbClr val="E7EAE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2962656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72BC"/>
                </a:solidFill>
              </a:rPr>
              <a:t>Requirements analysis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3200400" y="2962656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Data, transactions, reports, users, security, rules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77240" y="3465576"/>
            <a:ext cx="9875520" cy="0"/>
          </a:xfrm>
          <a:prstGeom prst="line">
            <a:avLst/>
          </a:prstGeom>
          <a:noFill/>
          <a:ln w="12700">
            <a:solidFill>
              <a:srgbClr val="E7EAE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3803904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7F43"/>
                </a:solidFill>
              </a:rPr>
              <a:t>Testing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3200400" y="3803904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Accuracy, relationships, transactions, performance, access, backup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77240" y="4306824"/>
            <a:ext cx="9875520" cy="0"/>
          </a:xfrm>
          <a:prstGeom prst="line">
            <a:avLst/>
          </a:prstGeom>
          <a:noFill/>
          <a:ln w="12700">
            <a:solidFill>
              <a:srgbClr val="E7EAE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464515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6D6E71"/>
                </a:solidFill>
              </a:rPr>
              <a:t>Operation &amp; maintenance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3200400" y="4645152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Use, fixes, performance tuning, security, reports and upgrades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777240" y="5148072"/>
            <a:ext cx="9875520" cy="0"/>
          </a:xfrm>
          <a:prstGeom prst="line">
            <a:avLst/>
          </a:prstGeom>
          <a:noFill/>
          <a:ln w="12700">
            <a:solidFill>
              <a:srgbClr val="E7EAE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7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Database design occurs at three levels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822960" y="1234440"/>
            <a:ext cx="155448" cy="8229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4300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22222"/>
                </a:solidFill>
              </a:rPr>
              <a:t>Conceptual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3337560" y="1280160"/>
            <a:ext cx="6812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D6E71"/>
                </a:solidFill>
              </a:rPr>
              <a:t>Entities, attributes, relationships, business rules; DBMS independent; often shown as ERD.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2679192"/>
            <a:ext cx="155448" cy="822960"/>
          </a:xfrm>
          <a:prstGeom prst="rect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143000" y="272491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22222"/>
                </a:solidFill>
              </a:rPr>
              <a:t>Logical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3337560" y="2724912"/>
            <a:ext cx="6812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D6E71"/>
                </a:solidFill>
              </a:rPr>
              <a:t>Entities become tables; keys are defined; many-to-many relationships are resolved; normalisation is applied.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22960" y="4123944"/>
            <a:ext cx="155448" cy="822960"/>
          </a:xfrm>
          <a:prstGeom prst="rect">
            <a:avLst/>
          </a:prstGeom>
          <a:solidFill>
            <a:srgbClr val="6D6E71"/>
          </a:solidFill>
          <a:ln w="12700">
            <a:solidFill>
              <a:srgbClr val="6D6E7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43000" y="4169664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22222"/>
                </a:solidFill>
              </a:rPr>
              <a:t>Physical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337560" y="4169664"/>
            <a:ext cx="6812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D6E71"/>
                </a:solidFill>
              </a:rPr>
              <a:t>Data types, indexes, storage, partitions, security controls, access paths and backup mechanisms.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2148840" y="2240280"/>
            <a:ext cx="0" cy="2670048"/>
          </a:xfrm>
          <a:prstGeom prst="line">
            <a:avLst/>
          </a:prstGeom>
          <a:noFill/>
          <a:ln w="25400">
            <a:solidFill>
              <a:srgbClr val="C7CDD3"/>
            </a:solidFill>
            <a:prstDash val="solid"/>
            <a:headEnd type="none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17" name="Text 14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7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Requirements analysis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868680" y="1234440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22222"/>
                </a:solidFill>
              </a:rPr>
              <a:t>A requirement describes something the database must store, process, enforce or provide.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868680" y="2148840"/>
            <a:ext cx="2148840" cy="594360"/>
          </a:xfrm>
          <a:prstGeom prst="roundRect">
            <a:avLst>
              <a:gd name="adj" fmla="val 7692"/>
            </a:avLst>
          </a:prstGeom>
          <a:solidFill>
            <a:srgbClr val="FCE6E7"/>
          </a:solidFill>
          <a:ln w="12700">
            <a:solidFill>
              <a:srgbClr val="FCE6E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2304288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80" b="1" dirty="0">
                <a:solidFill>
                  <a:srgbClr val="222222"/>
                </a:solidFill>
              </a:rPr>
              <a:t>Data</a:t>
            </a:r>
            <a:endParaRPr lang="en-US" sz="1480" dirty="0"/>
          </a:p>
        </p:txBody>
      </p:sp>
      <p:sp>
        <p:nvSpPr>
          <p:cNvPr id="8" name="Shape 5"/>
          <p:cNvSpPr/>
          <p:nvPr/>
        </p:nvSpPr>
        <p:spPr>
          <a:xfrm>
            <a:off x="3474720" y="2148840"/>
            <a:ext cx="2148840" cy="594360"/>
          </a:xfrm>
          <a:prstGeom prst="roundRect">
            <a:avLst>
              <a:gd name="adj" fmla="val 7692"/>
            </a:avLst>
          </a:prstGeom>
          <a:solidFill>
            <a:srgbClr val="FFF5CC"/>
          </a:solidFill>
          <a:ln w="12700">
            <a:solidFill>
              <a:srgbClr val="FFF5C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520440" y="2304288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80" b="1" dirty="0">
                <a:solidFill>
                  <a:srgbClr val="222222"/>
                </a:solidFill>
              </a:rPr>
              <a:t>Functional</a:t>
            </a:r>
            <a:endParaRPr lang="en-US" sz="1480" dirty="0"/>
          </a:p>
        </p:txBody>
      </p:sp>
      <p:sp>
        <p:nvSpPr>
          <p:cNvPr id="10" name="Shape 7"/>
          <p:cNvSpPr/>
          <p:nvPr/>
        </p:nvSpPr>
        <p:spPr>
          <a:xfrm>
            <a:off x="6080760" y="2148840"/>
            <a:ext cx="2148840" cy="594360"/>
          </a:xfrm>
          <a:prstGeom prst="roundRect">
            <a:avLst>
              <a:gd name="adj" fmla="val 7692"/>
            </a:avLst>
          </a:prstGeom>
          <a:solidFill>
            <a:srgbClr val="E5F2FA"/>
          </a:solidFill>
          <a:ln w="12700">
            <a:solidFill>
              <a:srgbClr val="E5F2F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126480" y="2304288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80" b="1" dirty="0">
                <a:solidFill>
                  <a:srgbClr val="222222"/>
                </a:solidFill>
              </a:rPr>
              <a:t>Transaction</a:t>
            </a:r>
            <a:endParaRPr lang="en-US" sz="1480" dirty="0"/>
          </a:p>
        </p:txBody>
      </p:sp>
      <p:sp>
        <p:nvSpPr>
          <p:cNvPr id="12" name="Shape 9"/>
          <p:cNvSpPr/>
          <p:nvPr/>
        </p:nvSpPr>
        <p:spPr>
          <a:xfrm>
            <a:off x="8686800" y="2148840"/>
            <a:ext cx="2148840" cy="594360"/>
          </a:xfrm>
          <a:prstGeom prst="roundRect">
            <a:avLst>
              <a:gd name="adj" fmla="val 7692"/>
            </a:avLst>
          </a:prstGeom>
          <a:solidFill>
            <a:srgbClr val="F0F1F2"/>
          </a:solidFill>
          <a:ln w="12700">
            <a:solidFill>
              <a:srgbClr val="F0F1F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732520" y="2304288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80" b="1" dirty="0">
                <a:solidFill>
                  <a:srgbClr val="222222"/>
                </a:solidFill>
              </a:rPr>
              <a:t>Reporting</a:t>
            </a:r>
            <a:endParaRPr lang="en-US" sz="1480" dirty="0"/>
          </a:p>
        </p:txBody>
      </p:sp>
      <p:sp>
        <p:nvSpPr>
          <p:cNvPr id="14" name="Shape 11"/>
          <p:cNvSpPr/>
          <p:nvPr/>
        </p:nvSpPr>
        <p:spPr>
          <a:xfrm>
            <a:off x="868680" y="3200400"/>
            <a:ext cx="2148840" cy="594360"/>
          </a:xfrm>
          <a:prstGeom prst="roundRect">
            <a:avLst>
              <a:gd name="adj" fmla="val 7692"/>
            </a:avLst>
          </a:prstGeom>
          <a:solidFill>
            <a:srgbClr val="FCE6E7"/>
          </a:solidFill>
          <a:ln w="12700">
            <a:solidFill>
              <a:srgbClr val="FCE6E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14400" y="3355848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80" b="1" dirty="0">
                <a:solidFill>
                  <a:srgbClr val="222222"/>
                </a:solidFill>
              </a:rPr>
              <a:t>Security</a:t>
            </a:r>
            <a:endParaRPr lang="en-US" sz="1480" dirty="0"/>
          </a:p>
        </p:txBody>
      </p:sp>
      <p:sp>
        <p:nvSpPr>
          <p:cNvPr id="16" name="Shape 13"/>
          <p:cNvSpPr/>
          <p:nvPr/>
        </p:nvSpPr>
        <p:spPr>
          <a:xfrm>
            <a:off x="3474720" y="3200400"/>
            <a:ext cx="2148840" cy="594360"/>
          </a:xfrm>
          <a:prstGeom prst="roundRect">
            <a:avLst>
              <a:gd name="adj" fmla="val 7692"/>
            </a:avLst>
          </a:prstGeom>
          <a:solidFill>
            <a:srgbClr val="FFF5CC"/>
          </a:solidFill>
          <a:ln w="12700">
            <a:solidFill>
              <a:srgbClr val="FFF5C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520440" y="3355848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80" b="1" dirty="0">
                <a:solidFill>
                  <a:srgbClr val="222222"/>
                </a:solidFill>
              </a:rPr>
              <a:t>Performance</a:t>
            </a:r>
            <a:endParaRPr lang="en-US" sz="1480" dirty="0"/>
          </a:p>
        </p:txBody>
      </p:sp>
      <p:sp>
        <p:nvSpPr>
          <p:cNvPr id="18" name="Shape 15"/>
          <p:cNvSpPr/>
          <p:nvPr/>
        </p:nvSpPr>
        <p:spPr>
          <a:xfrm>
            <a:off x="6080760" y="3200400"/>
            <a:ext cx="2148840" cy="594360"/>
          </a:xfrm>
          <a:prstGeom prst="roundRect">
            <a:avLst>
              <a:gd name="adj" fmla="val 7692"/>
            </a:avLst>
          </a:prstGeom>
          <a:solidFill>
            <a:srgbClr val="E5F2FA"/>
          </a:solidFill>
          <a:ln w="12700">
            <a:solidFill>
              <a:srgbClr val="E5F2F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126480" y="3355848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80" b="1" dirty="0">
                <a:solidFill>
                  <a:srgbClr val="222222"/>
                </a:solidFill>
              </a:rPr>
              <a:t>Availability</a:t>
            </a:r>
            <a:endParaRPr lang="en-US" sz="1480" dirty="0"/>
          </a:p>
        </p:txBody>
      </p:sp>
      <p:sp>
        <p:nvSpPr>
          <p:cNvPr id="20" name="Shape 17"/>
          <p:cNvSpPr/>
          <p:nvPr/>
        </p:nvSpPr>
        <p:spPr>
          <a:xfrm>
            <a:off x="8686800" y="3200400"/>
            <a:ext cx="2148840" cy="594360"/>
          </a:xfrm>
          <a:prstGeom prst="roundRect">
            <a:avLst>
              <a:gd name="adj" fmla="val 7692"/>
            </a:avLst>
          </a:prstGeom>
          <a:solidFill>
            <a:srgbClr val="F0F1F2"/>
          </a:solidFill>
          <a:ln w="12700">
            <a:solidFill>
              <a:srgbClr val="F0F1F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732520" y="3355848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80" b="1" dirty="0">
                <a:solidFill>
                  <a:srgbClr val="222222"/>
                </a:solidFill>
              </a:rPr>
              <a:t>Backup &amp; recovery</a:t>
            </a:r>
            <a:endParaRPr lang="en-US" sz="1480" dirty="0"/>
          </a:p>
        </p:txBody>
      </p:sp>
      <p:sp>
        <p:nvSpPr>
          <p:cNvPr id="22" name="Text 19"/>
          <p:cNvSpPr/>
          <p:nvPr/>
        </p:nvSpPr>
        <p:spPr>
          <a:xfrm>
            <a:off x="1051560" y="502920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6D6E71"/>
                </a:solidFill>
              </a:rPr>
              <a:t>Example: “The system shall maintain a unique record for every registered student.”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25" name="Text 22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7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Access requirements: who can do what?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822960" y="1170432"/>
            <a:ext cx="9326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22222"/>
                </a:solidFill>
              </a:rPr>
              <a:t>Security requirements define access rights and permitted actions for each user role.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914400" y="18288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72BC"/>
                </a:solidFill>
              </a:rPr>
              <a:t>Database Administrator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206240" y="182880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</a:rPr>
              <a:t>Full access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14400" y="2231136"/>
            <a:ext cx="8961120" cy="0"/>
          </a:xfrm>
          <a:prstGeom prst="line">
            <a:avLst/>
          </a:prstGeom>
          <a:noFill/>
          <a:ln w="12700">
            <a:solidFill>
              <a:srgbClr val="EAED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24231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72BC"/>
                </a:solidFill>
              </a:rPr>
              <a:t>Registrar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206240" y="242316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</a:rPr>
              <a:t>Student registration records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914400" y="2825496"/>
            <a:ext cx="8961120" cy="0"/>
          </a:xfrm>
          <a:prstGeom prst="line">
            <a:avLst/>
          </a:prstGeom>
          <a:noFill/>
          <a:ln w="12700">
            <a:solidFill>
              <a:srgbClr val="EAED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14400" y="30175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72BC"/>
                </a:solidFill>
              </a:rPr>
              <a:t>Lecturer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206240" y="301752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</a:rPr>
              <a:t>Marks for assigned courses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914400" y="3419856"/>
            <a:ext cx="8961120" cy="0"/>
          </a:xfrm>
          <a:prstGeom prst="line">
            <a:avLst/>
          </a:prstGeom>
          <a:noFill/>
          <a:ln w="12700">
            <a:solidFill>
              <a:srgbClr val="EAED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14400" y="36118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72BC"/>
                </a:solidFill>
              </a:rPr>
              <a:t>Student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206240" y="36118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</a:rPr>
              <a:t>Own academic records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914400" y="4014216"/>
            <a:ext cx="8961120" cy="0"/>
          </a:xfrm>
          <a:prstGeom prst="line">
            <a:avLst/>
          </a:prstGeom>
          <a:noFill/>
          <a:ln w="12700">
            <a:solidFill>
              <a:srgbClr val="EAED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14400" y="42062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72BC"/>
                </a:solidFill>
              </a:rPr>
              <a:t>Accounts Officer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4206240" y="42062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</a:rPr>
              <a:t>Student payment information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914400" y="4608576"/>
            <a:ext cx="8961120" cy="0"/>
          </a:xfrm>
          <a:prstGeom prst="line">
            <a:avLst/>
          </a:prstGeom>
          <a:noFill/>
          <a:ln w="12700">
            <a:solidFill>
              <a:srgbClr val="EAEDF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23" name="Text 20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7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Techniques for gathering database requirements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822960" y="1417320"/>
            <a:ext cx="438912" cy="438912"/>
          </a:xfrm>
          <a:prstGeom prst="ellipse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417320" y="139903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22222"/>
                </a:solidFill>
              </a:rPr>
              <a:t>Interviews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417320" y="18013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D6E71"/>
                </a:solidFill>
              </a:rPr>
              <a:t>Detailed clarification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4206240" y="1417320"/>
            <a:ext cx="438912" cy="438912"/>
          </a:xfrm>
          <a:prstGeom prst="ellipse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00600" y="139903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22222"/>
                </a:solidFill>
              </a:rPr>
              <a:t>Questionnaires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4800600" y="18013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D6E71"/>
                </a:solidFill>
              </a:rPr>
              <a:t>Many users cheaply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7589520" y="1417320"/>
            <a:ext cx="438912" cy="438912"/>
          </a:xfrm>
          <a:prstGeom prst="ellipse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183880" y="139903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22222"/>
                </a:solidFill>
              </a:rPr>
              <a:t>Observation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183880" y="18013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D6E71"/>
                </a:solidFill>
              </a:rPr>
              <a:t>Actual work practices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822960" y="3017520"/>
            <a:ext cx="438912" cy="438912"/>
          </a:xfrm>
          <a:prstGeom prst="ellipse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417320" y="299923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22222"/>
                </a:solidFill>
              </a:rPr>
              <a:t>Document analysis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1417320" y="34015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D6E71"/>
                </a:solidFill>
              </a:rPr>
              <a:t>Forms, reports, receipts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4206240" y="3017520"/>
            <a:ext cx="438912" cy="438912"/>
          </a:xfrm>
          <a:prstGeom prst="ellipse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800600" y="299923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22222"/>
                </a:solidFill>
              </a:rPr>
              <a:t>Workshops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4800600" y="34015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D6E71"/>
                </a:solidFill>
              </a:rPr>
              <a:t>Consensus and priorities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589520" y="3017520"/>
            <a:ext cx="438912" cy="438912"/>
          </a:xfrm>
          <a:prstGeom prst="ellipse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183880" y="299923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22222"/>
                </a:solidFill>
              </a:rPr>
              <a:t>Existing systems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8183880" y="34015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D6E71"/>
                </a:solidFill>
              </a:rPr>
              <a:t>Current data and gaps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1097280" y="530352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6D6E71"/>
                </a:solidFill>
              </a:rPr>
              <a:t>Use several techniques together to reduce misunderstandings and uncover hidden requirements.</a:t>
            </a:r>
            <a:endParaRPr lang="en-US" sz="1700" dirty="0"/>
          </a:p>
        </p:txBody>
      </p:sp>
      <p:sp>
        <p:nvSpPr>
          <p:cNvPr id="24" name="Shape 21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26" name="Text 23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7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Stakeholders and requirements documentation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868680" y="1234440"/>
            <a:ext cx="4983480" cy="2377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Stakeholders include managers, users, IT staff, customers, suppliers and regulators.</a:t>
            </a:r>
            <a:endParaRPr lang="en-US" sz="1700" dirty="0"/>
          </a:p>
          <a:p>
            <a:pPr marL="177800" indent="-177800"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Different stakeholders require different data, reports and access rights.</a:t>
            </a:r>
            <a:endParaRPr lang="en-US" sz="1700" dirty="0"/>
          </a:p>
          <a:p>
            <a:pPr marL="177800" indent="-177800"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requirements document captures objectives, stakeholders, data, functions, rules, reports, security, performance and constraints.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6446520" y="1325880"/>
            <a:ext cx="4114800" cy="3246120"/>
          </a:xfrm>
          <a:prstGeom prst="rect">
            <a:avLst/>
          </a:prstGeom>
          <a:solidFill>
            <a:srgbClr val="FFFFFF"/>
          </a:solidFill>
          <a:ln w="19050">
            <a:solidFill>
              <a:srgbClr val="D6DAD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720840" y="16002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71920"/>
                </a:solidFill>
              </a:rPr>
              <a:t>REQUIREMENTS DOCUMENT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903720" y="2084832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</a:rPr>
              <a:t>• Business objective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6903720" y="2368296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</a:rPr>
              <a:t>• Stakeholders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903720" y="2651760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</a:rPr>
              <a:t>• Data requirements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6903720" y="2935224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</a:rPr>
              <a:t>• Functional requirements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6903720" y="321868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</a:rPr>
              <a:t>• Business rules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903720" y="3502152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</a:rPr>
              <a:t>• Reports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6903720" y="3785616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</a:rPr>
              <a:t>• Security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6903720" y="4069080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</a:rPr>
              <a:t>• Constraints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18" name="Text 15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7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Business rules become database rules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868680" y="1143000"/>
            <a:ext cx="9144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22222"/>
                </a:solidFill>
              </a:rPr>
              <a:t>A business rule defines or constrains an organisation’s operations.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14400" y="1965960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Every student has a unique student number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166360" y="2148840"/>
            <a:ext cx="914400" cy="0"/>
          </a:xfrm>
          <a:prstGeom prst="line">
            <a:avLst/>
          </a:prstGeom>
          <a:noFill/>
          <a:ln w="25400">
            <a:solidFill>
              <a:srgbClr val="0072BC"/>
            </a:solidFill>
            <a:prstDash val="solid"/>
            <a:tailEnd type="triangle"/>
          </a:ln>
        </p:spPr>
      </p:sp>
      <p:sp>
        <p:nvSpPr>
          <p:cNvPr id="8" name="Text 5"/>
          <p:cNvSpPr/>
          <p:nvPr/>
        </p:nvSpPr>
        <p:spPr>
          <a:xfrm>
            <a:off x="6355080" y="1965960"/>
            <a:ext cx="4251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D6E71"/>
                </a:solidFill>
              </a:rPr>
              <a:t>Primary key + NOT NULL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14400" y="2990088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Student may enrol on many courses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166360" y="3172968"/>
            <a:ext cx="914400" cy="0"/>
          </a:xfrm>
          <a:prstGeom prst="line">
            <a:avLst/>
          </a:prstGeom>
          <a:noFill/>
          <a:ln w="25400">
            <a:solidFill>
              <a:srgbClr val="0072BC"/>
            </a:solidFill>
            <a:prstDash val="solid"/>
            <a:tailEnd type="triangle"/>
          </a:ln>
        </p:spPr>
      </p:sp>
      <p:sp>
        <p:nvSpPr>
          <p:cNvPr id="11" name="Text 8"/>
          <p:cNvSpPr/>
          <p:nvPr/>
        </p:nvSpPr>
        <p:spPr>
          <a:xfrm>
            <a:off x="6355080" y="2990088"/>
            <a:ext cx="4251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D6E71"/>
                </a:solidFill>
              </a:rPr>
              <a:t>M:N relationship resolved by ENROLMENT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914400" y="4014216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Loan cannot be approved without active account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166360" y="4197096"/>
            <a:ext cx="914400" cy="0"/>
          </a:xfrm>
          <a:prstGeom prst="line">
            <a:avLst/>
          </a:prstGeom>
          <a:noFill/>
          <a:ln w="25400">
            <a:solidFill>
              <a:srgbClr val="0072BC"/>
            </a:solidFill>
            <a:prstDash val="solid"/>
            <a:tailEnd type="triangle"/>
          </a:ln>
        </p:spPr>
      </p:sp>
      <p:sp>
        <p:nvSpPr>
          <p:cNvPr id="14" name="Text 11"/>
          <p:cNvSpPr/>
          <p:nvPr/>
        </p:nvSpPr>
        <p:spPr>
          <a:xfrm>
            <a:off x="6355080" y="4014216"/>
            <a:ext cx="4251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D6E71"/>
                </a:solidFill>
              </a:rPr>
              <a:t>Validation rule / referential check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17" name="Text 14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7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Translating a business process into database requirements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563624" y="2880360"/>
            <a:ext cx="219456" cy="0"/>
          </a:xfrm>
          <a:prstGeom prst="line">
            <a:avLst/>
          </a:prstGeom>
          <a:noFill/>
          <a:ln w="22860">
            <a:solidFill>
              <a:srgbClr val="B7BEC6"/>
            </a:solidFill>
            <a:prstDash val="solid"/>
            <a:tailEnd type="triangle"/>
          </a:ln>
        </p:spPr>
      </p:sp>
      <p:sp>
        <p:nvSpPr>
          <p:cNvPr id="6" name="Shape 3"/>
          <p:cNvSpPr/>
          <p:nvPr/>
        </p:nvSpPr>
        <p:spPr>
          <a:xfrm>
            <a:off x="594360" y="2423160"/>
            <a:ext cx="960120" cy="868680"/>
          </a:xfrm>
          <a:prstGeom prst="roundRect">
            <a:avLst>
              <a:gd name="adj" fmla="val 5263"/>
            </a:avLst>
          </a:prstGeom>
          <a:solidFill>
            <a:srgbClr val="D71920"/>
          </a:solidFill>
          <a:ln w="15240">
            <a:solidFill>
              <a:srgbClr val="D719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0080" y="267004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FFFFFF"/>
                </a:solidFill>
              </a:rPr>
              <a:t>Business</a:t>
            </a:r>
            <a:endParaRPr lang="en-US" sz="980" dirty="0"/>
          </a:p>
          <a:p>
            <a:pPr marL="0" indent="0" algn="ctr">
              <a:buNone/>
            </a:pPr>
            <a:r>
              <a:rPr lang="en-US" sz="980" b="1" dirty="0">
                <a:solidFill>
                  <a:srgbClr val="FFFFFF"/>
                </a:solidFill>
              </a:rPr>
              <a:t>Process</a:t>
            </a:r>
            <a:endParaRPr lang="en-US" sz="980" dirty="0"/>
          </a:p>
        </p:txBody>
      </p:sp>
      <p:sp>
        <p:nvSpPr>
          <p:cNvPr id="8" name="Shape 5"/>
          <p:cNvSpPr/>
          <p:nvPr/>
        </p:nvSpPr>
        <p:spPr>
          <a:xfrm>
            <a:off x="2807208" y="2880360"/>
            <a:ext cx="219456" cy="0"/>
          </a:xfrm>
          <a:prstGeom prst="line">
            <a:avLst/>
          </a:prstGeom>
          <a:noFill/>
          <a:ln w="22860">
            <a:solidFill>
              <a:srgbClr val="B7BEC6"/>
            </a:solidFill>
            <a:prstDash val="solid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1837944" y="2423160"/>
            <a:ext cx="960120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5240">
            <a:solidFill>
              <a:srgbClr val="6D6E7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883664" y="267004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22222"/>
                </a:solidFill>
              </a:rPr>
              <a:t>Activities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4050792" y="2880360"/>
            <a:ext cx="219456" cy="0"/>
          </a:xfrm>
          <a:prstGeom prst="line">
            <a:avLst/>
          </a:prstGeom>
          <a:noFill/>
          <a:ln w="22860">
            <a:solidFill>
              <a:srgbClr val="B7BEC6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3081528" y="2423160"/>
            <a:ext cx="960120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5240">
            <a:solidFill>
              <a:srgbClr val="6D6E7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127248" y="267004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22222"/>
                </a:solidFill>
              </a:rPr>
              <a:t>Data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5294376" y="2880360"/>
            <a:ext cx="219456" cy="0"/>
          </a:xfrm>
          <a:prstGeom prst="line">
            <a:avLst/>
          </a:prstGeom>
          <a:noFill/>
          <a:ln w="22860">
            <a:solidFill>
              <a:srgbClr val="B7BEC6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4325112" y="2423160"/>
            <a:ext cx="960120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5240">
            <a:solidFill>
              <a:srgbClr val="6D6E71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370832" y="267004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22222"/>
                </a:solidFill>
              </a:rPr>
              <a:t>Entities</a:t>
            </a:r>
            <a:endParaRPr lang="en-US" sz="980" dirty="0"/>
          </a:p>
        </p:txBody>
      </p:sp>
      <p:sp>
        <p:nvSpPr>
          <p:cNvPr id="17" name="Shape 14"/>
          <p:cNvSpPr/>
          <p:nvPr/>
        </p:nvSpPr>
        <p:spPr>
          <a:xfrm>
            <a:off x="6537960" y="2880360"/>
            <a:ext cx="219456" cy="0"/>
          </a:xfrm>
          <a:prstGeom prst="line">
            <a:avLst/>
          </a:prstGeom>
          <a:noFill/>
          <a:ln w="22860">
            <a:solidFill>
              <a:srgbClr val="B7BEC6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5568696" y="2423160"/>
            <a:ext cx="960120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5240">
            <a:solidFill>
              <a:srgbClr val="6D6E71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614416" y="267004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22222"/>
                </a:solidFill>
              </a:rPr>
              <a:t>Attributes</a:t>
            </a:r>
            <a:endParaRPr lang="en-US" sz="980" dirty="0"/>
          </a:p>
        </p:txBody>
      </p:sp>
      <p:sp>
        <p:nvSpPr>
          <p:cNvPr id="20" name="Shape 17"/>
          <p:cNvSpPr/>
          <p:nvPr/>
        </p:nvSpPr>
        <p:spPr>
          <a:xfrm>
            <a:off x="7781544" y="2880360"/>
            <a:ext cx="219456" cy="0"/>
          </a:xfrm>
          <a:prstGeom prst="line">
            <a:avLst/>
          </a:prstGeom>
          <a:noFill/>
          <a:ln w="22860">
            <a:solidFill>
              <a:srgbClr val="B7BEC6"/>
            </a:solidFill>
            <a:prstDash val="solid"/>
            <a:tailEnd type="triangle"/>
          </a:ln>
        </p:spPr>
      </p:sp>
      <p:sp>
        <p:nvSpPr>
          <p:cNvPr id="21" name="Shape 18"/>
          <p:cNvSpPr/>
          <p:nvPr/>
        </p:nvSpPr>
        <p:spPr>
          <a:xfrm>
            <a:off x="6812280" y="2423160"/>
            <a:ext cx="960120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5240">
            <a:solidFill>
              <a:srgbClr val="6D6E7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858000" y="267004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22222"/>
                </a:solidFill>
              </a:rPr>
              <a:t>Relationships</a:t>
            </a:r>
            <a:endParaRPr lang="en-US" sz="980" dirty="0"/>
          </a:p>
        </p:txBody>
      </p:sp>
      <p:sp>
        <p:nvSpPr>
          <p:cNvPr id="23" name="Shape 20"/>
          <p:cNvSpPr/>
          <p:nvPr/>
        </p:nvSpPr>
        <p:spPr>
          <a:xfrm>
            <a:off x="9025128" y="2880360"/>
            <a:ext cx="219456" cy="0"/>
          </a:xfrm>
          <a:prstGeom prst="line">
            <a:avLst/>
          </a:prstGeom>
          <a:noFill/>
          <a:ln w="22860">
            <a:solidFill>
              <a:srgbClr val="B7BEC6"/>
            </a:solidFill>
            <a:prstDash val="solid"/>
            <a:tailEnd type="triangle"/>
          </a:ln>
        </p:spPr>
      </p:sp>
      <p:sp>
        <p:nvSpPr>
          <p:cNvPr id="24" name="Shape 21"/>
          <p:cNvSpPr/>
          <p:nvPr/>
        </p:nvSpPr>
        <p:spPr>
          <a:xfrm>
            <a:off x="8055864" y="2423160"/>
            <a:ext cx="960120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5240">
            <a:solidFill>
              <a:srgbClr val="6D6E71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101584" y="267004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22222"/>
                </a:solidFill>
              </a:rPr>
              <a:t>Rules</a:t>
            </a:r>
            <a:endParaRPr lang="en-US" sz="980" dirty="0"/>
          </a:p>
        </p:txBody>
      </p:sp>
      <p:sp>
        <p:nvSpPr>
          <p:cNvPr id="26" name="Shape 23"/>
          <p:cNvSpPr/>
          <p:nvPr/>
        </p:nvSpPr>
        <p:spPr>
          <a:xfrm>
            <a:off x="10268712" y="2880360"/>
            <a:ext cx="219456" cy="0"/>
          </a:xfrm>
          <a:prstGeom prst="line">
            <a:avLst/>
          </a:prstGeom>
          <a:noFill/>
          <a:ln w="22860">
            <a:solidFill>
              <a:srgbClr val="B7BEC6"/>
            </a:solidFill>
            <a:prstDash val="solid"/>
            <a:tailEnd type="triangle"/>
          </a:ln>
        </p:spPr>
      </p:sp>
      <p:sp>
        <p:nvSpPr>
          <p:cNvPr id="27" name="Shape 24"/>
          <p:cNvSpPr/>
          <p:nvPr/>
        </p:nvSpPr>
        <p:spPr>
          <a:xfrm>
            <a:off x="9299448" y="2423160"/>
            <a:ext cx="960120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5240">
            <a:solidFill>
              <a:srgbClr val="6D6E71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345168" y="267004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22222"/>
                </a:solidFill>
              </a:rPr>
              <a:t>Transactions</a:t>
            </a:r>
            <a:endParaRPr lang="en-US" sz="980" dirty="0"/>
          </a:p>
        </p:txBody>
      </p:sp>
      <p:sp>
        <p:nvSpPr>
          <p:cNvPr id="29" name="Shape 26"/>
          <p:cNvSpPr/>
          <p:nvPr/>
        </p:nvSpPr>
        <p:spPr>
          <a:xfrm>
            <a:off x="10543032" y="2423160"/>
            <a:ext cx="960120" cy="868680"/>
          </a:xfrm>
          <a:prstGeom prst="roundRect">
            <a:avLst>
              <a:gd name="adj" fmla="val 5263"/>
            </a:avLst>
          </a:prstGeom>
          <a:solidFill>
            <a:srgbClr val="0072BC"/>
          </a:solidFill>
          <a:ln w="15240">
            <a:solidFill>
              <a:srgbClr val="0072BC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0588752" y="2670048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FFFFFF"/>
                </a:solidFill>
              </a:rPr>
              <a:t>Reports</a:t>
            </a:r>
            <a:endParaRPr lang="en-US" sz="980" dirty="0"/>
          </a:p>
        </p:txBody>
      </p:sp>
      <p:sp>
        <p:nvSpPr>
          <p:cNvPr id="31" name="Text 28"/>
          <p:cNvSpPr/>
          <p:nvPr/>
        </p:nvSpPr>
        <p:spPr>
          <a:xfrm>
            <a:off x="1005840" y="4617720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6D6E71"/>
                </a:solidFill>
              </a:rPr>
              <a:t>The aim is to convert real work into tables, keys, relationships, rules, transactions and useful outputs.</a:t>
            </a:r>
            <a:endParaRPr lang="en-US" sz="1900" dirty="0"/>
          </a:p>
        </p:txBody>
      </p:sp>
      <p:sp>
        <p:nvSpPr>
          <p:cNvPr id="32" name="Shape 29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34" name="Text 31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7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Example: university course registration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731520" y="1325880"/>
            <a:ext cx="452628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9050">
            <a:solidFill>
              <a:srgbClr val="D719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96112" y="1435608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71920"/>
                </a:solidFill>
              </a:rPr>
              <a:t>STUDENT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2148840" y="1435608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222222"/>
                </a:solidFill>
              </a:rPr>
              <a:t>StudentID, Name, DOB, Gender, ProgrammeID</a:t>
            </a:r>
            <a:endParaRPr lang="en-US" sz="1080" dirty="0"/>
          </a:p>
        </p:txBody>
      </p:sp>
      <p:sp>
        <p:nvSpPr>
          <p:cNvPr id="8" name="Shape 5"/>
          <p:cNvSpPr/>
          <p:nvPr/>
        </p:nvSpPr>
        <p:spPr>
          <a:xfrm>
            <a:off x="5897880" y="1325880"/>
            <a:ext cx="452628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9050">
            <a:solidFill>
              <a:srgbClr val="0072B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062472" y="1435608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72BC"/>
                </a:solidFill>
              </a:rPr>
              <a:t>PROGRAMME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315200" y="1435608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222222"/>
                </a:solidFill>
              </a:rPr>
              <a:t>ProgrammeID, ProgrammeName, Duration</a:t>
            </a:r>
            <a:endParaRPr lang="en-US" sz="1080" dirty="0"/>
          </a:p>
        </p:txBody>
      </p:sp>
      <p:sp>
        <p:nvSpPr>
          <p:cNvPr id="11" name="Shape 8"/>
          <p:cNvSpPr/>
          <p:nvPr/>
        </p:nvSpPr>
        <p:spPr>
          <a:xfrm>
            <a:off x="731520" y="2496312"/>
            <a:ext cx="452628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9050">
            <a:solidFill>
              <a:srgbClr val="FFD2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96112" y="2606040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D6E71"/>
                </a:solidFill>
              </a:rPr>
              <a:t>COURSE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2148840" y="2606040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222222"/>
                </a:solidFill>
              </a:rPr>
              <a:t>CourseID, CourseName, CreditUnits</a:t>
            </a:r>
            <a:endParaRPr lang="en-US" sz="1080" dirty="0"/>
          </a:p>
        </p:txBody>
      </p:sp>
      <p:sp>
        <p:nvSpPr>
          <p:cNvPr id="14" name="Shape 11"/>
          <p:cNvSpPr/>
          <p:nvPr/>
        </p:nvSpPr>
        <p:spPr>
          <a:xfrm>
            <a:off x="5897880" y="2496312"/>
            <a:ext cx="452628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9050">
            <a:solidFill>
              <a:srgbClr val="6D6E7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062472" y="2606040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D6E71"/>
                </a:solidFill>
              </a:rPr>
              <a:t>LECTURER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7315200" y="2606040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222222"/>
                </a:solidFill>
              </a:rPr>
              <a:t>LecturerID, LecturerName</a:t>
            </a:r>
            <a:endParaRPr lang="en-US" sz="1080" dirty="0"/>
          </a:p>
        </p:txBody>
      </p:sp>
      <p:sp>
        <p:nvSpPr>
          <p:cNvPr id="17" name="Shape 14"/>
          <p:cNvSpPr/>
          <p:nvPr/>
        </p:nvSpPr>
        <p:spPr>
          <a:xfrm>
            <a:off x="731520" y="3666744"/>
            <a:ext cx="452628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9050">
            <a:solidFill>
              <a:srgbClr val="1E7F4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96112" y="3776472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7F43"/>
                </a:solidFill>
              </a:rPr>
              <a:t>ENROLMENT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2148840" y="377647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222222"/>
                </a:solidFill>
              </a:rPr>
              <a:t>EnrolmentID, StudentID, CourseID, Semester, Year, Mark</a:t>
            </a:r>
            <a:endParaRPr lang="en-US" sz="1080" dirty="0"/>
          </a:p>
        </p:txBody>
      </p:sp>
      <p:sp>
        <p:nvSpPr>
          <p:cNvPr id="20" name="Text 17"/>
          <p:cNvSpPr/>
          <p:nvPr/>
        </p:nvSpPr>
        <p:spPr>
          <a:xfrm>
            <a:off x="914400" y="5212080"/>
            <a:ext cx="987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6D6E71"/>
                </a:solidFill>
              </a:rPr>
              <a:t>Core activities: register student, assign programme, create courses, enrol students, assign lecturers and record marks.</a:t>
            </a:r>
            <a:endParaRPr lang="en-US" sz="1650" dirty="0"/>
          </a:p>
        </p:txBody>
      </p:sp>
      <p:sp>
        <p:nvSpPr>
          <p:cNvPr id="21" name="Shape 18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23" name="Text 20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7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Relationships, keys and constraints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914400" y="141732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71920"/>
                </a:solidFill>
              </a:rPr>
              <a:t>Programme 1:M Student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914400" y="201168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72BC"/>
                </a:solidFill>
              </a:rPr>
              <a:t>Student M:N Course is resolved through ENROLMENT.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914400" y="260604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D6E71"/>
                </a:solidFill>
              </a:rPr>
              <a:t>Foreign keys include ProgrammeID in STUDENT, and StudentID and CourseID in ENROLMENT.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543800" y="1874520"/>
            <a:ext cx="0" cy="1508760"/>
          </a:xfrm>
          <a:prstGeom prst="line">
            <a:avLst/>
          </a:prstGeom>
          <a:noFill/>
          <a:ln w="22860">
            <a:solidFill>
              <a:srgbClr val="6D6E71"/>
            </a:solidFill>
            <a:prstDash val="solid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8869680" y="2999232"/>
            <a:ext cx="0" cy="411480"/>
          </a:xfrm>
          <a:prstGeom prst="line">
            <a:avLst/>
          </a:prstGeom>
          <a:noFill/>
          <a:ln w="22860">
            <a:solidFill>
              <a:srgbClr val="6D6E71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6492240" y="1143000"/>
            <a:ext cx="155448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7780">
            <a:solidFill>
              <a:srgbClr val="D7192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83680" y="1252728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222222"/>
                </a:solidFill>
              </a:rPr>
              <a:t>PROGRAMME</a:t>
            </a:r>
            <a:endParaRPr lang="en-US" sz="1080" dirty="0"/>
          </a:p>
        </p:txBody>
      </p:sp>
      <p:sp>
        <p:nvSpPr>
          <p:cNvPr id="12" name="Text 9"/>
          <p:cNvSpPr/>
          <p:nvPr/>
        </p:nvSpPr>
        <p:spPr>
          <a:xfrm>
            <a:off x="6583680" y="1527048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6D6E71"/>
                </a:solidFill>
              </a:rPr>
              <a:t>ProgrammeID</a:t>
            </a:r>
            <a:endParaRPr lang="en-US" sz="880" dirty="0"/>
          </a:p>
        </p:txBody>
      </p:sp>
      <p:sp>
        <p:nvSpPr>
          <p:cNvPr id="13" name="Shape 10"/>
          <p:cNvSpPr/>
          <p:nvPr/>
        </p:nvSpPr>
        <p:spPr>
          <a:xfrm>
            <a:off x="6492240" y="3520440"/>
            <a:ext cx="155448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7780">
            <a:solidFill>
              <a:srgbClr val="0072B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583680" y="3630168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222222"/>
                </a:solidFill>
              </a:rPr>
              <a:t>STUDENT</a:t>
            </a:r>
            <a:endParaRPr lang="en-US" sz="1080" dirty="0"/>
          </a:p>
        </p:txBody>
      </p:sp>
      <p:sp>
        <p:nvSpPr>
          <p:cNvPr id="15" name="Text 12"/>
          <p:cNvSpPr/>
          <p:nvPr/>
        </p:nvSpPr>
        <p:spPr>
          <a:xfrm>
            <a:off x="6583680" y="3904488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6D6E71"/>
                </a:solidFill>
              </a:rPr>
              <a:t>StudentID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6D6E71"/>
                </a:solidFill>
              </a:rPr>
              <a:t>ProgrammeID (FK)</a:t>
            </a:r>
            <a:endParaRPr lang="en-US" sz="880" dirty="0"/>
          </a:p>
        </p:txBody>
      </p:sp>
      <p:sp>
        <p:nvSpPr>
          <p:cNvPr id="16" name="Shape 13"/>
          <p:cNvSpPr/>
          <p:nvPr/>
        </p:nvSpPr>
        <p:spPr>
          <a:xfrm>
            <a:off x="8549640" y="3520440"/>
            <a:ext cx="1554480" cy="100584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7780">
            <a:solidFill>
              <a:srgbClr val="1E7F4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641080" y="3630168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222222"/>
                </a:solidFill>
              </a:rPr>
              <a:t>ENROLMENT</a:t>
            </a:r>
            <a:endParaRPr lang="en-US" sz="1080" dirty="0"/>
          </a:p>
        </p:txBody>
      </p:sp>
      <p:sp>
        <p:nvSpPr>
          <p:cNvPr id="18" name="Text 15"/>
          <p:cNvSpPr/>
          <p:nvPr/>
        </p:nvSpPr>
        <p:spPr>
          <a:xfrm>
            <a:off x="8641080" y="3904488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6D6E71"/>
                </a:solidFill>
              </a:rPr>
              <a:t>EnrolmentID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6D6E71"/>
                </a:solidFill>
              </a:rPr>
              <a:t>StudentID (FK)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6D6E71"/>
                </a:solidFill>
              </a:rPr>
              <a:t>CourseID (FK)</a:t>
            </a:r>
            <a:endParaRPr lang="en-US" sz="880" dirty="0"/>
          </a:p>
        </p:txBody>
      </p:sp>
      <p:sp>
        <p:nvSpPr>
          <p:cNvPr id="19" name="Shape 16"/>
          <p:cNvSpPr/>
          <p:nvPr/>
        </p:nvSpPr>
        <p:spPr>
          <a:xfrm>
            <a:off x="9281160" y="1691640"/>
            <a:ext cx="155448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7780">
            <a:solidFill>
              <a:srgbClr val="FFD20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372600" y="1801368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222222"/>
                </a:solidFill>
              </a:rPr>
              <a:t>COURSE</a:t>
            </a:r>
            <a:endParaRPr lang="en-US" sz="1080" dirty="0"/>
          </a:p>
        </p:txBody>
      </p:sp>
      <p:sp>
        <p:nvSpPr>
          <p:cNvPr id="21" name="Text 18"/>
          <p:cNvSpPr/>
          <p:nvPr/>
        </p:nvSpPr>
        <p:spPr>
          <a:xfrm>
            <a:off x="9372600" y="2075688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6D6E71"/>
                </a:solidFill>
              </a:rPr>
              <a:t>CourseID</a:t>
            </a:r>
            <a:endParaRPr lang="en-US" sz="880" dirty="0"/>
          </a:p>
        </p:txBody>
      </p:sp>
      <p:sp>
        <p:nvSpPr>
          <p:cNvPr id="22" name="Shape 19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24" name="Text 21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7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Functional vs non-functional requirements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914400" y="1234440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072BC"/>
                </a:solidFill>
              </a:rPr>
              <a:t>Functional requirements describe what the system does.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400800" y="1234440"/>
            <a:ext cx="4389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D71920"/>
                </a:solidFill>
              </a:rPr>
              <a:t>Non-functional requirements describe how well it should operate.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005840" y="1920240"/>
            <a:ext cx="4023360" cy="1920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Register student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payment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Generate report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Update customer details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 products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492240" y="1920240"/>
            <a:ext cx="3931920" cy="1920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Respond within 3 seconds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 available 24/7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Secure access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Daily backup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 many users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852160" y="1600200"/>
            <a:ext cx="0" cy="3383280"/>
          </a:xfrm>
          <a:prstGeom prst="line">
            <a:avLst/>
          </a:prstGeom>
          <a:noFill/>
          <a:ln w="15240">
            <a:solidFill>
              <a:srgbClr val="D9DDE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12" name="Text 9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7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Validate and prioritise requirements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822960" y="1188720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22222"/>
                </a:solidFill>
              </a:rPr>
              <a:t>A good requirement is clear, complete, consistent, feasible, necessary, testable and unambiguous.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005840" y="19202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71920"/>
                </a:solidFill>
              </a:rPr>
              <a:t>Must Have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520440" y="192024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22222"/>
                </a:solidFill>
              </a:rPr>
              <a:t>Learner registration; fee records; examination results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005840" y="26974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72BC"/>
                </a:solidFill>
              </a:rPr>
              <a:t>Should Have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520440" y="269748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22222"/>
                </a:solidFill>
              </a:rPr>
              <a:t>SMS notifications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1005840" y="34747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D200"/>
                </a:solidFill>
              </a:rPr>
              <a:t>Could Have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3520440" y="347472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22222"/>
                </a:solidFill>
              </a:rPr>
              <a:t>Parent mobile application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1005840" y="425196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D6E71"/>
                </a:solidFill>
              </a:rPr>
              <a:t>Won’t Have for Now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520440" y="425196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22222"/>
                </a:solidFill>
              </a:rPr>
              <a:t>Facial-recognition attendance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1097280" y="5257800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6D6E71"/>
                </a:solidFill>
              </a:rPr>
              <a:t>MoSCoW helps separate immediate priorities from useful but deferrable features.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17" name="Text 14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7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Practical example: Kalvin Junior School database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822960" y="1188720"/>
            <a:ext cx="5486400" cy="2377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 processes: admission, class allocation, teacher allocation, fee payment, attendance, assessment and reports.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Possible entities: LEARNER, PARENT, CLASS, TEACHER, SUBJECT, ASSESSMENT, RESULT, PAYMENT and ATTENDANCE.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Reports: competency-based learner reports, fee-balance reports and class lists.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720840" y="1234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71920"/>
                </a:solidFill>
              </a:rPr>
              <a:t>Sample rules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720840" y="1737360"/>
            <a:ext cx="3931920" cy="1371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learner must belong to one class at a time.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payment must be linked to a learner.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learner must have a unique admission number.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005840" y="4892040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D6E71"/>
                </a:solidFill>
              </a:rPr>
              <a:t>Non-functional focus: staff-role access, daily backups, multiple users, confidential learner-data protection and fast retrieval.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11" name="Text 8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7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9e04169e-1156-4caa-967d-3c56bcba22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01168"/>
            <a:ext cx="1024128" cy="98755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384048"/>
            <a:ext cx="164592" cy="50292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3200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2222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Summary and examination focus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868680" y="1234440"/>
            <a:ext cx="5715000" cy="1920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Database planning establishes objectives, scope, stakeholders, resources and information needs.</a:t>
            </a:r>
            <a:endParaRPr lang="en-US" sz="1700" dirty="0"/>
          </a:p>
          <a:p>
            <a:pPr marL="177800" indent="-177800"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Requirements analysis defines the data, activities, reports, business rules and access rights.</a:t>
            </a:r>
            <a:endParaRPr lang="en-US" sz="1700" dirty="0"/>
          </a:p>
          <a:p>
            <a:pPr marL="177800" indent="-177800"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 processes are translated into entities, attributes, relationships, keys, constraints, transactions and reports.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0" y="12344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71920"/>
                </a:solidFill>
              </a:rPr>
              <a:t>Exam focus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7315200" y="1737360"/>
            <a:ext cx="3566160" cy="2103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DBLC stages.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Gather requirements using suitable techniques.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entities, attributes, relationships and cardinalities.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Differentiate functional and non-functional requirements.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828800" y="5166360"/>
            <a:ext cx="8595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72BC"/>
                </a:solidFill>
              </a:rPr>
              <a:t>Plan well before you design.</a:t>
            </a:r>
            <a:endParaRPr lang="en-US" sz="2500" dirty="0"/>
          </a:p>
        </p:txBody>
      </p:sp>
      <p:sp>
        <p:nvSpPr>
          <p:cNvPr id="9" name="Shape 6"/>
          <p:cNvSpPr/>
          <p:nvPr/>
        </p:nvSpPr>
        <p:spPr>
          <a:xfrm>
            <a:off x="502920" y="6446520"/>
            <a:ext cx="11109960" cy="0"/>
          </a:xfrm>
          <a:prstGeom prst="line">
            <a:avLst/>
          </a:prstGeom>
          <a:noFill/>
          <a:ln w="12700">
            <a:solidFill>
              <a:srgbClr val="D5D9D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5105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Makerere University Business School  |  Database Planning and Requirements Analysis</a:t>
            </a:r>
            <a:endParaRPr lang="en-US" sz="780" dirty="0"/>
          </a:p>
        </p:txBody>
      </p:sp>
      <p:sp>
        <p:nvSpPr>
          <p:cNvPr id="11" name="Text 8"/>
          <p:cNvSpPr/>
          <p:nvPr/>
        </p:nvSpPr>
        <p:spPr>
          <a:xfrm>
            <a:off x="11356848" y="65105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dirty="0">
                <a:solidFill>
                  <a:srgbClr val="6D6E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7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1363</Words>
  <Application>Microsoft Office PowerPoint</Application>
  <PresentationFormat>Widescreen</PresentationFormat>
  <Paragraphs>278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Makerere University Business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Planning and Requirements Analysis</dc:title>
  <dc:subject>Database Planning and Requirements Analysis</dc:subject>
  <dc:creator>OpenAI</dc:creator>
  <cp:lastModifiedBy>Prof. Kyeyune Robert</cp:lastModifiedBy>
  <cp:revision>2</cp:revision>
  <dcterms:created xsi:type="dcterms:W3CDTF">2026-09-01T10:21:13Z</dcterms:created>
  <dcterms:modified xsi:type="dcterms:W3CDTF">2026-09-01T10:27:16Z</dcterms:modified>
</cp:coreProperties>
</file>