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60" r:id="rId3"/>
    <p:sldId id="257" r:id="rId4"/>
    <p:sldId id="261" r:id="rId5"/>
    <p:sldId id="296" r:id="rId6"/>
    <p:sldId id="297" r:id="rId7"/>
    <p:sldId id="298" r:id="rId8"/>
    <p:sldId id="299" r:id="rId9"/>
    <p:sldId id="274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285" r:id="rId19"/>
    <p:sldId id="264" r:id="rId20"/>
    <p:sldId id="308" r:id="rId21"/>
    <p:sldId id="309" r:id="rId22"/>
    <p:sldId id="310" r:id="rId23"/>
    <p:sldId id="311" r:id="rId24"/>
    <p:sldId id="312" r:id="rId25"/>
    <p:sldId id="31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725" autoAdjust="0"/>
  </p:normalViewPr>
  <p:slideViewPr>
    <p:cSldViewPr snapToGrid="0">
      <p:cViewPr varScale="1">
        <p:scale>
          <a:sx n="74" d="100"/>
          <a:sy n="74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04388-8FF6-470D-BDA1-EBBAE1A9A6B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EDC5C-194D-4F07-98B3-80891A31D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1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reaties.un.org/pages/ViewDetails.aspx?src=TREATY&amp;mtdsg_no=XVIII-16&amp;chapter=18&amp;clang=_en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reaties.un.org/Pages/showActionDetails.aspx?objid=080000028068df8a&amp;clang=_en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 has 193 Member States</a:t>
            </a:r>
          </a:p>
          <a:p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Uganda is a signatory to the United Nations Convention against Cybercrime, but it is not yet a fully contracting Party as ratification is pending.</a:t>
            </a:r>
            <a:r>
              <a:rPr lang="en-US" dirty="0"/>
              <a:t> [</a:t>
            </a:r>
            <a:r>
              <a:rPr lang="en-US" dirty="0">
                <a:hlinkClick r:id="rId3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2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EDC5C-194D-4F07-98B3-80891A31D1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53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62219708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717719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9890877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211574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8989587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585085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0977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358694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0307088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771216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9400" y="609600"/>
            <a:ext cx="2717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609600"/>
            <a:ext cx="7950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1277315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09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12034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609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752600"/>
            <a:ext cx="1087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will be the basic slide template</a:t>
            </a:r>
          </a:p>
          <a:p>
            <a:pPr lvl="1"/>
            <a:r>
              <a:rPr lang="en-US"/>
              <a:t>for Why Should Managers box slides, use </a:t>
            </a:r>
          </a:p>
          <a:p>
            <a:pPr lvl="1"/>
            <a:r>
              <a:rPr lang="en-US"/>
              <a:t>for Ethics and Society box slides, use</a:t>
            </a:r>
          </a:p>
          <a:p>
            <a:pPr lvl="1"/>
            <a:r>
              <a:rPr lang="en-US"/>
              <a:t>for Look into the Future box slides use </a:t>
            </a:r>
          </a:p>
          <a:p>
            <a:pPr lvl="1"/>
            <a:r>
              <a:rPr lang="en-US"/>
              <a:t>(this refers to background colors)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1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304800" y="914400"/>
            <a:ext cx="711200" cy="533400"/>
          </a:xfrm>
          <a:prstGeom prst="diamond">
            <a:avLst/>
          </a:prstGeom>
          <a:solidFill>
            <a:srgbClr val="B500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08000" y="1066800"/>
            <a:ext cx="203200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812800" y="7620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4" name="Oval 8"/>
          <p:cNvSpPr>
            <a:spLocks noChangeArrowheads="1"/>
          </p:cNvSpPr>
          <p:nvPr/>
        </p:nvSpPr>
        <p:spPr bwMode="auto">
          <a:xfrm>
            <a:off x="1117600" y="6096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5" name="Oval 9"/>
          <p:cNvSpPr>
            <a:spLocks noChangeArrowheads="1"/>
          </p:cNvSpPr>
          <p:nvPr/>
        </p:nvSpPr>
        <p:spPr bwMode="auto">
          <a:xfrm>
            <a:off x="1422400" y="533400"/>
            <a:ext cx="101600" cy="762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873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4406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127000"/>
        <a:buFont typeface="Wingdings" pitchFamily="2" charset="2"/>
        <a:buChar char="ü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79F"/>
        </a:buClr>
        <a:buSzPct val="127000"/>
        <a:buFont typeface="Wingdings" pitchFamily="2" charset="2"/>
        <a:buChar char="ü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0914" y="1016000"/>
            <a:ext cx="10363200" cy="1291771"/>
          </a:xfrm>
        </p:spPr>
        <p:txBody>
          <a:bodyPr/>
          <a:lstStyle/>
          <a:p>
            <a:r>
              <a:rPr lang="en-US" sz="4400" dirty="0">
                <a:solidFill>
                  <a:schemeClr val="bg1">
                    <a:lumMod val="65000"/>
                  </a:schemeClr>
                </a:solidFill>
              </a:rPr>
              <a:t>TOPIC 7:</a:t>
            </a:r>
          </a:p>
        </p:txBody>
      </p:sp>
    </p:spTree>
    <p:extLst>
      <p:ext uri="{BB962C8B-B14F-4D97-AF65-F5344CB8AC3E}">
        <p14:creationId xmlns:p14="http://schemas.microsoft.com/office/powerpoint/2010/main" val="377815573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Cover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+mj-lt"/>
              </a:rPr>
              <a:t>To Cover</a:t>
            </a:r>
          </a:p>
          <a:p>
            <a:pPr marL="457200" lvl="0" indent="-457200"/>
            <a:r>
              <a:rPr lang="en-GB" b="0" dirty="0">
                <a:latin typeface="+mj-lt"/>
              </a:rPr>
              <a:t>Cyber Laws and Legal and ethical aspects related to cyber security</a:t>
            </a:r>
          </a:p>
          <a:p>
            <a:pPr marL="457200" lvl="0" indent="-457200"/>
            <a:r>
              <a:rPr lang="en-GB" b="0" dirty="0">
                <a:latin typeface="+mj-lt"/>
              </a:rPr>
              <a:t>Cybercrime and legal landscape around the world</a:t>
            </a:r>
            <a:endParaRPr lang="en-US" b="0" dirty="0">
              <a:latin typeface="+mj-lt"/>
            </a:endParaRPr>
          </a:p>
          <a:p>
            <a:pPr marL="457200" lvl="0" indent="-457200" algn="l">
              <a:buFont typeface="Wingdings" panose="05000000000000000000" pitchFamily="2" charset="2"/>
              <a:buChar char="ü"/>
            </a:pPr>
            <a:r>
              <a:rPr lang="en-GB" b="0" dirty="0">
                <a:latin typeface="+mj-lt"/>
              </a:rPr>
              <a:t>IT Laws and Regulations in Uganda </a:t>
            </a:r>
            <a:endParaRPr lang="en-US" b="0" dirty="0">
              <a:latin typeface="+mj-lt"/>
            </a:endParaRPr>
          </a:p>
          <a:p>
            <a:pPr marL="457200" lvl="0" indent="-457200" algn="l">
              <a:buFont typeface="Wingdings" panose="05000000000000000000" pitchFamily="2" charset="2"/>
              <a:buChar char="ü"/>
            </a:pPr>
            <a:r>
              <a:rPr lang="en-GB" b="0" dirty="0">
                <a:latin typeface="+mj-lt"/>
              </a:rPr>
              <a:t>Cybercrime and punishments</a:t>
            </a:r>
          </a:p>
        </p:txBody>
      </p:sp>
    </p:spTree>
    <p:extLst>
      <p:ext uri="{BB962C8B-B14F-4D97-AF65-F5344CB8AC3E}">
        <p14:creationId xmlns:p14="http://schemas.microsoft.com/office/powerpoint/2010/main" val="214132007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752600"/>
            <a:ext cx="10871200" cy="4459514"/>
          </a:xfrm>
        </p:spPr>
        <p:txBody>
          <a:bodyPr/>
          <a:lstStyle/>
          <a:p>
            <a:r>
              <a:rPr lang="en-US" dirty="0">
                <a:latin typeface="+mj-lt"/>
              </a:rPr>
              <a:t>Cyber law/ </a:t>
            </a:r>
            <a:r>
              <a:rPr lang="en-US" dirty="0" err="1">
                <a:latin typeface="+mj-lt"/>
              </a:rPr>
              <a:t>Cyberlaw</a:t>
            </a:r>
            <a:r>
              <a:rPr lang="en-US" dirty="0">
                <a:latin typeface="+mj-lt"/>
              </a:rPr>
              <a:t>/ Law of the Internet</a:t>
            </a:r>
            <a:r>
              <a:rPr lang="en-US" b="0" dirty="0">
                <a:latin typeface="+mj-lt"/>
              </a:rPr>
              <a:t> is the law governing the internet and all digital transactions carried out thereon.</a:t>
            </a:r>
          </a:p>
          <a:p>
            <a:r>
              <a:rPr lang="en-US" b="0" dirty="0">
                <a:latin typeface="+mj-lt"/>
              </a:rPr>
              <a:t>It describes the legal issues related to use of communications technology, particularly "cyberspace", i.e. the Internet and is one of the newest areas of the legal system.</a:t>
            </a:r>
          </a:p>
          <a:p>
            <a:r>
              <a:rPr lang="en-US" dirty="0">
                <a:latin typeface="+mj-lt"/>
              </a:rPr>
              <a:t>IT Laws - </a:t>
            </a:r>
            <a:r>
              <a:rPr lang="en-US" b="0" dirty="0">
                <a:latin typeface="+mj-lt"/>
              </a:rPr>
              <a:t>these laws refer to digital information and describe how information is gathered, stored, and transmitted.</a:t>
            </a:r>
          </a:p>
          <a:p>
            <a:r>
              <a:rPr lang="en-US" b="0" dirty="0">
                <a:latin typeface="+mj-lt"/>
              </a:rPr>
              <a:t>Cyber law is part of the IT law – which includes governance of computing resources a side from Internet transactions.</a:t>
            </a:r>
          </a:p>
        </p:txBody>
      </p:sp>
    </p:spTree>
    <p:extLst>
      <p:ext uri="{BB962C8B-B14F-4D97-AF65-F5344CB8AC3E}">
        <p14:creationId xmlns:p14="http://schemas.microsoft.com/office/powerpoint/2010/main" val="254338956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Cyber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>
                <a:latin typeface="+mj-lt"/>
              </a:rPr>
              <a:t>To guide and regulate the ICT sector so as to create a conducive environment for doing business using electronic means.</a:t>
            </a:r>
          </a:p>
          <a:p>
            <a:r>
              <a:rPr lang="en-US" b="0" dirty="0">
                <a:latin typeface="+mj-lt"/>
              </a:rPr>
              <a:t>To guide and regulate communication using electronic means.</a:t>
            </a:r>
          </a:p>
          <a:p>
            <a:r>
              <a:rPr lang="en-US" b="0" dirty="0">
                <a:latin typeface="+mj-lt"/>
              </a:rPr>
              <a:t>To provide legal protection to people using the internet – both businesses and citizens. </a:t>
            </a:r>
          </a:p>
          <a:p>
            <a:pPr marL="0" indent="0">
              <a:buNone/>
            </a:pPr>
            <a:endParaRPr lang="en-US" b="0" dirty="0">
              <a:latin typeface="+mj-lt"/>
            </a:endParaRPr>
          </a:p>
          <a:p>
            <a:r>
              <a:rPr lang="en-US" b="0" dirty="0">
                <a:latin typeface="+mj-lt"/>
              </a:rPr>
              <a:t>Understanding cyber law is of the utmost importance to anyone who uses the internet.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6680529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Cyberlaw Encompasses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1929989"/>
            <a:ext cx="1616887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dirty="0">
                <a:solidFill>
                  <a:srgbClr val="500093"/>
                </a:solidFill>
                <a:latin typeface="Arial"/>
              </a:rPr>
              <a:t>Cyber Crimes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685011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Crimes committed using computers or networks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18255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3582847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7207" y="1929989"/>
            <a:ext cx="1616887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B50069"/>
                </a:solidFill>
                <a:latin typeface="Arial"/>
              </a:rPr>
              <a:t>E-Commerce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2847" y="2685011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Legal issues around buying and selling online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5383" y="1929989"/>
            <a:ext cx="1616887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9900"/>
                </a:solidFill>
                <a:latin typeface="Arial"/>
              </a:rPr>
              <a:t>E- &amp; Digital Signatures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1023" y="2685011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Authenticate the signer and ensure message integrity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74607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139199" y="2039111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33559" y="1929989"/>
            <a:ext cx="1616887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00279F"/>
                </a:solidFill>
                <a:latin typeface="Arial"/>
              </a:rPr>
              <a:t>Intellectual Property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39199" y="2685011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Inventions, software, content, domain names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9032" y="4359271"/>
            <a:ext cx="1616887" cy="10156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dirty="0">
                <a:solidFill>
                  <a:srgbClr val="500093"/>
                </a:solidFill>
                <a:latin typeface="Arial"/>
              </a:rPr>
              <a:t>Data Protection &amp; Privacy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" y="5429045"/>
            <a:ext cx="2247823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Safeguarding personal information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18255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3582847" y="4471415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77207" y="4362293"/>
            <a:ext cx="1616887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B50069"/>
                </a:solidFill>
                <a:latin typeface="Arial"/>
              </a:rPr>
              <a:t>Freedom of Expression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2847" y="5117315"/>
            <a:ext cx="2247823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Balancing speech rights online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96431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55383" y="4359271"/>
            <a:ext cx="1616887" cy="10156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9900"/>
                </a:solidFill>
                <a:latin typeface="Arial"/>
              </a:rPr>
              <a:t>Internet Access &amp; Usage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61023" y="5429045"/>
            <a:ext cx="2247823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Rules governing use of the internet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IP Categories in Cyber Law (1/2)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691249"/>
            <a:ext cx="3503066" cy="1861218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839217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802641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Copyright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3360425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Protects work transmitted online — books, music, movies, blogs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2691249"/>
            <a:ext cx="3503066" cy="1861218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839217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802641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Patents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3360425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Protects inventions — new software and online business methods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2691249"/>
            <a:ext cx="3503066" cy="1861218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839217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709708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Trademarks / Service Marks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3599418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A word, symbol, or phrase; goods vs. services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759868"/>
            <a:ext cx="3503066" cy="1861218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4907836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871260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Trade Secrets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5429044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Protects formulas, patterns, processes — doesn't stop reverse engineering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759868"/>
            <a:ext cx="3503066" cy="1861218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508906" y="4907836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871260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Domain Disputes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5429044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Over who actually owns a web address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8548" y="4759868"/>
            <a:ext cx="3503066" cy="1861218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213140" y="4907836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07500" y="4871260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Contracts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13140" y="5429044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Terms of service agreed to on registration</a:t>
            </a:r>
          </a:p>
        </p:txBody>
      </p:sp>
      <p:sp>
        <p:nvSpPr>
          <p:cNvPr id="28" name="Rounded Rectangle 8">
            <a:extLst>
              <a:ext uri="{FF2B5EF4-FFF2-40B4-BE49-F238E27FC236}">
                <a16:creationId xmlns:a16="http://schemas.microsoft.com/office/drawing/2014/main" id="{646F377D-6DFE-48B5-1332-1DEEB0DE3E31}"/>
              </a:ext>
            </a:extLst>
          </p:cNvPr>
          <p:cNvSpPr/>
          <p:nvPr/>
        </p:nvSpPr>
        <p:spPr>
          <a:xfrm>
            <a:off x="640080" y="1684989"/>
            <a:ext cx="10911535" cy="800577"/>
          </a:xfrm>
          <a:prstGeom prst="roundRect">
            <a:avLst>
              <a:gd name="adj" fmla="val 15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C2D26C-068F-838E-9218-AD3123986B78}"/>
              </a:ext>
            </a:extLst>
          </p:cNvPr>
          <p:cNvSpPr txBox="1"/>
          <p:nvPr/>
        </p:nvSpPr>
        <p:spPr>
          <a:xfrm>
            <a:off x="868680" y="1727806"/>
            <a:ext cx="10454335" cy="6508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000" b="0" dirty="0">
                <a:solidFill>
                  <a:srgbClr val="993300"/>
                </a:solidFill>
                <a:latin typeface="Arial"/>
              </a:rPr>
              <a:t>IP can include areas like: inventions, literature, music, businesses, digital items that are offered over the internet.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IP Categories in Cyber Law (2/2)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Privacy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Online businesses must protect customer privacy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Employment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Non-disclosure/non-compete clauses, digital resource use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Defamation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560319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Slander/libel law updated for online conduct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Data Retention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49926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E-records requested in lawsuits; no law mandates indefinite retention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J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Jurisdiction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49926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Complicated by differing national laws vs. borderless cyberspace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Law Trends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1953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New and more stringent regulations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20420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Reinforcing current laws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23111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Increased awareness of privacy issues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41578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Cloud computing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Virtual currency vulnerability to crime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62736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Usage of data analytics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65427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AI and machine learning ethical issues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and Ethical issues related to Cyber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Cyber ethics is a set of moral rules or code of behavior applied to the online environment.</a:t>
            </a:r>
          </a:p>
          <a:p>
            <a:r>
              <a:rPr lang="en-US" b="0" dirty="0">
                <a:latin typeface="+mj-lt"/>
              </a:rPr>
              <a:t>Information ethics advocates for - Privacy, accuracy, property and accessibility.</a:t>
            </a:r>
          </a:p>
          <a:p>
            <a:pPr marL="0" indent="0">
              <a:buNone/>
            </a:pPr>
            <a:endParaRPr lang="en-US" b="0" dirty="0">
              <a:latin typeface="+mj-lt"/>
            </a:endParaRPr>
          </a:p>
          <a:p>
            <a:r>
              <a:rPr lang="en-US" dirty="0">
                <a:latin typeface="+mj-lt"/>
              </a:rPr>
              <a:t>Ethics are applied in cyber security in order;</a:t>
            </a:r>
            <a:endParaRPr lang="en-US" b="0" dirty="0">
              <a:latin typeface="+mj-lt"/>
            </a:endParaRPr>
          </a:p>
          <a:p>
            <a:pPr lvl="1"/>
            <a:r>
              <a:rPr lang="en-US" b="0" dirty="0">
                <a:latin typeface="+mj-lt"/>
              </a:rPr>
              <a:t>To ensure privacy</a:t>
            </a:r>
          </a:p>
          <a:p>
            <a:pPr lvl="1"/>
            <a:r>
              <a:rPr lang="en-US" b="0" dirty="0">
                <a:latin typeface="+mj-lt"/>
              </a:rPr>
              <a:t>Encourage cyber security resource allocation.</a:t>
            </a:r>
          </a:p>
          <a:p>
            <a:pPr lvl="1"/>
            <a:r>
              <a:rPr lang="en-US" b="0" dirty="0">
                <a:latin typeface="+mj-lt"/>
              </a:rPr>
              <a:t>Encourage transparency and disclosure.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378246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Ethics Codes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1953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Don't access data, systems, or networks without permission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01953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Don't spread viruses or malicious code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23111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Don't conduct hacking activities on other computers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3111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Respect others and their feelings in cyberspace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Monitor your speech and actions — avoid offensive comments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44269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Think about the consequences of your online activities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65427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Don't misuse the internet for revenge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65427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Don't engage in or allow cyberbullying to go unnoticed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Global Conventions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Budapest Convention (2001)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869970"/>
            <a:ext cx="4838547" cy="2419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Arial"/>
              </a:rPr>
              <a:t>AKA Convention on Cybercrime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First international agreement to reduce computer-related crime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Harmonizes national laws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Improves investigative techniques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Increases international cooperation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UN Convention Against Cybercrime (2024)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869970"/>
            <a:ext cx="4838547" cy="19934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  <a:defRPr sz="2000">
                <a:latin typeface="Arial"/>
              </a:defRPr>
            </a:lvl1pPr>
          </a:lstStyle>
          <a:p>
            <a:r>
              <a:rPr dirty="0"/>
              <a:t>Aims to harmonize domestic laws</a:t>
            </a:r>
          </a:p>
          <a:p>
            <a:r>
              <a:rPr dirty="0"/>
              <a:t>Addresses illegal access and data interference</a:t>
            </a:r>
          </a:p>
          <a:p>
            <a:r>
              <a:rPr dirty="0"/>
              <a:t>Covers fraud and child exploitation</a:t>
            </a:r>
          </a:p>
          <a:p>
            <a:r>
              <a:rPr dirty="0"/>
              <a:t>The newest global framework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Cybercrime Legislation — By the Numbers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484778" cy="221742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390637"/>
            <a:ext cx="3301898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500093"/>
                </a:solidFill>
                <a:latin typeface="Arial"/>
              </a:rPr>
              <a:t>81</a:t>
            </a:r>
            <a:r>
              <a:rPr sz="3000" b="1" dirty="0">
                <a:solidFill>
                  <a:srgbClr val="500093"/>
                </a:solidFill>
                <a:latin typeface="Arial"/>
              </a:rPr>
              <a:t>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204971"/>
            <a:ext cx="3210458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of UN Member States reforming cybercrime legislation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3458" y="1874519"/>
            <a:ext cx="3484778" cy="221742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44898" y="2390637"/>
            <a:ext cx="3301898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B50069"/>
                </a:solidFill>
                <a:latin typeface="Arial"/>
              </a:rPr>
              <a:t>69</a:t>
            </a:r>
            <a:r>
              <a:rPr sz="3000" b="1" dirty="0">
                <a:solidFill>
                  <a:srgbClr val="B50069"/>
                </a:solidFill>
                <a:latin typeface="Arial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0618" y="3204971"/>
            <a:ext cx="3210458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of </a:t>
            </a:r>
            <a:r>
              <a:rPr lang="en-US" sz="2000" dirty="0">
                <a:latin typeface="Arial"/>
              </a:rPr>
              <a:t>States</a:t>
            </a:r>
            <a:r>
              <a:rPr sz="2000" b="0" dirty="0">
                <a:latin typeface="Arial"/>
              </a:rPr>
              <a:t> have substantive criminal law provisions in place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66836" y="1874519"/>
            <a:ext cx="3484778" cy="221742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58276" y="2390637"/>
            <a:ext cx="3301898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FF9900"/>
                </a:solidFill>
                <a:latin typeface="Arial"/>
              </a:rPr>
              <a:t>42</a:t>
            </a:r>
            <a:r>
              <a:rPr sz="3000" b="1" dirty="0">
                <a:solidFill>
                  <a:srgbClr val="FF9900"/>
                </a:solidFill>
                <a:latin typeface="Arial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03996" y="3204971"/>
            <a:ext cx="3210458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of </a:t>
            </a:r>
            <a:r>
              <a:rPr lang="en-US" sz="2000" b="0" dirty="0">
                <a:latin typeface="Arial"/>
              </a:rPr>
              <a:t>States have specific procedural powers for e-evidence</a:t>
            </a:r>
            <a:endParaRPr sz="2000" b="0" dirty="0"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" y="4320539"/>
            <a:ext cx="3484778" cy="221742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4836657"/>
            <a:ext cx="3301898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dirty="0">
                <a:solidFill>
                  <a:srgbClr val="00279F"/>
                </a:solidFill>
                <a:latin typeface="Arial"/>
              </a:rPr>
              <a:t>~</a:t>
            </a:r>
            <a:r>
              <a:rPr lang="en-US" sz="3000" b="1" dirty="0">
                <a:solidFill>
                  <a:srgbClr val="00279F"/>
                </a:solidFill>
                <a:latin typeface="Arial"/>
              </a:rPr>
              <a:t>41</a:t>
            </a:r>
            <a:r>
              <a:rPr sz="3000" b="1" dirty="0">
                <a:solidFill>
                  <a:srgbClr val="00279F"/>
                </a:solidFill>
                <a:latin typeface="Arial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5650991"/>
            <a:ext cx="3210458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of UN Member States are Parties/Signatories to the Convention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3458" y="4320539"/>
            <a:ext cx="3484778" cy="221742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444898" y="4836657"/>
            <a:ext cx="3301898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500093"/>
                </a:solidFill>
                <a:latin typeface="Arial"/>
              </a:rPr>
              <a:t>76</a:t>
            </a:r>
            <a:r>
              <a:rPr sz="3000" b="1" dirty="0">
                <a:solidFill>
                  <a:srgbClr val="500093"/>
                </a:solidFill>
                <a:latin typeface="Arial"/>
              </a:rPr>
              <a:t>+</a:t>
            </a:r>
            <a:r>
              <a:rPr lang="en-US" sz="3000" b="1" dirty="0">
                <a:solidFill>
                  <a:srgbClr val="500093"/>
                </a:solidFill>
                <a:latin typeface="Arial"/>
              </a:rPr>
              <a:t>3</a:t>
            </a:r>
            <a:endParaRPr sz="3000" b="1" dirty="0">
              <a:solidFill>
                <a:srgbClr val="500093"/>
              </a:solidFill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0618" y="5650991"/>
            <a:ext cx="3210458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Parties and Signatories to the Cybercrime Convention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6836" y="4320539"/>
            <a:ext cx="3484778" cy="221742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58276" y="4836657"/>
            <a:ext cx="3301898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dirty="0">
                <a:solidFill>
                  <a:srgbClr val="B50069"/>
                </a:solidFill>
                <a:latin typeface="Arial"/>
              </a:rPr>
              <a:t>9</a:t>
            </a:r>
            <a:r>
              <a:rPr lang="en-US" sz="3000" b="1" dirty="0">
                <a:solidFill>
                  <a:srgbClr val="B50069"/>
                </a:solidFill>
                <a:latin typeface="Arial"/>
              </a:rPr>
              <a:t>8</a:t>
            </a:r>
            <a:endParaRPr sz="3000" b="1" dirty="0">
              <a:solidFill>
                <a:srgbClr val="B50069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03996" y="5650991"/>
            <a:ext cx="3210458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States are members or observers of the </a:t>
            </a:r>
            <a:r>
              <a:rPr lang="en-US" sz="2000" b="0" dirty="0">
                <a:latin typeface="Arial"/>
              </a:rPr>
              <a:t>Cyber Crime</a:t>
            </a:r>
            <a:r>
              <a:rPr sz="2000" b="0" dirty="0">
                <a:latin typeface="Arial"/>
              </a:rPr>
              <a:t> Committee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Cybersecurity Readiness Rankings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737360"/>
            <a:ext cx="5318607" cy="32004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1248" y="1901952"/>
            <a:ext cx="4916271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Top 5 — Strongest Cybersecurity (Global)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2714108"/>
            <a:ext cx="491627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rial"/>
              </a:rPr>
              <a:t>Albania &amp; Czechia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</a:rPr>
              <a:t>Canada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</a:rPr>
              <a:t>Estonia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</a:rPr>
              <a:t>Finland &amp; Lithuania</a:t>
            </a:r>
            <a:endParaRPr sz="2000" dirty="0">
              <a:latin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33007" y="1737360"/>
            <a:ext cx="5318607" cy="32004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TextBox 6"/>
          <p:cNvSpPr txBox="1"/>
          <p:nvPr/>
        </p:nvSpPr>
        <p:spPr>
          <a:xfrm>
            <a:off x="6434175" y="1901952"/>
            <a:ext cx="4916271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Arial"/>
              </a:rPr>
              <a:t>Top 5 — Cybersecurity Readiness (Africa)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4175" y="2714108"/>
            <a:ext cx="49162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rial"/>
              </a:rPr>
              <a:t>Mauritius</a:t>
            </a:r>
          </a:p>
          <a:p>
            <a:pPr>
              <a:spcAft>
                <a:spcPts val="600"/>
              </a:spcAft>
            </a:pPr>
            <a:r>
              <a:rPr sz="2000" dirty="0">
                <a:latin typeface="Arial"/>
              </a:rPr>
              <a:t>Tanzania</a:t>
            </a:r>
          </a:p>
          <a:p>
            <a:pPr>
              <a:spcAft>
                <a:spcPts val="600"/>
              </a:spcAft>
            </a:pPr>
            <a:r>
              <a:rPr sz="2000" dirty="0">
                <a:latin typeface="Arial"/>
              </a:rPr>
              <a:t>Ghana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</a:rPr>
              <a:t>Nigeria</a:t>
            </a:r>
          </a:p>
          <a:p>
            <a:pPr>
              <a:spcAft>
                <a:spcPts val="600"/>
              </a:spcAft>
            </a:pPr>
            <a:r>
              <a:rPr sz="2000" dirty="0">
                <a:latin typeface="Arial"/>
              </a:rPr>
              <a:t>Kenya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66360"/>
            <a:ext cx="10911535" cy="1213658"/>
          </a:xfrm>
          <a:prstGeom prst="roundRect">
            <a:avLst>
              <a:gd name="adj" fmla="val 15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5257690"/>
            <a:ext cx="10454335" cy="98943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 dirty="0">
                <a:solidFill>
                  <a:srgbClr val="993300"/>
                </a:solidFill>
                <a:latin typeface="Arial"/>
              </a:rPr>
              <a:t>Kenya has Africa's most advanced ICT regulatory environment (NRI 2022)  •  Highest cybercrime victim rates per million internet users: UK 4,783, USA 1,494 </a:t>
            </a:r>
            <a:r>
              <a:rPr lang="en-US" sz="2000" b="0" dirty="0">
                <a:solidFill>
                  <a:srgbClr val="993300"/>
                </a:solidFill>
                <a:latin typeface="Arial"/>
              </a:rPr>
              <a:t>(2025)</a:t>
            </a:r>
            <a:r>
              <a:rPr sz="2000" b="0" dirty="0">
                <a:solidFill>
                  <a:srgbClr val="993300"/>
                </a:solidFill>
                <a:latin typeface="Arial"/>
              </a:rPr>
              <a:t> •  Top African targets for phishing attacks (</a:t>
            </a:r>
            <a:r>
              <a:rPr lang="en-US" sz="2000" b="0" dirty="0">
                <a:solidFill>
                  <a:srgbClr val="993300"/>
                </a:solidFill>
                <a:latin typeface="Arial"/>
              </a:rPr>
              <a:t>2025</a:t>
            </a:r>
            <a:r>
              <a:rPr sz="2000" b="0" dirty="0">
                <a:solidFill>
                  <a:srgbClr val="993300"/>
                </a:solidFill>
                <a:latin typeface="Arial"/>
              </a:rPr>
              <a:t>): </a:t>
            </a:r>
            <a:r>
              <a:rPr lang="en-US" sz="2000" b="0" dirty="0">
                <a:solidFill>
                  <a:srgbClr val="993300"/>
                </a:solidFill>
                <a:latin typeface="Arial"/>
              </a:rPr>
              <a:t>Angola, Kenya, Nigeria, South Africa, and Egypt</a:t>
            </a:r>
            <a:endParaRPr sz="2000" b="0" dirty="0">
              <a:solidFill>
                <a:srgbClr val="9933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Global Responses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Arial"/>
              </a:rPr>
              <a:t>G8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G8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1997 Ministers' Communiqué: action plan to combat cybercrime; mandates 24/7 trained points of contact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United Nations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Resolutions in 1999, 2000, and 2002 on computer crime and misuse of IT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ITU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UN telecom/cybersecurity standardization body; led WSIS (2003 Geneva Declaration, 2005 Tunis Agenda)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Council of Europe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Co-drafted the 2001 Convention on Cybercrime with the US, Canada, Japan; signed by 46 states, ratified by 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Regional Responses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rial"/>
              </a:rPr>
              <a:t>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APEC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2002 Cybersecurity Strategy (Shanghai Declaration); 6 areas of cooperation incl. legal development &amp; training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GC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GCC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2007, with the Arab League, recommended a joint approach aligned with international standards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OE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OECD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560319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1992 security guidelines; 2002 “Guidelines for the Security of Information Systems and Networks”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rial"/>
              </a:rPr>
              <a:t>EU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European Union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4992623"/>
            <a:ext cx="317388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2001–2002 proposals on information security and a Framework Decision on attacks against information systems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CW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Commonwealth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49926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2002 model law on cybercrime, aligned with the Convention on Cybercrime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8548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213140" y="4471415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EC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07500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ECOWAS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13140" y="49926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2009 Directive on Fighting Cybercrime for its 15 member states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Laws in Uganda —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29542"/>
            <a:ext cx="1091153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0">
                <a:solidFill>
                  <a:srgbClr val="404040"/>
                </a:solidFill>
                <a:latin typeface="Arial"/>
              </a:rPr>
              <a:t>Government of Uganda passed three critical laws — together known as the Uganda Cyber Laws: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435632"/>
            <a:ext cx="3454298" cy="3749039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024329" y="2709952"/>
            <a:ext cx="685800" cy="6858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578632"/>
            <a:ext cx="317997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Computer Misuse Act, 2011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0732"/>
            <a:ext cx="3088538" cy="989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 dirty="0">
                <a:latin typeface="Arial"/>
              </a:rPr>
              <a:t>Prevents unauthorized access and computer misuse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698" y="2435632"/>
            <a:ext cx="3454298" cy="3749039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752947" y="2709952"/>
            <a:ext cx="685800" cy="6858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5858" y="3578632"/>
            <a:ext cx="3179978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Electronic Transactions Act, 2011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1578" y="4750732"/>
            <a:ext cx="3088538" cy="989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latin typeface="Arial"/>
              </a:rPr>
              <a:t>Regulates electronic communications and transactions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7316" y="2435632"/>
            <a:ext cx="3454298" cy="3749039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9481565" y="2709952"/>
            <a:ext cx="685800" cy="6858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34476" y="3578632"/>
            <a:ext cx="317997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Electronic Signatures Act, 2011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0196" y="4750732"/>
            <a:ext cx="3088538" cy="6508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latin typeface="Arial"/>
              </a:rPr>
              <a:t>Provides legal validity for electronic signatures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Computer Misuse Act, 2011 — What It Covers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Unauthorized access to private computers/networks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08109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Deliberate corruption or destruction of others' 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46560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Disrupting networks or systems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9267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Introducing viruses or disrupting others' work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658140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Creating/forwarding defamatory material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65814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Infringing copyright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71583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Transmitting unsolicited advertising to outside organizations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Misuse Act, 2011…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752600"/>
            <a:ext cx="10871200" cy="4572000"/>
          </a:xfrm>
        </p:spPr>
        <p:txBody>
          <a:bodyPr/>
          <a:lstStyle/>
          <a:p>
            <a:r>
              <a:rPr lang="en-US" sz="2400" b="0" dirty="0">
                <a:latin typeface="+mj-lt"/>
              </a:rPr>
              <a:t>The Computer Misuse Act of 2011 (the “Act”) provides “for the safety and security of electronic transactions and information systems; to prevent unlawful access, abuse or misuse of information systems including computers”; </a:t>
            </a:r>
          </a:p>
          <a:p>
            <a:r>
              <a:rPr lang="en-US" sz="2400" b="0" dirty="0">
                <a:latin typeface="+mj-lt"/>
              </a:rPr>
              <a:t>It also provides “for securing the conduct of electronic transactions in a trustworthy electronic environment”.</a:t>
            </a:r>
          </a:p>
          <a:p>
            <a:r>
              <a:rPr lang="en-US" sz="2400" b="0" dirty="0">
                <a:latin typeface="+mj-lt"/>
              </a:rPr>
              <a:t>Also provides for laws against willful and repeated use of electronic communication to disturb the peace, quiet and right of persons.</a:t>
            </a:r>
          </a:p>
          <a:p>
            <a:r>
              <a:rPr lang="en-US" sz="2400" b="0" dirty="0">
                <a:latin typeface="+mj-lt"/>
              </a:rPr>
              <a:t>The Computer Misuse Act has had a number of amendments leading to the Computer Misuse (Amended) Act, 2022.</a:t>
            </a:r>
          </a:p>
          <a:p>
            <a:pPr marL="0" indent="0">
              <a:buNone/>
            </a:pP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3312806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Transaction Act, 2011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>
                <a:latin typeface="+mj-lt"/>
              </a:rPr>
              <a:t>Electronic Transaction means a transaction of either commercial or non-commercial nature communicated electronically by means of data messages and includes the provision of information and e-government services. It;</a:t>
            </a:r>
          </a:p>
          <a:p>
            <a:pPr lvl="1"/>
            <a:r>
              <a:rPr lang="en-US" sz="2000" b="0" dirty="0">
                <a:latin typeface="+mj-lt"/>
              </a:rPr>
              <a:t>Makes provision for the use, security, facilitation and regulation of electronic communications and transactions; </a:t>
            </a:r>
          </a:p>
          <a:p>
            <a:pPr lvl="1"/>
            <a:r>
              <a:rPr lang="en-US" sz="2000" b="0" dirty="0">
                <a:latin typeface="+mj-lt"/>
              </a:rPr>
              <a:t>Encourages the use of e-Government service, and </a:t>
            </a:r>
          </a:p>
          <a:p>
            <a:pPr lvl="1"/>
            <a:r>
              <a:rPr lang="en-US" sz="2000" b="0" dirty="0">
                <a:latin typeface="+mj-lt"/>
              </a:rPr>
              <a:t>Provides for related matters. </a:t>
            </a:r>
          </a:p>
        </p:txBody>
      </p:sp>
    </p:spTree>
    <p:extLst>
      <p:ext uri="{BB962C8B-B14F-4D97-AF65-F5344CB8AC3E}">
        <p14:creationId xmlns:p14="http://schemas.microsoft.com/office/powerpoint/2010/main" val="1177024121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Electronic Transactions Act — Issues Addressed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28302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Enforceability and form requirements for electronic contracts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324447" y="243077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28302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Regulation of domain names as a new form of digital property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89846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Privacy protection for consumers and media users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324447" y="404621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89846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A regulatory framework compliant with rapid technological change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51390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Levels of responsibility in tort and contract for machine-enabled actions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Objectives of the Electronic Transactions Act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458742" y="2020823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496311"/>
            <a:ext cx="1801916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Enable &amp; Facilitate Electronic Transactions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62620" y="1874519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681282" y="2020823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2348" y="2496311"/>
            <a:ext cx="180191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B50069"/>
                </a:solidFill>
                <a:latin typeface="Arial"/>
              </a:rPr>
              <a:t>Remove Legal/Operational Barriers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85161" y="1874519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903823" y="2020823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4889" y="2496311"/>
            <a:ext cx="180191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9900"/>
                </a:solidFill>
                <a:latin typeface="Arial"/>
              </a:rPr>
              <a:t>Promote Technology Neutrality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7701" y="1874519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126364" y="2020823"/>
            <a:ext cx="384048" cy="384048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17429" y="2496311"/>
            <a:ext cx="1801916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00279F"/>
                </a:solidFill>
                <a:latin typeface="Arial"/>
              </a:rPr>
              <a:t>Provide Legal Certainty &amp; Public Confidence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530242" y="1874519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348904" y="2020823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39970" y="2496311"/>
            <a:ext cx="180191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500093"/>
                </a:solidFill>
                <a:latin typeface="Arial"/>
              </a:rPr>
              <a:t>Promote e-Government Services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306823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58742" y="4453127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928615"/>
            <a:ext cx="180191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B50069"/>
                </a:solidFill>
                <a:latin typeface="Arial"/>
              </a:rPr>
              <a:t>Conform to International Best Practices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62620" y="4306823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3681282" y="4453127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72348" y="4928615"/>
            <a:ext cx="180191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9900"/>
                </a:solidFill>
                <a:latin typeface="Arial"/>
              </a:rPr>
              <a:t>Encourage ICT Investment &amp; Innovation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85161" y="4306823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5903823" y="4453127"/>
            <a:ext cx="384048" cy="384048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94889" y="4928615"/>
            <a:ext cx="180191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00279F"/>
                </a:solidFill>
                <a:latin typeface="Arial"/>
              </a:rPr>
              <a:t>Develop a Safe, Secure Environment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07701" y="4306823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26364" y="4453127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17429" y="4928615"/>
            <a:ext cx="180191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500093"/>
                </a:solidFill>
                <a:latin typeface="Arial"/>
              </a:rPr>
              <a:t>Be Responsive to User Needs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530242" y="4306823"/>
            <a:ext cx="2021372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0348904" y="4453127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39970" y="4928615"/>
            <a:ext cx="1801916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B50069"/>
                </a:solidFill>
                <a:latin typeface="Arial"/>
              </a:rPr>
              <a:t>Foster Economic &amp; Social Prosperity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Electronic Signatures Act, 2011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85653"/>
            <a:ext cx="10911535" cy="10317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 dirty="0">
                <a:latin typeface="Arial"/>
              </a:rPr>
              <a:t>An electronic signature (e-signature) is data logically associated with other data, used by the signatory to sign it — e.g. writing your name under an email, a scanned signature, or a digital signature. The Act makes provision for and regulates the use of electronic signatures.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834640"/>
            <a:ext cx="5318607" cy="292608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3017520"/>
            <a:ext cx="486140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Legally Binding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11880"/>
            <a:ext cx="4861407" cy="1327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 dirty="0">
                <a:latin typeface="Arial"/>
              </a:rPr>
              <a:t>A document signed with a digital signature or e-signature under this Act is as legally binding as one signed with a handwritten signature, thumbprint, or other mark.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3007" y="2834640"/>
            <a:ext cx="5318607" cy="292608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61607" y="3017520"/>
            <a:ext cx="486140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Taken as Valid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1607" y="3611880"/>
            <a:ext cx="4861407" cy="989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latin typeface="Arial"/>
              </a:rPr>
              <a:t>A digital signature or e-signature created in accordance with this Act shall be taken to be a legally binding signature.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68036"/>
            <a:ext cx="10871200" cy="990600"/>
          </a:xfrm>
        </p:spPr>
        <p:txBody>
          <a:bodyPr/>
          <a:lstStyle/>
          <a:p>
            <a:r>
              <a:rPr dirty="0"/>
              <a:t>Challenges of Implementing Cyber Laws in Uganda (1/2)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96054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Skills &amp; Tools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674620"/>
            <a:ext cx="317388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Lack of skilled experts and powerful tools to process evidence; need ongoing training and less bureaucracy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1909602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Mechanisms of Control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674620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Missing control mechanisms; many parties/networks involved; anonymous communications (cafes, wireless, dynamic IPs)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96054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New Procedures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674620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Need procedures for digital evidence; privacy vs. lawful interception; encryption complicates investigation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78427"/>
            <a:ext cx="10871200" cy="990600"/>
          </a:xfrm>
        </p:spPr>
        <p:txBody>
          <a:bodyPr/>
          <a:lstStyle/>
          <a:p>
            <a:r>
              <a:rPr dirty="0"/>
              <a:t>Challenges of Implementing Cyber Laws in Uganda (2/2)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0750"/>
            <a:ext cx="43950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Education &amp; 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726575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Low user awareness and understanding of cyber laws; few trained experts; local capacity underdeveloped; low court acceptability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1930385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Harmonization &amp; Collaboration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726575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Poor harmonization of laws; unwillingness to change the status quo; limited stakeholder collaboration; centralized institutions; evolving crime complexity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 Crimes and Punishments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691640"/>
            <a:ext cx="10911535" cy="123444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10911535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>
                <a:solidFill>
                  <a:srgbClr val="500093"/>
                </a:solidFill>
                <a:latin typeface="Arial"/>
              </a:rPr>
              <a:t>6 months – 5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468880"/>
            <a:ext cx="1091153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Penalty range for illegally accessing a computer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246120"/>
            <a:ext cx="10911535" cy="14434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0" dirty="0">
                <a:latin typeface="Arial"/>
              </a:rPr>
              <a:t>Cybercrime causes serious damage to businesses, and punishment should fit the type of fraud. But research shows increased penalties can push cybercriminals to try harder and succeed more often — and above a threshold, they may lead victims to under-invest in security. It may be impossible to deter cybercriminals through punishment alone.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4892040"/>
            <a:ext cx="10911535" cy="777240"/>
          </a:xfrm>
          <a:prstGeom prst="roundRect">
            <a:avLst>
              <a:gd name="adj" fmla="val 15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4892040"/>
            <a:ext cx="10454335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 dirty="0">
                <a:solidFill>
                  <a:srgbClr val="993300"/>
                </a:solidFill>
                <a:latin typeface="Arial"/>
              </a:rPr>
              <a:t>A debate?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hapter 3 teaching vers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apter 3 teaching 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 3 teaching 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3331C4E4-7656-492A-8A3B-54E74B1FDB6D}" vid="{851B3941-2BF4-486B-A2FA-B5BFF3C478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40526</TotalTime>
  <Words>1771</Words>
  <Application>Microsoft Office PowerPoint</Application>
  <PresentationFormat>Widescreen</PresentationFormat>
  <Paragraphs>285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Theme1</vt:lpstr>
      <vt:lpstr>TOPIC 7:</vt:lpstr>
      <vt:lpstr>To Cover</vt:lpstr>
      <vt:lpstr>Cyber Law</vt:lpstr>
      <vt:lpstr>Purpose of Cyber Law</vt:lpstr>
      <vt:lpstr>What Cyberlaw Encompasses</vt:lpstr>
      <vt:lpstr>IP Categories in Cyber Law (1/2)</vt:lpstr>
      <vt:lpstr>IP Categories in Cyber Law (2/2)</vt:lpstr>
      <vt:lpstr>Cyber Law Trends</vt:lpstr>
      <vt:lpstr>Legal and Ethical issues related to Cyber security</vt:lpstr>
      <vt:lpstr>Cyber Ethics Codes</vt:lpstr>
      <vt:lpstr>Key Global Conventions</vt:lpstr>
      <vt:lpstr>Cybercrime Legislation — By the Numbers</vt:lpstr>
      <vt:lpstr>Cybersecurity Readiness Rankings</vt:lpstr>
      <vt:lpstr>Global Responses</vt:lpstr>
      <vt:lpstr>Regional Responses</vt:lpstr>
      <vt:lpstr>Cyber Laws in Uganda — Overview</vt:lpstr>
      <vt:lpstr>Computer Misuse Act, 2011 — What It Covers</vt:lpstr>
      <vt:lpstr>Computer Misuse Act, 2011…</vt:lpstr>
      <vt:lpstr>Electronic Transaction Act, 2011</vt:lpstr>
      <vt:lpstr>Electronic Transactions Act — Issues Addressed</vt:lpstr>
      <vt:lpstr>Objectives of the Electronic Transactions Act</vt:lpstr>
      <vt:lpstr>Electronic Signatures Act, 2011</vt:lpstr>
      <vt:lpstr>Challenges of Implementing Cyber Laws in Uganda (1/2)</vt:lpstr>
      <vt:lpstr>Challenges of Implementing Cyber Laws in Uganda (2/2)</vt:lpstr>
      <vt:lpstr>Cyber Crimes and Punishments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6:  CYBER LAW</dc:title>
  <dc:creator>hp i5</dc:creator>
  <cp:lastModifiedBy>Samali Mlay</cp:lastModifiedBy>
  <cp:revision>120</cp:revision>
  <dcterms:created xsi:type="dcterms:W3CDTF">2023-04-19T11:56:44Z</dcterms:created>
  <dcterms:modified xsi:type="dcterms:W3CDTF">2026-09-07T02:11:10Z</dcterms:modified>
</cp:coreProperties>
</file>