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1" r:id="rId1"/>
  </p:sldMasterIdLst>
  <p:notesMasterIdLst>
    <p:notesMasterId r:id="rId22"/>
  </p:notesMasterIdLst>
  <p:sldIdLst>
    <p:sldId id="256" r:id="rId2"/>
    <p:sldId id="257" r:id="rId3"/>
    <p:sldId id="28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89" r:id="rId12"/>
    <p:sldId id="266" r:id="rId13"/>
    <p:sldId id="267" r:id="rId14"/>
    <p:sldId id="290" r:id="rId15"/>
    <p:sldId id="268" r:id="rId16"/>
    <p:sldId id="269" r:id="rId17"/>
    <p:sldId id="270" r:id="rId18"/>
    <p:sldId id="291" r:id="rId19"/>
    <p:sldId id="271" r:id="rId20"/>
    <p:sldId id="272" r:id="rId21"/>
  </p:sldIdLst>
  <p:sldSz cx="12192000" cy="6858000"/>
  <p:notesSz cx="6858000" cy="12192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5033" autoAdjust="0"/>
  </p:normalViewPr>
  <p:slideViewPr>
    <p:cSldViewPr snapToGrid="0" snapToObjects="1">
      <p:cViewPr varScale="1">
        <p:scale>
          <a:sx n="75" d="100"/>
          <a:sy n="75" d="100"/>
        </p:scale>
        <p:origin x="87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5969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brute force attack – where hackers try to gain unauthorized access to an account or encrypted data through trial and error, attempting several login credentials or encryption keys until they find the correct password.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dictionary attack - </a:t>
            </a:r>
            <a:r>
              <a:rPr lang="en-US" dirty="0"/>
              <a:t>where an attacker systematically tries a pre-compiled list of likely passwords, such as common words, phrases, and previously leaked credentials, to gain unauthorized access to a system or encrypted data.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Credential stuffing – where attackers use lists of compromised user credentials to breach into a system with the assumption that many users reuse usernames and passwords across multiple services.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keylogger or keystroke logger/keyboard capturing is a form of malware or hardware that keeps track of and records your keystrokes as you type. It takes the information and sends it to a hacker using a command-and-control (C&amp;C) server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botnet refers to a group of computers which have been infected by malware and have come under the control of a malicious actor.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DOM -</a:t>
            </a:r>
            <a:r>
              <a:rPr lang="en-US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Document Object Model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Data diddling attacks, malware attacks (see earlier section), data breaches, APTs (see slide 6), DDoS (see slide 5), Spam and Phishing, CATO, ATM Cash Out.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BFE84-047E-4BA0-91C0-20DB83148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520B72-5615-53CE-8B5C-9FF23A1275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70762B-D4DA-B66E-A92D-7A5D671DE7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B88000-4C3F-27C6-7429-685C570AED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1189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Phishing uses email, vishing uses phone calls, smishing uses text messages, and whaling specifically targets high-ranking individuals within an organization. 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A52618-97DF-66B6-D713-1D0B74B06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1E817C-6676-0EE9-6C22-FF1DF2027E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68E755-E72D-9579-3172-5DABC643E4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E9887E-EB85-25E7-6971-4E74370317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4056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EDD048-5B6A-EC57-4E35-E5663691A8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74EDEF-43C9-9872-A0E2-62CB617F36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299BE5-6E89-13DF-26F0-70AC028025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249C15-6D05-61CC-42B3-06FC4C38AE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8276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81711661"/>
      </p:ext>
    </p:extLst>
  </p:cSld>
  <p:clrMapOvr>
    <a:masterClrMapping/>
  </p:clrMapOvr>
  <p:transition spd="slow"/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85982748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7715611"/>
      </p:ext>
    </p:extLst>
  </p:cSld>
  <p:clrMapOvr>
    <a:masterClrMapping/>
  </p:clrMapOvr>
  <p:transition spd="slow"/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0" y="1752600"/>
            <a:ext cx="53340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53200" y="1752600"/>
            <a:ext cx="53340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13151063"/>
      </p:ext>
    </p:extLst>
  </p:cSld>
  <p:clrMapOvr>
    <a:masterClrMapping/>
  </p:clrMapOvr>
  <p:transition spd="slow"/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53706869"/>
      </p:ext>
    </p:extLst>
  </p:cSld>
  <p:clrMapOvr>
    <a:masterClrMapping/>
  </p:clrMapOvr>
  <p:transition spd="slow"/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11765722"/>
      </p:ext>
    </p:extLst>
  </p:cSld>
  <p:clrMapOvr>
    <a:masterClrMapping/>
  </p:clrMapOvr>
  <p:transition spd="slow"/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1885881"/>
      </p:ext>
    </p:extLst>
  </p:cSld>
  <p:clrMapOvr>
    <a:masterClrMapping/>
  </p:clrMapOvr>
  <p:transition spd="slow"/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55050044"/>
      </p:ext>
    </p:extLst>
  </p:cSld>
  <p:clrMapOvr>
    <a:masterClrMapping/>
  </p:clrMapOvr>
  <p:transition spd="slow"/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5542179"/>
      </p:ext>
    </p:extLst>
  </p:cSld>
  <p:clrMapOvr>
    <a:masterClrMapping/>
  </p:clrMapOvr>
  <p:transition spd="slow"/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69337036"/>
      </p:ext>
    </p:extLst>
  </p:cSld>
  <p:clrMapOvr>
    <a:masterClrMapping/>
  </p:clrMapOvr>
  <p:transition spd="slow"/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9400" y="609600"/>
            <a:ext cx="2717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16000" y="609600"/>
            <a:ext cx="7950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60478419"/>
      </p:ext>
    </p:extLst>
  </p:cSld>
  <p:clrMapOvr>
    <a:masterClrMapping/>
  </p:clrMapOvr>
  <p:transition spd="slow"/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609600"/>
            <a:ext cx="10871200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16000" y="1752600"/>
            <a:ext cx="5334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53200" y="1752600"/>
            <a:ext cx="53340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70951554"/>
      </p:ext>
    </p:extLst>
  </p:cSld>
  <p:clrMapOvr>
    <a:masterClrMapping/>
  </p:clrMapOvr>
  <p:transition spd="slow"/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4B8C1A-AAE5-4911-934C-BA4E20FD6FA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924173" y="752475"/>
            <a:ext cx="7296151" cy="3543300"/>
          </a:xfrm>
        </p:spPr>
        <p:txBody>
          <a:bodyPr/>
          <a:lstStyle>
            <a:lvl1pPr algn="ctr">
              <a:defRPr lang="en-US" sz="3600" b="1" dirty="0" smtClean="0">
                <a:solidFill>
                  <a:srgbClr val="500093"/>
                </a:solidFill>
                <a:latin typeface="+mj-lt"/>
                <a:ea typeface="+mj-ea"/>
                <a:cs typeface="+mj-cs"/>
              </a:defRPr>
            </a:lvl1pPr>
            <a:lvl2pPr>
              <a:defRPr sz="28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98907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16000" y="609600"/>
            <a:ext cx="10871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16000" y="1752600"/>
            <a:ext cx="10871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This will be the basic slide template</a:t>
            </a:r>
          </a:p>
          <a:p>
            <a:pPr lvl="1"/>
            <a:r>
              <a:rPr lang="en-US" dirty="0"/>
              <a:t>for Why Should Managers box slides, use </a:t>
            </a:r>
          </a:p>
          <a:p>
            <a:pPr lvl="1"/>
            <a:r>
              <a:rPr lang="en-US" dirty="0"/>
              <a:t>for Ethics and Society box slides, use</a:t>
            </a:r>
          </a:p>
          <a:p>
            <a:pPr lvl="1"/>
            <a:r>
              <a:rPr lang="en-US" dirty="0"/>
              <a:t>for Look into the Future box slides use </a:t>
            </a:r>
          </a:p>
          <a:p>
            <a:pPr lvl="1"/>
            <a:r>
              <a:rPr lang="en-US" dirty="0"/>
              <a:t>(this refers to background colors)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7700" name="Rectangle 4"/>
          <p:cNvSpPr>
            <a:spLocks noChangeArrowheads="1"/>
          </p:cNvSpPr>
          <p:nvPr/>
        </p:nvSpPr>
        <p:spPr bwMode="auto">
          <a:xfrm>
            <a:off x="1117600" y="1447800"/>
            <a:ext cx="2946400" cy="76200"/>
          </a:xfrm>
          <a:prstGeom prst="rect">
            <a:avLst/>
          </a:prstGeom>
          <a:solidFill>
            <a:srgbClr val="F6BF6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800" dirty="0"/>
          </a:p>
        </p:txBody>
      </p:sp>
      <p:sp>
        <p:nvSpPr>
          <p:cNvPr id="157701" name="AutoShape 5"/>
          <p:cNvSpPr>
            <a:spLocks noChangeArrowheads="1"/>
          </p:cNvSpPr>
          <p:nvPr/>
        </p:nvSpPr>
        <p:spPr bwMode="auto">
          <a:xfrm>
            <a:off x="304800" y="914400"/>
            <a:ext cx="711200" cy="533400"/>
          </a:xfrm>
          <a:prstGeom prst="diamond">
            <a:avLst/>
          </a:prstGeom>
          <a:solidFill>
            <a:srgbClr val="B5006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800" dirty="0"/>
          </a:p>
        </p:txBody>
      </p:sp>
      <p:sp>
        <p:nvSpPr>
          <p:cNvPr id="157702" name="Oval 6"/>
          <p:cNvSpPr>
            <a:spLocks noChangeArrowheads="1"/>
          </p:cNvSpPr>
          <p:nvPr/>
        </p:nvSpPr>
        <p:spPr bwMode="auto">
          <a:xfrm>
            <a:off x="508000" y="1066800"/>
            <a:ext cx="203200" cy="15240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/>
          </a:p>
        </p:txBody>
      </p:sp>
      <p:sp>
        <p:nvSpPr>
          <p:cNvPr id="157703" name="Oval 7"/>
          <p:cNvSpPr>
            <a:spLocks noChangeArrowheads="1"/>
          </p:cNvSpPr>
          <p:nvPr/>
        </p:nvSpPr>
        <p:spPr bwMode="auto">
          <a:xfrm>
            <a:off x="812800" y="762000"/>
            <a:ext cx="203200" cy="152400"/>
          </a:xfrm>
          <a:prstGeom prst="ellipse">
            <a:avLst/>
          </a:prstGeom>
          <a:solidFill>
            <a:srgbClr val="B5006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/>
          </a:p>
        </p:txBody>
      </p:sp>
      <p:sp>
        <p:nvSpPr>
          <p:cNvPr id="157704" name="Oval 8"/>
          <p:cNvSpPr>
            <a:spLocks noChangeArrowheads="1"/>
          </p:cNvSpPr>
          <p:nvPr/>
        </p:nvSpPr>
        <p:spPr bwMode="auto">
          <a:xfrm>
            <a:off x="1117600" y="609600"/>
            <a:ext cx="203200" cy="152400"/>
          </a:xfrm>
          <a:prstGeom prst="ellipse">
            <a:avLst/>
          </a:prstGeom>
          <a:solidFill>
            <a:srgbClr val="B5006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/>
          </a:p>
        </p:txBody>
      </p:sp>
      <p:sp>
        <p:nvSpPr>
          <p:cNvPr id="157705" name="Oval 9"/>
          <p:cNvSpPr>
            <a:spLocks noChangeArrowheads="1"/>
          </p:cNvSpPr>
          <p:nvPr/>
        </p:nvSpPr>
        <p:spPr bwMode="auto">
          <a:xfrm>
            <a:off x="1422400" y="533400"/>
            <a:ext cx="101600" cy="76200"/>
          </a:xfrm>
          <a:prstGeom prst="ellipse">
            <a:avLst/>
          </a:prstGeom>
          <a:solidFill>
            <a:srgbClr val="B5006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800" dirty="0"/>
          </a:p>
        </p:txBody>
      </p:sp>
      <p:sp>
        <p:nvSpPr>
          <p:cNvPr id="157706" name="Rectangle 10"/>
          <p:cNvSpPr>
            <a:spLocks noChangeArrowheads="1"/>
          </p:cNvSpPr>
          <p:nvPr/>
        </p:nvSpPr>
        <p:spPr bwMode="auto">
          <a:xfrm>
            <a:off x="8737600" y="1447800"/>
            <a:ext cx="2946400" cy="76200"/>
          </a:xfrm>
          <a:prstGeom prst="rect">
            <a:avLst/>
          </a:prstGeom>
          <a:solidFill>
            <a:srgbClr val="F6BF6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502746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</p:sldLayoutIdLst>
  <p:transition spd="slow"/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500093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500093"/>
          </a:solidFill>
          <a:latin typeface="Arial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500093"/>
          </a:solidFill>
          <a:latin typeface="Arial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500093"/>
          </a:solidFill>
          <a:latin typeface="Arial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500093"/>
          </a:solidFill>
          <a:latin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500093"/>
          </a:solidFill>
          <a:latin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500093"/>
          </a:solidFill>
          <a:latin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500093"/>
          </a:solidFill>
          <a:latin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500093"/>
          </a:solidFill>
          <a:latin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993300"/>
        </a:buClr>
        <a:buSzPct val="127000"/>
        <a:buFont typeface="Wingdings" pitchFamily="2" charset="2"/>
        <a:buChar char="ü"/>
        <a:defRPr sz="2800" b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279F"/>
        </a:buClr>
        <a:buSzPct val="127000"/>
        <a:buFont typeface="Wingdings" pitchFamily="2" charset="2"/>
        <a:buChar char="ü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9900"/>
        </a:buClr>
        <a:buSzPct val="127000"/>
        <a:buFont typeface="Wingdings" pitchFamily="2" charset="2"/>
        <a:buChar char="ü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9900"/>
        </a:buClr>
        <a:buSzPct val="127000"/>
        <a:buFont typeface="Wingdings" pitchFamily="2" charset="2"/>
        <a:buChar char="ü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FF9900"/>
        </a:buClr>
        <a:buSzPct val="127000"/>
        <a:buFont typeface="Wingdings" pitchFamily="2" charset="2"/>
        <a:buChar char="ü"/>
        <a:defRPr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FF9900"/>
        </a:buClr>
        <a:buSzPct val="127000"/>
        <a:buFont typeface="Wingdings" pitchFamily="2" charset="2"/>
        <a:buChar char="ü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FF9900"/>
        </a:buClr>
        <a:buSzPct val="127000"/>
        <a:buFont typeface="Wingdings" pitchFamily="2" charset="2"/>
        <a:buChar char="ü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FF9900"/>
        </a:buClr>
        <a:buSzPct val="127000"/>
        <a:buFont typeface="Wingdings" pitchFamily="2" charset="2"/>
        <a:buChar char="ü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FF9900"/>
        </a:buClr>
        <a:buSzPct val="127000"/>
        <a:buFont typeface="Wingdings" pitchFamily="2" charset="2"/>
        <a:buChar char="ü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6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png"/><Relationship Id="rId5" Type="http://schemas.openxmlformats.org/officeDocument/2006/relationships/image" Target="../media/image13.png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932688"/>
            <a:ext cx="384048" cy="292608"/>
          </a:xfrm>
          <a:prstGeom prst="diamond">
            <a:avLst/>
          </a:prstGeom>
          <a:solidFill>
            <a:srgbClr val="B50069"/>
          </a:solidFill>
          <a:ln/>
        </p:spPr>
      </p:sp>
      <p:sp>
        <p:nvSpPr>
          <p:cNvPr id="3" name="Shape 1"/>
          <p:cNvSpPr/>
          <p:nvPr/>
        </p:nvSpPr>
        <p:spPr>
          <a:xfrm>
            <a:off x="713232" y="795528"/>
            <a:ext cx="82296" cy="64008"/>
          </a:xfrm>
          <a:prstGeom prst="ellipse">
            <a:avLst/>
          </a:prstGeom>
          <a:solidFill>
            <a:srgbClr val="B50069"/>
          </a:solidFill>
          <a:ln/>
        </p:spPr>
      </p:sp>
      <p:sp>
        <p:nvSpPr>
          <p:cNvPr id="4" name="Shape 2"/>
          <p:cNvSpPr/>
          <p:nvPr/>
        </p:nvSpPr>
        <p:spPr>
          <a:xfrm>
            <a:off x="859536" y="832104"/>
            <a:ext cx="82296" cy="64008"/>
          </a:xfrm>
          <a:prstGeom prst="ellipse">
            <a:avLst/>
          </a:prstGeom>
          <a:solidFill>
            <a:srgbClr val="B50069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740664"/>
            <a:ext cx="45720" cy="36576"/>
          </a:xfrm>
          <a:prstGeom prst="ellipse">
            <a:avLst/>
          </a:prstGeom>
          <a:solidFill>
            <a:srgbClr val="B50069"/>
          </a:solidFill>
          <a:ln/>
        </p:spPr>
      </p:sp>
      <p:sp>
        <p:nvSpPr>
          <p:cNvPr id="6" name="Shape 4"/>
          <p:cNvSpPr/>
          <p:nvPr/>
        </p:nvSpPr>
        <p:spPr>
          <a:xfrm>
            <a:off x="763524" y="964692"/>
            <a:ext cx="45720" cy="36576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1554480" y="530352"/>
            <a:ext cx="8945361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5000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2: CYBER CRIME</a:t>
            </a:r>
            <a:endParaRPr lang="en-US" sz="4000" dirty="0"/>
          </a:p>
        </p:txBody>
      </p:sp>
      <p:sp>
        <p:nvSpPr>
          <p:cNvPr id="9" name="Shape 7"/>
          <p:cNvSpPr/>
          <p:nvPr/>
        </p:nvSpPr>
        <p:spPr>
          <a:xfrm>
            <a:off x="713232" y="2027147"/>
            <a:ext cx="457200" cy="457200"/>
          </a:xfrm>
          <a:prstGeom prst="ellipse">
            <a:avLst/>
          </a:prstGeom>
          <a:solidFill>
            <a:srgbClr val="B50069"/>
          </a:solidFill>
          <a:ln/>
        </p:spPr>
      </p:sp>
      <p:pic>
        <p:nvPicPr>
          <p:cNvPr id="10" name="Image 0" descr="/home/claude/icons/shield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384" y="2144268"/>
            <a:ext cx="274320" cy="274320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1243584" y="1942127"/>
            <a:ext cx="4617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Foundations</a:t>
            </a:r>
            <a:endParaRPr lang="en-US" sz="2800" dirty="0"/>
          </a:p>
        </p:txBody>
      </p:sp>
      <p:sp>
        <p:nvSpPr>
          <p:cNvPr id="12" name="Text 9"/>
          <p:cNvSpPr/>
          <p:nvPr/>
        </p:nvSpPr>
        <p:spPr>
          <a:xfrm>
            <a:off x="1173481" y="2534298"/>
            <a:ext cx="4617720" cy="5746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What cybercrime is, who it targets, and how it causes harm</a:t>
            </a:r>
            <a:endParaRPr lang="en-US" sz="2000" dirty="0"/>
          </a:p>
        </p:txBody>
      </p:sp>
      <p:sp>
        <p:nvSpPr>
          <p:cNvPr id="13" name="Shape 10"/>
          <p:cNvSpPr/>
          <p:nvPr/>
        </p:nvSpPr>
        <p:spPr>
          <a:xfrm>
            <a:off x="6323951" y="2077098"/>
            <a:ext cx="457200" cy="457200"/>
          </a:xfrm>
          <a:prstGeom prst="ellipse">
            <a:avLst/>
          </a:prstGeom>
          <a:solidFill>
            <a:srgbClr val="B50069"/>
          </a:solidFill>
          <a:ln/>
        </p:spPr>
      </p:sp>
      <p:pic>
        <p:nvPicPr>
          <p:cNvPr id="14" name="Image 1" descr="/home/claude/icons/malware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2141349"/>
            <a:ext cx="274320" cy="274320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6861048" y="2067444"/>
            <a:ext cx="4617720" cy="466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b="1" dirty="0">
                <a:solidFill>
                  <a:srgbClr val="262626"/>
                </a:solidFill>
                <a:latin typeface="Arial" pitchFamily="34" charset="0"/>
                <a:cs typeface="Arial" pitchFamily="34" charset="-120"/>
              </a:rPr>
              <a:t>Types of Cyber Attacks</a:t>
            </a:r>
          </a:p>
        </p:txBody>
      </p:sp>
      <p:sp>
        <p:nvSpPr>
          <p:cNvPr id="16" name="Text 12"/>
          <p:cNvSpPr/>
          <p:nvPr/>
        </p:nvSpPr>
        <p:spPr>
          <a:xfrm>
            <a:off x="6858000" y="2606428"/>
            <a:ext cx="4617720" cy="593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dirty="0">
                <a:latin typeface="Arial" pitchFamily="34" charset="0"/>
                <a:cs typeface="Arial" pitchFamily="34" charset="-120"/>
              </a:rPr>
              <a:t>16 core attack categories, from malware to physical breaches</a:t>
            </a:r>
          </a:p>
        </p:txBody>
      </p:sp>
      <p:sp>
        <p:nvSpPr>
          <p:cNvPr id="17" name="Shape 13"/>
          <p:cNvSpPr/>
          <p:nvPr/>
        </p:nvSpPr>
        <p:spPr>
          <a:xfrm>
            <a:off x="630936" y="3402931"/>
            <a:ext cx="457200" cy="457200"/>
          </a:xfrm>
          <a:prstGeom prst="ellipse">
            <a:avLst/>
          </a:prstGeom>
          <a:solidFill>
            <a:srgbClr val="B50069"/>
          </a:solidFill>
          <a:ln/>
        </p:spPr>
      </p:sp>
      <p:pic>
        <p:nvPicPr>
          <p:cNvPr id="18" name="Image 2" descr="/home/claude/icons/cloud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376" y="3482310"/>
            <a:ext cx="274320" cy="27432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1179576" y="3413632"/>
            <a:ext cx="4617720" cy="4116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b="1" dirty="0">
                <a:solidFill>
                  <a:srgbClr val="262626"/>
                </a:solidFill>
                <a:latin typeface="Arial" pitchFamily="34" charset="0"/>
                <a:cs typeface="Arial" pitchFamily="34" charset="-120"/>
              </a:rPr>
              <a:t>Targeted Cybercrimes</a:t>
            </a:r>
          </a:p>
        </p:txBody>
      </p:sp>
      <p:sp>
        <p:nvSpPr>
          <p:cNvPr id="20" name="Text 15"/>
          <p:cNvSpPr/>
          <p:nvPr/>
        </p:nvSpPr>
        <p:spPr>
          <a:xfrm>
            <a:off x="1243584" y="3873456"/>
            <a:ext cx="4617720" cy="5852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dirty="0">
                <a:latin typeface="Arial" pitchFamily="34" charset="0"/>
                <a:cs typeface="Arial" pitchFamily="34" charset="-120"/>
              </a:rPr>
              <a:t>Crimes aimed at computer systems and mobile devices</a:t>
            </a:r>
          </a:p>
        </p:txBody>
      </p:sp>
      <p:sp>
        <p:nvSpPr>
          <p:cNvPr id="21" name="Shape 16"/>
          <p:cNvSpPr/>
          <p:nvPr/>
        </p:nvSpPr>
        <p:spPr>
          <a:xfrm>
            <a:off x="6400800" y="3584641"/>
            <a:ext cx="457200" cy="457200"/>
          </a:xfrm>
          <a:prstGeom prst="ellipse">
            <a:avLst/>
          </a:prstGeom>
          <a:solidFill>
            <a:srgbClr val="B50069"/>
          </a:solidFill>
          <a:ln/>
        </p:spPr>
      </p:sp>
      <p:pic>
        <p:nvPicPr>
          <p:cNvPr id="22" name="Image 3" descr="/home/claude/icons/cardfraud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2240" y="3695534"/>
            <a:ext cx="274320" cy="274320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7004888" y="3560322"/>
            <a:ext cx="4617720" cy="4754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>
              <a:buNone/>
            </a:pPr>
            <a:r>
              <a:rPr lang="en-US" sz="2800" b="1" dirty="0">
                <a:solidFill>
                  <a:srgbClr val="262626"/>
                </a:solidFill>
                <a:latin typeface="Arial" pitchFamily="34" charset="0"/>
                <a:cs typeface="Arial" pitchFamily="34" charset="-120"/>
              </a:rPr>
              <a:t>Scams &amp; Fraud</a:t>
            </a:r>
          </a:p>
        </p:txBody>
      </p:sp>
      <p:sp>
        <p:nvSpPr>
          <p:cNvPr id="24" name="Text 18"/>
          <p:cNvSpPr/>
          <p:nvPr/>
        </p:nvSpPr>
        <p:spPr>
          <a:xfrm>
            <a:off x="6995160" y="4133088"/>
            <a:ext cx="4617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>
              <a:lnSpc>
                <a:spcPct val="10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-120"/>
              </a:rPr>
              <a:t>Online and social-media scams designed to deceive and steal</a:t>
            </a:r>
          </a:p>
        </p:txBody>
      </p:sp>
      <p:sp>
        <p:nvSpPr>
          <p:cNvPr id="25" name="Shape 19"/>
          <p:cNvSpPr/>
          <p:nvPr/>
        </p:nvSpPr>
        <p:spPr>
          <a:xfrm>
            <a:off x="685800" y="5120640"/>
            <a:ext cx="457200" cy="457200"/>
          </a:xfrm>
          <a:prstGeom prst="ellipse">
            <a:avLst/>
          </a:prstGeom>
          <a:solidFill>
            <a:srgbClr val="B50069"/>
          </a:solidFill>
          <a:ln/>
        </p:spPr>
      </p:sp>
      <p:pic>
        <p:nvPicPr>
          <p:cNvPr id="26" name="Image 4" descr="/home/claude/icons/socialeng_whit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7240" y="5212080"/>
            <a:ext cx="274320" cy="274320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1280160" y="4910328"/>
            <a:ext cx="4617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>
              <a:buNone/>
            </a:pPr>
            <a:r>
              <a:rPr lang="en-US" sz="2800" b="1" dirty="0">
                <a:solidFill>
                  <a:srgbClr val="262626"/>
                </a:solidFill>
                <a:latin typeface="Arial" pitchFamily="34" charset="0"/>
                <a:cs typeface="Arial" pitchFamily="34" charset="-120"/>
              </a:rPr>
              <a:t>Social Engineering</a:t>
            </a:r>
          </a:p>
        </p:txBody>
      </p:sp>
      <p:sp>
        <p:nvSpPr>
          <p:cNvPr id="28" name="Text 21"/>
          <p:cNvSpPr/>
          <p:nvPr/>
        </p:nvSpPr>
        <p:spPr>
          <a:xfrm>
            <a:off x="1280160" y="5367528"/>
            <a:ext cx="4617720" cy="7025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dirty="0">
                <a:latin typeface="Arial" pitchFamily="34" charset="0"/>
                <a:cs typeface="Arial" pitchFamily="34" charset="-120"/>
              </a:rPr>
              <a:t>Manipulation tactics that exploit human trust</a:t>
            </a:r>
          </a:p>
        </p:txBody>
      </p:sp>
      <p:sp>
        <p:nvSpPr>
          <p:cNvPr id="29" name="Shape 22"/>
          <p:cNvSpPr/>
          <p:nvPr/>
        </p:nvSpPr>
        <p:spPr>
          <a:xfrm>
            <a:off x="6400800" y="5120640"/>
            <a:ext cx="457200" cy="457200"/>
          </a:xfrm>
          <a:prstGeom prst="ellipse">
            <a:avLst/>
          </a:prstGeom>
          <a:solidFill>
            <a:srgbClr val="B50069"/>
          </a:solidFill>
          <a:ln/>
        </p:spPr>
      </p:sp>
      <p:pic>
        <p:nvPicPr>
          <p:cNvPr id="30" name="Image 5" descr="/home/claude/icons/target_whit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92240" y="5212080"/>
            <a:ext cx="274320" cy="274320"/>
          </a:xfrm>
          <a:prstGeom prst="rect">
            <a:avLst/>
          </a:prstGeom>
        </p:spPr>
      </p:pic>
      <p:sp>
        <p:nvSpPr>
          <p:cNvPr id="31" name="Text 23"/>
          <p:cNvSpPr/>
          <p:nvPr/>
        </p:nvSpPr>
        <p:spPr>
          <a:xfrm>
            <a:off x="6995160" y="4910328"/>
            <a:ext cx="4617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b="1" dirty="0">
                <a:solidFill>
                  <a:srgbClr val="262626"/>
                </a:solidFill>
                <a:latin typeface="Arial" pitchFamily="34" charset="0"/>
                <a:cs typeface="Arial" pitchFamily="34" charset="-120"/>
              </a:rPr>
              <a:t>Case Studies</a:t>
            </a:r>
          </a:p>
        </p:txBody>
      </p:sp>
      <p:sp>
        <p:nvSpPr>
          <p:cNvPr id="32" name="Text 24"/>
          <p:cNvSpPr/>
          <p:nvPr/>
        </p:nvSpPr>
        <p:spPr>
          <a:xfrm>
            <a:off x="6995160" y="5367527"/>
            <a:ext cx="4617720" cy="7025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dirty="0">
                <a:latin typeface="Arial" pitchFamily="34" charset="0"/>
                <a:cs typeface="Arial" pitchFamily="34" charset="-120"/>
              </a:rPr>
              <a:t>Two real-world incidents that show the human cost</a:t>
            </a:r>
          </a:p>
        </p:txBody>
      </p:sp>
      <p:sp>
        <p:nvSpPr>
          <p:cNvPr id="33" name="Text 25"/>
          <p:cNvSpPr/>
          <p:nvPr/>
        </p:nvSpPr>
        <p:spPr>
          <a:xfrm>
            <a:off x="11548872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429768"/>
            <a:ext cx="384048" cy="292608"/>
          </a:xfrm>
          <a:prstGeom prst="diamond">
            <a:avLst/>
          </a:prstGeom>
          <a:solidFill>
            <a:srgbClr val="B50069"/>
          </a:solidFill>
          <a:ln/>
        </p:spPr>
      </p:sp>
      <p:sp>
        <p:nvSpPr>
          <p:cNvPr id="3" name="Shape 1"/>
          <p:cNvSpPr/>
          <p:nvPr/>
        </p:nvSpPr>
        <p:spPr>
          <a:xfrm>
            <a:off x="393192" y="292608"/>
            <a:ext cx="82296" cy="64008"/>
          </a:xfrm>
          <a:prstGeom prst="ellipse">
            <a:avLst/>
          </a:prstGeom>
          <a:solidFill>
            <a:srgbClr val="B50069"/>
          </a:solidFill>
          <a:ln/>
        </p:spPr>
      </p:sp>
      <p:sp>
        <p:nvSpPr>
          <p:cNvPr id="4" name="Shape 2"/>
          <p:cNvSpPr/>
          <p:nvPr/>
        </p:nvSpPr>
        <p:spPr>
          <a:xfrm>
            <a:off x="539496" y="329184"/>
            <a:ext cx="82296" cy="64008"/>
          </a:xfrm>
          <a:prstGeom prst="ellipse">
            <a:avLst/>
          </a:prstGeom>
          <a:solidFill>
            <a:srgbClr val="B50069"/>
          </a:solidFill>
          <a:ln/>
        </p:spPr>
      </p:sp>
      <p:sp>
        <p:nvSpPr>
          <p:cNvPr id="5" name="Shape 3"/>
          <p:cNvSpPr/>
          <p:nvPr/>
        </p:nvSpPr>
        <p:spPr>
          <a:xfrm>
            <a:off x="594360" y="237744"/>
            <a:ext cx="45720" cy="36576"/>
          </a:xfrm>
          <a:prstGeom prst="ellipse">
            <a:avLst/>
          </a:prstGeom>
          <a:solidFill>
            <a:srgbClr val="B50069"/>
          </a:solidFill>
          <a:ln/>
        </p:spPr>
      </p:sp>
      <p:sp>
        <p:nvSpPr>
          <p:cNvPr id="6" name="Shape 4"/>
          <p:cNvSpPr/>
          <p:nvPr/>
        </p:nvSpPr>
        <p:spPr>
          <a:xfrm>
            <a:off x="443484" y="461772"/>
            <a:ext cx="45720" cy="36576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256032"/>
            <a:ext cx="10607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5000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Cyber Crime?</a:t>
            </a:r>
            <a:endParaRPr lang="en-US" sz="3600" dirty="0"/>
          </a:p>
        </p:txBody>
      </p:sp>
      <p:sp>
        <p:nvSpPr>
          <p:cNvPr id="8" name="Shape 6"/>
          <p:cNvSpPr/>
          <p:nvPr/>
        </p:nvSpPr>
        <p:spPr>
          <a:xfrm>
            <a:off x="886968" y="841248"/>
            <a:ext cx="2834640" cy="54864"/>
          </a:xfrm>
          <a:prstGeom prst="rect">
            <a:avLst/>
          </a:prstGeom>
          <a:solidFill>
            <a:srgbClr val="F6BF69"/>
          </a:solidFill>
          <a:ln/>
        </p:spPr>
      </p:sp>
      <p:sp>
        <p:nvSpPr>
          <p:cNvPr id="9" name="Shape 7"/>
          <p:cNvSpPr/>
          <p:nvPr/>
        </p:nvSpPr>
        <p:spPr>
          <a:xfrm>
            <a:off x="868680" y="1371600"/>
            <a:ext cx="10424160" cy="960120"/>
          </a:xfrm>
          <a:prstGeom prst="roundRect">
            <a:avLst>
              <a:gd name="adj" fmla="val 5714"/>
            </a:avLst>
          </a:prstGeom>
          <a:solidFill>
            <a:srgbClr val="FBF3F8"/>
          </a:solidFill>
          <a:ln/>
        </p:spPr>
      </p:sp>
      <p:sp>
        <p:nvSpPr>
          <p:cNvPr id="10" name="Text 8"/>
          <p:cNvSpPr/>
          <p:nvPr/>
        </p:nvSpPr>
        <p:spPr>
          <a:xfrm>
            <a:off x="1097280" y="1225296"/>
            <a:ext cx="9966960" cy="1252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B500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Cyber crime </a:t>
            </a:r>
            <a:r>
              <a:rPr lang="en-US" sz="24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any criminal activity that involves a computer, a networked device, a network, or other digital devices — the computer may be the tool used to commit the crime, or it may be the target itself.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68680" y="26060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5000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Impact</a:t>
            </a:r>
            <a:endParaRPr lang="en-US" sz="2400" dirty="0"/>
          </a:p>
        </p:txBody>
      </p:sp>
      <p:sp>
        <p:nvSpPr>
          <p:cNvPr id="12" name="Shape 10"/>
          <p:cNvSpPr/>
          <p:nvPr/>
        </p:nvSpPr>
        <p:spPr>
          <a:xfrm>
            <a:off x="868680" y="3017520"/>
            <a:ext cx="3291840" cy="3108960"/>
          </a:xfrm>
          <a:prstGeom prst="roundRect">
            <a:avLst>
              <a:gd name="adj" fmla="val 2353"/>
            </a:avLst>
          </a:prstGeom>
          <a:solidFill>
            <a:srgbClr val="FBF3F8"/>
          </a:solidFill>
          <a:ln w="12700">
            <a:solidFill>
              <a:srgbClr val="EBD6E6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69848" y="3200400"/>
            <a:ext cx="566928" cy="566928"/>
          </a:xfrm>
          <a:prstGeom prst="ellipse">
            <a:avLst/>
          </a:prstGeom>
          <a:solidFill>
            <a:srgbClr val="B50069"/>
          </a:solidFill>
          <a:ln/>
        </p:spPr>
      </p:sp>
      <p:pic>
        <p:nvPicPr>
          <p:cNvPr id="14" name="Image 0" descr="/home/claude/icons/finance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576" y="3310128"/>
            <a:ext cx="347472" cy="347472"/>
          </a:xfrm>
          <a:prstGeom prst="rect">
            <a:avLst/>
          </a:prstGeom>
        </p:spPr>
      </p:pic>
      <p:sp>
        <p:nvSpPr>
          <p:cNvPr id="15" name="Text 12"/>
          <p:cNvSpPr/>
          <p:nvPr/>
        </p:nvSpPr>
        <p:spPr>
          <a:xfrm>
            <a:off x="1069848" y="3822192"/>
            <a:ext cx="288950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Financial</a:t>
            </a:r>
            <a:r>
              <a:rPr lang="en-US" sz="28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Loss</a:t>
            </a:r>
            <a:endParaRPr lang="en-US" sz="2800" dirty="0"/>
          </a:p>
        </p:txBody>
      </p:sp>
      <p:sp>
        <p:nvSpPr>
          <p:cNvPr id="16" name="Text 13"/>
          <p:cNvSpPr/>
          <p:nvPr/>
        </p:nvSpPr>
        <p:spPr>
          <a:xfrm>
            <a:off x="1069848" y="4462272"/>
            <a:ext cx="2889504" cy="1536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Direct theft, fraud, and recovery costs</a:t>
            </a:r>
            <a:endParaRPr lang="en-US" sz="2000" dirty="0"/>
          </a:p>
        </p:txBody>
      </p:sp>
      <p:sp>
        <p:nvSpPr>
          <p:cNvPr id="17" name="Shape 14"/>
          <p:cNvSpPr/>
          <p:nvPr/>
        </p:nvSpPr>
        <p:spPr>
          <a:xfrm>
            <a:off x="4480560" y="3017520"/>
            <a:ext cx="3291840" cy="3108960"/>
          </a:xfrm>
          <a:prstGeom prst="roundRect">
            <a:avLst>
              <a:gd name="adj" fmla="val 2353"/>
            </a:avLst>
          </a:prstGeom>
          <a:solidFill>
            <a:srgbClr val="FBF3F8"/>
          </a:solidFill>
          <a:ln w="12700">
            <a:solidFill>
              <a:srgbClr val="EBD6E6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4681728" y="3200400"/>
            <a:ext cx="566928" cy="566928"/>
          </a:xfrm>
          <a:prstGeom prst="ellipse">
            <a:avLst/>
          </a:prstGeom>
          <a:solidFill>
            <a:srgbClr val="B50069"/>
          </a:solidFill>
          <a:ln/>
        </p:spPr>
      </p:sp>
      <p:pic>
        <p:nvPicPr>
          <p:cNvPr id="19" name="Image 1" descr="/home/claude/icons/reputation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1456" y="3310128"/>
            <a:ext cx="347472" cy="347472"/>
          </a:xfrm>
          <a:prstGeom prst="rect">
            <a:avLst/>
          </a:prstGeom>
        </p:spPr>
      </p:pic>
      <p:sp>
        <p:nvSpPr>
          <p:cNvPr id="20" name="Text 16"/>
          <p:cNvSpPr/>
          <p:nvPr/>
        </p:nvSpPr>
        <p:spPr>
          <a:xfrm>
            <a:off x="4681728" y="3822192"/>
            <a:ext cx="288950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Disrepute</a:t>
            </a:r>
            <a:endParaRPr lang="en-US" sz="2400" dirty="0"/>
          </a:p>
        </p:txBody>
      </p:sp>
      <p:sp>
        <p:nvSpPr>
          <p:cNvPr id="21" name="Text 17"/>
          <p:cNvSpPr/>
          <p:nvPr/>
        </p:nvSpPr>
        <p:spPr>
          <a:xfrm>
            <a:off x="4681728" y="4352544"/>
            <a:ext cx="2889504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Embarrassment</a:t>
            </a:r>
            <a:r>
              <a:rPr lang="en-US" sz="1000" dirty="0"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and reputational damage</a:t>
            </a:r>
            <a:endParaRPr lang="en-US" sz="2000" dirty="0"/>
          </a:p>
        </p:txBody>
      </p:sp>
      <p:sp>
        <p:nvSpPr>
          <p:cNvPr id="22" name="Shape 18"/>
          <p:cNvSpPr/>
          <p:nvPr/>
        </p:nvSpPr>
        <p:spPr>
          <a:xfrm>
            <a:off x="8092440" y="3017520"/>
            <a:ext cx="3291840" cy="3108960"/>
          </a:xfrm>
          <a:prstGeom prst="roundRect">
            <a:avLst>
              <a:gd name="adj" fmla="val 2353"/>
            </a:avLst>
          </a:prstGeom>
          <a:solidFill>
            <a:srgbClr val="FBF3F8"/>
          </a:solidFill>
          <a:ln w="12700">
            <a:solidFill>
              <a:srgbClr val="EBD6E6"/>
            </a:solidFill>
            <a:prstDash val="solid"/>
          </a:ln>
        </p:spPr>
      </p:sp>
      <p:sp>
        <p:nvSpPr>
          <p:cNvPr id="23" name="Shape 19"/>
          <p:cNvSpPr/>
          <p:nvPr/>
        </p:nvSpPr>
        <p:spPr>
          <a:xfrm>
            <a:off x="8293608" y="3200400"/>
            <a:ext cx="566928" cy="566928"/>
          </a:xfrm>
          <a:prstGeom prst="ellipse">
            <a:avLst/>
          </a:prstGeom>
          <a:solidFill>
            <a:srgbClr val="B50069"/>
          </a:solidFill>
          <a:ln/>
        </p:spPr>
      </p:sp>
      <p:pic>
        <p:nvPicPr>
          <p:cNvPr id="24" name="Image 2" descr="/home/claude/icons/mental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03336" y="3310128"/>
            <a:ext cx="347472" cy="347472"/>
          </a:xfrm>
          <a:prstGeom prst="rect">
            <a:avLst/>
          </a:prstGeom>
        </p:spPr>
      </p:pic>
      <p:sp>
        <p:nvSpPr>
          <p:cNvPr id="25" name="Text 20"/>
          <p:cNvSpPr/>
          <p:nvPr/>
        </p:nvSpPr>
        <p:spPr>
          <a:xfrm>
            <a:off x="8293608" y="3822192"/>
            <a:ext cx="288950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Psychological Harm</a:t>
            </a:r>
            <a:endParaRPr lang="en-US" sz="2400" dirty="0"/>
          </a:p>
        </p:txBody>
      </p:sp>
      <p:sp>
        <p:nvSpPr>
          <p:cNvPr id="26" name="Text 21"/>
          <p:cNvSpPr/>
          <p:nvPr/>
        </p:nvSpPr>
        <p:spPr>
          <a:xfrm>
            <a:off x="8293608" y="4572000"/>
            <a:ext cx="2889504" cy="1426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Distress that can extend to depression</a:t>
            </a:r>
            <a:endParaRPr lang="en-US" sz="2000" dirty="0"/>
          </a:p>
        </p:txBody>
      </p:sp>
      <p:sp>
        <p:nvSpPr>
          <p:cNvPr id="27" name="Text 22"/>
          <p:cNvSpPr/>
          <p:nvPr/>
        </p:nvSpPr>
        <p:spPr>
          <a:xfrm>
            <a:off x="11548872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YBER CRIME AND INFORMATION ABOUT CONFUSION MATRIX AND IT'S TWO TYPES OF  ERRORS | by Malay Kaushik | Medium">
            <a:extLst>
              <a:ext uri="{FF2B5EF4-FFF2-40B4-BE49-F238E27FC236}">
                <a16:creationId xmlns:a16="http://schemas.microsoft.com/office/drawing/2014/main" id="{D0D5E85F-BC3F-2011-F0D4-A5638F585D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6530" y="1167703"/>
            <a:ext cx="5513194" cy="5513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72DDBD53-72FF-097F-3382-0039C7D26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386" y="177103"/>
            <a:ext cx="10871200" cy="990600"/>
          </a:xfrm>
        </p:spPr>
        <p:txBody>
          <a:bodyPr/>
          <a:lstStyle/>
          <a:p>
            <a:r>
              <a:rPr lang="en-US" sz="3600" b="1" dirty="0">
                <a:solidFill>
                  <a:srgbClr val="500093"/>
                </a:solidFill>
                <a:latin typeface="Arial" pitchFamily="34" charset="0"/>
                <a:cs typeface="Arial" pitchFamily="34" charset="-120"/>
              </a:rPr>
              <a:t>Types of cyber attacks – attack landscape</a:t>
            </a:r>
          </a:p>
        </p:txBody>
      </p:sp>
      <p:sp>
        <p:nvSpPr>
          <p:cNvPr id="7" name="Text 7">
            <a:extLst>
              <a:ext uri="{FF2B5EF4-FFF2-40B4-BE49-F238E27FC236}">
                <a16:creationId xmlns:a16="http://schemas.microsoft.com/office/drawing/2014/main" id="{182E5CFF-879A-13F6-D5E8-5FF18F5650FE}"/>
              </a:ext>
            </a:extLst>
          </p:cNvPr>
          <p:cNvSpPr/>
          <p:nvPr/>
        </p:nvSpPr>
        <p:spPr>
          <a:xfrm>
            <a:off x="7790374" y="2178797"/>
            <a:ext cx="3440561" cy="14009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latin typeface="+mj-lt"/>
                <a:ea typeface="Arial" pitchFamily="34" charset="-122"/>
                <a:cs typeface="Arial" pitchFamily="34" charset="-120"/>
              </a:rPr>
              <a:t>16 categories of attack -  we will unpack over the next few slides</a:t>
            </a: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92997650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429768"/>
            <a:ext cx="384048" cy="292608"/>
          </a:xfrm>
          <a:prstGeom prst="diamond">
            <a:avLst/>
          </a:prstGeom>
          <a:solidFill>
            <a:srgbClr val="B50069"/>
          </a:solidFill>
          <a:ln/>
        </p:spPr>
      </p:sp>
      <p:sp>
        <p:nvSpPr>
          <p:cNvPr id="3" name="Shape 1"/>
          <p:cNvSpPr/>
          <p:nvPr/>
        </p:nvSpPr>
        <p:spPr>
          <a:xfrm>
            <a:off x="393192" y="292608"/>
            <a:ext cx="82296" cy="64008"/>
          </a:xfrm>
          <a:prstGeom prst="ellipse">
            <a:avLst/>
          </a:prstGeom>
          <a:solidFill>
            <a:srgbClr val="B50069"/>
          </a:solidFill>
          <a:ln/>
        </p:spPr>
      </p:sp>
      <p:sp>
        <p:nvSpPr>
          <p:cNvPr id="4" name="Shape 2"/>
          <p:cNvSpPr/>
          <p:nvPr/>
        </p:nvSpPr>
        <p:spPr>
          <a:xfrm>
            <a:off x="539496" y="329184"/>
            <a:ext cx="82296" cy="64008"/>
          </a:xfrm>
          <a:prstGeom prst="ellipse">
            <a:avLst/>
          </a:prstGeom>
          <a:solidFill>
            <a:srgbClr val="B50069"/>
          </a:solidFill>
          <a:ln/>
        </p:spPr>
      </p:sp>
      <p:sp>
        <p:nvSpPr>
          <p:cNvPr id="5" name="Shape 3"/>
          <p:cNvSpPr/>
          <p:nvPr/>
        </p:nvSpPr>
        <p:spPr>
          <a:xfrm>
            <a:off x="594360" y="237744"/>
            <a:ext cx="45720" cy="36576"/>
          </a:xfrm>
          <a:prstGeom prst="ellipse">
            <a:avLst/>
          </a:prstGeom>
          <a:solidFill>
            <a:srgbClr val="B50069"/>
          </a:solidFill>
          <a:ln/>
        </p:spPr>
      </p:sp>
      <p:sp>
        <p:nvSpPr>
          <p:cNvPr id="6" name="Shape 4"/>
          <p:cNvSpPr/>
          <p:nvPr/>
        </p:nvSpPr>
        <p:spPr>
          <a:xfrm>
            <a:off x="443484" y="461772"/>
            <a:ext cx="45720" cy="36576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1527048" y="256032"/>
            <a:ext cx="99486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5000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Types of Attacks: Malware &amp; Access</a:t>
            </a:r>
            <a:endParaRPr lang="en-US" sz="3600" dirty="0"/>
          </a:p>
        </p:txBody>
      </p:sp>
      <p:sp>
        <p:nvSpPr>
          <p:cNvPr id="8" name="Shape 6"/>
          <p:cNvSpPr/>
          <p:nvPr/>
        </p:nvSpPr>
        <p:spPr>
          <a:xfrm>
            <a:off x="886968" y="841248"/>
            <a:ext cx="2834640" cy="54864"/>
          </a:xfrm>
          <a:prstGeom prst="rect">
            <a:avLst/>
          </a:prstGeom>
          <a:solidFill>
            <a:srgbClr val="F6BF69"/>
          </a:solidFill>
          <a:ln/>
        </p:spPr>
      </p:sp>
      <p:sp>
        <p:nvSpPr>
          <p:cNvPr id="9" name="Text 7"/>
          <p:cNvSpPr/>
          <p:nvPr/>
        </p:nvSpPr>
        <p:spPr>
          <a:xfrm>
            <a:off x="1069848" y="896111"/>
            <a:ext cx="10405872" cy="7103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i="1" dirty="0">
                <a:latin typeface="Arial" pitchFamily="34" charset="0"/>
                <a:ea typeface="Arial" pitchFamily="34" charset="-122"/>
                <a:cs typeface="Arial" pitchFamily="34" charset="-120"/>
              </a:rPr>
              <a:t>Attacks that compromise systems or steal credentials directly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868680" y="3429000"/>
            <a:ext cx="2420874" cy="3172967"/>
          </a:xfrm>
          <a:prstGeom prst="roundRect">
            <a:avLst>
              <a:gd name="adj" fmla="val 3404"/>
            </a:avLst>
          </a:prstGeom>
          <a:solidFill>
            <a:srgbClr val="FBF3F8"/>
          </a:solidFill>
          <a:ln w="12700">
            <a:solidFill>
              <a:srgbClr val="EBD6E6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69848" y="2063235"/>
            <a:ext cx="566928" cy="566928"/>
          </a:xfrm>
          <a:prstGeom prst="ellipse">
            <a:avLst/>
          </a:prstGeom>
          <a:solidFill>
            <a:srgbClr val="B50069"/>
          </a:solidFill>
          <a:ln/>
        </p:spPr>
      </p:sp>
      <p:pic>
        <p:nvPicPr>
          <p:cNvPr id="12" name="Image 0" descr="/home/claude/icons/malware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576" y="2134060"/>
            <a:ext cx="347472" cy="347472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1021208" y="2613242"/>
            <a:ext cx="2018538" cy="710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Malware</a:t>
            </a:r>
            <a:endParaRPr lang="en-US" sz="2400" dirty="0"/>
          </a:p>
        </p:txBody>
      </p:sp>
      <p:sp>
        <p:nvSpPr>
          <p:cNvPr id="14" name="Text 11"/>
          <p:cNvSpPr/>
          <p:nvPr/>
        </p:nvSpPr>
        <p:spPr>
          <a:xfrm>
            <a:off x="1069848" y="3643399"/>
            <a:ext cx="2018538" cy="2621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Malicious software designed to harm or exploit systems. E.g. viruses, worms, trojans, spyware, adware.</a:t>
            </a:r>
            <a:endParaRPr lang="en-US" sz="2000" dirty="0"/>
          </a:p>
        </p:txBody>
      </p:sp>
      <p:sp>
        <p:nvSpPr>
          <p:cNvPr id="15" name="Shape 12"/>
          <p:cNvSpPr/>
          <p:nvPr/>
        </p:nvSpPr>
        <p:spPr>
          <a:xfrm>
            <a:off x="3545586" y="3429000"/>
            <a:ext cx="2420874" cy="3172967"/>
          </a:xfrm>
          <a:prstGeom prst="roundRect">
            <a:avLst>
              <a:gd name="adj" fmla="val 3404"/>
            </a:avLst>
          </a:prstGeom>
          <a:solidFill>
            <a:srgbClr val="FBF3F8"/>
          </a:solidFill>
          <a:ln w="12700">
            <a:solidFill>
              <a:srgbClr val="EBD6E6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3746754" y="2063235"/>
            <a:ext cx="566928" cy="566928"/>
          </a:xfrm>
          <a:prstGeom prst="ellipse">
            <a:avLst/>
          </a:prstGeom>
          <a:solidFill>
            <a:srgbClr val="B50069"/>
          </a:solidFill>
          <a:ln/>
        </p:spPr>
      </p:sp>
      <p:pic>
        <p:nvPicPr>
          <p:cNvPr id="17" name="Image 1" descr="/home/claude/icons/phishing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6482" y="2134060"/>
            <a:ext cx="347472" cy="347472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3698114" y="2613242"/>
            <a:ext cx="2018538" cy="710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Phishing</a:t>
            </a:r>
            <a:endParaRPr lang="en-US" sz="2400" dirty="0"/>
          </a:p>
        </p:txBody>
      </p:sp>
      <p:sp>
        <p:nvSpPr>
          <p:cNvPr id="19" name="Text 15"/>
          <p:cNvSpPr/>
          <p:nvPr/>
        </p:nvSpPr>
        <p:spPr>
          <a:xfrm>
            <a:off x="3746754" y="3643400"/>
            <a:ext cx="201853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Fraudulent messages that impersonate a trustworthy entity. E.g. email phishing, spear phishing, whaling, vishing, smishing.</a:t>
            </a:r>
            <a:endParaRPr lang="en-US" sz="2000" dirty="0"/>
          </a:p>
        </p:txBody>
      </p:sp>
      <p:sp>
        <p:nvSpPr>
          <p:cNvPr id="20" name="Shape 16"/>
          <p:cNvSpPr/>
          <p:nvPr/>
        </p:nvSpPr>
        <p:spPr>
          <a:xfrm>
            <a:off x="6222492" y="3429000"/>
            <a:ext cx="2420874" cy="3172967"/>
          </a:xfrm>
          <a:prstGeom prst="roundRect">
            <a:avLst>
              <a:gd name="adj" fmla="val 3404"/>
            </a:avLst>
          </a:prstGeom>
          <a:solidFill>
            <a:srgbClr val="FBF3F8"/>
          </a:solidFill>
          <a:ln w="12700">
            <a:solidFill>
              <a:srgbClr val="EBD6E6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6423660" y="2063235"/>
            <a:ext cx="566928" cy="566928"/>
          </a:xfrm>
          <a:prstGeom prst="ellipse">
            <a:avLst/>
          </a:prstGeom>
          <a:solidFill>
            <a:srgbClr val="B50069"/>
          </a:solidFill>
          <a:ln/>
        </p:spPr>
      </p:sp>
      <p:pic>
        <p:nvPicPr>
          <p:cNvPr id="22" name="Image 2" descr="/home/claude/icons/password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3388" y="2134060"/>
            <a:ext cx="347472" cy="347472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6375020" y="2613242"/>
            <a:ext cx="2018538" cy="710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Password Attacks</a:t>
            </a:r>
            <a:endParaRPr lang="en-US" sz="2400" dirty="0"/>
          </a:p>
        </p:txBody>
      </p:sp>
      <p:sp>
        <p:nvSpPr>
          <p:cNvPr id="24" name="Text 19"/>
          <p:cNvSpPr/>
          <p:nvPr/>
        </p:nvSpPr>
        <p:spPr>
          <a:xfrm>
            <a:off x="6423660" y="3643399"/>
            <a:ext cx="2018538" cy="2854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Attempts to obtain or bypass passwords. E.g. brute force, dictionary attacks, credential stuffing, keylogging.</a:t>
            </a:r>
            <a:endParaRPr lang="en-US" sz="2000" dirty="0"/>
          </a:p>
        </p:txBody>
      </p:sp>
      <p:sp>
        <p:nvSpPr>
          <p:cNvPr id="25" name="Shape 20"/>
          <p:cNvSpPr/>
          <p:nvPr/>
        </p:nvSpPr>
        <p:spPr>
          <a:xfrm>
            <a:off x="8899398" y="3422385"/>
            <a:ext cx="2420874" cy="3172967"/>
          </a:xfrm>
          <a:prstGeom prst="roundRect">
            <a:avLst>
              <a:gd name="adj" fmla="val 3404"/>
            </a:avLst>
          </a:prstGeom>
          <a:solidFill>
            <a:srgbClr val="FBF3F8"/>
          </a:solidFill>
          <a:ln w="12700">
            <a:solidFill>
              <a:srgbClr val="EBD6E6"/>
            </a:solidFill>
            <a:prstDash val="solid"/>
          </a:ln>
        </p:spPr>
      </p:sp>
      <p:sp>
        <p:nvSpPr>
          <p:cNvPr id="26" name="Shape 21"/>
          <p:cNvSpPr/>
          <p:nvPr/>
        </p:nvSpPr>
        <p:spPr>
          <a:xfrm>
            <a:off x="9100566" y="2063235"/>
            <a:ext cx="566928" cy="566928"/>
          </a:xfrm>
          <a:prstGeom prst="ellipse">
            <a:avLst/>
          </a:prstGeom>
          <a:solidFill>
            <a:srgbClr val="B50069"/>
          </a:solidFill>
          <a:ln/>
        </p:spPr>
      </p:sp>
      <p:pic>
        <p:nvPicPr>
          <p:cNvPr id="27" name="Image 3" descr="/home/claude/icons/zeroday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10294" y="2134060"/>
            <a:ext cx="347472" cy="347472"/>
          </a:xfrm>
          <a:prstGeom prst="rect">
            <a:avLst/>
          </a:prstGeom>
        </p:spPr>
      </p:pic>
      <p:sp>
        <p:nvSpPr>
          <p:cNvPr id="28" name="Text 22"/>
          <p:cNvSpPr/>
          <p:nvPr/>
        </p:nvSpPr>
        <p:spPr>
          <a:xfrm>
            <a:off x="9051926" y="2613242"/>
            <a:ext cx="2018538" cy="710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Zero-Day Exploits</a:t>
            </a:r>
            <a:endParaRPr lang="en-US" sz="2400" dirty="0"/>
          </a:p>
        </p:txBody>
      </p:sp>
      <p:sp>
        <p:nvSpPr>
          <p:cNvPr id="29" name="Text 23"/>
          <p:cNvSpPr/>
          <p:nvPr/>
        </p:nvSpPr>
        <p:spPr>
          <a:xfrm>
            <a:off x="9100566" y="3653126"/>
            <a:ext cx="2018538" cy="19500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Attacks that exploit previously unknown vulnerabilities, before a patch exists.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429768"/>
            <a:ext cx="384048" cy="292608"/>
          </a:xfrm>
          <a:prstGeom prst="diamond">
            <a:avLst/>
          </a:prstGeom>
          <a:solidFill>
            <a:srgbClr val="B50069"/>
          </a:solidFill>
          <a:ln/>
        </p:spPr>
      </p:sp>
      <p:sp>
        <p:nvSpPr>
          <p:cNvPr id="3" name="Shape 1"/>
          <p:cNvSpPr/>
          <p:nvPr/>
        </p:nvSpPr>
        <p:spPr>
          <a:xfrm>
            <a:off x="393192" y="292608"/>
            <a:ext cx="82296" cy="64008"/>
          </a:xfrm>
          <a:prstGeom prst="ellipse">
            <a:avLst/>
          </a:prstGeom>
          <a:solidFill>
            <a:srgbClr val="B50069"/>
          </a:solidFill>
          <a:ln/>
        </p:spPr>
      </p:sp>
      <p:sp>
        <p:nvSpPr>
          <p:cNvPr id="4" name="Shape 2"/>
          <p:cNvSpPr/>
          <p:nvPr/>
        </p:nvSpPr>
        <p:spPr>
          <a:xfrm>
            <a:off x="539496" y="329184"/>
            <a:ext cx="82296" cy="64008"/>
          </a:xfrm>
          <a:prstGeom prst="ellipse">
            <a:avLst/>
          </a:prstGeom>
          <a:solidFill>
            <a:srgbClr val="B50069"/>
          </a:solidFill>
          <a:ln/>
        </p:spPr>
      </p:sp>
      <p:sp>
        <p:nvSpPr>
          <p:cNvPr id="5" name="Shape 3"/>
          <p:cNvSpPr/>
          <p:nvPr/>
        </p:nvSpPr>
        <p:spPr>
          <a:xfrm>
            <a:off x="594360" y="237744"/>
            <a:ext cx="45720" cy="36576"/>
          </a:xfrm>
          <a:prstGeom prst="ellipse">
            <a:avLst/>
          </a:prstGeom>
          <a:solidFill>
            <a:srgbClr val="B50069"/>
          </a:solidFill>
          <a:ln/>
        </p:spPr>
      </p:sp>
      <p:sp>
        <p:nvSpPr>
          <p:cNvPr id="6" name="Shape 4"/>
          <p:cNvSpPr/>
          <p:nvPr/>
        </p:nvSpPr>
        <p:spPr>
          <a:xfrm>
            <a:off x="443484" y="461772"/>
            <a:ext cx="45720" cy="36576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1422400" y="256032"/>
            <a:ext cx="10053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5000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Types of Attacks: Network &amp; Web</a:t>
            </a:r>
            <a:endParaRPr lang="en-US" sz="3600" dirty="0"/>
          </a:p>
        </p:txBody>
      </p:sp>
      <p:sp>
        <p:nvSpPr>
          <p:cNvPr id="8" name="Shape 6"/>
          <p:cNvSpPr/>
          <p:nvPr/>
        </p:nvSpPr>
        <p:spPr>
          <a:xfrm>
            <a:off x="886968" y="841248"/>
            <a:ext cx="2834640" cy="54864"/>
          </a:xfrm>
          <a:prstGeom prst="rect">
            <a:avLst/>
          </a:prstGeom>
          <a:solidFill>
            <a:srgbClr val="F6BF69"/>
          </a:solidFill>
          <a:ln/>
        </p:spPr>
      </p:sp>
      <p:sp>
        <p:nvSpPr>
          <p:cNvPr id="9" name="Text 7"/>
          <p:cNvSpPr/>
          <p:nvPr/>
        </p:nvSpPr>
        <p:spPr>
          <a:xfrm>
            <a:off x="1179576" y="911352"/>
            <a:ext cx="1029614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i="1" dirty="0">
                <a:latin typeface="Arial" pitchFamily="34" charset="0"/>
                <a:cs typeface="Arial" pitchFamily="34" charset="-120"/>
              </a:rPr>
              <a:t>Attacks that target infrastructure and web applications</a:t>
            </a:r>
          </a:p>
        </p:txBody>
      </p:sp>
      <p:sp>
        <p:nvSpPr>
          <p:cNvPr id="10" name="Shape 8"/>
          <p:cNvSpPr/>
          <p:nvPr/>
        </p:nvSpPr>
        <p:spPr>
          <a:xfrm>
            <a:off x="868680" y="2687320"/>
            <a:ext cx="2420874" cy="3629175"/>
          </a:xfrm>
          <a:prstGeom prst="roundRect">
            <a:avLst>
              <a:gd name="adj" fmla="val 3404"/>
            </a:avLst>
          </a:prstGeom>
          <a:solidFill>
            <a:srgbClr val="FBF3F8"/>
          </a:solidFill>
          <a:ln w="12700">
            <a:solidFill>
              <a:srgbClr val="EBD6E6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69848" y="2870199"/>
            <a:ext cx="566928" cy="607220"/>
          </a:xfrm>
          <a:prstGeom prst="ellipse">
            <a:avLst/>
          </a:prstGeom>
          <a:solidFill>
            <a:srgbClr val="B50069"/>
          </a:solidFill>
          <a:ln/>
        </p:spPr>
      </p:sp>
      <p:pic>
        <p:nvPicPr>
          <p:cNvPr id="12" name="Image 0" descr="/home/claude/icons/ddos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576" y="2979928"/>
            <a:ext cx="347472" cy="372168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1069848" y="1805432"/>
            <a:ext cx="2018538" cy="712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DoS &amp; DDoS</a:t>
            </a:r>
            <a:endParaRPr lang="en-US" sz="2400" dirty="0"/>
          </a:p>
        </p:txBody>
      </p:sp>
      <p:sp>
        <p:nvSpPr>
          <p:cNvPr id="14" name="Text 11"/>
          <p:cNvSpPr/>
          <p:nvPr/>
        </p:nvSpPr>
        <p:spPr>
          <a:xfrm>
            <a:off x="1069848" y="3514344"/>
            <a:ext cx="2018538" cy="2743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Flooding a system with illegitimate requests to make it unavailable. E.g. flood attacks, botnets.</a:t>
            </a:r>
            <a:endParaRPr lang="en-US" sz="2000" dirty="0"/>
          </a:p>
        </p:txBody>
      </p:sp>
      <p:sp>
        <p:nvSpPr>
          <p:cNvPr id="15" name="Shape 12"/>
          <p:cNvSpPr/>
          <p:nvPr/>
        </p:nvSpPr>
        <p:spPr>
          <a:xfrm>
            <a:off x="3545586" y="2687320"/>
            <a:ext cx="2420874" cy="3629175"/>
          </a:xfrm>
          <a:prstGeom prst="roundRect">
            <a:avLst>
              <a:gd name="adj" fmla="val 3404"/>
            </a:avLst>
          </a:prstGeom>
          <a:solidFill>
            <a:srgbClr val="FBF3F8"/>
          </a:solidFill>
          <a:ln w="12700">
            <a:solidFill>
              <a:srgbClr val="EBD6E6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3746754" y="2870199"/>
            <a:ext cx="566928" cy="607220"/>
          </a:xfrm>
          <a:prstGeom prst="ellipse">
            <a:avLst/>
          </a:prstGeom>
          <a:solidFill>
            <a:srgbClr val="B50069"/>
          </a:solidFill>
          <a:ln/>
        </p:spPr>
      </p:sp>
      <p:pic>
        <p:nvPicPr>
          <p:cNvPr id="17" name="Image 1" descr="/home/claude/icons/xss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6482" y="2979928"/>
            <a:ext cx="347472" cy="372168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3746754" y="1757680"/>
            <a:ext cx="2018538" cy="712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Cross-Site Scripting</a:t>
            </a:r>
            <a:endParaRPr lang="en-US" sz="2400" dirty="0"/>
          </a:p>
        </p:txBody>
      </p:sp>
      <p:sp>
        <p:nvSpPr>
          <p:cNvPr id="19" name="Text 15"/>
          <p:cNvSpPr/>
          <p:nvPr/>
        </p:nvSpPr>
        <p:spPr>
          <a:xfrm>
            <a:off x="3746754" y="3514344"/>
            <a:ext cx="2018538" cy="2743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Injecting malicious scripts into trusted websites. E.g. stored, reflected, and DOM-based XSS.</a:t>
            </a:r>
            <a:endParaRPr lang="en-US" sz="2000" dirty="0"/>
          </a:p>
        </p:txBody>
      </p:sp>
      <p:sp>
        <p:nvSpPr>
          <p:cNvPr id="20" name="Shape 16"/>
          <p:cNvSpPr/>
          <p:nvPr/>
        </p:nvSpPr>
        <p:spPr>
          <a:xfrm>
            <a:off x="6222492" y="2687320"/>
            <a:ext cx="2420874" cy="3629175"/>
          </a:xfrm>
          <a:prstGeom prst="roundRect">
            <a:avLst>
              <a:gd name="adj" fmla="val 3404"/>
            </a:avLst>
          </a:prstGeom>
          <a:solidFill>
            <a:srgbClr val="FBF3F8"/>
          </a:solidFill>
          <a:ln w="12700">
            <a:solidFill>
              <a:srgbClr val="EBD6E6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6423660" y="2870199"/>
            <a:ext cx="566928" cy="607220"/>
          </a:xfrm>
          <a:prstGeom prst="ellipse">
            <a:avLst/>
          </a:prstGeom>
          <a:solidFill>
            <a:srgbClr val="B50069"/>
          </a:solidFill>
          <a:ln/>
        </p:spPr>
      </p:sp>
      <p:pic>
        <p:nvPicPr>
          <p:cNvPr id="22" name="Image 2" descr="/home/claude/icons/mitm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3388" y="2979928"/>
            <a:ext cx="347472" cy="372168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6423660" y="1757680"/>
            <a:ext cx="2018538" cy="712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b="1" dirty="0">
                <a:solidFill>
                  <a:srgbClr val="262626"/>
                </a:solidFill>
                <a:latin typeface="Arial" pitchFamily="34" charset="0"/>
                <a:cs typeface="Arial" pitchFamily="34" charset="-120"/>
              </a:rPr>
              <a:t>Man-in-the-Middle</a:t>
            </a:r>
          </a:p>
        </p:txBody>
      </p:sp>
      <p:sp>
        <p:nvSpPr>
          <p:cNvPr id="24" name="Text 19"/>
          <p:cNvSpPr/>
          <p:nvPr/>
        </p:nvSpPr>
        <p:spPr>
          <a:xfrm>
            <a:off x="6423660" y="3514344"/>
            <a:ext cx="2018538" cy="2743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Secretly intercepting communication between two parties. E.g. eavesdropping, session hijacking, HTTPS spoofing.</a:t>
            </a:r>
            <a:endParaRPr lang="en-US" sz="2000" dirty="0"/>
          </a:p>
        </p:txBody>
      </p:sp>
      <p:sp>
        <p:nvSpPr>
          <p:cNvPr id="25" name="Shape 20"/>
          <p:cNvSpPr/>
          <p:nvPr/>
        </p:nvSpPr>
        <p:spPr>
          <a:xfrm>
            <a:off x="8899398" y="2687320"/>
            <a:ext cx="2420874" cy="3629175"/>
          </a:xfrm>
          <a:prstGeom prst="roundRect">
            <a:avLst>
              <a:gd name="adj" fmla="val 3404"/>
            </a:avLst>
          </a:prstGeom>
          <a:solidFill>
            <a:srgbClr val="FBF3F8"/>
          </a:solidFill>
          <a:ln w="12700">
            <a:solidFill>
              <a:srgbClr val="EBD6E6"/>
            </a:solidFill>
            <a:prstDash val="solid"/>
          </a:ln>
        </p:spPr>
      </p:sp>
      <p:sp>
        <p:nvSpPr>
          <p:cNvPr id="26" name="Shape 21"/>
          <p:cNvSpPr/>
          <p:nvPr/>
        </p:nvSpPr>
        <p:spPr>
          <a:xfrm>
            <a:off x="9100566" y="2870199"/>
            <a:ext cx="566928" cy="607220"/>
          </a:xfrm>
          <a:prstGeom prst="ellipse">
            <a:avLst/>
          </a:prstGeom>
          <a:solidFill>
            <a:srgbClr val="B50069"/>
          </a:solidFill>
          <a:ln/>
        </p:spPr>
      </p:sp>
      <p:pic>
        <p:nvPicPr>
          <p:cNvPr id="27" name="Image 3" descr="/home/claude/icons/sqli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10294" y="2979928"/>
            <a:ext cx="347472" cy="372168"/>
          </a:xfrm>
          <a:prstGeom prst="rect">
            <a:avLst/>
          </a:prstGeom>
        </p:spPr>
      </p:pic>
      <p:sp>
        <p:nvSpPr>
          <p:cNvPr id="28" name="Text 22"/>
          <p:cNvSpPr/>
          <p:nvPr/>
        </p:nvSpPr>
        <p:spPr>
          <a:xfrm>
            <a:off x="9100566" y="1757680"/>
            <a:ext cx="2018538" cy="712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SQL Injection</a:t>
            </a:r>
            <a:endParaRPr lang="en-US" sz="2400" dirty="0"/>
          </a:p>
        </p:txBody>
      </p:sp>
      <p:sp>
        <p:nvSpPr>
          <p:cNvPr id="29" name="Text 23"/>
          <p:cNvSpPr/>
          <p:nvPr/>
        </p:nvSpPr>
        <p:spPr>
          <a:xfrm>
            <a:off x="9100566" y="3514343"/>
            <a:ext cx="2018538" cy="30132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Inserting malicious SQL code to manipulate a database. E.g. authentication bypass, data </a:t>
            </a:r>
            <a:r>
              <a:rPr lang="en-US" sz="2000">
                <a:latin typeface="Arial" pitchFamily="34" charset="0"/>
                <a:ea typeface="Arial" pitchFamily="34" charset="-122"/>
                <a:cs typeface="Arial" pitchFamily="34" charset="-120"/>
              </a:rPr>
              <a:t>leakage alteration or deletion</a:t>
            </a: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429768"/>
            <a:ext cx="384048" cy="292608"/>
          </a:xfrm>
          <a:prstGeom prst="diamond">
            <a:avLst/>
          </a:prstGeom>
          <a:solidFill>
            <a:srgbClr val="B50069"/>
          </a:solidFill>
          <a:ln/>
        </p:spPr>
      </p:sp>
      <p:sp>
        <p:nvSpPr>
          <p:cNvPr id="3" name="Shape 1"/>
          <p:cNvSpPr/>
          <p:nvPr/>
        </p:nvSpPr>
        <p:spPr>
          <a:xfrm>
            <a:off x="393192" y="292608"/>
            <a:ext cx="82296" cy="64008"/>
          </a:xfrm>
          <a:prstGeom prst="ellipse">
            <a:avLst/>
          </a:prstGeom>
          <a:solidFill>
            <a:srgbClr val="B50069"/>
          </a:solidFill>
          <a:ln/>
        </p:spPr>
      </p:sp>
      <p:sp>
        <p:nvSpPr>
          <p:cNvPr id="4" name="Shape 2"/>
          <p:cNvSpPr/>
          <p:nvPr/>
        </p:nvSpPr>
        <p:spPr>
          <a:xfrm>
            <a:off x="539496" y="329184"/>
            <a:ext cx="82296" cy="64008"/>
          </a:xfrm>
          <a:prstGeom prst="ellipse">
            <a:avLst/>
          </a:prstGeom>
          <a:solidFill>
            <a:srgbClr val="B50069"/>
          </a:solidFill>
          <a:ln/>
        </p:spPr>
      </p:sp>
      <p:sp>
        <p:nvSpPr>
          <p:cNvPr id="5" name="Shape 3"/>
          <p:cNvSpPr/>
          <p:nvPr/>
        </p:nvSpPr>
        <p:spPr>
          <a:xfrm>
            <a:off x="594360" y="237744"/>
            <a:ext cx="45720" cy="36576"/>
          </a:xfrm>
          <a:prstGeom prst="ellipse">
            <a:avLst/>
          </a:prstGeom>
          <a:solidFill>
            <a:srgbClr val="B50069"/>
          </a:solidFill>
          <a:ln/>
        </p:spPr>
      </p:sp>
      <p:sp>
        <p:nvSpPr>
          <p:cNvPr id="6" name="Shape 4"/>
          <p:cNvSpPr/>
          <p:nvPr/>
        </p:nvSpPr>
        <p:spPr>
          <a:xfrm>
            <a:off x="443484" y="461772"/>
            <a:ext cx="45720" cy="36576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1682496" y="256032"/>
            <a:ext cx="979322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5000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Types of Attacks: Organizational</a:t>
            </a:r>
            <a:endParaRPr lang="en-US" sz="3600" dirty="0"/>
          </a:p>
        </p:txBody>
      </p:sp>
      <p:sp>
        <p:nvSpPr>
          <p:cNvPr id="8" name="Shape 6"/>
          <p:cNvSpPr/>
          <p:nvPr/>
        </p:nvSpPr>
        <p:spPr>
          <a:xfrm>
            <a:off x="886968" y="841248"/>
            <a:ext cx="2834640" cy="54864"/>
          </a:xfrm>
          <a:prstGeom prst="rect">
            <a:avLst/>
          </a:prstGeom>
          <a:solidFill>
            <a:srgbClr val="F6BF69"/>
          </a:solidFill>
          <a:ln/>
        </p:spPr>
      </p:sp>
      <p:sp>
        <p:nvSpPr>
          <p:cNvPr id="9" name="Text 7"/>
          <p:cNvSpPr/>
          <p:nvPr/>
        </p:nvSpPr>
        <p:spPr>
          <a:xfrm>
            <a:off x="1069848" y="896112"/>
            <a:ext cx="104058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>
              <a:buNone/>
            </a:pPr>
            <a:r>
              <a:rPr lang="en-US" sz="2400" i="1" dirty="0">
                <a:latin typeface="Arial" pitchFamily="34" charset="0"/>
                <a:cs typeface="Arial" pitchFamily="34" charset="-120"/>
              </a:rPr>
              <a:t>Threats that exploit trust, access, and time within an organization</a:t>
            </a:r>
          </a:p>
        </p:txBody>
      </p:sp>
      <p:sp>
        <p:nvSpPr>
          <p:cNvPr id="10" name="Shape 8"/>
          <p:cNvSpPr/>
          <p:nvPr/>
        </p:nvSpPr>
        <p:spPr>
          <a:xfrm>
            <a:off x="868680" y="2946400"/>
            <a:ext cx="2420874" cy="3810000"/>
          </a:xfrm>
          <a:prstGeom prst="roundRect">
            <a:avLst>
              <a:gd name="adj" fmla="val 3404"/>
            </a:avLst>
          </a:prstGeom>
          <a:solidFill>
            <a:srgbClr val="FBF3F8"/>
          </a:solidFill>
          <a:ln w="12700">
            <a:solidFill>
              <a:srgbClr val="EBD6E6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69848" y="3083560"/>
            <a:ext cx="566928" cy="566928"/>
          </a:xfrm>
          <a:prstGeom prst="ellipse">
            <a:avLst/>
          </a:prstGeom>
          <a:solidFill>
            <a:srgbClr val="B50069"/>
          </a:solidFill>
          <a:ln/>
        </p:spPr>
      </p:sp>
      <p:pic>
        <p:nvPicPr>
          <p:cNvPr id="12" name="Image 0" descr="/home/claude/icons/insider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576" y="3193288"/>
            <a:ext cx="347472" cy="347472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1069848" y="1764792"/>
            <a:ext cx="2018538" cy="1012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Insider Threats</a:t>
            </a:r>
            <a:endParaRPr lang="en-US" sz="2400" dirty="0"/>
          </a:p>
        </p:txBody>
      </p:sp>
      <p:sp>
        <p:nvSpPr>
          <p:cNvPr id="14" name="Text 11"/>
          <p:cNvSpPr/>
          <p:nvPr/>
        </p:nvSpPr>
        <p:spPr>
          <a:xfrm>
            <a:off x="1069848" y="3819144"/>
            <a:ext cx="2018538" cy="2937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Threats from within — employees or trusted individuals. E.g. data theft, sabotage, negligent breaches.</a:t>
            </a:r>
            <a:endParaRPr lang="en-US" sz="2000" dirty="0"/>
          </a:p>
        </p:txBody>
      </p:sp>
      <p:sp>
        <p:nvSpPr>
          <p:cNvPr id="15" name="Shape 12"/>
          <p:cNvSpPr/>
          <p:nvPr/>
        </p:nvSpPr>
        <p:spPr>
          <a:xfrm>
            <a:off x="3545586" y="2946400"/>
            <a:ext cx="2420874" cy="3810000"/>
          </a:xfrm>
          <a:prstGeom prst="roundRect">
            <a:avLst>
              <a:gd name="adj" fmla="val 3404"/>
            </a:avLst>
          </a:prstGeom>
          <a:solidFill>
            <a:srgbClr val="FBF3F8"/>
          </a:solidFill>
          <a:ln w="12700">
            <a:solidFill>
              <a:srgbClr val="EBD6E6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3746754" y="3083560"/>
            <a:ext cx="566928" cy="566928"/>
          </a:xfrm>
          <a:prstGeom prst="ellipse">
            <a:avLst/>
          </a:prstGeom>
          <a:solidFill>
            <a:srgbClr val="B50069"/>
          </a:solidFill>
          <a:ln/>
        </p:spPr>
      </p:sp>
      <p:pic>
        <p:nvPicPr>
          <p:cNvPr id="17" name="Image 1" descr="/home/claude/icons/apt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6482" y="3193288"/>
            <a:ext cx="347472" cy="347472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3746754" y="1764792"/>
            <a:ext cx="2018538" cy="1012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Advanced Persistent Threats</a:t>
            </a:r>
            <a:endParaRPr lang="en-US" sz="2400" dirty="0"/>
          </a:p>
        </p:txBody>
      </p:sp>
      <p:sp>
        <p:nvSpPr>
          <p:cNvPr id="19" name="Text 15"/>
          <p:cNvSpPr/>
          <p:nvPr/>
        </p:nvSpPr>
        <p:spPr>
          <a:xfrm>
            <a:off x="3746754" y="3819144"/>
            <a:ext cx="2018538" cy="2937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Prolonged, targeted attacks aimed at stealing data or surveillance over time. E.g. state-sponsored attacks.</a:t>
            </a:r>
            <a:endParaRPr lang="en-US" sz="2000" dirty="0"/>
          </a:p>
        </p:txBody>
      </p:sp>
      <p:sp>
        <p:nvSpPr>
          <p:cNvPr id="20" name="Shape 16"/>
          <p:cNvSpPr/>
          <p:nvPr/>
        </p:nvSpPr>
        <p:spPr>
          <a:xfrm>
            <a:off x="6222492" y="2946400"/>
            <a:ext cx="2420874" cy="3810000"/>
          </a:xfrm>
          <a:prstGeom prst="roundRect">
            <a:avLst>
              <a:gd name="adj" fmla="val 3404"/>
            </a:avLst>
          </a:prstGeom>
          <a:solidFill>
            <a:srgbClr val="FBF3F8"/>
          </a:solidFill>
          <a:ln w="12700">
            <a:solidFill>
              <a:srgbClr val="EBD6E6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6423660" y="3083560"/>
            <a:ext cx="566928" cy="566928"/>
          </a:xfrm>
          <a:prstGeom prst="ellipse">
            <a:avLst/>
          </a:prstGeom>
          <a:solidFill>
            <a:srgbClr val="B50069"/>
          </a:solidFill>
          <a:ln/>
        </p:spPr>
      </p:sp>
      <p:pic>
        <p:nvPicPr>
          <p:cNvPr id="22" name="Image 2" descr="/home/claude/icons/supplychain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3388" y="3193288"/>
            <a:ext cx="347472" cy="347472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6423660" y="1764792"/>
            <a:ext cx="2018538" cy="1012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Supply Chain Attacks</a:t>
            </a:r>
            <a:endParaRPr lang="en-US" sz="2400" dirty="0"/>
          </a:p>
        </p:txBody>
      </p:sp>
      <p:sp>
        <p:nvSpPr>
          <p:cNvPr id="24" name="Text 19"/>
          <p:cNvSpPr/>
          <p:nvPr/>
        </p:nvSpPr>
        <p:spPr>
          <a:xfrm>
            <a:off x="6423660" y="3819144"/>
            <a:ext cx="2018538" cy="2937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Targeting less secure links in the supply chain to infiltrate an organization.</a:t>
            </a:r>
            <a:endParaRPr lang="en-US" sz="2000" dirty="0"/>
          </a:p>
        </p:txBody>
      </p:sp>
      <p:sp>
        <p:nvSpPr>
          <p:cNvPr id="25" name="Shape 20"/>
          <p:cNvSpPr/>
          <p:nvPr/>
        </p:nvSpPr>
        <p:spPr>
          <a:xfrm>
            <a:off x="8899398" y="2946400"/>
            <a:ext cx="2420874" cy="3810000"/>
          </a:xfrm>
          <a:prstGeom prst="roundRect">
            <a:avLst>
              <a:gd name="adj" fmla="val 3404"/>
            </a:avLst>
          </a:prstGeom>
          <a:solidFill>
            <a:srgbClr val="FBF3F8"/>
          </a:solidFill>
          <a:ln w="12700">
            <a:solidFill>
              <a:srgbClr val="EBD6E6"/>
            </a:solidFill>
            <a:prstDash val="solid"/>
          </a:ln>
        </p:spPr>
      </p:sp>
      <p:sp>
        <p:nvSpPr>
          <p:cNvPr id="26" name="Shape 21"/>
          <p:cNvSpPr/>
          <p:nvPr/>
        </p:nvSpPr>
        <p:spPr>
          <a:xfrm>
            <a:off x="9100566" y="3083560"/>
            <a:ext cx="566928" cy="566928"/>
          </a:xfrm>
          <a:prstGeom prst="ellipse">
            <a:avLst/>
          </a:prstGeom>
          <a:solidFill>
            <a:srgbClr val="B50069"/>
          </a:solidFill>
          <a:ln/>
        </p:spPr>
      </p:sp>
      <p:pic>
        <p:nvPicPr>
          <p:cNvPr id="27" name="Image 3" descr="/home/claude/icons/cloud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10294" y="3193288"/>
            <a:ext cx="347472" cy="347472"/>
          </a:xfrm>
          <a:prstGeom prst="rect">
            <a:avLst/>
          </a:prstGeom>
        </p:spPr>
      </p:pic>
      <p:sp>
        <p:nvSpPr>
          <p:cNvPr id="28" name="Text 22"/>
          <p:cNvSpPr/>
          <p:nvPr/>
        </p:nvSpPr>
        <p:spPr>
          <a:xfrm>
            <a:off x="9100566" y="1764792"/>
            <a:ext cx="2018538" cy="1012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Cloud Security Threats</a:t>
            </a:r>
            <a:endParaRPr lang="en-US" sz="2400" dirty="0"/>
          </a:p>
        </p:txBody>
      </p:sp>
      <p:sp>
        <p:nvSpPr>
          <p:cNvPr id="29" name="Text 23"/>
          <p:cNvSpPr/>
          <p:nvPr/>
        </p:nvSpPr>
        <p:spPr>
          <a:xfrm>
            <a:off x="9100566" y="3819144"/>
            <a:ext cx="2018538" cy="2937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Risks from cloud services. E.g. data breaches, insecure APIs, account hijacking, misconfiguration.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429768"/>
            <a:ext cx="384048" cy="292608"/>
          </a:xfrm>
          <a:prstGeom prst="diamond">
            <a:avLst/>
          </a:prstGeom>
          <a:solidFill>
            <a:srgbClr val="B50069"/>
          </a:solidFill>
          <a:ln/>
        </p:spPr>
      </p:sp>
      <p:sp>
        <p:nvSpPr>
          <p:cNvPr id="3" name="Shape 1"/>
          <p:cNvSpPr/>
          <p:nvPr/>
        </p:nvSpPr>
        <p:spPr>
          <a:xfrm>
            <a:off x="393192" y="292608"/>
            <a:ext cx="82296" cy="64008"/>
          </a:xfrm>
          <a:prstGeom prst="ellipse">
            <a:avLst/>
          </a:prstGeom>
          <a:solidFill>
            <a:srgbClr val="B50069"/>
          </a:solidFill>
          <a:ln/>
        </p:spPr>
      </p:sp>
      <p:sp>
        <p:nvSpPr>
          <p:cNvPr id="4" name="Shape 2"/>
          <p:cNvSpPr/>
          <p:nvPr/>
        </p:nvSpPr>
        <p:spPr>
          <a:xfrm>
            <a:off x="539496" y="329184"/>
            <a:ext cx="82296" cy="64008"/>
          </a:xfrm>
          <a:prstGeom prst="ellipse">
            <a:avLst/>
          </a:prstGeom>
          <a:solidFill>
            <a:srgbClr val="B50069"/>
          </a:solidFill>
          <a:ln/>
        </p:spPr>
      </p:sp>
      <p:sp>
        <p:nvSpPr>
          <p:cNvPr id="5" name="Shape 3"/>
          <p:cNvSpPr/>
          <p:nvPr/>
        </p:nvSpPr>
        <p:spPr>
          <a:xfrm>
            <a:off x="594360" y="237744"/>
            <a:ext cx="45720" cy="36576"/>
          </a:xfrm>
          <a:prstGeom prst="ellipse">
            <a:avLst/>
          </a:prstGeom>
          <a:solidFill>
            <a:srgbClr val="B50069"/>
          </a:solidFill>
          <a:ln/>
        </p:spPr>
      </p:sp>
      <p:sp>
        <p:nvSpPr>
          <p:cNvPr id="6" name="Shape 4"/>
          <p:cNvSpPr/>
          <p:nvPr/>
        </p:nvSpPr>
        <p:spPr>
          <a:xfrm>
            <a:off x="443484" y="461772"/>
            <a:ext cx="45720" cy="36576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1527048" y="256032"/>
            <a:ext cx="99486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5000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Types of Attacks: Emerging &amp; Physical</a:t>
            </a:r>
            <a:endParaRPr lang="en-US" sz="3600" dirty="0"/>
          </a:p>
        </p:txBody>
      </p:sp>
      <p:sp>
        <p:nvSpPr>
          <p:cNvPr id="8" name="Shape 6"/>
          <p:cNvSpPr/>
          <p:nvPr/>
        </p:nvSpPr>
        <p:spPr>
          <a:xfrm>
            <a:off x="886968" y="841248"/>
            <a:ext cx="2834640" cy="54864"/>
          </a:xfrm>
          <a:prstGeom prst="rect">
            <a:avLst/>
          </a:prstGeom>
          <a:solidFill>
            <a:srgbClr val="F6BF69"/>
          </a:solidFill>
          <a:ln/>
        </p:spPr>
      </p:sp>
      <p:sp>
        <p:nvSpPr>
          <p:cNvPr id="9" name="Text 7"/>
          <p:cNvSpPr/>
          <p:nvPr/>
        </p:nvSpPr>
        <p:spPr>
          <a:xfrm>
            <a:off x="1179576" y="896112"/>
            <a:ext cx="102961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i="1" dirty="0">
                <a:latin typeface="Arial" pitchFamily="34" charset="0"/>
                <a:cs typeface="Arial" pitchFamily="34" charset="-120"/>
              </a:rPr>
              <a:t>Newer and physical-world risk categories (Social Engineering explored in depth later)</a:t>
            </a:r>
          </a:p>
        </p:txBody>
      </p:sp>
      <p:sp>
        <p:nvSpPr>
          <p:cNvPr id="10" name="Shape 8"/>
          <p:cNvSpPr/>
          <p:nvPr/>
        </p:nvSpPr>
        <p:spPr>
          <a:xfrm>
            <a:off x="868680" y="2727960"/>
            <a:ext cx="2420874" cy="3418840"/>
          </a:xfrm>
          <a:prstGeom prst="roundRect">
            <a:avLst>
              <a:gd name="adj" fmla="val 3404"/>
            </a:avLst>
          </a:prstGeom>
          <a:solidFill>
            <a:srgbClr val="FBF3F8"/>
          </a:solidFill>
          <a:ln w="12700">
            <a:solidFill>
              <a:srgbClr val="EBD6E6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69848" y="2910840"/>
            <a:ext cx="566928" cy="566928"/>
          </a:xfrm>
          <a:prstGeom prst="ellipse">
            <a:avLst/>
          </a:prstGeom>
          <a:solidFill>
            <a:srgbClr val="B50069"/>
          </a:solidFill>
          <a:ln/>
        </p:spPr>
      </p:sp>
      <p:pic>
        <p:nvPicPr>
          <p:cNvPr id="12" name="Image 0" descr="/home/claude/icons/socialeng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576" y="3020568"/>
            <a:ext cx="347472" cy="347472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1069848" y="1645920"/>
            <a:ext cx="201853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Social Engineering</a:t>
            </a:r>
            <a:endParaRPr lang="en-US" sz="2400" dirty="0"/>
          </a:p>
        </p:txBody>
      </p:sp>
      <p:sp>
        <p:nvSpPr>
          <p:cNvPr id="14" name="Text 11"/>
          <p:cNvSpPr/>
          <p:nvPr/>
        </p:nvSpPr>
        <p:spPr>
          <a:xfrm>
            <a:off x="1069848" y="3749040"/>
            <a:ext cx="2018538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Manipulating people into compromising security (covered in full in a dedicated section) →</a:t>
            </a:r>
            <a:endParaRPr lang="en-US" sz="2000" dirty="0"/>
          </a:p>
        </p:txBody>
      </p:sp>
      <p:sp>
        <p:nvSpPr>
          <p:cNvPr id="15" name="Shape 12"/>
          <p:cNvSpPr/>
          <p:nvPr/>
        </p:nvSpPr>
        <p:spPr>
          <a:xfrm>
            <a:off x="3545586" y="2727960"/>
            <a:ext cx="2420874" cy="3418840"/>
          </a:xfrm>
          <a:prstGeom prst="roundRect">
            <a:avLst>
              <a:gd name="adj" fmla="val 3404"/>
            </a:avLst>
          </a:prstGeom>
          <a:solidFill>
            <a:srgbClr val="FBF3F8"/>
          </a:solidFill>
          <a:ln w="12700">
            <a:solidFill>
              <a:srgbClr val="EBD6E6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3746754" y="2910840"/>
            <a:ext cx="566928" cy="566928"/>
          </a:xfrm>
          <a:prstGeom prst="ellipse">
            <a:avLst/>
          </a:prstGeom>
          <a:solidFill>
            <a:srgbClr val="B50069"/>
          </a:solidFill>
          <a:ln/>
        </p:spPr>
      </p:sp>
      <p:pic>
        <p:nvPicPr>
          <p:cNvPr id="17" name="Image 1" descr="/home/claude/icons/ransomware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6482" y="3020568"/>
            <a:ext cx="347472" cy="347472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3746754" y="1645920"/>
            <a:ext cx="201853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Ransomware</a:t>
            </a:r>
            <a:endParaRPr lang="en-US" sz="2400" dirty="0"/>
          </a:p>
        </p:txBody>
      </p:sp>
      <p:sp>
        <p:nvSpPr>
          <p:cNvPr id="19" name="Text 15"/>
          <p:cNvSpPr/>
          <p:nvPr/>
        </p:nvSpPr>
        <p:spPr>
          <a:xfrm>
            <a:off x="3746754" y="3749040"/>
            <a:ext cx="2018538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Malware that encrypts files and demands payment for the key. 7,419 attacks recorded in 2025.</a:t>
            </a:r>
            <a:endParaRPr lang="en-US" sz="2000" dirty="0"/>
          </a:p>
        </p:txBody>
      </p:sp>
      <p:sp>
        <p:nvSpPr>
          <p:cNvPr id="20" name="Shape 16"/>
          <p:cNvSpPr/>
          <p:nvPr/>
        </p:nvSpPr>
        <p:spPr>
          <a:xfrm>
            <a:off x="6222492" y="2727960"/>
            <a:ext cx="2420874" cy="3418840"/>
          </a:xfrm>
          <a:prstGeom prst="roundRect">
            <a:avLst>
              <a:gd name="adj" fmla="val 3404"/>
            </a:avLst>
          </a:prstGeom>
          <a:solidFill>
            <a:srgbClr val="FBF3F8"/>
          </a:solidFill>
          <a:ln w="12700">
            <a:solidFill>
              <a:srgbClr val="EBD6E6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6423660" y="2910840"/>
            <a:ext cx="566928" cy="566928"/>
          </a:xfrm>
          <a:prstGeom prst="ellipse">
            <a:avLst/>
          </a:prstGeom>
          <a:solidFill>
            <a:srgbClr val="B50069"/>
          </a:solidFill>
          <a:ln/>
        </p:spPr>
      </p:sp>
      <p:pic>
        <p:nvPicPr>
          <p:cNvPr id="22" name="Image 2" descr="/home/claude/icons/iot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3388" y="3020568"/>
            <a:ext cx="347472" cy="347472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6423660" y="1645920"/>
            <a:ext cx="201853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IoT Vulnerabilities</a:t>
            </a:r>
            <a:endParaRPr lang="en-US" sz="2400" dirty="0"/>
          </a:p>
        </p:txBody>
      </p:sp>
      <p:sp>
        <p:nvSpPr>
          <p:cNvPr id="24" name="Text 19"/>
          <p:cNvSpPr/>
          <p:nvPr/>
        </p:nvSpPr>
        <p:spPr>
          <a:xfrm>
            <a:off x="6423660" y="3749040"/>
            <a:ext cx="2018538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Weaknesses in connected devices. E.g. unauthorized access, data breaches, botnet formation.</a:t>
            </a:r>
            <a:endParaRPr lang="en-US" sz="2000" dirty="0"/>
          </a:p>
        </p:txBody>
      </p:sp>
      <p:sp>
        <p:nvSpPr>
          <p:cNvPr id="25" name="Shape 20"/>
          <p:cNvSpPr/>
          <p:nvPr/>
        </p:nvSpPr>
        <p:spPr>
          <a:xfrm>
            <a:off x="8899398" y="2727960"/>
            <a:ext cx="2420874" cy="3418840"/>
          </a:xfrm>
          <a:prstGeom prst="roundRect">
            <a:avLst>
              <a:gd name="adj" fmla="val 3404"/>
            </a:avLst>
          </a:prstGeom>
          <a:solidFill>
            <a:srgbClr val="FBF3F8"/>
          </a:solidFill>
          <a:ln w="12700">
            <a:solidFill>
              <a:srgbClr val="EBD6E6"/>
            </a:solidFill>
            <a:prstDash val="solid"/>
          </a:ln>
        </p:spPr>
      </p:sp>
      <p:sp>
        <p:nvSpPr>
          <p:cNvPr id="26" name="Shape 21"/>
          <p:cNvSpPr/>
          <p:nvPr/>
        </p:nvSpPr>
        <p:spPr>
          <a:xfrm>
            <a:off x="9100566" y="2910840"/>
            <a:ext cx="566928" cy="566928"/>
          </a:xfrm>
          <a:prstGeom prst="ellipse">
            <a:avLst/>
          </a:prstGeom>
          <a:solidFill>
            <a:srgbClr val="B50069"/>
          </a:solidFill>
          <a:ln/>
        </p:spPr>
      </p:sp>
      <p:pic>
        <p:nvPicPr>
          <p:cNvPr id="27" name="Image 3" descr="/home/claude/icons/physical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10294" y="3020568"/>
            <a:ext cx="347472" cy="347472"/>
          </a:xfrm>
          <a:prstGeom prst="rect">
            <a:avLst/>
          </a:prstGeom>
        </p:spPr>
      </p:pic>
      <p:sp>
        <p:nvSpPr>
          <p:cNvPr id="28" name="Text 22"/>
          <p:cNvSpPr/>
          <p:nvPr/>
        </p:nvSpPr>
        <p:spPr>
          <a:xfrm>
            <a:off x="9100566" y="1645920"/>
            <a:ext cx="201853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Security Threats</a:t>
            </a:r>
            <a:endParaRPr lang="en-US" sz="2400" dirty="0"/>
          </a:p>
        </p:txBody>
      </p:sp>
      <p:sp>
        <p:nvSpPr>
          <p:cNvPr id="29" name="Text 23"/>
          <p:cNvSpPr/>
          <p:nvPr/>
        </p:nvSpPr>
        <p:spPr>
          <a:xfrm>
            <a:off x="9100566" y="3749040"/>
            <a:ext cx="2018538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Risks to physical infrastructure. E.g. device theft, hardware destruction, unauthorized access.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429768"/>
            <a:ext cx="384048" cy="292608"/>
          </a:xfrm>
          <a:prstGeom prst="diamond">
            <a:avLst/>
          </a:prstGeom>
          <a:solidFill>
            <a:srgbClr val="B50069"/>
          </a:solidFill>
          <a:ln/>
        </p:spPr>
      </p:sp>
      <p:sp>
        <p:nvSpPr>
          <p:cNvPr id="3" name="Shape 1"/>
          <p:cNvSpPr/>
          <p:nvPr/>
        </p:nvSpPr>
        <p:spPr>
          <a:xfrm>
            <a:off x="393192" y="292608"/>
            <a:ext cx="82296" cy="64008"/>
          </a:xfrm>
          <a:prstGeom prst="ellipse">
            <a:avLst/>
          </a:prstGeom>
          <a:solidFill>
            <a:srgbClr val="B50069"/>
          </a:solidFill>
          <a:ln/>
        </p:spPr>
      </p:sp>
      <p:sp>
        <p:nvSpPr>
          <p:cNvPr id="4" name="Shape 2"/>
          <p:cNvSpPr/>
          <p:nvPr/>
        </p:nvSpPr>
        <p:spPr>
          <a:xfrm>
            <a:off x="539496" y="329184"/>
            <a:ext cx="82296" cy="64008"/>
          </a:xfrm>
          <a:prstGeom prst="ellipse">
            <a:avLst/>
          </a:prstGeom>
          <a:solidFill>
            <a:srgbClr val="B50069"/>
          </a:solidFill>
          <a:ln/>
        </p:spPr>
      </p:sp>
      <p:sp>
        <p:nvSpPr>
          <p:cNvPr id="5" name="Shape 3"/>
          <p:cNvSpPr/>
          <p:nvPr/>
        </p:nvSpPr>
        <p:spPr>
          <a:xfrm>
            <a:off x="594360" y="237744"/>
            <a:ext cx="45720" cy="36576"/>
          </a:xfrm>
          <a:prstGeom prst="ellipse">
            <a:avLst/>
          </a:prstGeom>
          <a:solidFill>
            <a:srgbClr val="B50069"/>
          </a:solidFill>
          <a:ln/>
        </p:spPr>
      </p:sp>
      <p:sp>
        <p:nvSpPr>
          <p:cNvPr id="6" name="Shape 4"/>
          <p:cNvSpPr/>
          <p:nvPr/>
        </p:nvSpPr>
        <p:spPr>
          <a:xfrm>
            <a:off x="443484" y="461772"/>
            <a:ext cx="45720" cy="36576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1527048" y="256032"/>
            <a:ext cx="99486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5000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Cybercrimes Targeting Computer Systems</a:t>
            </a:r>
            <a:endParaRPr lang="en-US" sz="3600" dirty="0"/>
          </a:p>
        </p:txBody>
      </p:sp>
      <p:sp>
        <p:nvSpPr>
          <p:cNvPr id="8" name="Shape 6"/>
          <p:cNvSpPr/>
          <p:nvPr/>
        </p:nvSpPr>
        <p:spPr>
          <a:xfrm>
            <a:off x="886968" y="841248"/>
            <a:ext cx="2834640" cy="54864"/>
          </a:xfrm>
          <a:prstGeom prst="rect">
            <a:avLst/>
          </a:prstGeom>
          <a:solidFill>
            <a:srgbClr val="F6BF69"/>
          </a:solidFill>
          <a:ln/>
        </p:spPr>
      </p:sp>
      <p:sp>
        <p:nvSpPr>
          <p:cNvPr id="9" name="Text 7"/>
          <p:cNvSpPr/>
          <p:nvPr/>
        </p:nvSpPr>
        <p:spPr>
          <a:xfrm>
            <a:off x="1179576" y="896112"/>
            <a:ext cx="10296144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i="1" dirty="0">
                <a:latin typeface="Arial" pitchFamily="34" charset="0"/>
                <a:cs typeface="Arial" pitchFamily="34" charset="-120"/>
              </a:rPr>
              <a:t>The offender uses the computer to obtain information or damage programs —also include malware, APTs &amp; DDoS presented above</a:t>
            </a:r>
          </a:p>
        </p:txBody>
      </p:sp>
      <p:sp>
        <p:nvSpPr>
          <p:cNvPr id="10" name="Shape 8"/>
          <p:cNvSpPr/>
          <p:nvPr/>
        </p:nvSpPr>
        <p:spPr>
          <a:xfrm>
            <a:off x="868680" y="2880360"/>
            <a:ext cx="1885493" cy="3721608"/>
          </a:xfrm>
          <a:prstGeom prst="roundRect">
            <a:avLst>
              <a:gd name="adj" fmla="val 3880"/>
            </a:avLst>
          </a:prstGeom>
          <a:solidFill>
            <a:srgbClr val="FBF3F8"/>
          </a:solidFill>
          <a:ln w="12700">
            <a:solidFill>
              <a:srgbClr val="EBD6E6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69848" y="3063240"/>
            <a:ext cx="566928" cy="566928"/>
          </a:xfrm>
          <a:prstGeom prst="ellipse">
            <a:avLst/>
          </a:prstGeom>
          <a:solidFill>
            <a:srgbClr val="B50069"/>
          </a:solidFill>
          <a:ln/>
        </p:spPr>
      </p:sp>
      <p:pic>
        <p:nvPicPr>
          <p:cNvPr id="12" name="Image 0" descr="/home/claude/icons/datadiddling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576" y="3172968"/>
            <a:ext cx="347472" cy="347472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1069848" y="1693672"/>
            <a:ext cx="1483157" cy="1076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Diddling</a:t>
            </a:r>
            <a:endParaRPr lang="en-US" sz="2400" dirty="0"/>
          </a:p>
        </p:txBody>
      </p:sp>
      <p:sp>
        <p:nvSpPr>
          <p:cNvPr id="14" name="Text 11"/>
          <p:cNvSpPr/>
          <p:nvPr/>
        </p:nvSpPr>
        <p:spPr>
          <a:xfrm>
            <a:off x="1069848" y="3758184"/>
            <a:ext cx="1483157" cy="2843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Intentionally entering wrong information into a system or document — by a person or a virus.</a:t>
            </a:r>
            <a:endParaRPr lang="en-US" sz="2000" dirty="0"/>
          </a:p>
        </p:txBody>
      </p:sp>
      <p:sp>
        <p:nvSpPr>
          <p:cNvPr id="15" name="Shape 12"/>
          <p:cNvSpPr/>
          <p:nvPr/>
        </p:nvSpPr>
        <p:spPr>
          <a:xfrm>
            <a:off x="3010205" y="2880360"/>
            <a:ext cx="1885493" cy="3721608"/>
          </a:xfrm>
          <a:prstGeom prst="roundRect">
            <a:avLst>
              <a:gd name="adj" fmla="val 3880"/>
            </a:avLst>
          </a:prstGeom>
          <a:solidFill>
            <a:srgbClr val="FBF3F8"/>
          </a:solidFill>
          <a:ln w="12700">
            <a:solidFill>
              <a:srgbClr val="EBD6E6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3211373" y="3063240"/>
            <a:ext cx="566928" cy="566928"/>
          </a:xfrm>
          <a:prstGeom prst="ellipse">
            <a:avLst/>
          </a:prstGeom>
          <a:solidFill>
            <a:srgbClr val="B50069"/>
          </a:solidFill>
          <a:ln/>
        </p:spPr>
      </p:sp>
      <p:pic>
        <p:nvPicPr>
          <p:cNvPr id="17" name="Image 1" descr="/home/claude/icons/databreach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1101" y="3172968"/>
            <a:ext cx="347472" cy="347472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3211373" y="1693672"/>
            <a:ext cx="1483157" cy="1076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Breaches</a:t>
            </a:r>
            <a:endParaRPr lang="en-US" sz="2400" dirty="0"/>
          </a:p>
        </p:txBody>
      </p:sp>
      <p:sp>
        <p:nvSpPr>
          <p:cNvPr id="19" name="Text 15"/>
          <p:cNvSpPr/>
          <p:nvPr/>
        </p:nvSpPr>
        <p:spPr>
          <a:xfrm>
            <a:off x="3211373" y="3758184"/>
            <a:ext cx="1483157" cy="2843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Sensitive information copied, viewed, stolen, or altered without the owner's authorization.</a:t>
            </a:r>
            <a:endParaRPr lang="en-US" sz="2000" dirty="0"/>
          </a:p>
        </p:txBody>
      </p:sp>
      <p:sp>
        <p:nvSpPr>
          <p:cNvPr id="20" name="Shape 16"/>
          <p:cNvSpPr/>
          <p:nvPr/>
        </p:nvSpPr>
        <p:spPr>
          <a:xfrm>
            <a:off x="5151730" y="2880360"/>
            <a:ext cx="1885493" cy="3721608"/>
          </a:xfrm>
          <a:prstGeom prst="roundRect">
            <a:avLst>
              <a:gd name="adj" fmla="val 3880"/>
            </a:avLst>
          </a:prstGeom>
          <a:solidFill>
            <a:srgbClr val="FBF3F8"/>
          </a:solidFill>
          <a:ln w="12700">
            <a:solidFill>
              <a:srgbClr val="EBD6E6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5352898" y="3063240"/>
            <a:ext cx="566928" cy="566928"/>
          </a:xfrm>
          <a:prstGeom prst="ellipse">
            <a:avLst/>
          </a:prstGeom>
          <a:solidFill>
            <a:srgbClr val="B50069"/>
          </a:solidFill>
          <a:ln/>
        </p:spPr>
      </p:sp>
      <p:pic>
        <p:nvPicPr>
          <p:cNvPr id="22" name="Image 2" descr="/home/claude/icons/spam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62626" y="3172968"/>
            <a:ext cx="347472" cy="347472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5352898" y="1693672"/>
            <a:ext cx="1483157" cy="1076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Spam &amp; Phishing</a:t>
            </a:r>
            <a:endParaRPr lang="en-US" sz="2400" dirty="0"/>
          </a:p>
        </p:txBody>
      </p:sp>
      <p:sp>
        <p:nvSpPr>
          <p:cNvPr id="24" name="Text 19"/>
          <p:cNvSpPr/>
          <p:nvPr/>
        </p:nvSpPr>
        <p:spPr>
          <a:xfrm>
            <a:off x="5352898" y="3758184"/>
            <a:ext cx="1483157" cy="2843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Unsolicited ads (spam) vs. attempts to steal passwords or card numbers (phishing).</a:t>
            </a:r>
            <a:endParaRPr lang="en-US" sz="2000" dirty="0"/>
          </a:p>
        </p:txBody>
      </p:sp>
      <p:sp>
        <p:nvSpPr>
          <p:cNvPr id="25" name="Shape 20"/>
          <p:cNvSpPr/>
          <p:nvPr/>
        </p:nvSpPr>
        <p:spPr>
          <a:xfrm>
            <a:off x="7293254" y="2880360"/>
            <a:ext cx="1885493" cy="3721608"/>
          </a:xfrm>
          <a:prstGeom prst="roundRect">
            <a:avLst>
              <a:gd name="adj" fmla="val 3880"/>
            </a:avLst>
          </a:prstGeom>
          <a:solidFill>
            <a:srgbClr val="FBF3F8"/>
          </a:solidFill>
          <a:ln w="12700">
            <a:solidFill>
              <a:srgbClr val="EBD6E6"/>
            </a:solidFill>
            <a:prstDash val="solid"/>
          </a:ln>
        </p:spPr>
      </p:sp>
      <p:sp>
        <p:nvSpPr>
          <p:cNvPr id="26" name="Shape 21"/>
          <p:cNvSpPr/>
          <p:nvPr/>
        </p:nvSpPr>
        <p:spPr>
          <a:xfrm>
            <a:off x="7494422" y="3063240"/>
            <a:ext cx="566928" cy="566928"/>
          </a:xfrm>
          <a:prstGeom prst="ellipse">
            <a:avLst/>
          </a:prstGeom>
          <a:solidFill>
            <a:srgbClr val="B50069"/>
          </a:solidFill>
          <a:ln/>
        </p:spPr>
      </p:sp>
      <p:pic>
        <p:nvPicPr>
          <p:cNvPr id="27" name="Image 3" descr="/home/claude/icons/cato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150" y="3172968"/>
            <a:ext cx="347472" cy="347472"/>
          </a:xfrm>
          <a:prstGeom prst="rect">
            <a:avLst/>
          </a:prstGeom>
        </p:spPr>
      </p:pic>
      <p:sp>
        <p:nvSpPr>
          <p:cNvPr id="28" name="Text 22"/>
          <p:cNvSpPr/>
          <p:nvPr/>
        </p:nvSpPr>
        <p:spPr>
          <a:xfrm>
            <a:off x="7494422" y="1693672"/>
            <a:ext cx="1483157" cy="1076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Corporate Account Takeover</a:t>
            </a:r>
            <a:endParaRPr lang="en-US" sz="2400" dirty="0"/>
          </a:p>
        </p:txBody>
      </p:sp>
      <p:sp>
        <p:nvSpPr>
          <p:cNvPr id="29" name="Text 23"/>
          <p:cNvSpPr/>
          <p:nvPr/>
        </p:nvSpPr>
        <p:spPr>
          <a:xfrm>
            <a:off x="7494422" y="3758184"/>
            <a:ext cx="1483157" cy="2843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Thieves steal employee credentials to move information or money out of a company.</a:t>
            </a:r>
            <a:endParaRPr lang="en-US" sz="2000" dirty="0"/>
          </a:p>
        </p:txBody>
      </p:sp>
      <p:sp>
        <p:nvSpPr>
          <p:cNvPr id="30" name="Shape 24"/>
          <p:cNvSpPr/>
          <p:nvPr/>
        </p:nvSpPr>
        <p:spPr>
          <a:xfrm>
            <a:off x="9434779" y="2880360"/>
            <a:ext cx="1885493" cy="3721608"/>
          </a:xfrm>
          <a:prstGeom prst="roundRect">
            <a:avLst>
              <a:gd name="adj" fmla="val 3880"/>
            </a:avLst>
          </a:prstGeom>
          <a:solidFill>
            <a:srgbClr val="FBF3F8"/>
          </a:solidFill>
          <a:ln w="12700">
            <a:solidFill>
              <a:srgbClr val="EBD6E6"/>
            </a:solidFill>
            <a:prstDash val="solid"/>
          </a:ln>
        </p:spPr>
      </p:sp>
      <p:sp>
        <p:nvSpPr>
          <p:cNvPr id="31" name="Shape 25"/>
          <p:cNvSpPr/>
          <p:nvPr/>
        </p:nvSpPr>
        <p:spPr>
          <a:xfrm>
            <a:off x="9635947" y="3063240"/>
            <a:ext cx="566928" cy="566928"/>
          </a:xfrm>
          <a:prstGeom prst="ellipse">
            <a:avLst/>
          </a:prstGeom>
          <a:solidFill>
            <a:srgbClr val="B50069"/>
          </a:solidFill>
          <a:ln/>
        </p:spPr>
      </p:sp>
      <p:pic>
        <p:nvPicPr>
          <p:cNvPr id="32" name="Image 4" descr="/home/claude/icons/atm_whit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45675" y="3172968"/>
            <a:ext cx="347472" cy="347472"/>
          </a:xfrm>
          <a:prstGeom prst="rect">
            <a:avLst/>
          </a:prstGeom>
        </p:spPr>
      </p:pic>
      <p:sp>
        <p:nvSpPr>
          <p:cNvPr id="33" name="Text 26"/>
          <p:cNvSpPr/>
          <p:nvPr/>
        </p:nvSpPr>
        <p:spPr>
          <a:xfrm>
            <a:off x="9635947" y="1693672"/>
            <a:ext cx="1483157" cy="1076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ATM Cash-Out</a:t>
            </a:r>
            <a:endParaRPr lang="en-US" sz="2400" dirty="0"/>
          </a:p>
        </p:txBody>
      </p:sp>
      <p:sp>
        <p:nvSpPr>
          <p:cNvPr id="34" name="Text 27"/>
          <p:cNvSpPr/>
          <p:nvPr/>
        </p:nvSpPr>
        <p:spPr>
          <a:xfrm>
            <a:off x="9635947" y="3758184"/>
            <a:ext cx="1483157" cy="2843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Criminals breach a bank/processor, disable fraud limits, and drain ATMs rapidly.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429768"/>
            <a:ext cx="384048" cy="292608"/>
          </a:xfrm>
          <a:prstGeom prst="diamond">
            <a:avLst/>
          </a:prstGeom>
          <a:solidFill>
            <a:srgbClr val="B50069"/>
          </a:solidFill>
          <a:ln/>
        </p:spPr>
      </p:sp>
      <p:sp>
        <p:nvSpPr>
          <p:cNvPr id="3" name="Shape 1"/>
          <p:cNvSpPr/>
          <p:nvPr/>
        </p:nvSpPr>
        <p:spPr>
          <a:xfrm>
            <a:off x="393192" y="292608"/>
            <a:ext cx="82296" cy="64008"/>
          </a:xfrm>
          <a:prstGeom prst="ellipse">
            <a:avLst/>
          </a:prstGeom>
          <a:solidFill>
            <a:srgbClr val="B50069"/>
          </a:solidFill>
          <a:ln/>
        </p:spPr>
      </p:sp>
      <p:sp>
        <p:nvSpPr>
          <p:cNvPr id="4" name="Shape 2"/>
          <p:cNvSpPr/>
          <p:nvPr/>
        </p:nvSpPr>
        <p:spPr>
          <a:xfrm>
            <a:off x="539496" y="329184"/>
            <a:ext cx="82296" cy="64008"/>
          </a:xfrm>
          <a:prstGeom prst="ellipse">
            <a:avLst/>
          </a:prstGeom>
          <a:solidFill>
            <a:srgbClr val="B50069"/>
          </a:solidFill>
          <a:ln/>
        </p:spPr>
      </p:sp>
      <p:sp>
        <p:nvSpPr>
          <p:cNvPr id="5" name="Shape 3"/>
          <p:cNvSpPr/>
          <p:nvPr/>
        </p:nvSpPr>
        <p:spPr>
          <a:xfrm>
            <a:off x="594360" y="237744"/>
            <a:ext cx="45720" cy="36576"/>
          </a:xfrm>
          <a:prstGeom prst="ellipse">
            <a:avLst/>
          </a:prstGeom>
          <a:solidFill>
            <a:srgbClr val="B50069"/>
          </a:solidFill>
          <a:ln/>
        </p:spPr>
      </p:sp>
      <p:sp>
        <p:nvSpPr>
          <p:cNvPr id="6" name="Shape 4"/>
          <p:cNvSpPr/>
          <p:nvPr/>
        </p:nvSpPr>
        <p:spPr>
          <a:xfrm>
            <a:off x="443484" y="461772"/>
            <a:ext cx="45720" cy="36576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1571752" y="256032"/>
            <a:ext cx="99039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5000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Cybercrimes Targeting Mobiles</a:t>
            </a:r>
            <a:endParaRPr lang="en-US" sz="3600" dirty="0"/>
          </a:p>
        </p:txBody>
      </p:sp>
      <p:sp>
        <p:nvSpPr>
          <p:cNvPr id="8" name="Shape 6"/>
          <p:cNvSpPr/>
          <p:nvPr/>
        </p:nvSpPr>
        <p:spPr>
          <a:xfrm>
            <a:off x="886968" y="841248"/>
            <a:ext cx="2834640" cy="54864"/>
          </a:xfrm>
          <a:prstGeom prst="rect">
            <a:avLst/>
          </a:prstGeom>
          <a:solidFill>
            <a:srgbClr val="F6BF69"/>
          </a:solidFill>
          <a:ln/>
        </p:spPr>
      </p:sp>
      <p:sp>
        <p:nvSpPr>
          <p:cNvPr id="9" name="Shape 7"/>
          <p:cNvSpPr/>
          <p:nvPr/>
        </p:nvSpPr>
        <p:spPr>
          <a:xfrm>
            <a:off x="868680" y="1371600"/>
            <a:ext cx="10424160" cy="777240"/>
          </a:xfrm>
          <a:prstGeom prst="roundRect">
            <a:avLst>
              <a:gd name="adj" fmla="val 7059"/>
            </a:avLst>
          </a:prstGeom>
          <a:solidFill>
            <a:srgbClr val="B50069"/>
          </a:solidFill>
          <a:ln/>
        </p:spPr>
      </p:sp>
      <p:pic>
        <p:nvPicPr>
          <p:cNvPr id="10" name="Image 0" descr="/home/claude/icons/mobile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560" y="1490472"/>
            <a:ext cx="502920" cy="502920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1737360" y="1371600"/>
            <a:ext cx="9326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60%+  </a:t>
            </a: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digital fraud today is committed through mobile devices.</a:t>
            </a:r>
            <a:endParaRPr lang="en-US" sz="2600" dirty="0"/>
          </a:p>
        </p:txBody>
      </p:sp>
      <p:sp>
        <p:nvSpPr>
          <p:cNvPr id="12" name="Shape 9"/>
          <p:cNvSpPr/>
          <p:nvPr/>
        </p:nvSpPr>
        <p:spPr>
          <a:xfrm>
            <a:off x="868680" y="3403600"/>
            <a:ext cx="3291840" cy="2651760"/>
          </a:xfrm>
          <a:prstGeom prst="roundRect">
            <a:avLst>
              <a:gd name="adj" fmla="val 2759"/>
            </a:avLst>
          </a:prstGeom>
          <a:solidFill>
            <a:srgbClr val="FBF3F8"/>
          </a:solidFill>
          <a:ln w="12700">
            <a:solidFill>
              <a:srgbClr val="EBD6E6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1069848" y="3586480"/>
            <a:ext cx="566928" cy="566928"/>
          </a:xfrm>
          <a:prstGeom prst="ellipse">
            <a:avLst/>
          </a:prstGeom>
          <a:solidFill>
            <a:srgbClr val="B50069"/>
          </a:solidFill>
          <a:ln/>
        </p:spPr>
      </p:sp>
      <p:pic>
        <p:nvPicPr>
          <p:cNvPr id="14" name="Image 1" descr="/home/claude/icons/dataleak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9576" y="3696208"/>
            <a:ext cx="347472" cy="347472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1069848" y="2440432"/>
            <a:ext cx="2889504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Leaks</a:t>
            </a:r>
            <a:endParaRPr lang="en-US" sz="2400" dirty="0"/>
          </a:p>
        </p:txBody>
      </p:sp>
      <p:sp>
        <p:nvSpPr>
          <p:cNvPr id="16" name="Text 12"/>
          <p:cNvSpPr/>
          <p:nvPr/>
        </p:nvSpPr>
        <p:spPr>
          <a:xfrm>
            <a:off x="1069848" y="4433824"/>
            <a:ext cx="288950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Apps collect personal data; if developer servers are compromised, you're exposed.</a:t>
            </a:r>
            <a:endParaRPr lang="en-US" sz="2000" dirty="0"/>
          </a:p>
        </p:txBody>
      </p:sp>
      <p:sp>
        <p:nvSpPr>
          <p:cNvPr id="17" name="Shape 13"/>
          <p:cNvSpPr/>
          <p:nvPr/>
        </p:nvSpPr>
        <p:spPr>
          <a:xfrm>
            <a:off x="4480560" y="3403600"/>
            <a:ext cx="3291840" cy="2651760"/>
          </a:xfrm>
          <a:prstGeom prst="roundRect">
            <a:avLst>
              <a:gd name="adj" fmla="val 2759"/>
            </a:avLst>
          </a:prstGeom>
          <a:solidFill>
            <a:srgbClr val="FBF3F8"/>
          </a:solidFill>
          <a:ln w="12700">
            <a:solidFill>
              <a:srgbClr val="EBD6E6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4681728" y="3586480"/>
            <a:ext cx="566928" cy="566928"/>
          </a:xfrm>
          <a:prstGeom prst="ellipse">
            <a:avLst/>
          </a:prstGeom>
          <a:solidFill>
            <a:srgbClr val="B50069"/>
          </a:solidFill>
          <a:ln/>
        </p:spPr>
      </p:sp>
      <p:pic>
        <p:nvPicPr>
          <p:cNvPr id="19" name="Image 2" descr="/home/claude/icons/weaksecurity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1456" y="3696208"/>
            <a:ext cx="347472" cy="347472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4681728" y="2440432"/>
            <a:ext cx="2889504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Poor Password Security</a:t>
            </a:r>
            <a:endParaRPr lang="en-US" sz="2400" dirty="0"/>
          </a:p>
        </p:txBody>
      </p:sp>
      <p:sp>
        <p:nvSpPr>
          <p:cNvPr id="21" name="Text 16"/>
          <p:cNvSpPr/>
          <p:nvPr/>
        </p:nvSpPr>
        <p:spPr>
          <a:xfrm>
            <a:off x="4681728" y="4433824"/>
            <a:ext cx="288950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Reusing weak passwords across accounts, without multi-factor authentication.</a:t>
            </a:r>
            <a:endParaRPr lang="en-US" sz="2000" dirty="0"/>
          </a:p>
        </p:txBody>
      </p:sp>
      <p:sp>
        <p:nvSpPr>
          <p:cNvPr id="22" name="Shape 17"/>
          <p:cNvSpPr/>
          <p:nvPr/>
        </p:nvSpPr>
        <p:spPr>
          <a:xfrm>
            <a:off x="8092440" y="3403600"/>
            <a:ext cx="3291840" cy="2651760"/>
          </a:xfrm>
          <a:prstGeom prst="roundRect">
            <a:avLst>
              <a:gd name="adj" fmla="val 2759"/>
            </a:avLst>
          </a:prstGeom>
          <a:solidFill>
            <a:srgbClr val="FBF3F8"/>
          </a:solidFill>
          <a:ln w="12700">
            <a:solidFill>
              <a:srgbClr val="EBD6E6"/>
            </a:solidFill>
            <a:prstDash val="solid"/>
          </a:ln>
        </p:spPr>
      </p:sp>
      <p:sp>
        <p:nvSpPr>
          <p:cNvPr id="23" name="Shape 18"/>
          <p:cNvSpPr/>
          <p:nvPr/>
        </p:nvSpPr>
        <p:spPr>
          <a:xfrm>
            <a:off x="8293608" y="3586480"/>
            <a:ext cx="566928" cy="566928"/>
          </a:xfrm>
          <a:prstGeom prst="ellipse">
            <a:avLst/>
          </a:prstGeom>
          <a:solidFill>
            <a:srgbClr val="B50069"/>
          </a:solidFill>
          <a:ln/>
        </p:spPr>
      </p:sp>
      <p:pic>
        <p:nvPicPr>
          <p:cNvPr id="24" name="Image 3" descr="/home/claude/icons/wifi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03336" y="3696208"/>
            <a:ext cx="347472" cy="347472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8293608" y="2440432"/>
            <a:ext cx="2889504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Wi-Fi</a:t>
            </a:r>
            <a:endParaRPr lang="en-US" sz="2400" dirty="0"/>
          </a:p>
        </p:txBody>
      </p:sp>
      <p:sp>
        <p:nvSpPr>
          <p:cNvPr id="26" name="Text 20"/>
          <p:cNvSpPr/>
          <p:nvPr/>
        </p:nvSpPr>
        <p:spPr>
          <a:xfrm>
            <a:off x="8293608" y="4433824"/>
            <a:ext cx="288950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Unsecured hotspots — some set up deliberately to steal data or redirect to phishing sites.</a:t>
            </a:r>
            <a:endParaRPr lang="en-US" sz="2000" dirty="0"/>
          </a:p>
        </p:txBody>
      </p:sp>
      <p:sp>
        <p:nvSpPr>
          <p:cNvPr id="27" name="Text 21"/>
          <p:cNvSpPr/>
          <p:nvPr/>
        </p:nvSpPr>
        <p:spPr>
          <a:xfrm>
            <a:off x="11548872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429768"/>
            <a:ext cx="384048" cy="292608"/>
          </a:xfrm>
          <a:prstGeom prst="diamond">
            <a:avLst/>
          </a:prstGeom>
          <a:solidFill>
            <a:srgbClr val="B50069"/>
          </a:solidFill>
          <a:ln/>
        </p:spPr>
      </p:sp>
      <p:sp>
        <p:nvSpPr>
          <p:cNvPr id="3" name="Shape 1"/>
          <p:cNvSpPr/>
          <p:nvPr/>
        </p:nvSpPr>
        <p:spPr>
          <a:xfrm>
            <a:off x="393192" y="292608"/>
            <a:ext cx="82296" cy="64008"/>
          </a:xfrm>
          <a:prstGeom prst="ellipse">
            <a:avLst/>
          </a:prstGeom>
          <a:solidFill>
            <a:srgbClr val="B50069"/>
          </a:solidFill>
          <a:ln/>
        </p:spPr>
      </p:sp>
      <p:sp>
        <p:nvSpPr>
          <p:cNvPr id="4" name="Shape 2"/>
          <p:cNvSpPr/>
          <p:nvPr/>
        </p:nvSpPr>
        <p:spPr>
          <a:xfrm>
            <a:off x="539496" y="329184"/>
            <a:ext cx="82296" cy="64008"/>
          </a:xfrm>
          <a:prstGeom prst="ellipse">
            <a:avLst/>
          </a:prstGeom>
          <a:solidFill>
            <a:srgbClr val="B50069"/>
          </a:solidFill>
          <a:ln/>
        </p:spPr>
      </p:sp>
      <p:sp>
        <p:nvSpPr>
          <p:cNvPr id="5" name="Shape 3"/>
          <p:cNvSpPr/>
          <p:nvPr/>
        </p:nvSpPr>
        <p:spPr>
          <a:xfrm>
            <a:off x="594360" y="237744"/>
            <a:ext cx="45720" cy="36576"/>
          </a:xfrm>
          <a:prstGeom prst="ellipse">
            <a:avLst/>
          </a:prstGeom>
          <a:solidFill>
            <a:srgbClr val="B50069"/>
          </a:solidFill>
          <a:ln/>
        </p:spPr>
      </p:sp>
      <p:sp>
        <p:nvSpPr>
          <p:cNvPr id="6" name="Shape 4"/>
          <p:cNvSpPr/>
          <p:nvPr/>
        </p:nvSpPr>
        <p:spPr>
          <a:xfrm>
            <a:off x="443484" y="461772"/>
            <a:ext cx="45720" cy="36576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1476831" y="651011"/>
            <a:ext cx="99486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5000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Cybercrimes Targeting Mobiles (cont.)</a:t>
            </a:r>
            <a:endParaRPr lang="en-US" sz="3600" dirty="0"/>
          </a:p>
        </p:txBody>
      </p:sp>
      <p:sp>
        <p:nvSpPr>
          <p:cNvPr id="10" name="Shape 8"/>
          <p:cNvSpPr/>
          <p:nvPr/>
        </p:nvSpPr>
        <p:spPr>
          <a:xfrm>
            <a:off x="868679" y="2576609"/>
            <a:ext cx="2767571" cy="3866231"/>
          </a:xfrm>
          <a:prstGeom prst="roundRect">
            <a:avLst>
              <a:gd name="adj" fmla="val 4786"/>
            </a:avLst>
          </a:prstGeom>
          <a:solidFill>
            <a:srgbClr val="FBF3F8"/>
          </a:solidFill>
          <a:ln w="12700">
            <a:solidFill>
              <a:srgbClr val="EBD6E6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69848" y="2759490"/>
            <a:ext cx="566928" cy="566928"/>
          </a:xfrm>
          <a:prstGeom prst="ellipse">
            <a:avLst/>
          </a:prstGeom>
          <a:solidFill>
            <a:srgbClr val="B50069"/>
          </a:solidFill>
          <a:ln/>
        </p:spPr>
      </p:sp>
      <p:pic>
        <p:nvPicPr>
          <p:cNvPr id="12" name="Image 0" descr="/home/claude/icons/phishing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576" y="2869218"/>
            <a:ext cx="347472" cy="347472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1069848" y="1689117"/>
            <a:ext cx="2019618" cy="7672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Phishing Attacks</a:t>
            </a:r>
            <a:endParaRPr lang="en-US" sz="2400" dirty="0"/>
          </a:p>
        </p:txBody>
      </p:sp>
      <p:sp>
        <p:nvSpPr>
          <p:cNvPr id="14" name="Text 11"/>
          <p:cNvSpPr/>
          <p:nvPr/>
        </p:nvSpPr>
        <p:spPr>
          <a:xfrm>
            <a:off x="1069848" y="3596326"/>
            <a:ext cx="2230400" cy="22474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Fooling targets into giving up passwords, downloading malware, or confirming transactions.</a:t>
            </a:r>
            <a:endParaRPr lang="en-US" sz="2000" dirty="0"/>
          </a:p>
        </p:txBody>
      </p:sp>
      <p:sp>
        <p:nvSpPr>
          <p:cNvPr id="15" name="Shape 12"/>
          <p:cNvSpPr/>
          <p:nvPr/>
        </p:nvSpPr>
        <p:spPr>
          <a:xfrm>
            <a:off x="5196781" y="2566099"/>
            <a:ext cx="2549343" cy="3866231"/>
          </a:xfrm>
          <a:prstGeom prst="roundRect">
            <a:avLst>
              <a:gd name="adj" fmla="val 4786"/>
            </a:avLst>
          </a:prstGeom>
          <a:solidFill>
            <a:srgbClr val="FBF3F8"/>
          </a:solidFill>
          <a:ln w="12700">
            <a:solidFill>
              <a:srgbClr val="EBD6E6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5397950" y="2748980"/>
            <a:ext cx="566928" cy="566928"/>
          </a:xfrm>
          <a:prstGeom prst="ellipse">
            <a:avLst/>
          </a:prstGeom>
          <a:solidFill>
            <a:srgbClr val="B50069"/>
          </a:solidFill>
          <a:ln/>
        </p:spPr>
      </p:sp>
      <p:pic>
        <p:nvPicPr>
          <p:cNvPr id="17" name="Image 1" descr="/home/claude/icons/identity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7678" y="2858708"/>
            <a:ext cx="347472" cy="347472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5366421" y="1678607"/>
            <a:ext cx="1848048" cy="777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Identity Theft</a:t>
            </a:r>
            <a:endParaRPr lang="en-US" sz="2400" dirty="0"/>
          </a:p>
        </p:txBody>
      </p:sp>
      <p:sp>
        <p:nvSpPr>
          <p:cNvPr id="19" name="Text 15"/>
          <p:cNvSpPr/>
          <p:nvPr/>
        </p:nvSpPr>
        <p:spPr>
          <a:xfrm>
            <a:off x="5397949" y="3585816"/>
            <a:ext cx="2106437" cy="22474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Stolen identities used to open accounts, hijack numbers, or upgrade phones fraudulently.</a:t>
            </a:r>
            <a:endParaRPr lang="en-US" sz="2000" dirty="0"/>
          </a:p>
        </p:txBody>
      </p:sp>
      <p:sp>
        <p:nvSpPr>
          <p:cNvPr id="20" name="Shape 16"/>
          <p:cNvSpPr/>
          <p:nvPr/>
        </p:nvSpPr>
        <p:spPr>
          <a:xfrm>
            <a:off x="9072934" y="2576610"/>
            <a:ext cx="2250386" cy="3183060"/>
          </a:xfrm>
          <a:prstGeom prst="roundRect">
            <a:avLst>
              <a:gd name="adj" fmla="val 4786"/>
            </a:avLst>
          </a:prstGeom>
          <a:solidFill>
            <a:srgbClr val="FBF3F8"/>
          </a:solidFill>
          <a:ln w="12700">
            <a:solidFill>
              <a:srgbClr val="EBD6E6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9274103" y="2759490"/>
            <a:ext cx="566928" cy="566928"/>
          </a:xfrm>
          <a:prstGeom prst="ellipse">
            <a:avLst/>
          </a:prstGeom>
          <a:solidFill>
            <a:srgbClr val="B50069"/>
          </a:solidFill>
          <a:ln/>
        </p:spPr>
      </p:sp>
      <p:pic>
        <p:nvPicPr>
          <p:cNvPr id="22" name="Image 2" descr="/home/claude/icons/spyware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83831" y="2869218"/>
            <a:ext cx="347472" cy="347472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9274102" y="1689117"/>
            <a:ext cx="1848049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Spyware</a:t>
            </a:r>
            <a:endParaRPr lang="en-US" sz="2400" dirty="0"/>
          </a:p>
        </p:txBody>
      </p:sp>
      <p:sp>
        <p:nvSpPr>
          <p:cNvPr id="24" name="Text 19"/>
          <p:cNvSpPr/>
          <p:nvPr/>
        </p:nvSpPr>
        <p:spPr>
          <a:xfrm>
            <a:off x="9274103" y="3596326"/>
            <a:ext cx="1730228" cy="19951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Monitors phone activity — reads texts, tracks location, listens in, takes pictures.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FB666C-FEB2-EA6F-1F19-E3E6BE7508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D7D16E51-0A27-D54E-7C8C-5AFCF288BED4}"/>
              </a:ext>
            </a:extLst>
          </p:cNvPr>
          <p:cNvSpPr/>
          <p:nvPr/>
        </p:nvSpPr>
        <p:spPr>
          <a:xfrm>
            <a:off x="320040" y="429768"/>
            <a:ext cx="384048" cy="292608"/>
          </a:xfrm>
          <a:prstGeom prst="diamond">
            <a:avLst/>
          </a:prstGeom>
          <a:solidFill>
            <a:srgbClr val="B50069"/>
          </a:solidFill>
          <a:ln/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6DD47B03-FB86-CBEF-2CC0-3EBFD1C23EF4}"/>
              </a:ext>
            </a:extLst>
          </p:cNvPr>
          <p:cNvSpPr/>
          <p:nvPr/>
        </p:nvSpPr>
        <p:spPr>
          <a:xfrm>
            <a:off x="393192" y="292608"/>
            <a:ext cx="82296" cy="64008"/>
          </a:xfrm>
          <a:prstGeom prst="ellipse">
            <a:avLst/>
          </a:prstGeom>
          <a:solidFill>
            <a:srgbClr val="B50069"/>
          </a:solidFill>
          <a:ln/>
        </p:spPr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8D04DA35-2988-AB09-A171-F969D50E62A1}"/>
              </a:ext>
            </a:extLst>
          </p:cNvPr>
          <p:cNvSpPr/>
          <p:nvPr/>
        </p:nvSpPr>
        <p:spPr>
          <a:xfrm>
            <a:off x="539496" y="329184"/>
            <a:ext cx="82296" cy="64008"/>
          </a:xfrm>
          <a:prstGeom prst="ellipse">
            <a:avLst/>
          </a:prstGeom>
          <a:solidFill>
            <a:srgbClr val="B50069"/>
          </a:solidFill>
          <a:ln/>
        </p:spPr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B9C31A21-5C66-8C53-0A49-EE6E542D77F5}"/>
              </a:ext>
            </a:extLst>
          </p:cNvPr>
          <p:cNvSpPr/>
          <p:nvPr/>
        </p:nvSpPr>
        <p:spPr>
          <a:xfrm>
            <a:off x="594360" y="237744"/>
            <a:ext cx="45720" cy="36576"/>
          </a:xfrm>
          <a:prstGeom prst="ellipse">
            <a:avLst/>
          </a:prstGeom>
          <a:solidFill>
            <a:srgbClr val="B50069"/>
          </a:solidFill>
          <a:ln/>
        </p:spPr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D6447596-593A-AAF7-35D3-5EBD81A69797}"/>
              </a:ext>
            </a:extLst>
          </p:cNvPr>
          <p:cNvSpPr/>
          <p:nvPr/>
        </p:nvSpPr>
        <p:spPr>
          <a:xfrm>
            <a:off x="443484" y="461772"/>
            <a:ext cx="45720" cy="36576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B69BEF9F-5473-4EDE-0B0A-A8E1E1115323}"/>
              </a:ext>
            </a:extLst>
          </p:cNvPr>
          <p:cNvSpPr/>
          <p:nvPr/>
        </p:nvSpPr>
        <p:spPr>
          <a:xfrm>
            <a:off x="1527048" y="594466"/>
            <a:ext cx="99486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5000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Cybercrimes Targeting Mobiles (cont.)</a:t>
            </a:r>
            <a:endParaRPr lang="en-US" sz="3600" dirty="0"/>
          </a:p>
        </p:txBody>
      </p:sp>
      <p:sp>
        <p:nvSpPr>
          <p:cNvPr id="25" name="Shape 20">
            <a:extLst>
              <a:ext uri="{FF2B5EF4-FFF2-40B4-BE49-F238E27FC236}">
                <a16:creationId xmlns:a16="http://schemas.microsoft.com/office/drawing/2014/main" id="{D656F099-7CFB-7738-0FF0-89608C1F28C0}"/>
              </a:ext>
            </a:extLst>
          </p:cNvPr>
          <p:cNvSpPr/>
          <p:nvPr/>
        </p:nvSpPr>
        <p:spPr>
          <a:xfrm>
            <a:off x="977848" y="2807834"/>
            <a:ext cx="3068635" cy="3319697"/>
          </a:xfrm>
          <a:prstGeom prst="roundRect">
            <a:avLst>
              <a:gd name="adj" fmla="val 4786"/>
            </a:avLst>
          </a:prstGeom>
          <a:solidFill>
            <a:srgbClr val="FBF3F8"/>
          </a:solidFill>
          <a:ln w="12700">
            <a:solidFill>
              <a:srgbClr val="EBD6E6"/>
            </a:solidFill>
            <a:prstDash val="solid"/>
          </a:ln>
        </p:spPr>
      </p:sp>
      <p:sp>
        <p:nvSpPr>
          <p:cNvPr id="26" name="Shape 21">
            <a:extLst>
              <a:ext uri="{FF2B5EF4-FFF2-40B4-BE49-F238E27FC236}">
                <a16:creationId xmlns:a16="http://schemas.microsoft.com/office/drawing/2014/main" id="{18C99E1A-F624-72C4-E258-9AEC1B549B3E}"/>
              </a:ext>
            </a:extLst>
          </p:cNvPr>
          <p:cNvSpPr/>
          <p:nvPr/>
        </p:nvSpPr>
        <p:spPr>
          <a:xfrm>
            <a:off x="1179017" y="2990715"/>
            <a:ext cx="566928" cy="566928"/>
          </a:xfrm>
          <a:prstGeom prst="ellipse">
            <a:avLst/>
          </a:prstGeom>
          <a:solidFill>
            <a:srgbClr val="B50069"/>
          </a:solidFill>
          <a:ln/>
        </p:spPr>
      </p:sp>
      <p:pic>
        <p:nvPicPr>
          <p:cNvPr id="27" name="Image 3" descr="/home/claude/icons/maliciousapp_white.png">
            <a:extLst>
              <a:ext uri="{FF2B5EF4-FFF2-40B4-BE49-F238E27FC236}">
                <a16:creationId xmlns:a16="http://schemas.microsoft.com/office/drawing/2014/main" id="{4623BC4E-6D08-155A-B925-5B1C26E110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8745" y="3100443"/>
            <a:ext cx="347472" cy="347472"/>
          </a:xfrm>
          <a:prstGeom prst="rect">
            <a:avLst/>
          </a:prstGeom>
        </p:spPr>
      </p:pic>
      <p:sp>
        <p:nvSpPr>
          <p:cNvPr id="28" name="Text 22">
            <a:extLst>
              <a:ext uri="{FF2B5EF4-FFF2-40B4-BE49-F238E27FC236}">
                <a16:creationId xmlns:a16="http://schemas.microsoft.com/office/drawing/2014/main" id="{E57F0AFE-D450-3F0D-8795-C0278A11E047}"/>
              </a:ext>
            </a:extLst>
          </p:cNvPr>
          <p:cNvSpPr/>
          <p:nvPr/>
        </p:nvSpPr>
        <p:spPr>
          <a:xfrm>
            <a:off x="1179016" y="1689116"/>
            <a:ext cx="2184293" cy="789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Malicious Apps</a:t>
            </a:r>
            <a:endParaRPr lang="en-US" sz="2400" dirty="0"/>
          </a:p>
        </p:txBody>
      </p:sp>
      <p:sp>
        <p:nvSpPr>
          <p:cNvPr id="29" name="Text 23">
            <a:extLst>
              <a:ext uri="{FF2B5EF4-FFF2-40B4-BE49-F238E27FC236}">
                <a16:creationId xmlns:a16="http://schemas.microsoft.com/office/drawing/2014/main" id="{8D9B09C7-EA86-B45D-149A-418DFE519F2E}"/>
              </a:ext>
            </a:extLst>
          </p:cNvPr>
          <p:cNvSpPr/>
          <p:nvPr/>
        </p:nvSpPr>
        <p:spPr>
          <a:xfrm>
            <a:off x="1179016" y="3701425"/>
            <a:ext cx="2542591" cy="204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Trojan-style apps that appear beneficial but lock phones or steal data and money.</a:t>
            </a:r>
            <a:endParaRPr lang="en-US" sz="2000" dirty="0"/>
          </a:p>
        </p:txBody>
      </p:sp>
      <p:sp>
        <p:nvSpPr>
          <p:cNvPr id="30" name="Shape 24">
            <a:extLst>
              <a:ext uri="{FF2B5EF4-FFF2-40B4-BE49-F238E27FC236}">
                <a16:creationId xmlns:a16="http://schemas.microsoft.com/office/drawing/2014/main" id="{1C795AF5-AE78-E184-98AD-7E972992621D}"/>
              </a:ext>
            </a:extLst>
          </p:cNvPr>
          <p:cNvSpPr/>
          <p:nvPr/>
        </p:nvSpPr>
        <p:spPr>
          <a:xfrm>
            <a:off x="4948593" y="2818347"/>
            <a:ext cx="3225743" cy="3319697"/>
          </a:xfrm>
          <a:prstGeom prst="roundRect">
            <a:avLst>
              <a:gd name="adj" fmla="val 4786"/>
            </a:avLst>
          </a:prstGeom>
          <a:solidFill>
            <a:srgbClr val="FBF3F8"/>
          </a:solidFill>
          <a:ln w="12700">
            <a:solidFill>
              <a:srgbClr val="EBD6E6"/>
            </a:solidFill>
            <a:prstDash val="solid"/>
          </a:ln>
        </p:spPr>
      </p:sp>
      <p:sp>
        <p:nvSpPr>
          <p:cNvPr id="31" name="Shape 25">
            <a:extLst>
              <a:ext uri="{FF2B5EF4-FFF2-40B4-BE49-F238E27FC236}">
                <a16:creationId xmlns:a16="http://schemas.microsoft.com/office/drawing/2014/main" id="{708943F6-E524-F602-F183-5B6A65B2E1AB}"/>
              </a:ext>
            </a:extLst>
          </p:cNvPr>
          <p:cNvSpPr/>
          <p:nvPr/>
        </p:nvSpPr>
        <p:spPr>
          <a:xfrm>
            <a:off x="5149762" y="3001228"/>
            <a:ext cx="566928" cy="566928"/>
          </a:xfrm>
          <a:prstGeom prst="ellipse">
            <a:avLst/>
          </a:prstGeom>
          <a:solidFill>
            <a:srgbClr val="B50069"/>
          </a:solidFill>
          <a:ln/>
        </p:spPr>
      </p:sp>
      <p:pic>
        <p:nvPicPr>
          <p:cNvPr id="32" name="Image 4" descr="/home/claude/icons/weaksecurity_white.png">
            <a:extLst>
              <a:ext uri="{FF2B5EF4-FFF2-40B4-BE49-F238E27FC236}">
                <a16:creationId xmlns:a16="http://schemas.microsoft.com/office/drawing/2014/main" id="{0676976E-105C-4137-0DD4-C95823738B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9490" y="3110956"/>
            <a:ext cx="347472" cy="347472"/>
          </a:xfrm>
          <a:prstGeom prst="rect">
            <a:avLst/>
          </a:prstGeom>
        </p:spPr>
      </p:pic>
      <p:sp>
        <p:nvSpPr>
          <p:cNvPr id="33" name="Text 26">
            <a:extLst>
              <a:ext uri="{FF2B5EF4-FFF2-40B4-BE49-F238E27FC236}">
                <a16:creationId xmlns:a16="http://schemas.microsoft.com/office/drawing/2014/main" id="{BBCC5027-066B-BD9B-F6AC-37A7F3854A59}"/>
              </a:ext>
            </a:extLst>
          </p:cNvPr>
          <p:cNvSpPr/>
          <p:nvPr/>
        </p:nvSpPr>
        <p:spPr>
          <a:xfrm>
            <a:off x="4971084" y="1689117"/>
            <a:ext cx="2281053" cy="7893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Apps with Weak Security</a:t>
            </a:r>
            <a:endParaRPr lang="en-US" sz="2400" dirty="0"/>
          </a:p>
        </p:txBody>
      </p:sp>
      <p:sp>
        <p:nvSpPr>
          <p:cNvPr id="34" name="Text 27">
            <a:extLst>
              <a:ext uri="{FF2B5EF4-FFF2-40B4-BE49-F238E27FC236}">
                <a16:creationId xmlns:a16="http://schemas.microsoft.com/office/drawing/2014/main" id="{A971DF0A-2A5E-586D-8CAB-B40FD5288AB0}"/>
              </a:ext>
            </a:extLst>
          </p:cNvPr>
          <p:cNvSpPr/>
          <p:nvPr/>
        </p:nvSpPr>
        <p:spPr>
          <a:xfrm>
            <a:off x="5149762" y="3648875"/>
            <a:ext cx="2376694" cy="204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Weak encryption or leaked tokens let hackers impersonate real people online.</a:t>
            </a:r>
            <a:endParaRPr lang="en-US" sz="2000" dirty="0"/>
          </a:p>
        </p:txBody>
      </p:sp>
      <p:sp>
        <p:nvSpPr>
          <p:cNvPr id="35" name="Shape 28">
            <a:extLst>
              <a:ext uri="{FF2B5EF4-FFF2-40B4-BE49-F238E27FC236}">
                <a16:creationId xmlns:a16="http://schemas.microsoft.com/office/drawing/2014/main" id="{60354932-EB09-932E-BFA4-B0A141A0621E}"/>
              </a:ext>
            </a:extLst>
          </p:cNvPr>
          <p:cNvSpPr/>
          <p:nvPr/>
        </p:nvSpPr>
        <p:spPr>
          <a:xfrm>
            <a:off x="9066488" y="2797323"/>
            <a:ext cx="2505402" cy="3319697"/>
          </a:xfrm>
          <a:prstGeom prst="roundRect">
            <a:avLst>
              <a:gd name="adj" fmla="val 4786"/>
            </a:avLst>
          </a:prstGeom>
          <a:solidFill>
            <a:srgbClr val="FBF3F8"/>
          </a:solidFill>
          <a:ln w="12700">
            <a:solidFill>
              <a:srgbClr val="EBD6E6"/>
            </a:solidFill>
            <a:prstDash val="solid"/>
          </a:ln>
        </p:spPr>
      </p:sp>
      <p:sp>
        <p:nvSpPr>
          <p:cNvPr id="36" name="Shape 29">
            <a:extLst>
              <a:ext uri="{FF2B5EF4-FFF2-40B4-BE49-F238E27FC236}">
                <a16:creationId xmlns:a16="http://schemas.microsoft.com/office/drawing/2014/main" id="{7B2247B8-F302-F0CE-0FCF-6C7F89DD13AF}"/>
              </a:ext>
            </a:extLst>
          </p:cNvPr>
          <p:cNvSpPr/>
          <p:nvPr/>
        </p:nvSpPr>
        <p:spPr>
          <a:xfrm>
            <a:off x="9267656" y="2980204"/>
            <a:ext cx="566928" cy="566928"/>
          </a:xfrm>
          <a:prstGeom prst="ellipse">
            <a:avLst/>
          </a:prstGeom>
          <a:solidFill>
            <a:srgbClr val="B50069"/>
          </a:solidFill>
          <a:ln/>
        </p:spPr>
      </p:sp>
      <p:pic>
        <p:nvPicPr>
          <p:cNvPr id="37" name="Image 5" descr="/home/claude/icons/outdated_white.png">
            <a:extLst>
              <a:ext uri="{FF2B5EF4-FFF2-40B4-BE49-F238E27FC236}">
                <a16:creationId xmlns:a16="http://schemas.microsoft.com/office/drawing/2014/main" id="{4853838E-591D-064A-6326-BB8A847804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77384" y="3089932"/>
            <a:ext cx="347472" cy="347472"/>
          </a:xfrm>
          <a:prstGeom prst="rect">
            <a:avLst/>
          </a:prstGeom>
        </p:spPr>
      </p:pic>
      <p:sp>
        <p:nvSpPr>
          <p:cNvPr id="38" name="Text 30">
            <a:extLst>
              <a:ext uri="{FF2B5EF4-FFF2-40B4-BE49-F238E27FC236}">
                <a16:creationId xmlns:a16="http://schemas.microsoft.com/office/drawing/2014/main" id="{52E27E40-4836-83F1-B403-EF85C4B983B8}"/>
              </a:ext>
            </a:extLst>
          </p:cNvPr>
          <p:cNvSpPr/>
          <p:nvPr/>
        </p:nvSpPr>
        <p:spPr>
          <a:xfrm>
            <a:off x="9049407" y="1689117"/>
            <a:ext cx="2069697" cy="7893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Out-of-Date Devices</a:t>
            </a:r>
            <a:endParaRPr lang="en-US" sz="2400" dirty="0"/>
          </a:p>
        </p:txBody>
      </p:sp>
      <p:sp>
        <p:nvSpPr>
          <p:cNvPr id="39" name="Text 31">
            <a:extLst>
              <a:ext uri="{FF2B5EF4-FFF2-40B4-BE49-F238E27FC236}">
                <a16:creationId xmlns:a16="http://schemas.microsoft.com/office/drawing/2014/main" id="{9115FCBB-D7B9-1E5E-B252-278A84304D7B}"/>
              </a:ext>
            </a:extLst>
          </p:cNvPr>
          <p:cNvSpPr/>
          <p:nvPr/>
        </p:nvSpPr>
        <p:spPr>
          <a:xfrm>
            <a:off x="9267656" y="3648875"/>
            <a:ext cx="2020454" cy="204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Devices past their update window (Samsung ~4yrs, Apple ~5-6yrs, Pixel 3yrs+) lose security patches.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981086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429768"/>
            <a:ext cx="384048" cy="292608"/>
          </a:xfrm>
          <a:prstGeom prst="diamond">
            <a:avLst/>
          </a:prstGeom>
          <a:solidFill>
            <a:srgbClr val="B50069"/>
          </a:solidFill>
          <a:ln/>
        </p:spPr>
      </p:sp>
      <p:sp>
        <p:nvSpPr>
          <p:cNvPr id="3" name="Shape 1"/>
          <p:cNvSpPr/>
          <p:nvPr/>
        </p:nvSpPr>
        <p:spPr>
          <a:xfrm>
            <a:off x="393192" y="292608"/>
            <a:ext cx="82296" cy="64008"/>
          </a:xfrm>
          <a:prstGeom prst="ellipse">
            <a:avLst/>
          </a:prstGeom>
          <a:solidFill>
            <a:srgbClr val="B50069"/>
          </a:solidFill>
          <a:ln/>
        </p:spPr>
      </p:sp>
      <p:sp>
        <p:nvSpPr>
          <p:cNvPr id="4" name="Shape 2"/>
          <p:cNvSpPr/>
          <p:nvPr/>
        </p:nvSpPr>
        <p:spPr>
          <a:xfrm>
            <a:off x="539496" y="329184"/>
            <a:ext cx="82296" cy="64008"/>
          </a:xfrm>
          <a:prstGeom prst="ellipse">
            <a:avLst/>
          </a:prstGeom>
          <a:solidFill>
            <a:srgbClr val="B50069"/>
          </a:solidFill>
          <a:ln/>
        </p:spPr>
      </p:sp>
      <p:sp>
        <p:nvSpPr>
          <p:cNvPr id="5" name="Shape 3"/>
          <p:cNvSpPr/>
          <p:nvPr/>
        </p:nvSpPr>
        <p:spPr>
          <a:xfrm>
            <a:off x="594360" y="237744"/>
            <a:ext cx="45720" cy="36576"/>
          </a:xfrm>
          <a:prstGeom prst="ellipse">
            <a:avLst/>
          </a:prstGeom>
          <a:solidFill>
            <a:srgbClr val="B50069"/>
          </a:solidFill>
          <a:ln/>
        </p:spPr>
      </p:sp>
      <p:sp>
        <p:nvSpPr>
          <p:cNvPr id="6" name="Shape 4"/>
          <p:cNvSpPr/>
          <p:nvPr/>
        </p:nvSpPr>
        <p:spPr>
          <a:xfrm>
            <a:off x="443484" y="461772"/>
            <a:ext cx="45720" cy="36576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1636776" y="256032"/>
            <a:ext cx="98389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5000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Online Scams &amp; Frauds: Communication-Based</a:t>
            </a: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886968" y="841248"/>
            <a:ext cx="2834640" cy="54864"/>
          </a:xfrm>
          <a:prstGeom prst="rect">
            <a:avLst/>
          </a:prstGeom>
          <a:solidFill>
            <a:srgbClr val="F6BF69"/>
          </a:solidFill>
          <a:ln/>
        </p:spPr>
      </p:sp>
      <p:sp>
        <p:nvSpPr>
          <p:cNvPr id="9" name="Text 7"/>
          <p:cNvSpPr/>
          <p:nvPr/>
        </p:nvSpPr>
        <p:spPr>
          <a:xfrm>
            <a:off x="1179576" y="896112"/>
            <a:ext cx="10296144" cy="464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i="1" dirty="0">
                <a:latin typeface="Arial" pitchFamily="34" charset="0"/>
                <a:cs typeface="Arial" pitchFamily="34" charset="-120"/>
              </a:rPr>
              <a:t>Fraud carried out through direct messages and calls</a:t>
            </a:r>
          </a:p>
        </p:txBody>
      </p:sp>
      <p:sp>
        <p:nvSpPr>
          <p:cNvPr id="10" name="Shape 8"/>
          <p:cNvSpPr/>
          <p:nvPr/>
        </p:nvSpPr>
        <p:spPr>
          <a:xfrm>
            <a:off x="868680" y="3266440"/>
            <a:ext cx="2420874" cy="3335528"/>
          </a:xfrm>
          <a:prstGeom prst="roundRect">
            <a:avLst>
              <a:gd name="adj" fmla="val 3404"/>
            </a:avLst>
          </a:prstGeom>
          <a:solidFill>
            <a:srgbClr val="FBF3F8"/>
          </a:solidFill>
          <a:ln w="12700">
            <a:solidFill>
              <a:srgbClr val="EBD6E6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69848" y="3449320"/>
            <a:ext cx="566928" cy="566928"/>
          </a:xfrm>
          <a:prstGeom prst="ellipse">
            <a:avLst/>
          </a:prstGeom>
          <a:solidFill>
            <a:srgbClr val="B50069"/>
          </a:solidFill>
          <a:ln/>
        </p:spPr>
      </p:sp>
      <p:pic>
        <p:nvPicPr>
          <p:cNvPr id="12" name="Image 0" descr="/home/claude/icons/phishing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576" y="3559048"/>
            <a:ext cx="347472" cy="347472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1080008" y="1713992"/>
            <a:ext cx="2018538" cy="1383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 Scams</a:t>
            </a:r>
            <a:endParaRPr lang="en-US" sz="2400" dirty="0"/>
          </a:p>
        </p:txBody>
      </p:sp>
      <p:sp>
        <p:nvSpPr>
          <p:cNvPr id="14" name="Text 11"/>
          <p:cNvSpPr/>
          <p:nvPr/>
        </p:nvSpPr>
        <p:spPr>
          <a:xfrm>
            <a:off x="1069848" y="4225544"/>
            <a:ext cx="2018538" cy="2022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Deceptive emails linking to attacker-controlled sites that collect sensitive data.</a:t>
            </a:r>
            <a:endParaRPr lang="en-US" sz="2000" dirty="0"/>
          </a:p>
        </p:txBody>
      </p:sp>
      <p:sp>
        <p:nvSpPr>
          <p:cNvPr id="15" name="Shape 12"/>
          <p:cNvSpPr/>
          <p:nvPr/>
        </p:nvSpPr>
        <p:spPr>
          <a:xfrm>
            <a:off x="3545586" y="3266440"/>
            <a:ext cx="2420874" cy="3335528"/>
          </a:xfrm>
          <a:prstGeom prst="roundRect">
            <a:avLst>
              <a:gd name="adj" fmla="val 3404"/>
            </a:avLst>
          </a:prstGeom>
          <a:solidFill>
            <a:srgbClr val="FBF3F8"/>
          </a:solidFill>
          <a:ln w="12700">
            <a:solidFill>
              <a:srgbClr val="EBD6E6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3746754" y="3449320"/>
            <a:ext cx="566928" cy="566928"/>
          </a:xfrm>
          <a:prstGeom prst="ellipse">
            <a:avLst/>
          </a:prstGeom>
          <a:solidFill>
            <a:srgbClr val="B50069"/>
          </a:solidFill>
          <a:ln/>
        </p:spPr>
      </p:sp>
      <p:pic>
        <p:nvPicPr>
          <p:cNvPr id="17" name="Image 1" descr="/home/claude/icons/target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6482" y="3559048"/>
            <a:ext cx="347472" cy="347472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3756914" y="1713992"/>
            <a:ext cx="2018538" cy="1383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Phishing, Vishing, Smishing, Whaling</a:t>
            </a:r>
            <a:endParaRPr lang="en-US" sz="2400" dirty="0"/>
          </a:p>
        </p:txBody>
      </p:sp>
      <p:sp>
        <p:nvSpPr>
          <p:cNvPr id="19" name="Text 15"/>
          <p:cNvSpPr/>
          <p:nvPr/>
        </p:nvSpPr>
        <p:spPr>
          <a:xfrm>
            <a:off x="3746754" y="4225544"/>
            <a:ext cx="2018538" cy="2022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Tailored messages using acquaintance-level detail to extract personal information.</a:t>
            </a:r>
            <a:endParaRPr lang="en-US" sz="2000" dirty="0"/>
          </a:p>
        </p:txBody>
      </p:sp>
      <p:sp>
        <p:nvSpPr>
          <p:cNvPr id="20" name="Shape 16"/>
          <p:cNvSpPr/>
          <p:nvPr/>
        </p:nvSpPr>
        <p:spPr>
          <a:xfrm>
            <a:off x="6222492" y="3266440"/>
            <a:ext cx="2420874" cy="3335528"/>
          </a:xfrm>
          <a:prstGeom prst="roundRect">
            <a:avLst>
              <a:gd name="adj" fmla="val 3404"/>
            </a:avLst>
          </a:prstGeom>
          <a:solidFill>
            <a:srgbClr val="FBF3F8"/>
          </a:solidFill>
          <a:ln w="12700">
            <a:solidFill>
              <a:srgbClr val="EBD6E6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6423660" y="3449320"/>
            <a:ext cx="566928" cy="566928"/>
          </a:xfrm>
          <a:prstGeom prst="ellipse">
            <a:avLst/>
          </a:prstGeom>
          <a:solidFill>
            <a:srgbClr val="B50069"/>
          </a:solidFill>
          <a:ln/>
        </p:spPr>
      </p:sp>
      <p:pic>
        <p:nvPicPr>
          <p:cNvPr id="22" name="Image 2" descr="/home/claude/icons/jobfraud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3388" y="3559048"/>
            <a:ext cx="347472" cy="347472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6433820" y="1713992"/>
            <a:ext cx="2018538" cy="1383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Job / Recruitment Fraud</a:t>
            </a:r>
            <a:endParaRPr lang="en-US" sz="2400" dirty="0"/>
          </a:p>
        </p:txBody>
      </p:sp>
      <p:sp>
        <p:nvSpPr>
          <p:cNvPr id="24" name="Text 19"/>
          <p:cNvSpPr/>
          <p:nvPr/>
        </p:nvSpPr>
        <p:spPr>
          <a:xfrm>
            <a:off x="6423660" y="4225544"/>
            <a:ext cx="2018538" cy="2022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Fake job listings designed to collect money or personal data from job seekers.</a:t>
            </a:r>
            <a:endParaRPr lang="en-US" sz="2000" dirty="0"/>
          </a:p>
        </p:txBody>
      </p:sp>
      <p:sp>
        <p:nvSpPr>
          <p:cNvPr id="25" name="Shape 20"/>
          <p:cNvSpPr/>
          <p:nvPr/>
        </p:nvSpPr>
        <p:spPr>
          <a:xfrm>
            <a:off x="8899398" y="3266440"/>
            <a:ext cx="2420874" cy="3335528"/>
          </a:xfrm>
          <a:prstGeom prst="roundRect">
            <a:avLst>
              <a:gd name="adj" fmla="val 3404"/>
            </a:avLst>
          </a:prstGeom>
          <a:solidFill>
            <a:srgbClr val="FBF3F8"/>
          </a:solidFill>
          <a:ln w="12700">
            <a:solidFill>
              <a:srgbClr val="EBD6E6"/>
            </a:solidFill>
            <a:prstDash val="solid"/>
          </a:ln>
        </p:spPr>
      </p:sp>
      <p:sp>
        <p:nvSpPr>
          <p:cNvPr id="26" name="Shape 21"/>
          <p:cNvSpPr/>
          <p:nvPr/>
        </p:nvSpPr>
        <p:spPr>
          <a:xfrm>
            <a:off x="9100566" y="3449320"/>
            <a:ext cx="566928" cy="566928"/>
          </a:xfrm>
          <a:prstGeom prst="ellipse">
            <a:avLst/>
          </a:prstGeom>
          <a:solidFill>
            <a:srgbClr val="B50069"/>
          </a:solidFill>
          <a:ln/>
        </p:spPr>
      </p:sp>
      <p:pic>
        <p:nvPicPr>
          <p:cNvPr id="27" name="Image 3" descr="/home/claude/icons/sextortion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10294" y="3559048"/>
            <a:ext cx="347472" cy="347472"/>
          </a:xfrm>
          <a:prstGeom prst="rect">
            <a:avLst/>
          </a:prstGeom>
        </p:spPr>
      </p:pic>
      <p:sp>
        <p:nvSpPr>
          <p:cNvPr id="28" name="Text 22"/>
          <p:cNvSpPr/>
          <p:nvPr/>
        </p:nvSpPr>
        <p:spPr>
          <a:xfrm>
            <a:off x="9110726" y="1713992"/>
            <a:ext cx="2018538" cy="1383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Online Sextortion</a:t>
            </a:r>
            <a:endParaRPr lang="en-US" sz="2400" dirty="0"/>
          </a:p>
        </p:txBody>
      </p:sp>
      <p:sp>
        <p:nvSpPr>
          <p:cNvPr id="29" name="Text 23"/>
          <p:cNvSpPr/>
          <p:nvPr/>
        </p:nvSpPr>
        <p:spPr>
          <a:xfrm>
            <a:off x="9100566" y="4225544"/>
            <a:ext cx="2018538" cy="2022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Threats to share private images or information unless a payment is made.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429768"/>
            <a:ext cx="384048" cy="292608"/>
          </a:xfrm>
          <a:prstGeom prst="diamond">
            <a:avLst/>
          </a:prstGeom>
          <a:solidFill>
            <a:srgbClr val="B50069"/>
          </a:solidFill>
          <a:ln/>
        </p:spPr>
      </p:sp>
      <p:sp>
        <p:nvSpPr>
          <p:cNvPr id="3" name="Shape 1"/>
          <p:cNvSpPr/>
          <p:nvPr/>
        </p:nvSpPr>
        <p:spPr>
          <a:xfrm>
            <a:off x="393192" y="292608"/>
            <a:ext cx="82296" cy="64008"/>
          </a:xfrm>
          <a:prstGeom prst="ellipse">
            <a:avLst/>
          </a:prstGeom>
          <a:solidFill>
            <a:srgbClr val="B50069"/>
          </a:solidFill>
          <a:ln/>
        </p:spPr>
      </p:sp>
      <p:sp>
        <p:nvSpPr>
          <p:cNvPr id="4" name="Shape 2"/>
          <p:cNvSpPr/>
          <p:nvPr/>
        </p:nvSpPr>
        <p:spPr>
          <a:xfrm>
            <a:off x="539496" y="329184"/>
            <a:ext cx="82296" cy="64008"/>
          </a:xfrm>
          <a:prstGeom prst="ellipse">
            <a:avLst/>
          </a:prstGeom>
          <a:solidFill>
            <a:srgbClr val="B50069"/>
          </a:solidFill>
          <a:ln/>
        </p:spPr>
      </p:sp>
      <p:sp>
        <p:nvSpPr>
          <p:cNvPr id="5" name="Shape 3"/>
          <p:cNvSpPr/>
          <p:nvPr/>
        </p:nvSpPr>
        <p:spPr>
          <a:xfrm>
            <a:off x="594360" y="237744"/>
            <a:ext cx="45720" cy="36576"/>
          </a:xfrm>
          <a:prstGeom prst="ellipse">
            <a:avLst/>
          </a:prstGeom>
          <a:solidFill>
            <a:srgbClr val="B50069"/>
          </a:solidFill>
          <a:ln/>
        </p:spPr>
      </p:sp>
      <p:sp>
        <p:nvSpPr>
          <p:cNvPr id="6" name="Shape 4"/>
          <p:cNvSpPr/>
          <p:nvPr/>
        </p:nvSpPr>
        <p:spPr>
          <a:xfrm>
            <a:off x="443484" y="461772"/>
            <a:ext cx="45720" cy="36576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1600200" y="256032"/>
            <a:ext cx="9875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5000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Online Scams &amp; Frauds: Financial &amp; Site-Based</a:t>
            </a: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886968" y="841248"/>
            <a:ext cx="2834640" cy="54864"/>
          </a:xfrm>
          <a:prstGeom prst="rect">
            <a:avLst/>
          </a:prstGeom>
          <a:solidFill>
            <a:srgbClr val="F6BF69"/>
          </a:solidFill>
          <a:ln/>
        </p:spPr>
      </p:sp>
      <p:sp>
        <p:nvSpPr>
          <p:cNvPr id="9" name="Text 7"/>
          <p:cNvSpPr/>
          <p:nvPr/>
        </p:nvSpPr>
        <p:spPr>
          <a:xfrm>
            <a:off x="1071880" y="896112"/>
            <a:ext cx="10607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i="1" dirty="0">
                <a:latin typeface="Arial" pitchFamily="34" charset="0"/>
                <a:cs typeface="Arial" pitchFamily="34" charset="-120"/>
              </a:rPr>
              <a:t>Fraud targeting money, identity, and web infrastructure</a:t>
            </a:r>
          </a:p>
        </p:txBody>
      </p:sp>
      <p:sp>
        <p:nvSpPr>
          <p:cNvPr id="10" name="Shape 8"/>
          <p:cNvSpPr/>
          <p:nvPr/>
        </p:nvSpPr>
        <p:spPr>
          <a:xfrm>
            <a:off x="868680" y="2721864"/>
            <a:ext cx="2741676" cy="3063240"/>
          </a:xfrm>
          <a:prstGeom prst="roundRect">
            <a:avLst>
              <a:gd name="adj" fmla="val 4786"/>
            </a:avLst>
          </a:prstGeom>
          <a:solidFill>
            <a:srgbClr val="FBF3F8"/>
          </a:solidFill>
          <a:ln w="12700">
            <a:solidFill>
              <a:srgbClr val="EBD6E6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69848" y="2849880"/>
            <a:ext cx="566928" cy="566928"/>
          </a:xfrm>
          <a:prstGeom prst="ellipse">
            <a:avLst/>
          </a:prstGeom>
          <a:solidFill>
            <a:srgbClr val="B50069"/>
          </a:solidFill>
          <a:ln/>
        </p:spPr>
      </p:sp>
      <p:pic>
        <p:nvPicPr>
          <p:cNvPr id="12" name="Image 0" descr="/home/claude/icons/cardfraud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576" y="2959608"/>
            <a:ext cx="347472" cy="347472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897128" y="1622552"/>
            <a:ext cx="223215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Card &amp; Payment Fraud</a:t>
            </a:r>
            <a:endParaRPr lang="en-US" sz="2400" dirty="0"/>
          </a:p>
        </p:txBody>
      </p:sp>
      <p:sp>
        <p:nvSpPr>
          <p:cNvPr id="14" name="Text 11"/>
          <p:cNvSpPr/>
          <p:nvPr/>
        </p:nvSpPr>
        <p:spPr>
          <a:xfrm>
            <a:off x="1069848" y="3514344"/>
            <a:ext cx="1971548" cy="2144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E-commerce fraud aimed at stealing identity or money through cards or online payments.</a:t>
            </a:r>
            <a:endParaRPr lang="en-US" sz="2000" dirty="0"/>
          </a:p>
        </p:txBody>
      </p:sp>
      <p:sp>
        <p:nvSpPr>
          <p:cNvPr id="15" name="Shape 12"/>
          <p:cNvSpPr/>
          <p:nvPr/>
        </p:nvSpPr>
        <p:spPr>
          <a:xfrm>
            <a:off x="4847844" y="2667000"/>
            <a:ext cx="2741676" cy="3063240"/>
          </a:xfrm>
          <a:prstGeom prst="roundRect">
            <a:avLst>
              <a:gd name="adj" fmla="val 4786"/>
            </a:avLst>
          </a:prstGeom>
          <a:solidFill>
            <a:srgbClr val="FBF3F8"/>
          </a:solidFill>
          <a:ln w="12700">
            <a:solidFill>
              <a:srgbClr val="EBD6E6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5049012" y="2849880"/>
            <a:ext cx="566928" cy="566928"/>
          </a:xfrm>
          <a:prstGeom prst="ellipse">
            <a:avLst/>
          </a:prstGeom>
          <a:solidFill>
            <a:srgbClr val="B50069"/>
          </a:solidFill>
          <a:ln/>
        </p:spPr>
      </p:sp>
      <p:pic>
        <p:nvPicPr>
          <p:cNvPr id="17" name="Image 1" descr="/home/claude/icons/cyberbullying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8740" y="2959608"/>
            <a:ext cx="347472" cy="347472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4876292" y="1622552"/>
            <a:ext cx="21442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Cyberbullying</a:t>
            </a:r>
            <a:endParaRPr lang="en-US" sz="2400" dirty="0"/>
          </a:p>
        </p:txBody>
      </p:sp>
      <p:sp>
        <p:nvSpPr>
          <p:cNvPr id="19" name="Text 15"/>
          <p:cNvSpPr/>
          <p:nvPr/>
        </p:nvSpPr>
        <p:spPr>
          <a:xfrm>
            <a:off x="5049012" y="3514344"/>
            <a:ext cx="1971548" cy="2144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Sharing harmful or false content about someone to cause humiliation or embarrassment.</a:t>
            </a:r>
            <a:endParaRPr lang="en-US" sz="2000" dirty="0"/>
          </a:p>
        </p:txBody>
      </p:sp>
      <p:sp>
        <p:nvSpPr>
          <p:cNvPr id="20" name="Shape 16"/>
          <p:cNvSpPr/>
          <p:nvPr/>
        </p:nvSpPr>
        <p:spPr>
          <a:xfrm>
            <a:off x="8573008" y="2667000"/>
            <a:ext cx="2741676" cy="3063240"/>
          </a:xfrm>
          <a:prstGeom prst="roundRect">
            <a:avLst>
              <a:gd name="adj" fmla="val 4786"/>
            </a:avLst>
          </a:prstGeom>
          <a:solidFill>
            <a:srgbClr val="FBF3F8"/>
          </a:solidFill>
          <a:ln w="12700">
            <a:solidFill>
              <a:srgbClr val="EBD6E6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8774176" y="2849880"/>
            <a:ext cx="566928" cy="566928"/>
          </a:xfrm>
          <a:prstGeom prst="ellipse">
            <a:avLst/>
          </a:prstGeom>
          <a:solidFill>
            <a:srgbClr val="B50069"/>
          </a:solidFill>
          <a:ln/>
        </p:spPr>
      </p:sp>
      <p:pic>
        <p:nvPicPr>
          <p:cNvPr id="22" name="Image 2" descr="/home/claude/icons/defacement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83904" y="2959608"/>
            <a:ext cx="347472" cy="347472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8601456" y="1622552"/>
            <a:ext cx="21442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Website Defacement</a:t>
            </a:r>
            <a:endParaRPr lang="en-US" sz="2400" dirty="0"/>
          </a:p>
        </p:txBody>
      </p:sp>
      <p:sp>
        <p:nvSpPr>
          <p:cNvPr id="24" name="Text 19"/>
          <p:cNvSpPr/>
          <p:nvPr/>
        </p:nvSpPr>
        <p:spPr>
          <a:xfrm>
            <a:off x="8774176" y="3514344"/>
            <a:ext cx="1971548" cy="2144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Penetrating a site and replacing its content with the attacker's own.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A3A176-EFBD-6C55-3920-59E70864A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ECB29514-9C08-B171-E5DA-0342ACA18159}"/>
              </a:ext>
            </a:extLst>
          </p:cNvPr>
          <p:cNvSpPr/>
          <p:nvPr/>
        </p:nvSpPr>
        <p:spPr>
          <a:xfrm>
            <a:off x="320040" y="429768"/>
            <a:ext cx="384048" cy="292608"/>
          </a:xfrm>
          <a:prstGeom prst="diamond">
            <a:avLst/>
          </a:prstGeom>
          <a:solidFill>
            <a:srgbClr val="B50069"/>
          </a:solidFill>
          <a:ln/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D5B4257A-156A-5A49-E700-768FDEED1094}"/>
              </a:ext>
            </a:extLst>
          </p:cNvPr>
          <p:cNvSpPr/>
          <p:nvPr/>
        </p:nvSpPr>
        <p:spPr>
          <a:xfrm>
            <a:off x="393192" y="292608"/>
            <a:ext cx="82296" cy="64008"/>
          </a:xfrm>
          <a:prstGeom prst="ellipse">
            <a:avLst/>
          </a:prstGeom>
          <a:solidFill>
            <a:srgbClr val="B50069"/>
          </a:solidFill>
          <a:ln/>
        </p:spPr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32B1BD80-1D21-43CE-C98F-A938ADAACA19}"/>
              </a:ext>
            </a:extLst>
          </p:cNvPr>
          <p:cNvSpPr/>
          <p:nvPr/>
        </p:nvSpPr>
        <p:spPr>
          <a:xfrm>
            <a:off x="539496" y="329184"/>
            <a:ext cx="82296" cy="64008"/>
          </a:xfrm>
          <a:prstGeom prst="ellipse">
            <a:avLst/>
          </a:prstGeom>
          <a:solidFill>
            <a:srgbClr val="B50069"/>
          </a:solidFill>
          <a:ln/>
        </p:spPr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1EF95C6B-DF6E-19F8-FEB6-FFCEDF5CE144}"/>
              </a:ext>
            </a:extLst>
          </p:cNvPr>
          <p:cNvSpPr/>
          <p:nvPr/>
        </p:nvSpPr>
        <p:spPr>
          <a:xfrm>
            <a:off x="594360" y="237744"/>
            <a:ext cx="45720" cy="36576"/>
          </a:xfrm>
          <a:prstGeom prst="ellipse">
            <a:avLst/>
          </a:prstGeom>
          <a:solidFill>
            <a:srgbClr val="B50069"/>
          </a:solidFill>
          <a:ln/>
        </p:spPr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459AF7E9-C631-C78F-9E9D-8C35A9B995BB}"/>
              </a:ext>
            </a:extLst>
          </p:cNvPr>
          <p:cNvSpPr/>
          <p:nvPr/>
        </p:nvSpPr>
        <p:spPr>
          <a:xfrm>
            <a:off x="443484" y="461772"/>
            <a:ext cx="45720" cy="36576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342D7F52-A6AA-6385-B0D3-01803A7A2793}"/>
              </a:ext>
            </a:extLst>
          </p:cNvPr>
          <p:cNvSpPr/>
          <p:nvPr/>
        </p:nvSpPr>
        <p:spPr>
          <a:xfrm>
            <a:off x="1600200" y="256032"/>
            <a:ext cx="9875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5000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Online Scams &amp; Frauds: Financial &amp; Site-Based…</a:t>
            </a:r>
            <a:endParaRPr lang="en-US" sz="3200" dirty="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04402E36-C72D-6D0C-C1ED-B87440830464}"/>
              </a:ext>
            </a:extLst>
          </p:cNvPr>
          <p:cNvSpPr/>
          <p:nvPr/>
        </p:nvSpPr>
        <p:spPr>
          <a:xfrm>
            <a:off x="886968" y="841248"/>
            <a:ext cx="2834640" cy="54864"/>
          </a:xfrm>
          <a:prstGeom prst="rect">
            <a:avLst/>
          </a:prstGeom>
          <a:solidFill>
            <a:srgbClr val="F6BF69"/>
          </a:solidFill>
          <a:ln/>
        </p:spPr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55B4F75F-4EA2-9AD1-A1A7-16C6B1C14F03}"/>
              </a:ext>
            </a:extLst>
          </p:cNvPr>
          <p:cNvSpPr/>
          <p:nvPr/>
        </p:nvSpPr>
        <p:spPr>
          <a:xfrm>
            <a:off x="1071880" y="896112"/>
            <a:ext cx="10607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i="1" dirty="0">
                <a:latin typeface="Arial" pitchFamily="34" charset="0"/>
                <a:cs typeface="Arial" pitchFamily="34" charset="-120"/>
              </a:rPr>
              <a:t>Fraud targeting money, identity, and web infrastructure</a:t>
            </a:r>
          </a:p>
        </p:txBody>
      </p:sp>
      <p:sp>
        <p:nvSpPr>
          <p:cNvPr id="25" name="Shape 20">
            <a:extLst>
              <a:ext uri="{FF2B5EF4-FFF2-40B4-BE49-F238E27FC236}">
                <a16:creationId xmlns:a16="http://schemas.microsoft.com/office/drawing/2014/main" id="{1CDED738-D074-3D9F-C057-EB5147C61351}"/>
              </a:ext>
            </a:extLst>
          </p:cNvPr>
          <p:cNvSpPr/>
          <p:nvPr/>
        </p:nvSpPr>
        <p:spPr>
          <a:xfrm>
            <a:off x="868172" y="2707640"/>
            <a:ext cx="2718308" cy="2677160"/>
          </a:xfrm>
          <a:prstGeom prst="roundRect">
            <a:avLst>
              <a:gd name="adj" fmla="val 4786"/>
            </a:avLst>
          </a:prstGeom>
          <a:solidFill>
            <a:srgbClr val="FBF3F8"/>
          </a:solidFill>
          <a:ln w="12700">
            <a:solidFill>
              <a:srgbClr val="EBD6E6"/>
            </a:solidFill>
            <a:prstDash val="solid"/>
          </a:ln>
        </p:spPr>
      </p:sp>
      <p:sp>
        <p:nvSpPr>
          <p:cNvPr id="26" name="Shape 21">
            <a:extLst>
              <a:ext uri="{FF2B5EF4-FFF2-40B4-BE49-F238E27FC236}">
                <a16:creationId xmlns:a16="http://schemas.microsoft.com/office/drawing/2014/main" id="{E8EE4DC1-A677-0E4F-A7EB-81BEBA0196B9}"/>
              </a:ext>
            </a:extLst>
          </p:cNvPr>
          <p:cNvSpPr/>
          <p:nvPr/>
        </p:nvSpPr>
        <p:spPr>
          <a:xfrm>
            <a:off x="1069340" y="2890520"/>
            <a:ext cx="566928" cy="566928"/>
          </a:xfrm>
          <a:prstGeom prst="ellipse">
            <a:avLst/>
          </a:prstGeom>
          <a:solidFill>
            <a:srgbClr val="B50069"/>
          </a:solidFill>
          <a:ln/>
        </p:spPr>
      </p:sp>
      <p:pic>
        <p:nvPicPr>
          <p:cNvPr id="27" name="Image 3" descr="/home/claude/icons/cybersquatting_white.png">
            <a:extLst>
              <a:ext uri="{FF2B5EF4-FFF2-40B4-BE49-F238E27FC236}">
                <a16:creationId xmlns:a16="http://schemas.microsoft.com/office/drawing/2014/main" id="{77C0022B-705F-A968-F999-18F295B514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068" y="3000248"/>
            <a:ext cx="347472" cy="347472"/>
          </a:xfrm>
          <a:prstGeom prst="rect">
            <a:avLst/>
          </a:prstGeom>
        </p:spPr>
      </p:pic>
      <p:sp>
        <p:nvSpPr>
          <p:cNvPr id="28" name="Text 22">
            <a:extLst>
              <a:ext uri="{FF2B5EF4-FFF2-40B4-BE49-F238E27FC236}">
                <a16:creationId xmlns:a16="http://schemas.microsoft.com/office/drawing/2014/main" id="{47CAC0A5-B444-AAD3-32A9-F1F4B731F955}"/>
              </a:ext>
            </a:extLst>
          </p:cNvPr>
          <p:cNvSpPr/>
          <p:nvPr/>
        </p:nvSpPr>
        <p:spPr>
          <a:xfrm>
            <a:off x="896620" y="1744472"/>
            <a:ext cx="2415540" cy="2847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Cybersquatting</a:t>
            </a:r>
            <a:endParaRPr lang="en-US" sz="2400" dirty="0"/>
          </a:p>
        </p:txBody>
      </p:sp>
      <p:sp>
        <p:nvSpPr>
          <p:cNvPr id="29" name="Text 23">
            <a:extLst>
              <a:ext uri="{FF2B5EF4-FFF2-40B4-BE49-F238E27FC236}">
                <a16:creationId xmlns:a16="http://schemas.microsoft.com/office/drawing/2014/main" id="{2E9FA373-417E-99BA-D816-CE2A5F50CBD0}"/>
              </a:ext>
            </a:extLst>
          </p:cNvPr>
          <p:cNvSpPr/>
          <p:nvPr/>
        </p:nvSpPr>
        <p:spPr>
          <a:xfrm>
            <a:off x="1069340" y="3554984"/>
            <a:ext cx="2364740" cy="1829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Registering domains identical to trademarks to profit from their goodwill.</a:t>
            </a:r>
            <a:endParaRPr lang="en-US" sz="2000" dirty="0"/>
          </a:p>
        </p:txBody>
      </p:sp>
      <p:sp>
        <p:nvSpPr>
          <p:cNvPr id="30" name="Shape 24">
            <a:extLst>
              <a:ext uri="{FF2B5EF4-FFF2-40B4-BE49-F238E27FC236}">
                <a16:creationId xmlns:a16="http://schemas.microsoft.com/office/drawing/2014/main" id="{7CDA9700-DABE-C472-7FAC-301F051B784B}"/>
              </a:ext>
            </a:extLst>
          </p:cNvPr>
          <p:cNvSpPr/>
          <p:nvPr/>
        </p:nvSpPr>
        <p:spPr>
          <a:xfrm>
            <a:off x="4390136" y="2667000"/>
            <a:ext cx="3046984" cy="2487168"/>
          </a:xfrm>
          <a:prstGeom prst="roundRect">
            <a:avLst>
              <a:gd name="adj" fmla="val 4786"/>
            </a:avLst>
          </a:prstGeom>
          <a:solidFill>
            <a:srgbClr val="FBF3F8"/>
          </a:solidFill>
          <a:ln w="12700">
            <a:solidFill>
              <a:srgbClr val="EBD6E6"/>
            </a:solidFill>
            <a:prstDash val="solid"/>
          </a:ln>
        </p:spPr>
      </p:sp>
      <p:sp>
        <p:nvSpPr>
          <p:cNvPr id="31" name="Shape 25">
            <a:extLst>
              <a:ext uri="{FF2B5EF4-FFF2-40B4-BE49-F238E27FC236}">
                <a16:creationId xmlns:a16="http://schemas.microsoft.com/office/drawing/2014/main" id="{C7B614A7-A430-7B63-09A8-BDF6D16435D5}"/>
              </a:ext>
            </a:extLst>
          </p:cNvPr>
          <p:cNvSpPr/>
          <p:nvPr/>
        </p:nvSpPr>
        <p:spPr>
          <a:xfrm>
            <a:off x="4591304" y="2849880"/>
            <a:ext cx="566928" cy="566928"/>
          </a:xfrm>
          <a:prstGeom prst="ellipse">
            <a:avLst/>
          </a:prstGeom>
          <a:solidFill>
            <a:srgbClr val="B50069"/>
          </a:solidFill>
          <a:ln/>
        </p:spPr>
      </p:sp>
      <p:pic>
        <p:nvPicPr>
          <p:cNvPr id="32" name="Image 4" descr="/home/claude/icons/pharming_white.png">
            <a:extLst>
              <a:ext uri="{FF2B5EF4-FFF2-40B4-BE49-F238E27FC236}">
                <a16:creationId xmlns:a16="http://schemas.microsoft.com/office/drawing/2014/main" id="{9E86232F-7E6F-755B-C54A-63FF9334BD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032" y="2959608"/>
            <a:ext cx="347472" cy="347472"/>
          </a:xfrm>
          <a:prstGeom prst="rect">
            <a:avLst/>
          </a:prstGeom>
        </p:spPr>
      </p:pic>
      <p:sp>
        <p:nvSpPr>
          <p:cNvPr id="33" name="Text 26">
            <a:extLst>
              <a:ext uri="{FF2B5EF4-FFF2-40B4-BE49-F238E27FC236}">
                <a16:creationId xmlns:a16="http://schemas.microsoft.com/office/drawing/2014/main" id="{F73D4114-E026-FD86-CB73-F93371BBE9E0}"/>
              </a:ext>
            </a:extLst>
          </p:cNvPr>
          <p:cNvSpPr/>
          <p:nvPr/>
        </p:nvSpPr>
        <p:spPr>
          <a:xfrm>
            <a:off x="4418583" y="1703832"/>
            <a:ext cx="2974075" cy="2847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Pharming</a:t>
            </a:r>
            <a:endParaRPr lang="en-US" sz="2400" dirty="0"/>
          </a:p>
        </p:txBody>
      </p:sp>
      <p:sp>
        <p:nvSpPr>
          <p:cNvPr id="34" name="Text 27">
            <a:extLst>
              <a:ext uri="{FF2B5EF4-FFF2-40B4-BE49-F238E27FC236}">
                <a16:creationId xmlns:a16="http://schemas.microsoft.com/office/drawing/2014/main" id="{8B68BAA4-66C7-44BB-05D1-58AD7C20F580}"/>
              </a:ext>
            </a:extLst>
          </p:cNvPr>
          <p:cNvSpPr/>
          <p:nvPr/>
        </p:nvSpPr>
        <p:spPr>
          <a:xfrm>
            <a:off x="4591304" y="3514344"/>
            <a:ext cx="2244986" cy="1728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Redirecting users to a fake site that mimics a legitimate one to steal credentials.</a:t>
            </a:r>
            <a:endParaRPr lang="en-US" sz="2000" dirty="0"/>
          </a:p>
        </p:txBody>
      </p:sp>
      <p:sp>
        <p:nvSpPr>
          <p:cNvPr id="35" name="Shape 28">
            <a:extLst>
              <a:ext uri="{FF2B5EF4-FFF2-40B4-BE49-F238E27FC236}">
                <a16:creationId xmlns:a16="http://schemas.microsoft.com/office/drawing/2014/main" id="{B634FC74-A556-3EBA-3D61-E316A8EFBD6C}"/>
              </a:ext>
            </a:extLst>
          </p:cNvPr>
          <p:cNvSpPr/>
          <p:nvPr/>
        </p:nvSpPr>
        <p:spPr>
          <a:xfrm>
            <a:off x="8420100" y="2667000"/>
            <a:ext cx="2892044" cy="2453640"/>
          </a:xfrm>
          <a:prstGeom prst="roundRect">
            <a:avLst>
              <a:gd name="adj" fmla="val 4786"/>
            </a:avLst>
          </a:prstGeom>
          <a:solidFill>
            <a:srgbClr val="FBF3F8"/>
          </a:solidFill>
          <a:ln w="12700">
            <a:solidFill>
              <a:srgbClr val="EBD6E6"/>
            </a:solidFill>
            <a:prstDash val="solid"/>
          </a:ln>
        </p:spPr>
      </p:sp>
      <p:sp>
        <p:nvSpPr>
          <p:cNvPr id="36" name="Shape 29">
            <a:extLst>
              <a:ext uri="{FF2B5EF4-FFF2-40B4-BE49-F238E27FC236}">
                <a16:creationId xmlns:a16="http://schemas.microsoft.com/office/drawing/2014/main" id="{B74F389D-C4C1-F0F7-6DE2-5DC0E56957D9}"/>
              </a:ext>
            </a:extLst>
          </p:cNvPr>
          <p:cNvSpPr/>
          <p:nvPr/>
        </p:nvSpPr>
        <p:spPr>
          <a:xfrm>
            <a:off x="8621268" y="2849880"/>
            <a:ext cx="566928" cy="566928"/>
          </a:xfrm>
          <a:prstGeom prst="ellipse">
            <a:avLst/>
          </a:prstGeom>
          <a:solidFill>
            <a:srgbClr val="B50069"/>
          </a:solidFill>
          <a:ln/>
        </p:spPr>
      </p:sp>
      <p:pic>
        <p:nvPicPr>
          <p:cNvPr id="37" name="Image 5" descr="/home/claude/icons/cryptojacking_white.png">
            <a:extLst>
              <a:ext uri="{FF2B5EF4-FFF2-40B4-BE49-F238E27FC236}">
                <a16:creationId xmlns:a16="http://schemas.microsoft.com/office/drawing/2014/main" id="{A5CFF885-09E8-90EA-AF5C-8B196C4FB6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0996" y="2959608"/>
            <a:ext cx="347472" cy="347472"/>
          </a:xfrm>
          <a:prstGeom prst="rect">
            <a:avLst/>
          </a:prstGeom>
        </p:spPr>
      </p:pic>
      <p:sp>
        <p:nvSpPr>
          <p:cNvPr id="38" name="Text 30">
            <a:extLst>
              <a:ext uri="{FF2B5EF4-FFF2-40B4-BE49-F238E27FC236}">
                <a16:creationId xmlns:a16="http://schemas.microsoft.com/office/drawing/2014/main" id="{B31BF0C9-C424-557A-78AB-6B29C885286C}"/>
              </a:ext>
            </a:extLst>
          </p:cNvPr>
          <p:cNvSpPr/>
          <p:nvPr/>
        </p:nvSpPr>
        <p:spPr>
          <a:xfrm>
            <a:off x="8338069" y="1703832"/>
            <a:ext cx="2974075" cy="2847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Cryptojacking / Espionage</a:t>
            </a:r>
            <a:endParaRPr lang="en-US" sz="2400" dirty="0"/>
          </a:p>
        </p:txBody>
      </p:sp>
      <p:sp>
        <p:nvSpPr>
          <p:cNvPr id="39" name="Text 31">
            <a:extLst>
              <a:ext uri="{FF2B5EF4-FFF2-40B4-BE49-F238E27FC236}">
                <a16:creationId xmlns:a16="http://schemas.microsoft.com/office/drawing/2014/main" id="{1F1C800F-D5CD-A9CF-095D-727006EF019E}"/>
              </a:ext>
            </a:extLst>
          </p:cNvPr>
          <p:cNvSpPr/>
          <p:nvPr/>
        </p:nvSpPr>
        <p:spPr>
          <a:xfrm>
            <a:off x="8621268" y="3514344"/>
            <a:ext cx="2130828" cy="1606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dirty="0">
                <a:latin typeface="Arial" pitchFamily="34" charset="0"/>
                <a:ea typeface="Arial" pitchFamily="34" charset="-122"/>
                <a:cs typeface="Arial" pitchFamily="34" charset="-120"/>
              </a:rPr>
              <a:t>Hijacking devices to mine crypto, or stealing classified data for competitive advantage.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9964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429768"/>
            <a:ext cx="384048" cy="292608"/>
          </a:xfrm>
          <a:prstGeom prst="diamond">
            <a:avLst/>
          </a:prstGeom>
          <a:solidFill>
            <a:srgbClr val="B50069"/>
          </a:solidFill>
          <a:ln/>
        </p:spPr>
      </p:sp>
      <p:sp>
        <p:nvSpPr>
          <p:cNvPr id="3" name="Shape 1"/>
          <p:cNvSpPr/>
          <p:nvPr/>
        </p:nvSpPr>
        <p:spPr>
          <a:xfrm>
            <a:off x="393192" y="292608"/>
            <a:ext cx="82296" cy="64008"/>
          </a:xfrm>
          <a:prstGeom prst="ellipse">
            <a:avLst/>
          </a:prstGeom>
          <a:solidFill>
            <a:srgbClr val="B50069"/>
          </a:solidFill>
          <a:ln/>
        </p:spPr>
      </p:sp>
      <p:sp>
        <p:nvSpPr>
          <p:cNvPr id="4" name="Shape 2"/>
          <p:cNvSpPr/>
          <p:nvPr/>
        </p:nvSpPr>
        <p:spPr>
          <a:xfrm>
            <a:off x="539496" y="329184"/>
            <a:ext cx="82296" cy="64008"/>
          </a:xfrm>
          <a:prstGeom prst="ellipse">
            <a:avLst/>
          </a:prstGeom>
          <a:solidFill>
            <a:srgbClr val="B50069"/>
          </a:solidFill>
          <a:ln/>
        </p:spPr>
      </p:sp>
      <p:sp>
        <p:nvSpPr>
          <p:cNvPr id="5" name="Shape 3"/>
          <p:cNvSpPr/>
          <p:nvPr/>
        </p:nvSpPr>
        <p:spPr>
          <a:xfrm>
            <a:off x="594360" y="237744"/>
            <a:ext cx="45720" cy="36576"/>
          </a:xfrm>
          <a:prstGeom prst="ellipse">
            <a:avLst/>
          </a:prstGeom>
          <a:solidFill>
            <a:srgbClr val="B50069"/>
          </a:solidFill>
          <a:ln/>
        </p:spPr>
      </p:sp>
      <p:sp>
        <p:nvSpPr>
          <p:cNvPr id="6" name="Shape 4"/>
          <p:cNvSpPr/>
          <p:nvPr/>
        </p:nvSpPr>
        <p:spPr>
          <a:xfrm>
            <a:off x="443484" y="461772"/>
            <a:ext cx="45720" cy="36576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1636776" y="256032"/>
            <a:ext cx="98389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5000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Social Media Scams &amp; Frauds</a:t>
            </a:r>
            <a:endParaRPr lang="en-US" sz="3600" dirty="0"/>
          </a:p>
        </p:txBody>
      </p:sp>
      <p:sp>
        <p:nvSpPr>
          <p:cNvPr id="8" name="Shape 6"/>
          <p:cNvSpPr/>
          <p:nvPr/>
        </p:nvSpPr>
        <p:spPr>
          <a:xfrm>
            <a:off x="886968" y="841248"/>
            <a:ext cx="2834640" cy="54864"/>
          </a:xfrm>
          <a:prstGeom prst="rect">
            <a:avLst/>
          </a:prstGeom>
          <a:solidFill>
            <a:srgbClr val="F6BF69"/>
          </a:solidFill>
          <a:ln/>
        </p:spPr>
      </p:sp>
      <p:sp>
        <p:nvSpPr>
          <p:cNvPr id="9" name="Text 7"/>
          <p:cNvSpPr/>
          <p:nvPr/>
        </p:nvSpPr>
        <p:spPr>
          <a:xfrm>
            <a:off x="1179576" y="896112"/>
            <a:ext cx="10296144" cy="485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>
              <a:buNone/>
            </a:pPr>
            <a:r>
              <a:rPr lang="en-US" sz="2400" i="1" dirty="0">
                <a:latin typeface="Arial" pitchFamily="34" charset="0"/>
                <a:cs typeface="Arial" pitchFamily="34" charset="-120"/>
              </a:rPr>
              <a:t>Fraud committed on social networking platforms</a:t>
            </a:r>
          </a:p>
        </p:txBody>
      </p:sp>
      <p:sp>
        <p:nvSpPr>
          <p:cNvPr id="10" name="Shape 8"/>
          <p:cNvSpPr/>
          <p:nvPr/>
        </p:nvSpPr>
        <p:spPr>
          <a:xfrm>
            <a:off x="868679" y="2545080"/>
            <a:ext cx="1885493" cy="4180840"/>
          </a:xfrm>
          <a:prstGeom prst="roundRect">
            <a:avLst>
              <a:gd name="adj" fmla="val 3880"/>
            </a:avLst>
          </a:prstGeom>
          <a:solidFill>
            <a:srgbClr val="FBF3F8"/>
          </a:solidFill>
          <a:ln w="12700">
            <a:solidFill>
              <a:srgbClr val="EBD6E6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69848" y="2727960"/>
            <a:ext cx="566928" cy="566928"/>
          </a:xfrm>
          <a:prstGeom prst="ellipse">
            <a:avLst/>
          </a:prstGeom>
          <a:solidFill>
            <a:srgbClr val="B50069"/>
          </a:solidFill>
          <a:ln/>
        </p:spPr>
      </p:sp>
      <p:pic>
        <p:nvPicPr>
          <p:cNvPr id="12" name="Image 0" descr="/home/claude/icons/impersonation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576" y="2837688"/>
            <a:ext cx="347472" cy="347472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782320" y="1785112"/>
            <a:ext cx="2251019" cy="738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Impersonation &amp; Identity Theft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069848" y="3504184"/>
            <a:ext cx="1483157" cy="309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Fake accounts using someone's name or image for fraudulent purposes.</a:t>
            </a:r>
            <a:endParaRPr lang="en-US" sz="2000" dirty="0"/>
          </a:p>
        </p:txBody>
      </p:sp>
      <p:sp>
        <p:nvSpPr>
          <p:cNvPr id="15" name="Shape 12"/>
          <p:cNvSpPr/>
          <p:nvPr/>
        </p:nvSpPr>
        <p:spPr>
          <a:xfrm>
            <a:off x="3010205" y="2545080"/>
            <a:ext cx="1885493" cy="4180840"/>
          </a:xfrm>
          <a:prstGeom prst="roundRect">
            <a:avLst>
              <a:gd name="adj" fmla="val 3880"/>
            </a:avLst>
          </a:prstGeom>
          <a:solidFill>
            <a:srgbClr val="FBF3F8"/>
          </a:solidFill>
          <a:ln w="12700">
            <a:solidFill>
              <a:srgbClr val="EBD6E6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3211373" y="2727960"/>
            <a:ext cx="566928" cy="566928"/>
          </a:xfrm>
          <a:prstGeom prst="ellipse">
            <a:avLst/>
          </a:prstGeom>
          <a:solidFill>
            <a:srgbClr val="B50069"/>
          </a:solidFill>
          <a:ln/>
        </p:spPr>
      </p:sp>
      <p:pic>
        <p:nvPicPr>
          <p:cNvPr id="17" name="Image 1" descr="/home/claude/icons/jobfraud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1101" y="2837688"/>
            <a:ext cx="347472" cy="347472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3211373" y="1785112"/>
            <a:ext cx="1885493" cy="738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Job Scams</a:t>
            </a:r>
            <a:endParaRPr lang="en-US" sz="2000" dirty="0"/>
          </a:p>
        </p:txBody>
      </p:sp>
      <p:sp>
        <p:nvSpPr>
          <p:cNvPr id="19" name="Text 15"/>
          <p:cNvSpPr/>
          <p:nvPr/>
        </p:nvSpPr>
        <p:spPr>
          <a:xfrm>
            <a:off x="3211373" y="3504184"/>
            <a:ext cx="1483157" cy="309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Fake recruitment offers distributed through social platforms.</a:t>
            </a:r>
            <a:endParaRPr lang="en-US" sz="2000" dirty="0"/>
          </a:p>
        </p:txBody>
      </p:sp>
      <p:sp>
        <p:nvSpPr>
          <p:cNvPr id="20" name="Shape 16"/>
          <p:cNvSpPr/>
          <p:nvPr/>
        </p:nvSpPr>
        <p:spPr>
          <a:xfrm>
            <a:off x="5151730" y="2545080"/>
            <a:ext cx="1885493" cy="4180840"/>
          </a:xfrm>
          <a:prstGeom prst="roundRect">
            <a:avLst>
              <a:gd name="adj" fmla="val 3880"/>
            </a:avLst>
          </a:prstGeom>
          <a:solidFill>
            <a:srgbClr val="FBF3F8"/>
          </a:solidFill>
          <a:ln w="12700">
            <a:solidFill>
              <a:srgbClr val="EBD6E6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5352898" y="2727960"/>
            <a:ext cx="566928" cy="566928"/>
          </a:xfrm>
          <a:prstGeom prst="ellipse">
            <a:avLst/>
          </a:prstGeom>
          <a:solidFill>
            <a:srgbClr val="B50069"/>
          </a:solidFill>
          <a:ln/>
        </p:spPr>
      </p:sp>
      <p:pic>
        <p:nvPicPr>
          <p:cNvPr id="22" name="Image 2" descr="/home/claude/icons/misinformation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62626" y="2837688"/>
            <a:ext cx="347472" cy="347472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5352898" y="1785112"/>
            <a:ext cx="1885493" cy="738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Misinformation &amp; Fake News</a:t>
            </a:r>
            <a:endParaRPr lang="en-US" sz="2000" dirty="0"/>
          </a:p>
        </p:txBody>
      </p:sp>
      <p:sp>
        <p:nvSpPr>
          <p:cNvPr id="24" name="Text 19"/>
          <p:cNvSpPr/>
          <p:nvPr/>
        </p:nvSpPr>
        <p:spPr>
          <a:xfrm>
            <a:off x="5352898" y="3504184"/>
            <a:ext cx="1483157" cy="309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False information spread with or without intent to mislead.</a:t>
            </a:r>
            <a:endParaRPr lang="en-US" sz="2000" dirty="0"/>
          </a:p>
        </p:txBody>
      </p:sp>
      <p:sp>
        <p:nvSpPr>
          <p:cNvPr id="25" name="Shape 20"/>
          <p:cNvSpPr/>
          <p:nvPr/>
        </p:nvSpPr>
        <p:spPr>
          <a:xfrm>
            <a:off x="7293254" y="2545080"/>
            <a:ext cx="1885493" cy="4180840"/>
          </a:xfrm>
          <a:prstGeom prst="roundRect">
            <a:avLst>
              <a:gd name="adj" fmla="val 3880"/>
            </a:avLst>
          </a:prstGeom>
          <a:solidFill>
            <a:srgbClr val="FBF3F8"/>
          </a:solidFill>
          <a:ln w="12700">
            <a:solidFill>
              <a:srgbClr val="EBD6E6"/>
            </a:solidFill>
            <a:prstDash val="solid"/>
          </a:ln>
        </p:spPr>
      </p:sp>
      <p:sp>
        <p:nvSpPr>
          <p:cNvPr id="26" name="Shape 21"/>
          <p:cNvSpPr/>
          <p:nvPr/>
        </p:nvSpPr>
        <p:spPr>
          <a:xfrm>
            <a:off x="7494422" y="2727960"/>
            <a:ext cx="566928" cy="566928"/>
          </a:xfrm>
          <a:prstGeom prst="ellipse">
            <a:avLst/>
          </a:prstGeom>
          <a:solidFill>
            <a:srgbClr val="B50069"/>
          </a:solidFill>
          <a:ln/>
        </p:spPr>
      </p:sp>
      <p:pic>
        <p:nvPicPr>
          <p:cNvPr id="27" name="Image 3" descr="/home/claude/icons/grooming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150" y="2837688"/>
            <a:ext cx="347472" cy="347472"/>
          </a:xfrm>
          <a:prstGeom prst="rect">
            <a:avLst/>
          </a:prstGeom>
        </p:spPr>
      </p:pic>
      <p:sp>
        <p:nvSpPr>
          <p:cNvPr id="28" name="Text 22"/>
          <p:cNvSpPr/>
          <p:nvPr/>
        </p:nvSpPr>
        <p:spPr>
          <a:xfrm>
            <a:off x="7494422" y="1785112"/>
            <a:ext cx="1885493" cy="738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Cyber Grooming</a:t>
            </a:r>
            <a:endParaRPr lang="en-US" sz="2000" dirty="0"/>
          </a:p>
        </p:txBody>
      </p:sp>
      <p:sp>
        <p:nvSpPr>
          <p:cNvPr id="29" name="Text 23"/>
          <p:cNvSpPr/>
          <p:nvPr/>
        </p:nvSpPr>
        <p:spPr>
          <a:xfrm>
            <a:off x="7494422" y="3504184"/>
            <a:ext cx="1483157" cy="309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An adult builds a relationship with a child online with intent to abuse or exploit — see Case Study II.</a:t>
            </a:r>
            <a:endParaRPr lang="en-US" sz="2000" dirty="0"/>
          </a:p>
        </p:txBody>
      </p:sp>
      <p:sp>
        <p:nvSpPr>
          <p:cNvPr id="30" name="Shape 24"/>
          <p:cNvSpPr/>
          <p:nvPr/>
        </p:nvSpPr>
        <p:spPr>
          <a:xfrm>
            <a:off x="9434779" y="2545080"/>
            <a:ext cx="1885493" cy="4180840"/>
          </a:xfrm>
          <a:prstGeom prst="roundRect">
            <a:avLst>
              <a:gd name="adj" fmla="val 3880"/>
            </a:avLst>
          </a:prstGeom>
          <a:solidFill>
            <a:srgbClr val="FBF3F8"/>
          </a:solidFill>
          <a:ln w="12700">
            <a:solidFill>
              <a:srgbClr val="EBD6E6"/>
            </a:solidFill>
            <a:prstDash val="solid"/>
          </a:ln>
        </p:spPr>
      </p:sp>
      <p:sp>
        <p:nvSpPr>
          <p:cNvPr id="31" name="Shape 25"/>
          <p:cNvSpPr/>
          <p:nvPr/>
        </p:nvSpPr>
        <p:spPr>
          <a:xfrm>
            <a:off x="9635947" y="2727960"/>
            <a:ext cx="566928" cy="566928"/>
          </a:xfrm>
          <a:prstGeom prst="ellipse">
            <a:avLst/>
          </a:prstGeom>
          <a:solidFill>
            <a:srgbClr val="B50069"/>
          </a:solidFill>
          <a:ln/>
        </p:spPr>
      </p:sp>
      <p:pic>
        <p:nvPicPr>
          <p:cNvPr id="32" name="Image 4" descr="/home/claude/icons/stalking_whit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45675" y="2837688"/>
            <a:ext cx="347472" cy="347472"/>
          </a:xfrm>
          <a:prstGeom prst="rect">
            <a:avLst/>
          </a:prstGeom>
        </p:spPr>
      </p:pic>
      <p:sp>
        <p:nvSpPr>
          <p:cNvPr id="33" name="Text 26"/>
          <p:cNvSpPr/>
          <p:nvPr/>
        </p:nvSpPr>
        <p:spPr>
          <a:xfrm>
            <a:off x="9635947" y="1785112"/>
            <a:ext cx="1885493" cy="738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Cyberstalking &amp; Doxxing</a:t>
            </a:r>
            <a:endParaRPr lang="en-US" sz="2000" dirty="0"/>
          </a:p>
        </p:txBody>
      </p:sp>
      <p:sp>
        <p:nvSpPr>
          <p:cNvPr id="34" name="Text 27"/>
          <p:cNvSpPr/>
          <p:nvPr/>
        </p:nvSpPr>
        <p:spPr>
          <a:xfrm>
            <a:off x="9635947" y="3504184"/>
            <a:ext cx="1483157" cy="309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Using the internet to stalk, harass, or publish someone's private information.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429768"/>
            <a:ext cx="384048" cy="292608"/>
          </a:xfrm>
          <a:prstGeom prst="diamond">
            <a:avLst/>
          </a:prstGeom>
          <a:solidFill>
            <a:srgbClr val="B50069"/>
          </a:solidFill>
          <a:ln/>
        </p:spPr>
      </p:sp>
      <p:sp>
        <p:nvSpPr>
          <p:cNvPr id="3" name="Shape 1"/>
          <p:cNvSpPr/>
          <p:nvPr/>
        </p:nvSpPr>
        <p:spPr>
          <a:xfrm>
            <a:off x="393192" y="292608"/>
            <a:ext cx="82296" cy="64008"/>
          </a:xfrm>
          <a:prstGeom prst="ellipse">
            <a:avLst/>
          </a:prstGeom>
          <a:solidFill>
            <a:srgbClr val="B50069"/>
          </a:solidFill>
          <a:ln/>
        </p:spPr>
      </p:sp>
      <p:sp>
        <p:nvSpPr>
          <p:cNvPr id="4" name="Shape 2"/>
          <p:cNvSpPr/>
          <p:nvPr/>
        </p:nvSpPr>
        <p:spPr>
          <a:xfrm>
            <a:off x="539496" y="329184"/>
            <a:ext cx="82296" cy="64008"/>
          </a:xfrm>
          <a:prstGeom prst="ellipse">
            <a:avLst/>
          </a:prstGeom>
          <a:solidFill>
            <a:srgbClr val="B50069"/>
          </a:solidFill>
          <a:ln/>
        </p:spPr>
      </p:sp>
      <p:sp>
        <p:nvSpPr>
          <p:cNvPr id="5" name="Shape 3"/>
          <p:cNvSpPr/>
          <p:nvPr/>
        </p:nvSpPr>
        <p:spPr>
          <a:xfrm>
            <a:off x="594360" y="237744"/>
            <a:ext cx="45720" cy="36576"/>
          </a:xfrm>
          <a:prstGeom prst="ellipse">
            <a:avLst/>
          </a:prstGeom>
          <a:solidFill>
            <a:srgbClr val="B50069"/>
          </a:solidFill>
          <a:ln/>
        </p:spPr>
      </p:sp>
      <p:sp>
        <p:nvSpPr>
          <p:cNvPr id="6" name="Shape 4"/>
          <p:cNvSpPr/>
          <p:nvPr/>
        </p:nvSpPr>
        <p:spPr>
          <a:xfrm>
            <a:off x="443484" y="461772"/>
            <a:ext cx="45720" cy="36576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1569720" y="256032"/>
            <a:ext cx="10607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5000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Social Engineering: The Phishing Family</a:t>
            </a:r>
            <a:endParaRPr lang="en-US" sz="3600" dirty="0"/>
          </a:p>
        </p:txBody>
      </p:sp>
      <p:sp>
        <p:nvSpPr>
          <p:cNvPr id="8" name="Shape 6"/>
          <p:cNvSpPr/>
          <p:nvPr/>
        </p:nvSpPr>
        <p:spPr>
          <a:xfrm>
            <a:off x="886968" y="841248"/>
            <a:ext cx="2834640" cy="54864"/>
          </a:xfrm>
          <a:prstGeom prst="rect">
            <a:avLst/>
          </a:prstGeom>
          <a:solidFill>
            <a:srgbClr val="F6BF69"/>
          </a:solidFill>
          <a:ln/>
        </p:spPr>
      </p:sp>
      <p:sp>
        <p:nvSpPr>
          <p:cNvPr id="9" name="Text 7"/>
          <p:cNvSpPr/>
          <p:nvPr/>
        </p:nvSpPr>
        <p:spPr>
          <a:xfrm>
            <a:off x="1122680" y="896112"/>
            <a:ext cx="106070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i="1" dirty="0">
                <a:latin typeface="Arial" pitchFamily="34" charset="0"/>
                <a:cs typeface="Arial" pitchFamily="34" charset="-120"/>
              </a:rPr>
              <a:t>Same psychological trick — different channel and target</a:t>
            </a:r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0927487"/>
              </p:ext>
            </p:extLst>
          </p:nvPr>
        </p:nvGraphicFramePr>
        <p:xfrm>
          <a:off x="868680" y="1732280"/>
          <a:ext cx="10424160" cy="4041648"/>
        </p:xfrm>
        <a:graphic>
          <a:graphicData uri="http://schemas.openxmlformats.org/drawingml/2006/table">
            <a:tbl>
              <a:tblPr/>
              <a:tblGrid>
                <a:gridCol w="3474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74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4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Variant</a:t>
                      </a:r>
                      <a:endParaRPr lang="en-US" sz="1800" dirty="0">
                        <a:solidFill>
                          <a:schemeClr val="bg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006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Channel</a:t>
                      </a:r>
                      <a:endParaRPr lang="en-US" sz="1800" dirty="0">
                        <a:solidFill>
                          <a:schemeClr val="bg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006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Target</a:t>
                      </a:r>
                      <a:endParaRPr lang="en-US" sz="1800" dirty="0">
                        <a:solidFill>
                          <a:schemeClr val="bg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006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Phishing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Email</a:t>
                      </a:r>
                      <a:endParaRPr lang="en-US" sz="1800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General / broad audience</a:t>
                      </a:r>
                      <a:endParaRPr lang="en-US" sz="1800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Spear Phishing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Email, tailored</a:t>
                      </a:r>
                      <a:endParaRPr lang="en-US" sz="1800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 specific group, e.g. system admins</a:t>
                      </a:r>
                      <a:endParaRPr lang="en-US" sz="1800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Whaling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Email, highly tailored</a:t>
                      </a:r>
                      <a:endParaRPr lang="en-US" sz="1800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Top management — CEO, CFO</a:t>
                      </a:r>
                      <a:endParaRPr lang="en-US" sz="1800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Vishing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Voice call</a:t>
                      </a:r>
                      <a:endParaRPr lang="en-US" sz="1800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General / broad audience</a:t>
                      </a:r>
                      <a:endParaRPr lang="en-US" sz="1800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Smishing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SMS / text message</a:t>
                      </a:r>
                      <a:endParaRPr lang="en-US" sz="1800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General / broad audience</a:t>
                      </a:r>
                      <a:endParaRPr lang="en-US" sz="1800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Search Engine Phishing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Poisoned search results</a:t>
                      </a:r>
                      <a:endParaRPr lang="en-US" sz="1800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Anyone clicking the top hit</a:t>
                      </a:r>
                      <a:endParaRPr lang="en-US" sz="1800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BD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" name="Text 8"/>
          <p:cNvSpPr/>
          <p:nvPr/>
        </p:nvSpPr>
        <p:spPr>
          <a:xfrm>
            <a:off x="868680" y="5806440"/>
            <a:ext cx="1042416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 i="1" dirty="0">
                <a:latin typeface="Arial" pitchFamily="34" charset="0"/>
                <a:cs typeface="Arial" pitchFamily="34" charset="-120"/>
              </a:rPr>
              <a:t>All</a:t>
            </a:r>
            <a:r>
              <a:rPr lang="en-US" sz="2400" i="1" dirty="0">
                <a:latin typeface="Arial" pitchFamily="34" charset="0"/>
                <a:cs typeface="Arial" pitchFamily="34" charset="-120"/>
              </a:rPr>
              <a:t> variants rely on urgency and manufactured trust to get a click, a reply, or a wire transfer.</a:t>
            </a:r>
          </a:p>
        </p:txBody>
      </p:sp>
      <p:sp>
        <p:nvSpPr>
          <p:cNvPr id="12" name="Text 9"/>
          <p:cNvSpPr/>
          <p:nvPr/>
        </p:nvSpPr>
        <p:spPr>
          <a:xfrm>
            <a:off x="11548872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429768"/>
            <a:ext cx="384048" cy="292608"/>
          </a:xfrm>
          <a:prstGeom prst="diamond">
            <a:avLst/>
          </a:prstGeom>
          <a:solidFill>
            <a:srgbClr val="B50069"/>
          </a:solidFill>
          <a:ln/>
        </p:spPr>
      </p:sp>
      <p:sp>
        <p:nvSpPr>
          <p:cNvPr id="3" name="Shape 1"/>
          <p:cNvSpPr/>
          <p:nvPr/>
        </p:nvSpPr>
        <p:spPr>
          <a:xfrm>
            <a:off x="393192" y="292608"/>
            <a:ext cx="82296" cy="64008"/>
          </a:xfrm>
          <a:prstGeom prst="ellipse">
            <a:avLst/>
          </a:prstGeom>
          <a:solidFill>
            <a:srgbClr val="B50069"/>
          </a:solidFill>
          <a:ln/>
        </p:spPr>
      </p:sp>
      <p:sp>
        <p:nvSpPr>
          <p:cNvPr id="4" name="Shape 2"/>
          <p:cNvSpPr/>
          <p:nvPr/>
        </p:nvSpPr>
        <p:spPr>
          <a:xfrm>
            <a:off x="539496" y="329184"/>
            <a:ext cx="82296" cy="64008"/>
          </a:xfrm>
          <a:prstGeom prst="ellipse">
            <a:avLst/>
          </a:prstGeom>
          <a:solidFill>
            <a:srgbClr val="B50069"/>
          </a:solidFill>
          <a:ln/>
        </p:spPr>
      </p:sp>
      <p:sp>
        <p:nvSpPr>
          <p:cNvPr id="5" name="Shape 3"/>
          <p:cNvSpPr/>
          <p:nvPr/>
        </p:nvSpPr>
        <p:spPr>
          <a:xfrm>
            <a:off x="594360" y="237744"/>
            <a:ext cx="45720" cy="36576"/>
          </a:xfrm>
          <a:prstGeom prst="ellipse">
            <a:avLst/>
          </a:prstGeom>
          <a:solidFill>
            <a:srgbClr val="B50069"/>
          </a:solidFill>
          <a:ln/>
        </p:spPr>
      </p:sp>
      <p:sp>
        <p:nvSpPr>
          <p:cNvPr id="6" name="Shape 4"/>
          <p:cNvSpPr/>
          <p:nvPr/>
        </p:nvSpPr>
        <p:spPr>
          <a:xfrm>
            <a:off x="443484" y="461772"/>
            <a:ext cx="45720" cy="36576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1544320" y="256032"/>
            <a:ext cx="9951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5000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Social Engineering: Human &amp; Physical Tactics</a:t>
            </a: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886968" y="841248"/>
            <a:ext cx="2834640" cy="54864"/>
          </a:xfrm>
          <a:prstGeom prst="rect">
            <a:avLst/>
          </a:prstGeom>
          <a:solidFill>
            <a:srgbClr val="F6BF69"/>
          </a:solidFill>
          <a:ln/>
        </p:spPr>
      </p:sp>
      <p:sp>
        <p:nvSpPr>
          <p:cNvPr id="9" name="Text 7"/>
          <p:cNvSpPr/>
          <p:nvPr/>
        </p:nvSpPr>
        <p:spPr>
          <a:xfrm>
            <a:off x="1069848" y="896112"/>
            <a:ext cx="104058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>
              <a:buNone/>
            </a:pPr>
            <a:r>
              <a:rPr lang="en-US" sz="2400" i="1" dirty="0">
                <a:latin typeface="Arial" pitchFamily="34" charset="0"/>
                <a:cs typeface="Arial" pitchFamily="34" charset="-120"/>
              </a:rPr>
              <a:t>Techniques that manipulate people rather than systems</a:t>
            </a:r>
          </a:p>
        </p:txBody>
      </p:sp>
      <p:sp>
        <p:nvSpPr>
          <p:cNvPr id="10" name="Shape 8"/>
          <p:cNvSpPr/>
          <p:nvPr/>
        </p:nvSpPr>
        <p:spPr>
          <a:xfrm>
            <a:off x="868680" y="2971800"/>
            <a:ext cx="2420874" cy="3408680"/>
          </a:xfrm>
          <a:prstGeom prst="roundRect">
            <a:avLst>
              <a:gd name="adj" fmla="val 3404"/>
            </a:avLst>
          </a:prstGeom>
          <a:solidFill>
            <a:srgbClr val="FBF3F8"/>
          </a:solidFill>
          <a:ln w="12700">
            <a:solidFill>
              <a:srgbClr val="EBD6E6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69848" y="3154680"/>
            <a:ext cx="566928" cy="566928"/>
          </a:xfrm>
          <a:prstGeom prst="ellipse">
            <a:avLst/>
          </a:prstGeom>
          <a:solidFill>
            <a:srgbClr val="B50069"/>
          </a:solidFill>
          <a:ln/>
        </p:spPr>
      </p:sp>
      <p:pic>
        <p:nvPicPr>
          <p:cNvPr id="12" name="Image 0" descr="/home/claude/icons/baiting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576" y="3264408"/>
            <a:ext cx="347472" cy="347472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1069848" y="1693672"/>
            <a:ext cx="2018538" cy="1093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Baiting</a:t>
            </a:r>
            <a:endParaRPr lang="en-US" sz="2400" dirty="0"/>
          </a:p>
        </p:txBody>
      </p:sp>
      <p:sp>
        <p:nvSpPr>
          <p:cNvPr id="14" name="Text 11"/>
          <p:cNvSpPr/>
          <p:nvPr/>
        </p:nvSpPr>
        <p:spPr>
          <a:xfrm>
            <a:off x="1069848" y="3829304"/>
            <a:ext cx="2018538" cy="2132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Luring victims with something valuable (e.g. free downloads) that installs malware.</a:t>
            </a:r>
            <a:endParaRPr lang="en-US" sz="2000" dirty="0"/>
          </a:p>
        </p:txBody>
      </p:sp>
      <p:sp>
        <p:nvSpPr>
          <p:cNvPr id="15" name="Shape 12"/>
          <p:cNvSpPr/>
          <p:nvPr/>
        </p:nvSpPr>
        <p:spPr>
          <a:xfrm>
            <a:off x="3545586" y="2971800"/>
            <a:ext cx="2420874" cy="3408680"/>
          </a:xfrm>
          <a:prstGeom prst="roundRect">
            <a:avLst>
              <a:gd name="adj" fmla="val 3404"/>
            </a:avLst>
          </a:prstGeom>
          <a:solidFill>
            <a:srgbClr val="FBF3F8"/>
          </a:solidFill>
          <a:ln w="12700">
            <a:solidFill>
              <a:srgbClr val="EBD6E6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3746754" y="3154680"/>
            <a:ext cx="566928" cy="566928"/>
          </a:xfrm>
          <a:prstGeom prst="ellipse">
            <a:avLst/>
          </a:prstGeom>
          <a:solidFill>
            <a:srgbClr val="B50069"/>
          </a:solidFill>
          <a:ln/>
        </p:spPr>
      </p:sp>
      <p:pic>
        <p:nvPicPr>
          <p:cNvPr id="17" name="Image 1" descr="/home/claude/icons/tailgating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6482" y="3264408"/>
            <a:ext cx="347472" cy="347472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3746754" y="1693672"/>
            <a:ext cx="2018538" cy="1093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Piggybacking &amp; Tailgating</a:t>
            </a:r>
            <a:endParaRPr lang="en-US" sz="2400" dirty="0"/>
          </a:p>
        </p:txBody>
      </p:sp>
      <p:sp>
        <p:nvSpPr>
          <p:cNvPr id="19" name="Text 15"/>
          <p:cNvSpPr/>
          <p:nvPr/>
        </p:nvSpPr>
        <p:spPr>
          <a:xfrm>
            <a:off x="3746754" y="3829304"/>
            <a:ext cx="2018538" cy="2132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Following an authorized person into a restricted area or device access.</a:t>
            </a:r>
            <a:endParaRPr lang="en-US" sz="2000" dirty="0"/>
          </a:p>
        </p:txBody>
      </p:sp>
      <p:sp>
        <p:nvSpPr>
          <p:cNvPr id="20" name="Shape 16"/>
          <p:cNvSpPr/>
          <p:nvPr/>
        </p:nvSpPr>
        <p:spPr>
          <a:xfrm>
            <a:off x="6222492" y="2971800"/>
            <a:ext cx="2420874" cy="3408680"/>
          </a:xfrm>
          <a:prstGeom prst="roundRect">
            <a:avLst>
              <a:gd name="adj" fmla="val 3404"/>
            </a:avLst>
          </a:prstGeom>
          <a:solidFill>
            <a:srgbClr val="FBF3F8"/>
          </a:solidFill>
          <a:ln w="12700">
            <a:solidFill>
              <a:srgbClr val="EBD6E6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6423660" y="3154680"/>
            <a:ext cx="566928" cy="566928"/>
          </a:xfrm>
          <a:prstGeom prst="ellipse">
            <a:avLst/>
          </a:prstGeom>
          <a:solidFill>
            <a:srgbClr val="B50069"/>
          </a:solidFill>
          <a:ln/>
        </p:spPr>
      </p:sp>
      <p:pic>
        <p:nvPicPr>
          <p:cNvPr id="22" name="Image 2" descr="/home/claude/icons/pretexting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3388" y="3264408"/>
            <a:ext cx="347472" cy="347472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6423660" y="1693672"/>
            <a:ext cx="2018538" cy="1093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Pretexting</a:t>
            </a:r>
            <a:endParaRPr lang="en-US" sz="2400" dirty="0"/>
          </a:p>
        </p:txBody>
      </p:sp>
      <p:sp>
        <p:nvSpPr>
          <p:cNvPr id="24" name="Text 19"/>
          <p:cNvSpPr/>
          <p:nvPr/>
        </p:nvSpPr>
        <p:spPr>
          <a:xfrm>
            <a:off x="6423660" y="3829304"/>
            <a:ext cx="2018538" cy="2132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Creating a fake persona or misusing a real role to extract information, e.g. a fake IT admin.</a:t>
            </a:r>
            <a:endParaRPr lang="en-US" sz="2000" dirty="0"/>
          </a:p>
        </p:txBody>
      </p:sp>
      <p:sp>
        <p:nvSpPr>
          <p:cNvPr id="25" name="Shape 20"/>
          <p:cNvSpPr/>
          <p:nvPr/>
        </p:nvSpPr>
        <p:spPr>
          <a:xfrm>
            <a:off x="8899398" y="2971800"/>
            <a:ext cx="2420874" cy="3408680"/>
          </a:xfrm>
          <a:prstGeom prst="roundRect">
            <a:avLst>
              <a:gd name="adj" fmla="val 3404"/>
            </a:avLst>
          </a:prstGeom>
          <a:solidFill>
            <a:srgbClr val="FBF3F8"/>
          </a:solidFill>
          <a:ln w="12700">
            <a:solidFill>
              <a:srgbClr val="EBD6E6"/>
            </a:solidFill>
            <a:prstDash val="solid"/>
          </a:ln>
        </p:spPr>
      </p:sp>
      <p:sp>
        <p:nvSpPr>
          <p:cNvPr id="26" name="Shape 21"/>
          <p:cNvSpPr/>
          <p:nvPr/>
        </p:nvSpPr>
        <p:spPr>
          <a:xfrm>
            <a:off x="9100566" y="3154680"/>
            <a:ext cx="566928" cy="566928"/>
          </a:xfrm>
          <a:prstGeom prst="ellipse">
            <a:avLst/>
          </a:prstGeom>
          <a:solidFill>
            <a:srgbClr val="B50069"/>
          </a:solidFill>
          <a:ln/>
        </p:spPr>
      </p:sp>
      <p:pic>
        <p:nvPicPr>
          <p:cNvPr id="27" name="Image 3" descr="/home/claude/icons/bec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10294" y="3264408"/>
            <a:ext cx="347472" cy="347472"/>
          </a:xfrm>
          <a:prstGeom prst="rect">
            <a:avLst/>
          </a:prstGeom>
        </p:spPr>
      </p:pic>
      <p:sp>
        <p:nvSpPr>
          <p:cNvPr id="28" name="Text 22"/>
          <p:cNvSpPr/>
          <p:nvPr/>
        </p:nvSpPr>
        <p:spPr>
          <a:xfrm>
            <a:off x="9100566" y="1693672"/>
            <a:ext cx="2018538" cy="1093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 Email Compromise</a:t>
            </a:r>
            <a:endParaRPr lang="en-US" sz="2400" dirty="0"/>
          </a:p>
        </p:txBody>
      </p:sp>
      <p:sp>
        <p:nvSpPr>
          <p:cNvPr id="29" name="Text 23"/>
          <p:cNvSpPr/>
          <p:nvPr/>
        </p:nvSpPr>
        <p:spPr>
          <a:xfrm>
            <a:off x="9100566" y="3829304"/>
            <a:ext cx="2018538" cy="2132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Impersonating executives or partners to trick staff into transferring money.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139DF2-1777-D827-2B73-54251F94BA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8AB6D40A-BB77-1F6B-3C76-6FEDD4F4ACA8}"/>
              </a:ext>
            </a:extLst>
          </p:cNvPr>
          <p:cNvSpPr/>
          <p:nvPr/>
        </p:nvSpPr>
        <p:spPr>
          <a:xfrm>
            <a:off x="320040" y="429768"/>
            <a:ext cx="384048" cy="292608"/>
          </a:xfrm>
          <a:prstGeom prst="diamond">
            <a:avLst/>
          </a:prstGeom>
          <a:solidFill>
            <a:srgbClr val="B50069"/>
          </a:solidFill>
          <a:ln/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13F96D0E-7A42-F4D0-0272-2CEA0AD0641F}"/>
              </a:ext>
            </a:extLst>
          </p:cNvPr>
          <p:cNvSpPr/>
          <p:nvPr/>
        </p:nvSpPr>
        <p:spPr>
          <a:xfrm>
            <a:off x="393192" y="292608"/>
            <a:ext cx="82296" cy="64008"/>
          </a:xfrm>
          <a:prstGeom prst="ellipse">
            <a:avLst/>
          </a:prstGeom>
          <a:solidFill>
            <a:srgbClr val="B50069"/>
          </a:solidFill>
          <a:ln/>
        </p:spPr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6D1C904F-E212-5C6D-2197-054A80D830A7}"/>
              </a:ext>
            </a:extLst>
          </p:cNvPr>
          <p:cNvSpPr/>
          <p:nvPr/>
        </p:nvSpPr>
        <p:spPr>
          <a:xfrm>
            <a:off x="539496" y="329184"/>
            <a:ext cx="82296" cy="64008"/>
          </a:xfrm>
          <a:prstGeom prst="ellipse">
            <a:avLst/>
          </a:prstGeom>
          <a:solidFill>
            <a:srgbClr val="B50069"/>
          </a:solidFill>
          <a:ln/>
        </p:spPr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DD1CAF2E-A64E-0CE7-5EA3-A4AA47634EAE}"/>
              </a:ext>
            </a:extLst>
          </p:cNvPr>
          <p:cNvSpPr/>
          <p:nvPr/>
        </p:nvSpPr>
        <p:spPr>
          <a:xfrm>
            <a:off x="594360" y="237744"/>
            <a:ext cx="45720" cy="36576"/>
          </a:xfrm>
          <a:prstGeom prst="ellipse">
            <a:avLst/>
          </a:prstGeom>
          <a:solidFill>
            <a:srgbClr val="B50069"/>
          </a:solidFill>
          <a:ln/>
        </p:spPr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C3F911A4-FFBE-D15F-FE38-F16272AE1F59}"/>
              </a:ext>
            </a:extLst>
          </p:cNvPr>
          <p:cNvSpPr/>
          <p:nvPr/>
        </p:nvSpPr>
        <p:spPr>
          <a:xfrm>
            <a:off x="443484" y="461772"/>
            <a:ext cx="45720" cy="36576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1A6D8814-3126-49E8-1257-7A00B2B4C585}"/>
              </a:ext>
            </a:extLst>
          </p:cNvPr>
          <p:cNvSpPr/>
          <p:nvPr/>
        </p:nvSpPr>
        <p:spPr>
          <a:xfrm>
            <a:off x="1527048" y="256032"/>
            <a:ext cx="99486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5000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Social Engineering: Human &amp; Physical Tactics…</a:t>
            </a:r>
            <a:endParaRPr lang="en-US" sz="3200" dirty="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865E813B-BB6C-0B46-E9BA-FC788407B021}"/>
              </a:ext>
            </a:extLst>
          </p:cNvPr>
          <p:cNvSpPr/>
          <p:nvPr/>
        </p:nvSpPr>
        <p:spPr>
          <a:xfrm>
            <a:off x="886968" y="841248"/>
            <a:ext cx="2834640" cy="54864"/>
          </a:xfrm>
          <a:prstGeom prst="rect">
            <a:avLst/>
          </a:prstGeom>
          <a:solidFill>
            <a:srgbClr val="F6BF69"/>
          </a:solidFill>
          <a:ln/>
        </p:spPr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2C0B40F2-67F0-F649-1948-BDACC480BC88}"/>
              </a:ext>
            </a:extLst>
          </p:cNvPr>
          <p:cNvSpPr/>
          <p:nvPr/>
        </p:nvSpPr>
        <p:spPr>
          <a:xfrm>
            <a:off x="1069848" y="896112"/>
            <a:ext cx="104058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>
              <a:buNone/>
            </a:pPr>
            <a:r>
              <a:rPr lang="en-US" sz="2400" i="1" dirty="0">
                <a:latin typeface="Arial" pitchFamily="34" charset="0"/>
                <a:cs typeface="Arial" pitchFamily="34" charset="-120"/>
              </a:rPr>
              <a:t>Techniques that manipulate people rather than systems</a:t>
            </a:r>
          </a:p>
        </p:txBody>
      </p:sp>
      <p:sp>
        <p:nvSpPr>
          <p:cNvPr id="30" name="Shape 24">
            <a:extLst>
              <a:ext uri="{FF2B5EF4-FFF2-40B4-BE49-F238E27FC236}">
                <a16:creationId xmlns:a16="http://schemas.microsoft.com/office/drawing/2014/main" id="{9D463B0B-94DF-8F7E-8EAF-C2AF44798060}"/>
              </a:ext>
            </a:extLst>
          </p:cNvPr>
          <p:cNvSpPr/>
          <p:nvPr/>
        </p:nvSpPr>
        <p:spPr>
          <a:xfrm>
            <a:off x="868680" y="2663952"/>
            <a:ext cx="2420874" cy="3036824"/>
          </a:xfrm>
          <a:prstGeom prst="roundRect">
            <a:avLst>
              <a:gd name="adj" fmla="val 3404"/>
            </a:avLst>
          </a:prstGeom>
          <a:solidFill>
            <a:srgbClr val="FBF3F8"/>
          </a:solidFill>
          <a:ln w="12700">
            <a:solidFill>
              <a:srgbClr val="EBD6E6"/>
            </a:solidFill>
            <a:prstDash val="solid"/>
          </a:ln>
        </p:spPr>
      </p:sp>
      <p:sp>
        <p:nvSpPr>
          <p:cNvPr id="31" name="Shape 25">
            <a:extLst>
              <a:ext uri="{FF2B5EF4-FFF2-40B4-BE49-F238E27FC236}">
                <a16:creationId xmlns:a16="http://schemas.microsoft.com/office/drawing/2014/main" id="{20F56423-E437-44FA-286B-2B09F164227D}"/>
              </a:ext>
            </a:extLst>
          </p:cNvPr>
          <p:cNvSpPr/>
          <p:nvPr/>
        </p:nvSpPr>
        <p:spPr>
          <a:xfrm>
            <a:off x="1069848" y="2846832"/>
            <a:ext cx="566928" cy="566928"/>
          </a:xfrm>
          <a:prstGeom prst="ellipse">
            <a:avLst/>
          </a:prstGeom>
          <a:solidFill>
            <a:srgbClr val="B50069"/>
          </a:solidFill>
          <a:ln/>
        </p:spPr>
      </p:sp>
      <p:pic>
        <p:nvPicPr>
          <p:cNvPr id="32" name="Image 4" descr="/home/claude/icons/quidproquo_white.png">
            <a:extLst>
              <a:ext uri="{FF2B5EF4-FFF2-40B4-BE49-F238E27FC236}">
                <a16:creationId xmlns:a16="http://schemas.microsoft.com/office/drawing/2014/main" id="{5CB30E66-A64F-2B01-5F09-82A9FD7A00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576" y="2956560"/>
            <a:ext cx="347472" cy="347472"/>
          </a:xfrm>
          <a:prstGeom prst="rect">
            <a:avLst/>
          </a:prstGeom>
        </p:spPr>
      </p:pic>
      <p:sp>
        <p:nvSpPr>
          <p:cNvPr id="33" name="Text 26">
            <a:extLst>
              <a:ext uri="{FF2B5EF4-FFF2-40B4-BE49-F238E27FC236}">
                <a16:creationId xmlns:a16="http://schemas.microsoft.com/office/drawing/2014/main" id="{02092845-273E-3E39-6013-2DAC2312936A}"/>
              </a:ext>
            </a:extLst>
          </p:cNvPr>
          <p:cNvSpPr/>
          <p:nvPr/>
        </p:nvSpPr>
        <p:spPr>
          <a:xfrm>
            <a:off x="1069848" y="1812544"/>
            <a:ext cx="2018538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Quid Pro Quo</a:t>
            </a:r>
            <a:endParaRPr lang="en-US" sz="2400" dirty="0"/>
          </a:p>
        </p:txBody>
      </p:sp>
      <p:sp>
        <p:nvSpPr>
          <p:cNvPr id="34" name="Text 27">
            <a:extLst>
              <a:ext uri="{FF2B5EF4-FFF2-40B4-BE49-F238E27FC236}">
                <a16:creationId xmlns:a16="http://schemas.microsoft.com/office/drawing/2014/main" id="{B979CB85-3EF0-F5D4-C0A1-09D14DFF5AAE}"/>
              </a:ext>
            </a:extLst>
          </p:cNvPr>
          <p:cNvSpPr/>
          <p:nvPr/>
        </p:nvSpPr>
        <p:spPr>
          <a:xfrm>
            <a:off x="1069848" y="3551936"/>
            <a:ext cx="2018538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Offering a favor (e.g. faster internet) in exchange for credentials or system access.</a:t>
            </a:r>
            <a:endParaRPr lang="en-US" sz="2000" dirty="0"/>
          </a:p>
        </p:txBody>
      </p:sp>
      <p:sp>
        <p:nvSpPr>
          <p:cNvPr id="35" name="Shape 28">
            <a:extLst>
              <a:ext uri="{FF2B5EF4-FFF2-40B4-BE49-F238E27FC236}">
                <a16:creationId xmlns:a16="http://schemas.microsoft.com/office/drawing/2014/main" id="{F3D73AB0-735D-782C-9045-2B24CB1D5911}"/>
              </a:ext>
            </a:extLst>
          </p:cNvPr>
          <p:cNvSpPr/>
          <p:nvPr/>
        </p:nvSpPr>
        <p:spPr>
          <a:xfrm>
            <a:off x="3545586" y="2663952"/>
            <a:ext cx="2420874" cy="3036824"/>
          </a:xfrm>
          <a:prstGeom prst="roundRect">
            <a:avLst>
              <a:gd name="adj" fmla="val 3404"/>
            </a:avLst>
          </a:prstGeom>
          <a:solidFill>
            <a:srgbClr val="FBF3F8"/>
          </a:solidFill>
          <a:ln w="12700">
            <a:solidFill>
              <a:srgbClr val="EBD6E6"/>
            </a:solidFill>
            <a:prstDash val="solid"/>
          </a:ln>
        </p:spPr>
      </p:sp>
      <p:sp>
        <p:nvSpPr>
          <p:cNvPr id="36" name="Shape 29">
            <a:extLst>
              <a:ext uri="{FF2B5EF4-FFF2-40B4-BE49-F238E27FC236}">
                <a16:creationId xmlns:a16="http://schemas.microsoft.com/office/drawing/2014/main" id="{AC97F617-2A7F-8EA8-B6F4-BEF238E03DB2}"/>
              </a:ext>
            </a:extLst>
          </p:cNvPr>
          <p:cNvSpPr/>
          <p:nvPr/>
        </p:nvSpPr>
        <p:spPr>
          <a:xfrm>
            <a:off x="3746754" y="2846832"/>
            <a:ext cx="566928" cy="566928"/>
          </a:xfrm>
          <a:prstGeom prst="ellipse">
            <a:avLst/>
          </a:prstGeom>
          <a:solidFill>
            <a:srgbClr val="B50069"/>
          </a:solidFill>
          <a:ln/>
        </p:spPr>
      </p:sp>
      <p:pic>
        <p:nvPicPr>
          <p:cNvPr id="37" name="Image 5" descr="/home/claude/icons/honeytrap_white.png">
            <a:extLst>
              <a:ext uri="{FF2B5EF4-FFF2-40B4-BE49-F238E27FC236}">
                <a16:creationId xmlns:a16="http://schemas.microsoft.com/office/drawing/2014/main" id="{425CCE6E-1978-F5FA-B649-ADD01DE8E7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6482" y="2956560"/>
            <a:ext cx="347472" cy="347472"/>
          </a:xfrm>
          <a:prstGeom prst="rect">
            <a:avLst/>
          </a:prstGeom>
        </p:spPr>
      </p:pic>
      <p:sp>
        <p:nvSpPr>
          <p:cNvPr id="38" name="Text 30">
            <a:extLst>
              <a:ext uri="{FF2B5EF4-FFF2-40B4-BE49-F238E27FC236}">
                <a16:creationId xmlns:a16="http://schemas.microsoft.com/office/drawing/2014/main" id="{2D7EAEB1-B88E-C50C-70F2-708E80D14F71}"/>
              </a:ext>
            </a:extLst>
          </p:cNvPr>
          <p:cNvSpPr/>
          <p:nvPr/>
        </p:nvSpPr>
        <p:spPr>
          <a:xfrm>
            <a:off x="3746754" y="1812544"/>
            <a:ext cx="2018538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Honeytraps</a:t>
            </a:r>
            <a:endParaRPr lang="en-US" sz="2400" dirty="0"/>
          </a:p>
        </p:txBody>
      </p:sp>
      <p:sp>
        <p:nvSpPr>
          <p:cNvPr id="39" name="Text 31">
            <a:extLst>
              <a:ext uri="{FF2B5EF4-FFF2-40B4-BE49-F238E27FC236}">
                <a16:creationId xmlns:a16="http://schemas.microsoft.com/office/drawing/2014/main" id="{82A2E530-0789-8908-F532-78474C1CECD3}"/>
              </a:ext>
            </a:extLst>
          </p:cNvPr>
          <p:cNvSpPr/>
          <p:nvPr/>
        </p:nvSpPr>
        <p:spPr>
          <a:xfrm>
            <a:off x="3746754" y="3551936"/>
            <a:ext cx="2018538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Fake romantic profiles using stolen photos to build trust and extract money or data.</a:t>
            </a:r>
            <a:endParaRPr lang="en-US" sz="2000" dirty="0"/>
          </a:p>
        </p:txBody>
      </p:sp>
      <p:sp>
        <p:nvSpPr>
          <p:cNvPr id="40" name="Shape 32">
            <a:extLst>
              <a:ext uri="{FF2B5EF4-FFF2-40B4-BE49-F238E27FC236}">
                <a16:creationId xmlns:a16="http://schemas.microsoft.com/office/drawing/2014/main" id="{B2E1A2FC-4055-A958-B2B8-86A4DEE17A04}"/>
              </a:ext>
            </a:extLst>
          </p:cNvPr>
          <p:cNvSpPr/>
          <p:nvPr/>
        </p:nvSpPr>
        <p:spPr>
          <a:xfrm>
            <a:off x="6222492" y="2663952"/>
            <a:ext cx="2420874" cy="3036824"/>
          </a:xfrm>
          <a:prstGeom prst="roundRect">
            <a:avLst>
              <a:gd name="adj" fmla="val 3404"/>
            </a:avLst>
          </a:prstGeom>
          <a:solidFill>
            <a:srgbClr val="FBF3F8"/>
          </a:solidFill>
          <a:ln w="12700">
            <a:solidFill>
              <a:srgbClr val="EBD6E6"/>
            </a:solidFill>
            <a:prstDash val="solid"/>
          </a:ln>
        </p:spPr>
      </p:sp>
      <p:sp>
        <p:nvSpPr>
          <p:cNvPr id="41" name="Shape 33">
            <a:extLst>
              <a:ext uri="{FF2B5EF4-FFF2-40B4-BE49-F238E27FC236}">
                <a16:creationId xmlns:a16="http://schemas.microsoft.com/office/drawing/2014/main" id="{DF6A2DD1-14BE-9F44-66F9-C1343E309DFF}"/>
              </a:ext>
            </a:extLst>
          </p:cNvPr>
          <p:cNvSpPr/>
          <p:nvPr/>
        </p:nvSpPr>
        <p:spPr>
          <a:xfrm>
            <a:off x="6423660" y="2846832"/>
            <a:ext cx="566928" cy="566928"/>
          </a:xfrm>
          <a:prstGeom prst="ellipse">
            <a:avLst/>
          </a:prstGeom>
          <a:solidFill>
            <a:srgbClr val="B50069"/>
          </a:solidFill>
          <a:ln/>
        </p:spPr>
      </p:sp>
      <p:pic>
        <p:nvPicPr>
          <p:cNvPr id="42" name="Image 6" descr="/home/claude/icons/scareware_white.png">
            <a:extLst>
              <a:ext uri="{FF2B5EF4-FFF2-40B4-BE49-F238E27FC236}">
                <a16:creationId xmlns:a16="http://schemas.microsoft.com/office/drawing/2014/main" id="{8542B368-6789-3229-4E78-F570D7F508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3388" y="2956560"/>
            <a:ext cx="347472" cy="347472"/>
          </a:xfrm>
          <a:prstGeom prst="rect">
            <a:avLst/>
          </a:prstGeom>
        </p:spPr>
      </p:pic>
      <p:sp>
        <p:nvSpPr>
          <p:cNvPr id="43" name="Text 34">
            <a:extLst>
              <a:ext uri="{FF2B5EF4-FFF2-40B4-BE49-F238E27FC236}">
                <a16:creationId xmlns:a16="http://schemas.microsoft.com/office/drawing/2014/main" id="{C6576580-3804-F1A9-8A8D-45C74A9B27D4}"/>
              </a:ext>
            </a:extLst>
          </p:cNvPr>
          <p:cNvSpPr/>
          <p:nvPr/>
        </p:nvSpPr>
        <p:spPr>
          <a:xfrm>
            <a:off x="6423660" y="1812544"/>
            <a:ext cx="2018538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Scareware</a:t>
            </a:r>
            <a:endParaRPr lang="en-US" sz="2400" dirty="0"/>
          </a:p>
        </p:txBody>
      </p:sp>
      <p:sp>
        <p:nvSpPr>
          <p:cNvPr id="44" name="Text 35">
            <a:extLst>
              <a:ext uri="{FF2B5EF4-FFF2-40B4-BE49-F238E27FC236}">
                <a16:creationId xmlns:a16="http://schemas.microsoft.com/office/drawing/2014/main" id="{5017E99C-7546-4317-B652-7ED250C5D354}"/>
              </a:ext>
            </a:extLst>
          </p:cNvPr>
          <p:cNvSpPr/>
          <p:nvPr/>
        </p:nvSpPr>
        <p:spPr>
          <a:xfrm>
            <a:off x="6423660" y="3551936"/>
            <a:ext cx="2018538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Fake alerts claiming infection, pressuring victims to click a 'cleaning' link.</a:t>
            </a:r>
            <a:endParaRPr lang="en-US" sz="2000" dirty="0"/>
          </a:p>
        </p:txBody>
      </p:sp>
      <p:sp>
        <p:nvSpPr>
          <p:cNvPr id="45" name="Shape 36">
            <a:extLst>
              <a:ext uri="{FF2B5EF4-FFF2-40B4-BE49-F238E27FC236}">
                <a16:creationId xmlns:a16="http://schemas.microsoft.com/office/drawing/2014/main" id="{CB34F1BB-427C-1FB3-2634-EB0674EB820E}"/>
              </a:ext>
            </a:extLst>
          </p:cNvPr>
          <p:cNvSpPr/>
          <p:nvPr/>
        </p:nvSpPr>
        <p:spPr>
          <a:xfrm>
            <a:off x="8899398" y="2663952"/>
            <a:ext cx="2420874" cy="3036824"/>
          </a:xfrm>
          <a:prstGeom prst="roundRect">
            <a:avLst>
              <a:gd name="adj" fmla="val 3404"/>
            </a:avLst>
          </a:prstGeom>
          <a:solidFill>
            <a:srgbClr val="FBF3F8"/>
          </a:solidFill>
          <a:ln w="12700">
            <a:solidFill>
              <a:srgbClr val="EBD6E6"/>
            </a:solidFill>
            <a:prstDash val="solid"/>
          </a:ln>
        </p:spPr>
      </p:sp>
      <p:sp>
        <p:nvSpPr>
          <p:cNvPr id="46" name="Shape 37">
            <a:extLst>
              <a:ext uri="{FF2B5EF4-FFF2-40B4-BE49-F238E27FC236}">
                <a16:creationId xmlns:a16="http://schemas.microsoft.com/office/drawing/2014/main" id="{5AB4D5EE-A3BE-79A8-8F1D-54BB000F4CC1}"/>
              </a:ext>
            </a:extLst>
          </p:cNvPr>
          <p:cNvSpPr/>
          <p:nvPr/>
        </p:nvSpPr>
        <p:spPr>
          <a:xfrm>
            <a:off x="9100566" y="2846832"/>
            <a:ext cx="566928" cy="566928"/>
          </a:xfrm>
          <a:prstGeom prst="ellipse">
            <a:avLst/>
          </a:prstGeom>
          <a:solidFill>
            <a:srgbClr val="B50069"/>
          </a:solidFill>
          <a:ln/>
        </p:spPr>
      </p:sp>
      <p:pic>
        <p:nvPicPr>
          <p:cNvPr id="47" name="Image 7" descr="/home/claude/icons/wateringhole_white.png">
            <a:extLst>
              <a:ext uri="{FF2B5EF4-FFF2-40B4-BE49-F238E27FC236}">
                <a16:creationId xmlns:a16="http://schemas.microsoft.com/office/drawing/2014/main" id="{B5E22A9A-155E-42A5-D9CB-A8E76C694C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10294" y="2956560"/>
            <a:ext cx="347472" cy="347472"/>
          </a:xfrm>
          <a:prstGeom prst="rect">
            <a:avLst/>
          </a:prstGeom>
        </p:spPr>
      </p:pic>
      <p:sp>
        <p:nvSpPr>
          <p:cNvPr id="48" name="Text 38">
            <a:extLst>
              <a:ext uri="{FF2B5EF4-FFF2-40B4-BE49-F238E27FC236}">
                <a16:creationId xmlns:a16="http://schemas.microsoft.com/office/drawing/2014/main" id="{6EFE0B9C-49D2-6D65-1563-FF5AA84A9D61}"/>
              </a:ext>
            </a:extLst>
          </p:cNvPr>
          <p:cNvSpPr/>
          <p:nvPr/>
        </p:nvSpPr>
        <p:spPr>
          <a:xfrm>
            <a:off x="9100566" y="1812544"/>
            <a:ext cx="2018538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Watering Hole Attacks</a:t>
            </a:r>
            <a:endParaRPr lang="en-US" sz="2400" dirty="0"/>
          </a:p>
        </p:txBody>
      </p:sp>
      <p:sp>
        <p:nvSpPr>
          <p:cNvPr id="49" name="Text 39">
            <a:extLst>
              <a:ext uri="{FF2B5EF4-FFF2-40B4-BE49-F238E27FC236}">
                <a16:creationId xmlns:a16="http://schemas.microsoft.com/office/drawing/2014/main" id="{1E4898BE-EC6D-6FE7-08E7-46F30D4CBE21}"/>
              </a:ext>
            </a:extLst>
          </p:cNvPr>
          <p:cNvSpPr/>
          <p:nvPr/>
        </p:nvSpPr>
        <p:spPr>
          <a:xfrm>
            <a:off x="9100566" y="3551936"/>
            <a:ext cx="2018538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Infecting a site the target regularly visits to deliver malware or steal credentials.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940683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429768"/>
            <a:ext cx="384048" cy="292608"/>
          </a:xfrm>
          <a:prstGeom prst="diamond">
            <a:avLst/>
          </a:prstGeom>
          <a:solidFill>
            <a:srgbClr val="B50069"/>
          </a:solidFill>
          <a:ln/>
        </p:spPr>
      </p:sp>
      <p:sp>
        <p:nvSpPr>
          <p:cNvPr id="3" name="Shape 1"/>
          <p:cNvSpPr/>
          <p:nvPr/>
        </p:nvSpPr>
        <p:spPr>
          <a:xfrm>
            <a:off x="393192" y="292608"/>
            <a:ext cx="82296" cy="64008"/>
          </a:xfrm>
          <a:prstGeom prst="ellipse">
            <a:avLst/>
          </a:prstGeom>
          <a:solidFill>
            <a:srgbClr val="B50069"/>
          </a:solidFill>
          <a:ln/>
        </p:spPr>
      </p:sp>
      <p:sp>
        <p:nvSpPr>
          <p:cNvPr id="4" name="Shape 2"/>
          <p:cNvSpPr/>
          <p:nvPr/>
        </p:nvSpPr>
        <p:spPr>
          <a:xfrm>
            <a:off x="539496" y="329184"/>
            <a:ext cx="82296" cy="64008"/>
          </a:xfrm>
          <a:prstGeom prst="ellipse">
            <a:avLst/>
          </a:prstGeom>
          <a:solidFill>
            <a:srgbClr val="B50069"/>
          </a:solidFill>
          <a:ln/>
        </p:spPr>
      </p:sp>
      <p:sp>
        <p:nvSpPr>
          <p:cNvPr id="5" name="Shape 3"/>
          <p:cNvSpPr/>
          <p:nvPr/>
        </p:nvSpPr>
        <p:spPr>
          <a:xfrm>
            <a:off x="594360" y="237744"/>
            <a:ext cx="45720" cy="36576"/>
          </a:xfrm>
          <a:prstGeom prst="ellipse">
            <a:avLst/>
          </a:prstGeom>
          <a:solidFill>
            <a:srgbClr val="B50069"/>
          </a:solidFill>
          <a:ln/>
        </p:spPr>
      </p:sp>
      <p:sp>
        <p:nvSpPr>
          <p:cNvPr id="6" name="Shape 4"/>
          <p:cNvSpPr/>
          <p:nvPr/>
        </p:nvSpPr>
        <p:spPr>
          <a:xfrm>
            <a:off x="443484" y="461772"/>
            <a:ext cx="45720" cy="36576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1564640" y="256032"/>
            <a:ext cx="9911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5000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Case Study I: Spear Phishing</a:t>
            </a:r>
            <a:endParaRPr lang="en-US" sz="3600" dirty="0"/>
          </a:p>
        </p:txBody>
      </p:sp>
      <p:sp>
        <p:nvSpPr>
          <p:cNvPr id="8" name="Shape 6"/>
          <p:cNvSpPr/>
          <p:nvPr/>
        </p:nvSpPr>
        <p:spPr>
          <a:xfrm>
            <a:off x="886968" y="841248"/>
            <a:ext cx="2834640" cy="54864"/>
          </a:xfrm>
          <a:prstGeom prst="rect">
            <a:avLst/>
          </a:prstGeom>
          <a:solidFill>
            <a:srgbClr val="F6BF69"/>
          </a:solidFill>
          <a:ln/>
        </p:spPr>
      </p:sp>
      <p:sp>
        <p:nvSpPr>
          <p:cNvPr id="9" name="Text 7"/>
          <p:cNvSpPr/>
          <p:nvPr/>
        </p:nvSpPr>
        <p:spPr>
          <a:xfrm>
            <a:off x="1137920" y="896112"/>
            <a:ext cx="10337800" cy="509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i="1" dirty="0">
                <a:latin typeface="Arial" pitchFamily="34" charset="0"/>
                <a:cs typeface="Arial" pitchFamily="34" charset="-120"/>
              </a:rPr>
              <a:t>A real spear-phishing email, targeting a company with a fabricated compliance threat</a:t>
            </a:r>
          </a:p>
        </p:txBody>
      </p:sp>
      <p:sp>
        <p:nvSpPr>
          <p:cNvPr id="10" name="Shape 8"/>
          <p:cNvSpPr/>
          <p:nvPr/>
        </p:nvSpPr>
        <p:spPr>
          <a:xfrm>
            <a:off x="716280" y="1696720"/>
            <a:ext cx="6035040" cy="4905248"/>
          </a:xfrm>
          <a:prstGeom prst="roundRect">
            <a:avLst>
              <a:gd name="adj" fmla="val 1031"/>
            </a:avLst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  <a:effectLst>
            <a:outerShdw blurRad="76200" dist="25400" dir="5400000" algn="bl" rotWithShape="0">
              <a:srgbClr val="888888">
                <a:alpha val="25000"/>
              </a:srgbClr>
            </a:outerShdw>
          </a:effectLst>
        </p:spPr>
      </p:sp>
      <p:pic>
        <p:nvPicPr>
          <p:cNvPr id="11" name="Image 0" descr="/home/claude/unpacked/ppt/media/imag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160" y="1879599"/>
            <a:ext cx="5669280" cy="4500691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7178040" y="1722120"/>
            <a:ext cx="384048" cy="384048"/>
          </a:xfrm>
          <a:prstGeom prst="ellipse">
            <a:avLst/>
          </a:prstGeom>
          <a:solidFill>
            <a:srgbClr val="B50069"/>
          </a:solidFill>
          <a:ln/>
        </p:spPr>
      </p:sp>
      <p:pic>
        <p:nvPicPr>
          <p:cNvPr id="13" name="Image 1" descr="/home/claude/icons/target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9480" y="1813560"/>
            <a:ext cx="201168" cy="201168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7680960" y="1685544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5000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Manufactured Authority</a:t>
            </a:r>
            <a:endParaRPr lang="en-US" dirty="0"/>
          </a:p>
        </p:txBody>
      </p:sp>
      <p:sp>
        <p:nvSpPr>
          <p:cNvPr id="15" name="Text 11"/>
          <p:cNvSpPr/>
          <p:nvPr/>
        </p:nvSpPr>
        <p:spPr>
          <a:xfrm>
            <a:off x="7680960" y="1978152"/>
            <a:ext cx="3657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dirty="0">
                <a:latin typeface="Arial" pitchFamily="34" charset="0"/>
                <a:ea typeface="Arial" pitchFamily="34" charset="-122"/>
                <a:cs typeface="Arial" pitchFamily="34" charset="-120"/>
              </a:rPr>
              <a:t>Claims to be from the “Better Business Bureau” — a trusted-sounding but unverified sender.</a:t>
            </a:r>
            <a:endParaRPr lang="en-US" sz="1400" dirty="0"/>
          </a:p>
        </p:txBody>
      </p:sp>
      <p:sp>
        <p:nvSpPr>
          <p:cNvPr id="16" name="Shape 12"/>
          <p:cNvSpPr/>
          <p:nvPr/>
        </p:nvSpPr>
        <p:spPr>
          <a:xfrm>
            <a:off x="7178040" y="2819400"/>
            <a:ext cx="384048" cy="384048"/>
          </a:xfrm>
          <a:prstGeom prst="ellipse">
            <a:avLst/>
          </a:prstGeom>
          <a:solidFill>
            <a:srgbClr val="B50069"/>
          </a:solidFill>
          <a:ln/>
        </p:spPr>
      </p:sp>
      <p:pic>
        <p:nvPicPr>
          <p:cNvPr id="17" name="Image 2" descr="/home/claude/icons/zeroday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9480" y="2910840"/>
            <a:ext cx="201168" cy="201168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7680960" y="2782824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5000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Urgency Pressure</a:t>
            </a:r>
            <a:endParaRPr lang="en-US" dirty="0"/>
          </a:p>
        </p:txBody>
      </p:sp>
      <p:sp>
        <p:nvSpPr>
          <p:cNvPr id="19" name="Text 14"/>
          <p:cNvSpPr/>
          <p:nvPr/>
        </p:nvSpPr>
        <p:spPr>
          <a:xfrm>
            <a:off x="7680960" y="3075432"/>
            <a:ext cx="3657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dirty="0">
                <a:latin typeface="Arial" pitchFamily="34" charset="0"/>
                <a:ea typeface="Arial" pitchFamily="34" charset="-122"/>
                <a:cs typeface="Arial" pitchFamily="34" charset="-120"/>
              </a:rPr>
              <a:t>Demands a reply “within 24 hours,” pushing the victim to act before verifying.</a:t>
            </a:r>
            <a:endParaRPr lang="en-US" sz="1400" dirty="0"/>
          </a:p>
        </p:txBody>
      </p:sp>
      <p:sp>
        <p:nvSpPr>
          <p:cNvPr id="20" name="Shape 15"/>
          <p:cNvSpPr/>
          <p:nvPr/>
        </p:nvSpPr>
        <p:spPr>
          <a:xfrm>
            <a:off x="7178040" y="3916680"/>
            <a:ext cx="384048" cy="384048"/>
          </a:xfrm>
          <a:prstGeom prst="ellipse">
            <a:avLst/>
          </a:prstGeom>
          <a:solidFill>
            <a:srgbClr val="B50069"/>
          </a:solidFill>
          <a:ln/>
        </p:spPr>
      </p:sp>
      <p:pic>
        <p:nvPicPr>
          <p:cNvPr id="21" name="Image 3" descr="/home/claude/icons/phishing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69480" y="4008120"/>
            <a:ext cx="201168" cy="201168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680960" y="3880104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5000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Suspicious Link</a:t>
            </a:r>
            <a:endParaRPr lang="en-US" dirty="0"/>
          </a:p>
        </p:txBody>
      </p:sp>
      <p:sp>
        <p:nvSpPr>
          <p:cNvPr id="23" name="Text 17"/>
          <p:cNvSpPr/>
          <p:nvPr/>
        </p:nvSpPr>
        <p:spPr>
          <a:xfrm>
            <a:off x="7680960" y="4172712"/>
            <a:ext cx="3657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dirty="0">
                <a:latin typeface="Arial" pitchFamily="34" charset="0"/>
                <a:ea typeface="Arial" pitchFamily="34" charset="-122"/>
                <a:cs typeface="Arial" pitchFamily="34" charset="-120"/>
              </a:rPr>
              <a:t>A shortened bit.ly link hides the true destination — a classic phishing red flag.</a:t>
            </a:r>
            <a:endParaRPr lang="en-US" sz="1400" dirty="0"/>
          </a:p>
        </p:txBody>
      </p:sp>
      <p:sp>
        <p:nvSpPr>
          <p:cNvPr id="24" name="Shape 18"/>
          <p:cNvSpPr/>
          <p:nvPr/>
        </p:nvSpPr>
        <p:spPr>
          <a:xfrm>
            <a:off x="7178040" y="5013960"/>
            <a:ext cx="384048" cy="384048"/>
          </a:xfrm>
          <a:prstGeom prst="ellipse">
            <a:avLst/>
          </a:prstGeom>
          <a:solidFill>
            <a:srgbClr val="B50069"/>
          </a:solidFill>
          <a:ln/>
        </p:spPr>
      </p:sp>
      <p:pic>
        <p:nvPicPr>
          <p:cNvPr id="25" name="Image 4" descr="/home/claude/icons/identity_whit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69480" y="5105400"/>
            <a:ext cx="201168" cy="201168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7680960" y="4977384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5000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Vague Targeting</a:t>
            </a:r>
            <a:endParaRPr lang="en-US" dirty="0"/>
          </a:p>
        </p:txBody>
      </p:sp>
      <p:sp>
        <p:nvSpPr>
          <p:cNvPr id="27" name="Text 20"/>
          <p:cNvSpPr/>
          <p:nvPr/>
        </p:nvSpPr>
        <p:spPr>
          <a:xfrm>
            <a:off x="7680960" y="5269992"/>
            <a:ext cx="3657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dirty="0">
                <a:latin typeface="Arial" pitchFamily="34" charset="0"/>
                <a:ea typeface="Arial" pitchFamily="34" charset="-122"/>
                <a:cs typeface="Arial" pitchFamily="34" charset="-120"/>
              </a:rPr>
              <a:t>Generic legal language (“Fair Labor Standards Act”) designed to alarm any recipient.</a:t>
            </a:r>
            <a:endParaRPr lang="en-US" sz="1400" dirty="0"/>
          </a:p>
        </p:txBody>
      </p:sp>
      <p:sp>
        <p:nvSpPr>
          <p:cNvPr id="28" name="Text 21"/>
          <p:cNvSpPr/>
          <p:nvPr/>
        </p:nvSpPr>
        <p:spPr>
          <a:xfrm>
            <a:off x="11548872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429768"/>
            <a:ext cx="384048" cy="292608"/>
          </a:xfrm>
          <a:prstGeom prst="diamond">
            <a:avLst/>
          </a:prstGeom>
          <a:solidFill>
            <a:srgbClr val="B50069"/>
          </a:solidFill>
          <a:ln/>
        </p:spPr>
      </p:sp>
      <p:sp>
        <p:nvSpPr>
          <p:cNvPr id="3" name="Shape 1"/>
          <p:cNvSpPr/>
          <p:nvPr/>
        </p:nvSpPr>
        <p:spPr>
          <a:xfrm>
            <a:off x="393192" y="292608"/>
            <a:ext cx="82296" cy="64008"/>
          </a:xfrm>
          <a:prstGeom prst="ellipse">
            <a:avLst/>
          </a:prstGeom>
          <a:solidFill>
            <a:srgbClr val="B50069"/>
          </a:solidFill>
          <a:ln/>
        </p:spPr>
      </p:sp>
      <p:sp>
        <p:nvSpPr>
          <p:cNvPr id="4" name="Shape 2"/>
          <p:cNvSpPr/>
          <p:nvPr/>
        </p:nvSpPr>
        <p:spPr>
          <a:xfrm>
            <a:off x="539496" y="329184"/>
            <a:ext cx="82296" cy="64008"/>
          </a:xfrm>
          <a:prstGeom prst="ellipse">
            <a:avLst/>
          </a:prstGeom>
          <a:solidFill>
            <a:srgbClr val="B50069"/>
          </a:solidFill>
          <a:ln/>
        </p:spPr>
      </p:sp>
      <p:sp>
        <p:nvSpPr>
          <p:cNvPr id="5" name="Shape 3"/>
          <p:cNvSpPr/>
          <p:nvPr/>
        </p:nvSpPr>
        <p:spPr>
          <a:xfrm>
            <a:off x="594360" y="237744"/>
            <a:ext cx="45720" cy="36576"/>
          </a:xfrm>
          <a:prstGeom prst="ellipse">
            <a:avLst/>
          </a:prstGeom>
          <a:solidFill>
            <a:srgbClr val="B50069"/>
          </a:solidFill>
          <a:ln/>
        </p:spPr>
      </p:sp>
      <p:sp>
        <p:nvSpPr>
          <p:cNvPr id="6" name="Shape 4"/>
          <p:cNvSpPr/>
          <p:nvPr/>
        </p:nvSpPr>
        <p:spPr>
          <a:xfrm>
            <a:off x="443484" y="461772"/>
            <a:ext cx="45720" cy="36576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1618488" y="256032"/>
            <a:ext cx="985723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5000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Case Study II: Cyber Grooming</a:t>
            </a:r>
            <a:endParaRPr lang="en-US" sz="3600" dirty="0"/>
          </a:p>
        </p:txBody>
      </p:sp>
      <p:sp>
        <p:nvSpPr>
          <p:cNvPr id="8" name="Shape 6"/>
          <p:cNvSpPr/>
          <p:nvPr/>
        </p:nvSpPr>
        <p:spPr>
          <a:xfrm>
            <a:off x="886968" y="841248"/>
            <a:ext cx="2834640" cy="54864"/>
          </a:xfrm>
          <a:prstGeom prst="rect">
            <a:avLst/>
          </a:prstGeom>
          <a:solidFill>
            <a:srgbClr val="F6BF69"/>
          </a:solidFill>
          <a:ln/>
        </p:spPr>
      </p:sp>
      <p:sp>
        <p:nvSpPr>
          <p:cNvPr id="9" name="Text 7"/>
          <p:cNvSpPr/>
          <p:nvPr/>
        </p:nvSpPr>
        <p:spPr>
          <a:xfrm>
            <a:off x="1061720" y="896112"/>
            <a:ext cx="10607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i="1" dirty="0">
                <a:latin typeface="Arial" pitchFamily="34" charset="0"/>
                <a:cs typeface="Arial" pitchFamily="34" charset="-120"/>
              </a:rPr>
              <a:t>Breck (14, victim) and Daynes (18, offender) — a timeline</a:t>
            </a:r>
          </a:p>
        </p:txBody>
      </p:sp>
      <p:sp>
        <p:nvSpPr>
          <p:cNvPr id="10" name="Shape 8"/>
          <p:cNvSpPr/>
          <p:nvPr/>
        </p:nvSpPr>
        <p:spPr>
          <a:xfrm>
            <a:off x="1417320" y="1691640"/>
            <a:ext cx="32004" cy="4389120"/>
          </a:xfrm>
          <a:prstGeom prst="rect">
            <a:avLst/>
          </a:prstGeom>
          <a:solidFill>
            <a:srgbClr val="F6BF69"/>
          </a:solidFill>
          <a:ln/>
        </p:spPr>
      </p:sp>
      <p:sp>
        <p:nvSpPr>
          <p:cNvPr id="11" name="Shape 9"/>
          <p:cNvSpPr/>
          <p:nvPr/>
        </p:nvSpPr>
        <p:spPr>
          <a:xfrm>
            <a:off x="1280160" y="1617472"/>
            <a:ext cx="256032" cy="256032"/>
          </a:xfrm>
          <a:prstGeom prst="ellipse">
            <a:avLst/>
          </a:prstGeom>
          <a:solidFill>
            <a:srgbClr val="B50069"/>
          </a:solidFill>
          <a:ln/>
        </p:spPr>
      </p:sp>
      <p:sp>
        <p:nvSpPr>
          <p:cNvPr id="12" name="Text 10"/>
          <p:cNvSpPr/>
          <p:nvPr/>
        </p:nvSpPr>
        <p:spPr>
          <a:xfrm>
            <a:off x="365760" y="1526032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5000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Online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783080" y="1516888"/>
            <a:ext cx="9509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dirty="0">
                <a:latin typeface="Arial" pitchFamily="34" charset="0"/>
                <a:ea typeface="Arial" pitchFamily="34" charset="-122"/>
                <a:cs typeface="Arial" pitchFamily="34" charset="-120"/>
              </a:rPr>
              <a:t>Daynes lures teens via an online gaming group, posing as a 17-year-old tech entrepreneur.</a:t>
            </a:r>
            <a:endParaRPr lang="en-US" dirty="0"/>
          </a:p>
        </p:txBody>
      </p:sp>
      <p:sp>
        <p:nvSpPr>
          <p:cNvPr id="14" name="Shape 12"/>
          <p:cNvSpPr/>
          <p:nvPr/>
        </p:nvSpPr>
        <p:spPr>
          <a:xfrm>
            <a:off x="1280160" y="2550160"/>
            <a:ext cx="256032" cy="256032"/>
          </a:xfrm>
          <a:prstGeom prst="ellipse">
            <a:avLst/>
          </a:prstGeom>
          <a:solidFill>
            <a:srgbClr val="B50069"/>
          </a:solidFill>
          <a:ln/>
        </p:spPr>
      </p:sp>
      <p:sp>
        <p:nvSpPr>
          <p:cNvPr id="15" name="Text 13"/>
          <p:cNvSpPr/>
          <p:nvPr/>
        </p:nvSpPr>
        <p:spPr>
          <a:xfrm>
            <a:off x="365760" y="2458720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5000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 2013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1783080" y="2449576"/>
            <a:ext cx="9509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dirty="0">
                <a:latin typeface="Arial" pitchFamily="34" charset="0"/>
                <a:ea typeface="Arial" pitchFamily="34" charset="-122"/>
                <a:cs typeface="Arial" pitchFamily="34" charset="-120"/>
              </a:rPr>
              <a:t>Breck's mother reports concerns to police; advised to have Breck cut contact and change groups.</a:t>
            </a:r>
            <a:endParaRPr lang="en-US" dirty="0"/>
          </a:p>
        </p:txBody>
      </p:sp>
      <p:sp>
        <p:nvSpPr>
          <p:cNvPr id="17" name="Shape 15"/>
          <p:cNvSpPr/>
          <p:nvPr/>
        </p:nvSpPr>
        <p:spPr>
          <a:xfrm>
            <a:off x="1280160" y="3482848"/>
            <a:ext cx="256032" cy="256032"/>
          </a:xfrm>
          <a:prstGeom prst="ellipse">
            <a:avLst/>
          </a:prstGeom>
          <a:solidFill>
            <a:srgbClr val="B50069"/>
          </a:solidFill>
          <a:ln/>
        </p:spPr>
      </p:sp>
      <p:sp>
        <p:nvSpPr>
          <p:cNvPr id="18" name="Text 16"/>
          <p:cNvSpPr/>
          <p:nvPr/>
        </p:nvSpPr>
        <p:spPr>
          <a:xfrm>
            <a:off x="365760" y="3391408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5000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Grooming continues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783080" y="3382264"/>
            <a:ext cx="9509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dirty="0">
                <a:latin typeface="Arial" pitchFamily="34" charset="0"/>
                <a:ea typeface="Arial" pitchFamily="34" charset="-122"/>
                <a:cs typeface="Arial" pitchFamily="34" charset="-120"/>
              </a:rPr>
              <a:t>Breck's parents try unsuccessfully to intervene as Daynes tightens control over him.</a:t>
            </a:r>
            <a:endParaRPr lang="en-US" dirty="0"/>
          </a:p>
        </p:txBody>
      </p:sp>
      <p:sp>
        <p:nvSpPr>
          <p:cNvPr id="20" name="Shape 18"/>
          <p:cNvSpPr/>
          <p:nvPr/>
        </p:nvSpPr>
        <p:spPr>
          <a:xfrm>
            <a:off x="1280160" y="4415536"/>
            <a:ext cx="256032" cy="256032"/>
          </a:xfrm>
          <a:prstGeom prst="ellipse">
            <a:avLst/>
          </a:prstGeom>
          <a:solidFill>
            <a:srgbClr val="B50069"/>
          </a:solidFill>
          <a:ln/>
        </p:spPr>
      </p:sp>
      <p:sp>
        <p:nvSpPr>
          <p:cNvPr id="21" name="Text 19"/>
          <p:cNvSpPr/>
          <p:nvPr/>
        </p:nvSpPr>
        <p:spPr>
          <a:xfrm>
            <a:off x="365760" y="4324096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5000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 16, 2014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1783080" y="4314952"/>
            <a:ext cx="9509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dirty="0">
                <a:latin typeface="Arial" pitchFamily="34" charset="0"/>
                <a:ea typeface="Arial" pitchFamily="34" charset="-122"/>
                <a:cs typeface="Arial" pitchFamily="34" charset="-120"/>
              </a:rPr>
              <a:t>Daynes invites Breck over under pretext of a business meeting; Breck tells parents he's at a sleepover.</a:t>
            </a:r>
            <a:endParaRPr lang="en-US" dirty="0"/>
          </a:p>
        </p:txBody>
      </p:sp>
      <p:sp>
        <p:nvSpPr>
          <p:cNvPr id="23" name="Shape 21"/>
          <p:cNvSpPr/>
          <p:nvPr/>
        </p:nvSpPr>
        <p:spPr>
          <a:xfrm>
            <a:off x="1280160" y="5348224"/>
            <a:ext cx="256032" cy="256032"/>
          </a:xfrm>
          <a:prstGeom prst="ellipse">
            <a:avLst/>
          </a:prstGeom>
          <a:solidFill>
            <a:srgbClr val="B50069"/>
          </a:solidFill>
          <a:ln/>
        </p:spPr>
      </p:sp>
      <p:sp>
        <p:nvSpPr>
          <p:cNvPr id="24" name="Text 22"/>
          <p:cNvSpPr/>
          <p:nvPr/>
        </p:nvSpPr>
        <p:spPr>
          <a:xfrm>
            <a:off x="365760" y="5256784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5000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Aftermath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1783080" y="5247640"/>
            <a:ext cx="9509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dirty="0">
                <a:latin typeface="Arial" pitchFamily="34" charset="0"/>
                <a:ea typeface="Arial" pitchFamily="34" charset="-122"/>
                <a:cs typeface="Arial" pitchFamily="34" charset="-120"/>
              </a:rPr>
              <a:t>Daynes murders Breck. He later pleads guilty with sexual and sadistic motivation and is sentenced to life.</a:t>
            </a: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868680" y="6121400"/>
            <a:ext cx="104241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i="1" dirty="0">
                <a:latin typeface="Arial" pitchFamily="34" charset="0"/>
                <a:cs typeface="Arial" pitchFamily="34" charset="-120"/>
              </a:rPr>
              <a:t>Investigations</a:t>
            </a:r>
            <a:r>
              <a:rPr lang="en-US" sz="2000" i="1" dirty="0">
                <a:latin typeface="Arial" pitchFamily="34" charset="0"/>
                <a:cs typeface="Arial" pitchFamily="34" charset="-120"/>
              </a:rPr>
              <a:t> later revealed a prior, unprosecuted accusation against Daynes in 2011. </a:t>
            </a:r>
          </a:p>
          <a:p>
            <a:r>
              <a:rPr lang="en-US" sz="2000" dirty="0"/>
              <a:t>Daynes’ 999 call is played on the series “Murder Games” … “My friend and I got into an altercation … and I’m the only one who came out alive.”</a:t>
            </a:r>
          </a:p>
          <a:p>
            <a:endParaRPr lang="en-US" sz="2000" i="1" dirty="0">
              <a:latin typeface="Arial" pitchFamily="34" charset="0"/>
              <a:cs typeface="Arial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11548872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Samali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Chapter 3 teaching version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noFill/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noFill/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Chapter 3 teaching vers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 3 teaching vers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hapter 3 teaching vers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 3 teaching vers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 3 teaching vers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 3 teaching vers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 3 teaching vers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Samali" id="{C5B2E5C4-DDC5-49B5-A193-808AAC0C5301}" vid="{EEF716FF-D196-4536-9FA6-F7CB942E5E7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ThemeSamali</Template>
  <TotalTime>15445</TotalTime>
  <Words>1944</Words>
  <Application>Microsoft Office PowerPoint</Application>
  <PresentationFormat>Widescreen</PresentationFormat>
  <Paragraphs>237</Paragraphs>
  <Slides>20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Times New Roman</vt:lpstr>
      <vt:lpstr>Wingdings</vt:lpstr>
      <vt:lpstr>ThemeSamali</vt:lpstr>
      <vt:lpstr>PowerPoint Presentation</vt:lpstr>
      <vt:lpstr>PowerPoint Presentation</vt:lpstr>
      <vt:lpstr>Types of cyber attacks – attack landscape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Samali Mlay</cp:lastModifiedBy>
  <cp:revision>30</cp:revision>
  <dcterms:created xsi:type="dcterms:W3CDTF">2026-08-15T02:49:30Z</dcterms:created>
  <dcterms:modified xsi:type="dcterms:W3CDTF">2026-08-29T03:40:36Z</dcterms:modified>
</cp:coreProperties>
</file>