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31"/>
  </p:notesMasterIdLst>
  <p:sldIdLst>
    <p:sldId id="256" r:id="rId3"/>
    <p:sldId id="270" r:id="rId4"/>
    <p:sldId id="257" r:id="rId5"/>
    <p:sldId id="264" r:id="rId6"/>
    <p:sldId id="265" r:id="rId7"/>
    <p:sldId id="271" r:id="rId8"/>
    <p:sldId id="272" r:id="rId9"/>
    <p:sldId id="266" r:id="rId10"/>
    <p:sldId id="259" r:id="rId11"/>
    <p:sldId id="258" r:id="rId12"/>
    <p:sldId id="262" r:id="rId13"/>
    <p:sldId id="273" r:id="rId14"/>
    <p:sldId id="267" r:id="rId15"/>
    <p:sldId id="261" r:id="rId16"/>
    <p:sldId id="274" r:id="rId17"/>
    <p:sldId id="275" r:id="rId18"/>
    <p:sldId id="276" r:id="rId19"/>
    <p:sldId id="285" r:id="rId20"/>
    <p:sldId id="277" r:id="rId21"/>
    <p:sldId id="278" r:id="rId22"/>
    <p:sldId id="286" r:id="rId23"/>
    <p:sldId id="279" r:id="rId24"/>
    <p:sldId id="280" r:id="rId25"/>
    <p:sldId id="281" r:id="rId26"/>
    <p:sldId id="282" r:id="rId27"/>
    <p:sldId id="283" r:id="rId28"/>
    <p:sldId id="284" r:id="rId29"/>
    <p:sldId id="263" r:id="rId30"/>
  </p:sldIdLst>
  <p:sldSz cx="14630400" cy="8229600"/>
  <p:notesSz cx="8229600" cy="146304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8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77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BB38-92B6-6241-A949-7A5EB7B11F77}"/>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DK"/>
          </a:p>
        </p:txBody>
      </p:sp>
      <p:sp>
        <p:nvSpPr>
          <p:cNvPr id="3" name="Subtitle 2">
            <a:extLst>
              <a:ext uri="{FF2B5EF4-FFF2-40B4-BE49-F238E27FC236}">
                <a16:creationId xmlns:a16="http://schemas.microsoft.com/office/drawing/2014/main" id="{16B8F791-3D8C-1FCD-0C97-123C3E4C051B}"/>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DK"/>
          </a:p>
        </p:txBody>
      </p:sp>
      <p:sp>
        <p:nvSpPr>
          <p:cNvPr id="4" name="Date Placeholder 3">
            <a:extLst>
              <a:ext uri="{FF2B5EF4-FFF2-40B4-BE49-F238E27FC236}">
                <a16:creationId xmlns:a16="http://schemas.microsoft.com/office/drawing/2014/main" id="{F33F5684-2D2D-51B9-B0AA-21024D9DF38B}"/>
              </a:ext>
            </a:extLst>
          </p:cNvPr>
          <p:cNvSpPr>
            <a:spLocks noGrp="1"/>
          </p:cNvSpPr>
          <p:nvPr>
            <p:ph type="dt" sz="half" idx="10"/>
          </p:nvPr>
        </p:nvSpPr>
        <p:spPr/>
        <p:txBody>
          <a:bodyPr/>
          <a:lstStyle/>
          <a:p>
            <a:fld id="{C268E0BE-7E26-43AD-8BD2-57A592945C58}" type="datetimeFigureOut">
              <a:rPr lang="en-DK" smtClean="0"/>
              <a:t>18/02/2025</a:t>
            </a:fld>
            <a:endParaRPr lang="en-DK"/>
          </a:p>
        </p:txBody>
      </p:sp>
      <p:sp>
        <p:nvSpPr>
          <p:cNvPr id="5" name="Footer Placeholder 4">
            <a:extLst>
              <a:ext uri="{FF2B5EF4-FFF2-40B4-BE49-F238E27FC236}">
                <a16:creationId xmlns:a16="http://schemas.microsoft.com/office/drawing/2014/main" id="{61D3C056-F9C6-D627-F709-C349CA980AED}"/>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17ADDAFF-2C41-C34D-8965-4C59DAFDB7A5}"/>
              </a:ext>
            </a:extLst>
          </p:cNvPr>
          <p:cNvSpPr>
            <a:spLocks noGrp="1"/>
          </p:cNvSpPr>
          <p:nvPr>
            <p:ph type="sldNum" sz="quarter" idx="12"/>
          </p:nvPr>
        </p:nvSpPr>
        <p:spPr/>
        <p:txBody>
          <a:bodyPr/>
          <a:lstStyle/>
          <a:p>
            <a:fld id="{9F0E888A-02E9-4CD8-938A-27491C5A1F70}" type="slidenum">
              <a:rPr lang="en-DK" smtClean="0"/>
              <a:t>‹#›</a:t>
            </a:fld>
            <a:endParaRPr lang="en-DK"/>
          </a:p>
        </p:txBody>
      </p:sp>
    </p:spTree>
    <p:extLst>
      <p:ext uri="{BB962C8B-B14F-4D97-AF65-F5344CB8AC3E}">
        <p14:creationId xmlns:p14="http://schemas.microsoft.com/office/powerpoint/2010/main" val="105966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81B8-AA94-A965-42E6-17BE360FB51D}"/>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44ADE0D6-70E2-18F9-72E4-3546F39FCB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408FDEBC-871E-D563-25EE-B769BA703F06}"/>
              </a:ext>
            </a:extLst>
          </p:cNvPr>
          <p:cNvSpPr>
            <a:spLocks noGrp="1"/>
          </p:cNvSpPr>
          <p:nvPr>
            <p:ph type="dt" sz="half" idx="10"/>
          </p:nvPr>
        </p:nvSpPr>
        <p:spPr/>
        <p:txBody>
          <a:bodyPr/>
          <a:lstStyle/>
          <a:p>
            <a:fld id="{C268E0BE-7E26-43AD-8BD2-57A592945C58}" type="datetimeFigureOut">
              <a:rPr lang="en-DK" smtClean="0"/>
              <a:t>18/02/2025</a:t>
            </a:fld>
            <a:endParaRPr lang="en-DK"/>
          </a:p>
        </p:txBody>
      </p:sp>
      <p:sp>
        <p:nvSpPr>
          <p:cNvPr id="5" name="Footer Placeholder 4">
            <a:extLst>
              <a:ext uri="{FF2B5EF4-FFF2-40B4-BE49-F238E27FC236}">
                <a16:creationId xmlns:a16="http://schemas.microsoft.com/office/drawing/2014/main" id="{C64FE0D2-170E-AEF1-58C4-6E01BA277C4B}"/>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2D5105C4-B801-39E7-CB47-F268845D41AA}"/>
              </a:ext>
            </a:extLst>
          </p:cNvPr>
          <p:cNvSpPr>
            <a:spLocks noGrp="1"/>
          </p:cNvSpPr>
          <p:nvPr>
            <p:ph type="sldNum" sz="quarter" idx="12"/>
          </p:nvPr>
        </p:nvSpPr>
        <p:spPr/>
        <p:txBody>
          <a:bodyPr/>
          <a:lstStyle/>
          <a:p>
            <a:fld id="{9F0E888A-02E9-4CD8-938A-27491C5A1F70}" type="slidenum">
              <a:rPr lang="en-DK" smtClean="0"/>
              <a:t>‹#›</a:t>
            </a:fld>
            <a:endParaRPr lang="en-DK"/>
          </a:p>
        </p:txBody>
      </p:sp>
    </p:spTree>
    <p:extLst>
      <p:ext uri="{BB962C8B-B14F-4D97-AF65-F5344CB8AC3E}">
        <p14:creationId xmlns:p14="http://schemas.microsoft.com/office/powerpoint/2010/main" val="1695035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7727-862E-F6EE-211B-3E3829185059}"/>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DK"/>
          </a:p>
        </p:txBody>
      </p:sp>
      <p:sp>
        <p:nvSpPr>
          <p:cNvPr id="3" name="Text Placeholder 2">
            <a:extLst>
              <a:ext uri="{FF2B5EF4-FFF2-40B4-BE49-F238E27FC236}">
                <a16:creationId xmlns:a16="http://schemas.microsoft.com/office/drawing/2014/main" id="{DBF3FA2B-FE8D-6F84-5B5F-946A064BBA86}"/>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5CD654-EA6D-5CD0-E27E-6E65025A466E}"/>
              </a:ext>
            </a:extLst>
          </p:cNvPr>
          <p:cNvSpPr>
            <a:spLocks noGrp="1"/>
          </p:cNvSpPr>
          <p:nvPr>
            <p:ph type="dt" sz="half" idx="10"/>
          </p:nvPr>
        </p:nvSpPr>
        <p:spPr/>
        <p:txBody>
          <a:bodyPr/>
          <a:lstStyle/>
          <a:p>
            <a:fld id="{C268E0BE-7E26-43AD-8BD2-57A592945C58}" type="datetimeFigureOut">
              <a:rPr lang="en-DK" smtClean="0"/>
              <a:t>18/02/2025</a:t>
            </a:fld>
            <a:endParaRPr lang="en-DK"/>
          </a:p>
        </p:txBody>
      </p:sp>
      <p:sp>
        <p:nvSpPr>
          <p:cNvPr id="5" name="Footer Placeholder 4">
            <a:extLst>
              <a:ext uri="{FF2B5EF4-FFF2-40B4-BE49-F238E27FC236}">
                <a16:creationId xmlns:a16="http://schemas.microsoft.com/office/drawing/2014/main" id="{FCDC373B-544B-69A3-37AE-68FCDAAE2D94}"/>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26997918-3BD1-D774-9FE6-BAEC52F9F84E}"/>
              </a:ext>
            </a:extLst>
          </p:cNvPr>
          <p:cNvSpPr>
            <a:spLocks noGrp="1"/>
          </p:cNvSpPr>
          <p:nvPr>
            <p:ph type="sldNum" sz="quarter" idx="12"/>
          </p:nvPr>
        </p:nvSpPr>
        <p:spPr/>
        <p:txBody>
          <a:bodyPr/>
          <a:lstStyle/>
          <a:p>
            <a:fld id="{9F0E888A-02E9-4CD8-938A-27491C5A1F70}" type="slidenum">
              <a:rPr lang="en-DK" smtClean="0"/>
              <a:t>‹#›</a:t>
            </a:fld>
            <a:endParaRPr lang="en-DK"/>
          </a:p>
        </p:txBody>
      </p:sp>
    </p:spTree>
    <p:extLst>
      <p:ext uri="{BB962C8B-B14F-4D97-AF65-F5344CB8AC3E}">
        <p14:creationId xmlns:p14="http://schemas.microsoft.com/office/powerpoint/2010/main" val="44484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106F-78F4-C4D5-74C0-66B7F19162EC}"/>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2FABF313-3AC9-B0BB-B082-259BA4BB7080}"/>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Content Placeholder 3">
            <a:extLst>
              <a:ext uri="{FF2B5EF4-FFF2-40B4-BE49-F238E27FC236}">
                <a16:creationId xmlns:a16="http://schemas.microsoft.com/office/drawing/2014/main" id="{C6C13ABB-3F43-15BC-B819-34E79B84B8F7}"/>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Date Placeholder 4">
            <a:extLst>
              <a:ext uri="{FF2B5EF4-FFF2-40B4-BE49-F238E27FC236}">
                <a16:creationId xmlns:a16="http://schemas.microsoft.com/office/drawing/2014/main" id="{5B16AC70-C909-1A55-106F-D1EE16DC5627}"/>
              </a:ext>
            </a:extLst>
          </p:cNvPr>
          <p:cNvSpPr>
            <a:spLocks noGrp="1"/>
          </p:cNvSpPr>
          <p:nvPr>
            <p:ph type="dt" sz="half" idx="10"/>
          </p:nvPr>
        </p:nvSpPr>
        <p:spPr/>
        <p:txBody>
          <a:bodyPr/>
          <a:lstStyle/>
          <a:p>
            <a:fld id="{C268E0BE-7E26-43AD-8BD2-57A592945C58}" type="datetimeFigureOut">
              <a:rPr lang="en-DK" smtClean="0"/>
              <a:t>18/02/2025</a:t>
            </a:fld>
            <a:endParaRPr lang="en-DK"/>
          </a:p>
        </p:txBody>
      </p:sp>
      <p:sp>
        <p:nvSpPr>
          <p:cNvPr id="6" name="Footer Placeholder 5">
            <a:extLst>
              <a:ext uri="{FF2B5EF4-FFF2-40B4-BE49-F238E27FC236}">
                <a16:creationId xmlns:a16="http://schemas.microsoft.com/office/drawing/2014/main" id="{782BB102-9B42-92F5-834E-98723F78115F}"/>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FE406FEE-8F27-A407-FB94-97EAC6B91F65}"/>
              </a:ext>
            </a:extLst>
          </p:cNvPr>
          <p:cNvSpPr>
            <a:spLocks noGrp="1"/>
          </p:cNvSpPr>
          <p:nvPr>
            <p:ph type="sldNum" sz="quarter" idx="12"/>
          </p:nvPr>
        </p:nvSpPr>
        <p:spPr/>
        <p:txBody>
          <a:bodyPr/>
          <a:lstStyle/>
          <a:p>
            <a:fld id="{9F0E888A-02E9-4CD8-938A-27491C5A1F70}" type="slidenum">
              <a:rPr lang="en-DK" smtClean="0"/>
              <a:t>‹#›</a:t>
            </a:fld>
            <a:endParaRPr lang="en-DK"/>
          </a:p>
        </p:txBody>
      </p:sp>
    </p:spTree>
    <p:extLst>
      <p:ext uri="{BB962C8B-B14F-4D97-AF65-F5344CB8AC3E}">
        <p14:creationId xmlns:p14="http://schemas.microsoft.com/office/powerpoint/2010/main" val="376858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986E-DFA2-8571-0891-5E350CE84D25}"/>
              </a:ext>
            </a:extLst>
          </p:cNvPr>
          <p:cNvSpPr>
            <a:spLocks noGrp="1"/>
          </p:cNvSpPr>
          <p:nvPr>
            <p:ph type="title"/>
          </p:nvPr>
        </p:nvSpPr>
        <p:spPr>
          <a:xfrm>
            <a:off x="1007746" y="438150"/>
            <a:ext cx="12618720" cy="1590676"/>
          </a:xfrm>
        </p:spPr>
        <p:txBody>
          <a:bodyPr/>
          <a:lstStyle/>
          <a:p>
            <a:r>
              <a:rPr lang="en-US"/>
              <a:t>Click to edit Master title style</a:t>
            </a:r>
            <a:endParaRPr lang="en-DK"/>
          </a:p>
        </p:txBody>
      </p:sp>
      <p:sp>
        <p:nvSpPr>
          <p:cNvPr id="3" name="Text Placeholder 2">
            <a:extLst>
              <a:ext uri="{FF2B5EF4-FFF2-40B4-BE49-F238E27FC236}">
                <a16:creationId xmlns:a16="http://schemas.microsoft.com/office/drawing/2014/main" id="{669F5C35-F292-5303-8CAA-7ED9151F5541}"/>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A52F7201-3275-F9F8-5EC7-92672A45ED7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Text Placeholder 4">
            <a:extLst>
              <a:ext uri="{FF2B5EF4-FFF2-40B4-BE49-F238E27FC236}">
                <a16:creationId xmlns:a16="http://schemas.microsoft.com/office/drawing/2014/main" id="{1E2CED89-11E4-4AFD-3215-CA82C7E6DC6E}"/>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EDAE92B9-C53D-A26C-8A0D-39B21B9026D9}"/>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7" name="Date Placeholder 6">
            <a:extLst>
              <a:ext uri="{FF2B5EF4-FFF2-40B4-BE49-F238E27FC236}">
                <a16:creationId xmlns:a16="http://schemas.microsoft.com/office/drawing/2014/main" id="{83D78216-365F-99EC-9939-396EFAEC18F9}"/>
              </a:ext>
            </a:extLst>
          </p:cNvPr>
          <p:cNvSpPr>
            <a:spLocks noGrp="1"/>
          </p:cNvSpPr>
          <p:nvPr>
            <p:ph type="dt" sz="half" idx="10"/>
          </p:nvPr>
        </p:nvSpPr>
        <p:spPr/>
        <p:txBody>
          <a:bodyPr/>
          <a:lstStyle/>
          <a:p>
            <a:fld id="{C268E0BE-7E26-43AD-8BD2-57A592945C58}" type="datetimeFigureOut">
              <a:rPr lang="en-DK" smtClean="0"/>
              <a:t>18/02/2025</a:t>
            </a:fld>
            <a:endParaRPr lang="en-DK"/>
          </a:p>
        </p:txBody>
      </p:sp>
      <p:sp>
        <p:nvSpPr>
          <p:cNvPr id="8" name="Footer Placeholder 7">
            <a:extLst>
              <a:ext uri="{FF2B5EF4-FFF2-40B4-BE49-F238E27FC236}">
                <a16:creationId xmlns:a16="http://schemas.microsoft.com/office/drawing/2014/main" id="{0DABBFA1-BF65-0B1B-B81D-8538F9565678}"/>
              </a:ext>
            </a:extLst>
          </p:cNvPr>
          <p:cNvSpPr>
            <a:spLocks noGrp="1"/>
          </p:cNvSpPr>
          <p:nvPr>
            <p:ph type="ftr" sz="quarter" idx="11"/>
          </p:nvPr>
        </p:nvSpPr>
        <p:spPr/>
        <p:txBody>
          <a:bodyPr/>
          <a:lstStyle/>
          <a:p>
            <a:endParaRPr lang="en-DK"/>
          </a:p>
        </p:txBody>
      </p:sp>
      <p:sp>
        <p:nvSpPr>
          <p:cNvPr id="9" name="Slide Number Placeholder 8">
            <a:extLst>
              <a:ext uri="{FF2B5EF4-FFF2-40B4-BE49-F238E27FC236}">
                <a16:creationId xmlns:a16="http://schemas.microsoft.com/office/drawing/2014/main" id="{FDA4E767-BB28-ACD1-3B5E-C6E38BE93DA7}"/>
              </a:ext>
            </a:extLst>
          </p:cNvPr>
          <p:cNvSpPr>
            <a:spLocks noGrp="1"/>
          </p:cNvSpPr>
          <p:nvPr>
            <p:ph type="sldNum" sz="quarter" idx="12"/>
          </p:nvPr>
        </p:nvSpPr>
        <p:spPr/>
        <p:txBody>
          <a:bodyPr/>
          <a:lstStyle/>
          <a:p>
            <a:fld id="{9F0E888A-02E9-4CD8-938A-27491C5A1F70}" type="slidenum">
              <a:rPr lang="en-DK" smtClean="0"/>
              <a:t>‹#›</a:t>
            </a:fld>
            <a:endParaRPr lang="en-DK"/>
          </a:p>
        </p:txBody>
      </p:sp>
    </p:spTree>
    <p:extLst>
      <p:ext uri="{BB962C8B-B14F-4D97-AF65-F5344CB8AC3E}">
        <p14:creationId xmlns:p14="http://schemas.microsoft.com/office/powerpoint/2010/main" val="3616940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C2F6-384F-D529-0CAD-2F8022A2A182}"/>
              </a:ext>
            </a:extLst>
          </p:cNvPr>
          <p:cNvSpPr>
            <a:spLocks noGrp="1"/>
          </p:cNvSpPr>
          <p:nvPr>
            <p:ph type="title"/>
          </p:nvPr>
        </p:nvSpPr>
        <p:spPr/>
        <p:txBody>
          <a:bodyPr/>
          <a:lstStyle/>
          <a:p>
            <a:r>
              <a:rPr lang="en-US"/>
              <a:t>Click to edit Master title style</a:t>
            </a:r>
            <a:endParaRPr lang="en-DK"/>
          </a:p>
        </p:txBody>
      </p:sp>
      <p:sp>
        <p:nvSpPr>
          <p:cNvPr id="3" name="Date Placeholder 2">
            <a:extLst>
              <a:ext uri="{FF2B5EF4-FFF2-40B4-BE49-F238E27FC236}">
                <a16:creationId xmlns:a16="http://schemas.microsoft.com/office/drawing/2014/main" id="{6C5F3EF6-2CEC-AD63-F316-FB9FD8AB263F}"/>
              </a:ext>
            </a:extLst>
          </p:cNvPr>
          <p:cNvSpPr>
            <a:spLocks noGrp="1"/>
          </p:cNvSpPr>
          <p:nvPr>
            <p:ph type="dt" sz="half" idx="10"/>
          </p:nvPr>
        </p:nvSpPr>
        <p:spPr/>
        <p:txBody>
          <a:bodyPr/>
          <a:lstStyle/>
          <a:p>
            <a:fld id="{C268E0BE-7E26-43AD-8BD2-57A592945C58}" type="datetimeFigureOut">
              <a:rPr lang="en-DK" smtClean="0"/>
              <a:t>18/02/2025</a:t>
            </a:fld>
            <a:endParaRPr lang="en-DK"/>
          </a:p>
        </p:txBody>
      </p:sp>
      <p:sp>
        <p:nvSpPr>
          <p:cNvPr id="4" name="Footer Placeholder 3">
            <a:extLst>
              <a:ext uri="{FF2B5EF4-FFF2-40B4-BE49-F238E27FC236}">
                <a16:creationId xmlns:a16="http://schemas.microsoft.com/office/drawing/2014/main" id="{6675FC03-E693-0B7D-28B3-738CE3CEB14E}"/>
              </a:ext>
            </a:extLst>
          </p:cNvPr>
          <p:cNvSpPr>
            <a:spLocks noGrp="1"/>
          </p:cNvSpPr>
          <p:nvPr>
            <p:ph type="ftr" sz="quarter" idx="11"/>
          </p:nvPr>
        </p:nvSpPr>
        <p:spPr/>
        <p:txBody>
          <a:bodyPr/>
          <a:lstStyle/>
          <a:p>
            <a:endParaRPr lang="en-DK"/>
          </a:p>
        </p:txBody>
      </p:sp>
      <p:sp>
        <p:nvSpPr>
          <p:cNvPr id="5" name="Slide Number Placeholder 4">
            <a:extLst>
              <a:ext uri="{FF2B5EF4-FFF2-40B4-BE49-F238E27FC236}">
                <a16:creationId xmlns:a16="http://schemas.microsoft.com/office/drawing/2014/main" id="{71DB62EF-4C49-7926-3D2A-0A633916E0C3}"/>
              </a:ext>
            </a:extLst>
          </p:cNvPr>
          <p:cNvSpPr>
            <a:spLocks noGrp="1"/>
          </p:cNvSpPr>
          <p:nvPr>
            <p:ph type="sldNum" sz="quarter" idx="12"/>
          </p:nvPr>
        </p:nvSpPr>
        <p:spPr/>
        <p:txBody>
          <a:bodyPr/>
          <a:lstStyle/>
          <a:p>
            <a:fld id="{9F0E888A-02E9-4CD8-938A-27491C5A1F70}" type="slidenum">
              <a:rPr lang="en-DK" smtClean="0"/>
              <a:t>‹#›</a:t>
            </a:fld>
            <a:endParaRPr lang="en-DK"/>
          </a:p>
        </p:txBody>
      </p:sp>
    </p:spTree>
    <p:extLst>
      <p:ext uri="{BB962C8B-B14F-4D97-AF65-F5344CB8AC3E}">
        <p14:creationId xmlns:p14="http://schemas.microsoft.com/office/powerpoint/2010/main" val="4055175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96799-BA7A-CA5D-6B0D-97A42D4EF0B5}"/>
              </a:ext>
            </a:extLst>
          </p:cNvPr>
          <p:cNvSpPr>
            <a:spLocks noGrp="1"/>
          </p:cNvSpPr>
          <p:nvPr>
            <p:ph type="dt" sz="half" idx="10"/>
          </p:nvPr>
        </p:nvSpPr>
        <p:spPr/>
        <p:txBody>
          <a:bodyPr/>
          <a:lstStyle/>
          <a:p>
            <a:fld id="{C268E0BE-7E26-43AD-8BD2-57A592945C58}" type="datetimeFigureOut">
              <a:rPr lang="en-DK" smtClean="0"/>
              <a:t>18/02/2025</a:t>
            </a:fld>
            <a:endParaRPr lang="en-DK"/>
          </a:p>
        </p:txBody>
      </p:sp>
      <p:sp>
        <p:nvSpPr>
          <p:cNvPr id="3" name="Footer Placeholder 2">
            <a:extLst>
              <a:ext uri="{FF2B5EF4-FFF2-40B4-BE49-F238E27FC236}">
                <a16:creationId xmlns:a16="http://schemas.microsoft.com/office/drawing/2014/main" id="{3681F9E4-A90D-32F1-D9B1-3314677A6E98}"/>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7EFD55BC-E577-FBF7-2A06-470B7A996C56}"/>
              </a:ext>
            </a:extLst>
          </p:cNvPr>
          <p:cNvSpPr>
            <a:spLocks noGrp="1"/>
          </p:cNvSpPr>
          <p:nvPr>
            <p:ph type="sldNum" sz="quarter" idx="12"/>
          </p:nvPr>
        </p:nvSpPr>
        <p:spPr/>
        <p:txBody>
          <a:bodyPr/>
          <a:lstStyle/>
          <a:p>
            <a:fld id="{9F0E888A-02E9-4CD8-938A-27491C5A1F70}" type="slidenum">
              <a:rPr lang="en-DK" smtClean="0"/>
              <a:t>‹#›</a:t>
            </a:fld>
            <a:endParaRPr lang="en-DK"/>
          </a:p>
        </p:txBody>
      </p:sp>
    </p:spTree>
    <p:extLst>
      <p:ext uri="{BB962C8B-B14F-4D97-AF65-F5344CB8AC3E}">
        <p14:creationId xmlns:p14="http://schemas.microsoft.com/office/powerpoint/2010/main" val="729340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A3ED2-4E29-D2CA-9B0D-E632D8BECA90}"/>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DK"/>
          </a:p>
        </p:txBody>
      </p:sp>
      <p:sp>
        <p:nvSpPr>
          <p:cNvPr id="3" name="Content Placeholder 2">
            <a:extLst>
              <a:ext uri="{FF2B5EF4-FFF2-40B4-BE49-F238E27FC236}">
                <a16:creationId xmlns:a16="http://schemas.microsoft.com/office/drawing/2014/main" id="{70982269-AD6C-4622-39F1-12D3D37625C7}"/>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Text Placeholder 3">
            <a:extLst>
              <a:ext uri="{FF2B5EF4-FFF2-40B4-BE49-F238E27FC236}">
                <a16:creationId xmlns:a16="http://schemas.microsoft.com/office/drawing/2014/main" id="{707A58DD-ACD3-3245-FC8F-6D65BB97A90F}"/>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627EAB25-C361-F241-95EC-59F5F5F35141}"/>
              </a:ext>
            </a:extLst>
          </p:cNvPr>
          <p:cNvSpPr>
            <a:spLocks noGrp="1"/>
          </p:cNvSpPr>
          <p:nvPr>
            <p:ph type="dt" sz="half" idx="10"/>
          </p:nvPr>
        </p:nvSpPr>
        <p:spPr/>
        <p:txBody>
          <a:bodyPr/>
          <a:lstStyle/>
          <a:p>
            <a:fld id="{C268E0BE-7E26-43AD-8BD2-57A592945C58}" type="datetimeFigureOut">
              <a:rPr lang="en-DK" smtClean="0"/>
              <a:t>18/02/2025</a:t>
            </a:fld>
            <a:endParaRPr lang="en-DK"/>
          </a:p>
        </p:txBody>
      </p:sp>
      <p:sp>
        <p:nvSpPr>
          <p:cNvPr id="6" name="Footer Placeholder 5">
            <a:extLst>
              <a:ext uri="{FF2B5EF4-FFF2-40B4-BE49-F238E27FC236}">
                <a16:creationId xmlns:a16="http://schemas.microsoft.com/office/drawing/2014/main" id="{F386F260-ED36-92CF-C258-13937CE78DE8}"/>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644A0CB2-84B2-AE4E-1A88-3F17F8F0E53B}"/>
              </a:ext>
            </a:extLst>
          </p:cNvPr>
          <p:cNvSpPr>
            <a:spLocks noGrp="1"/>
          </p:cNvSpPr>
          <p:nvPr>
            <p:ph type="sldNum" sz="quarter" idx="12"/>
          </p:nvPr>
        </p:nvSpPr>
        <p:spPr/>
        <p:txBody>
          <a:bodyPr/>
          <a:lstStyle/>
          <a:p>
            <a:fld id="{9F0E888A-02E9-4CD8-938A-27491C5A1F70}" type="slidenum">
              <a:rPr lang="en-DK" smtClean="0"/>
              <a:t>‹#›</a:t>
            </a:fld>
            <a:endParaRPr lang="en-DK"/>
          </a:p>
        </p:txBody>
      </p:sp>
    </p:spTree>
    <p:extLst>
      <p:ext uri="{BB962C8B-B14F-4D97-AF65-F5344CB8AC3E}">
        <p14:creationId xmlns:p14="http://schemas.microsoft.com/office/powerpoint/2010/main" val="780438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9256-361B-BD31-DFC0-B3925405C8C3}"/>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DK"/>
          </a:p>
        </p:txBody>
      </p:sp>
      <p:sp>
        <p:nvSpPr>
          <p:cNvPr id="3" name="Picture Placeholder 2">
            <a:extLst>
              <a:ext uri="{FF2B5EF4-FFF2-40B4-BE49-F238E27FC236}">
                <a16:creationId xmlns:a16="http://schemas.microsoft.com/office/drawing/2014/main" id="{4C2EFF2E-CCCD-F3D0-4B2B-368E1E1DF4F5}"/>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DK"/>
          </a:p>
        </p:txBody>
      </p:sp>
      <p:sp>
        <p:nvSpPr>
          <p:cNvPr id="4" name="Text Placeholder 3">
            <a:extLst>
              <a:ext uri="{FF2B5EF4-FFF2-40B4-BE49-F238E27FC236}">
                <a16:creationId xmlns:a16="http://schemas.microsoft.com/office/drawing/2014/main" id="{8FAEE159-22C4-C4AF-DC69-725AA650353F}"/>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05F05F3B-81B1-6911-B7D8-58F0691C4B33}"/>
              </a:ext>
            </a:extLst>
          </p:cNvPr>
          <p:cNvSpPr>
            <a:spLocks noGrp="1"/>
          </p:cNvSpPr>
          <p:nvPr>
            <p:ph type="dt" sz="half" idx="10"/>
          </p:nvPr>
        </p:nvSpPr>
        <p:spPr/>
        <p:txBody>
          <a:bodyPr/>
          <a:lstStyle/>
          <a:p>
            <a:fld id="{C268E0BE-7E26-43AD-8BD2-57A592945C58}" type="datetimeFigureOut">
              <a:rPr lang="en-DK" smtClean="0"/>
              <a:t>18/02/2025</a:t>
            </a:fld>
            <a:endParaRPr lang="en-DK"/>
          </a:p>
        </p:txBody>
      </p:sp>
      <p:sp>
        <p:nvSpPr>
          <p:cNvPr id="6" name="Footer Placeholder 5">
            <a:extLst>
              <a:ext uri="{FF2B5EF4-FFF2-40B4-BE49-F238E27FC236}">
                <a16:creationId xmlns:a16="http://schemas.microsoft.com/office/drawing/2014/main" id="{4D6C1EEE-DFF1-C8C3-49E9-7BABE656E692}"/>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62CB8AAC-C7D7-3D3A-6869-432417D3C07C}"/>
              </a:ext>
            </a:extLst>
          </p:cNvPr>
          <p:cNvSpPr>
            <a:spLocks noGrp="1"/>
          </p:cNvSpPr>
          <p:nvPr>
            <p:ph type="sldNum" sz="quarter" idx="12"/>
          </p:nvPr>
        </p:nvSpPr>
        <p:spPr/>
        <p:txBody>
          <a:bodyPr/>
          <a:lstStyle/>
          <a:p>
            <a:fld id="{9F0E888A-02E9-4CD8-938A-27491C5A1F70}" type="slidenum">
              <a:rPr lang="en-DK" smtClean="0"/>
              <a:t>‹#›</a:t>
            </a:fld>
            <a:endParaRPr lang="en-DK"/>
          </a:p>
        </p:txBody>
      </p:sp>
    </p:spTree>
    <p:extLst>
      <p:ext uri="{BB962C8B-B14F-4D97-AF65-F5344CB8AC3E}">
        <p14:creationId xmlns:p14="http://schemas.microsoft.com/office/powerpoint/2010/main" val="1916333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16ACD-657D-C7B6-F117-E1BEFF9DA2A2}"/>
              </a:ext>
            </a:extLst>
          </p:cNvPr>
          <p:cNvSpPr>
            <a:spLocks noGrp="1"/>
          </p:cNvSpPr>
          <p:nvPr>
            <p:ph type="title"/>
          </p:nvPr>
        </p:nvSpPr>
        <p:spPr/>
        <p:txBody>
          <a:bodyPr/>
          <a:lstStyle/>
          <a:p>
            <a:r>
              <a:rPr lang="en-US"/>
              <a:t>Click to edit Master title style</a:t>
            </a:r>
            <a:endParaRPr lang="en-DK"/>
          </a:p>
        </p:txBody>
      </p:sp>
      <p:sp>
        <p:nvSpPr>
          <p:cNvPr id="3" name="Vertical Text Placeholder 2">
            <a:extLst>
              <a:ext uri="{FF2B5EF4-FFF2-40B4-BE49-F238E27FC236}">
                <a16:creationId xmlns:a16="http://schemas.microsoft.com/office/drawing/2014/main" id="{16DA6D7D-B8CF-F46C-DCD3-223D44E856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C8CC7C41-3BE1-6801-CE7F-4154E2BE07CE}"/>
              </a:ext>
            </a:extLst>
          </p:cNvPr>
          <p:cNvSpPr>
            <a:spLocks noGrp="1"/>
          </p:cNvSpPr>
          <p:nvPr>
            <p:ph type="dt" sz="half" idx="10"/>
          </p:nvPr>
        </p:nvSpPr>
        <p:spPr/>
        <p:txBody>
          <a:bodyPr/>
          <a:lstStyle/>
          <a:p>
            <a:fld id="{C268E0BE-7E26-43AD-8BD2-57A592945C58}" type="datetimeFigureOut">
              <a:rPr lang="en-DK" smtClean="0"/>
              <a:t>18/02/2025</a:t>
            </a:fld>
            <a:endParaRPr lang="en-DK"/>
          </a:p>
        </p:txBody>
      </p:sp>
      <p:sp>
        <p:nvSpPr>
          <p:cNvPr id="5" name="Footer Placeholder 4">
            <a:extLst>
              <a:ext uri="{FF2B5EF4-FFF2-40B4-BE49-F238E27FC236}">
                <a16:creationId xmlns:a16="http://schemas.microsoft.com/office/drawing/2014/main" id="{E0166A18-6404-EC9C-543C-3F7E042446D8}"/>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B7AD5D17-7696-7FC0-9349-C94330D60AF0}"/>
              </a:ext>
            </a:extLst>
          </p:cNvPr>
          <p:cNvSpPr>
            <a:spLocks noGrp="1"/>
          </p:cNvSpPr>
          <p:nvPr>
            <p:ph type="sldNum" sz="quarter" idx="12"/>
          </p:nvPr>
        </p:nvSpPr>
        <p:spPr/>
        <p:txBody>
          <a:bodyPr/>
          <a:lstStyle/>
          <a:p>
            <a:fld id="{9F0E888A-02E9-4CD8-938A-27491C5A1F70}" type="slidenum">
              <a:rPr lang="en-DK" smtClean="0"/>
              <a:t>‹#›</a:t>
            </a:fld>
            <a:endParaRPr lang="en-DK"/>
          </a:p>
        </p:txBody>
      </p:sp>
    </p:spTree>
    <p:extLst>
      <p:ext uri="{BB962C8B-B14F-4D97-AF65-F5344CB8AC3E}">
        <p14:creationId xmlns:p14="http://schemas.microsoft.com/office/powerpoint/2010/main" val="134684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1C22F5-E2D6-8D0A-8DBA-34BE3E6F81C7}"/>
              </a:ext>
            </a:extLst>
          </p:cNvPr>
          <p:cNvSpPr>
            <a:spLocks noGrp="1"/>
          </p:cNvSpPr>
          <p:nvPr>
            <p:ph type="title" orient="vert"/>
          </p:nvPr>
        </p:nvSpPr>
        <p:spPr>
          <a:xfrm>
            <a:off x="10469880" y="438150"/>
            <a:ext cx="3154680" cy="6974206"/>
          </a:xfrm>
        </p:spPr>
        <p:txBody>
          <a:bodyPr vert="eaVert"/>
          <a:lstStyle/>
          <a:p>
            <a:r>
              <a:rPr lang="en-US"/>
              <a:t>Click to edit Master title style</a:t>
            </a:r>
            <a:endParaRPr lang="en-DK"/>
          </a:p>
        </p:txBody>
      </p:sp>
      <p:sp>
        <p:nvSpPr>
          <p:cNvPr id="3" name="Vertical Text Placeholder 2">
            <a:extLst>
              <a:ext uri="{FF2B5EF4-FFF2-40B4-BE49-F238E27FC236}">
                <a16:creationId xmlns:a16="http://schemas.microsoft.com/office/drawing/2014/main" id="{D97E6333-7789-F85B-9304-0CD8E4AACC66}"/>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21F103B8-7FFC-D567-7227-0015D2DA5E85}"/>
              </a:ext>
            </a:extLst>
          </p:cNvPr>
          <p:cNvSpPr>
            <a:spLocks noGrp="1"/>
          </p:cNvSpPr>
          <p:nvPr>
            <p:ph type="dt" sz="half" idx="10"/>
          </p:nvPr>
        </p:nvSpPr>
        <p:spPr/>
        <p:txBody>
          <a:bodyPr/>
          <a:lstStyle/>
          <a:p>
            <a:fld id="{C268E0BE-7E26-43AD-8BD2-57A592945C58}" type="datetimeFigureOut">
              <a:rPr lang="en-DK" smtClean="0"/>
              <a:t>18/02/2025</a:t>
            </a:fld>
            <a:endParaRPr lang="en-DK"/>
          </a:p>
        </p:txBody>
      </p:sp>
      <p:sp>
        <p:nvSpPr>
          <p:cNvPr id="5" name="Footer Placeholder 4">
            <a:extLst>
              <a:ext uri="{FF2B5EF4-FFF2-40B4-BE49-F238E27FC236}">
                <a16:creationId xmlns:a16="http://schemas.microsoft.com/office/drawing/2014/main" id="{81469368-7DAC-96A2-5A3B-870E3E5A3518}"/>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0CC7D216-B160-2458-6491-6A232B3DA310}"/>
              </a:ext>
            </a:extLst>
          </p:cNvPr>
          <p:cNvSpPr>
            <a:spLocks noGrp="1"/>
          </p:cNvSpPr>
          <p:nvPr>
            <p:ph type="sldNum" sz="quarter" idx="12"/>
          </p:nvPr>
        </p:nvSpPr>
        <p:spPr/>
        <p:txBody>
          <a:bodyPr/>
          <a:lstStyle/>
          <a:p>
            <a:fld id="{9F0E888A-02E9-4CD8-938A-27491C5A1F70}" type="slidenum">
              <a:rPr lang="en-DK" smtClean="0"/>
              <a:t>‹#›</a:t>
            </a:fld>
            <a:endParaRPr lang="en-DK"/>
          </a:p>
        </p:txBody>
      </p:sp>
    </p:spTree>
    <p:extLst>
      <p:ext uri="{BB962C8B-B14F-4D97-AF65-F5344CB8AC3E}">
        <p14:creationId xmlns:p14="http://schemas.microsoft.com/office/powerpoint/2010/main" val="35913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FC408A-10FC-6090-F3F7-7DDD1D30C0E1}"/>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DK"/>
          </a:p>
        </p:txBody>
      </p:sp>
      <p:sp>
        <p:nvSpPr>
          <p:cNvPr id="3" name="Text Placeholder 2">
            <a:extLst>
              <a:ext uri="{FF2B5EF4-FFF2-40B4-BE49-F238E27FC236}">
                <a16:creationId xmlns:a16="http://schemas.microsoft.com/office/drawing/2014/main" id="{94349CDF-12E6-9F32-5F87-35CFF480FD1F}"/>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975C0B27-4742-2A6F-97E6-C0CC1B5A083D}"/>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268E0BE-7E26-43AD-8BD2-57A592945C58}" type="datetimeFigureOut">
              <a:rPr lang="en-DK" smtClean="0"/>
              <a:t>18/02/2025</a:t>
            </a:fld>
            <a:endParaRPr lang="en-DK"/>
          </a:p>
        </p:txBody>
      </p:sp>
      <p:sp>
        <p:nvSpPr>
          <p:cNvPr id="5" name="Footer Placeholder 4">
            <a:extLst>
              <a:ext uri="{FF2B5EF4-FFF2-40B4-BE49-F238E27FC236}">
                <a16:creationId xmlns:a16="http://schemas.microsoft.com/office/drawing/2014/main" id="{8E06A4F1-072B-7971-95F9-5034F0359BFC}"/>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DK"/>
          </a:p>
        </p:txBody>
      </p:sp>
      <p:sp>
        <p:nvSpPr>
          <p:cNvPr id="6" name="Slide Number Placeholder 5">
            <a:extLst>
              <a:ext uri="{FF2B5EF4-FFF2-40B4-BE49-F238E27FC236}">
                <a16:creationId xmlns:a16="http://schemas.microsoft.com/office/drawing/2014/main" id="{3258FB43-6DE5-A5BA-5AFC-ED475FA5FA45}"/>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9F0E888A-02E9-4CD8-938A-27491C5A1F70}" type="slidenum">
              <a:rPr lang="en-DK" smtClean="0"/>
              <a:t>‹#›</a:t>
            </a:fld>
            <a:endParaRPr lang="en-DK"/>
          </a:p>
        </p:txBody>
      </p:sp>
    </p:spTree>
    <p:extLst>
      <p:ext uri="{BB962C8B-B14F-4D97-AF65-F5344CB8AC3E}">
        <p14:creationId xmlns:p14="http://schemas.microsoft.com/office/powerpoint/2010/main" val="60038293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DK"/>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85000"/>
            </a:srgbClr>
          </a:solidFill>
          <a:ln/>
        </p:spPr>
      </p:sp>
      <p:sp>
        <p:nvSpPr>
          <p:cNvPr id="4" name="Text 1"/>
          <p:cNvSpPr/>
          <p:nvPr/>
        </p:nvSpPr>
        <p:spPr>
          <a:xfrm>
            <a:off x="968693" y="2256234"/>
            <a:ext cx="12692896" cy="1452086"/>
          </a:xfrm>
          <a:prstGeom prst="rect">
            <a:avLst/>
          </a:prstGeom>
          <a:noFill/>
          <a:ln/>
        </p:spPr>
        <p:txBody>
          <a:bodyPr wrap="square" lIns="0" tIns="0" rIns="0" bIns="0" rtlCol="0" anchor="t"/>
          <a:lstStyle/>
          <a:p>
            <a:pPr marL="0" indent="0">
              <a:lnSpc>
                <a:spcPts val="5700"/>
              </a:lnSpc>
              <a:buNone/>
            </a:pPr>
            <a:r>
              <a:rPr lang="en-US" sz="4550" kern="0" spc="-91" dirty="0">
                <a:solidFill>
                  <a:srgbClr val="D73AD7"/>
                </a:solidFill>
                <a:latin typeface="Source Serif Pro Semi Bold" pitchFamily="34" charset="0"/>
                <a:ea typeface="Source Serif Pro Semi Bold" pitchFamily="34" charset="-122"/>
                <a:cs typeface="Source Serif Pro Semi Bold" pitchFamily="34" charset="-120"/>
              </a:rPr>
              <a:t>Web Server Architecture: A Comprehensive Overview</a:t>
            </a:r>
            <a:endParaRPr lang="en-US" sz="4550" dirty="0"/>
          </a:p>
        </p:txBody>
      </p:sp>
      <p:sp>
        <p:nvSpPr>
          <p:cNvPr id="5" name="Text 2"/>
          <p:cNvSpPr/>
          <p:nvPr/>
        </p:nvSpPr>
        <p:spPr>
          <a:xfrm>
            <a:off x="968693" y="4078605"/>
            <a:ext cx="12692896" cy="118514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This document provides a detailed exploration of web server architecture, covering both physical and logical aspects. We will delve into single-tier and multi-tier architectures, offering insights into their design, advantages, and use cases. This guide is tailored for IT professionals and students seeking a deeper understanding of web server infrastructure.</a:t>
            </a:r>
            <a:endParaRPr lang="en-US" sz="1900" dirty="0"/>
          </a:p>
        </p:txBody>
      </p:sp>
      <p:sp>
        <p:nvSpPr>
          <p:cNvPr id="6" name="Shape 3"/>
          <p:cNvSpPr/>
          <p:nvPr/>
        </p:nvSpPr>
        <p:spPr>
          <a:xfrm>
            <a:off x="968693" y="5559862"/>
            <a:ext cx="394930" cy="394930"/>
          </a:xfrm>
          <a:prstGeom prst="roundRect">
            <a:avLst>
              <a:gd name="adj" fmla="val 23151155"/>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61659" y="587334"/>
            <a:ext cx="12692896" cy="1452086"/>
          </a:xfrm>
          <a:prstGeom prst="rect">
            <a:avLst/>
          </a:prstGeom>
          <a:noFill/>
          <a:ln/>
        </p:spPr>
        <p:txBody>
          <a:bodyPr wrap="square" lIns="0" tIns="0" rIns="0" bIns="0" rtlCol="0" anchor="t"/>
          <a:lstStyle/>
          <a:p>
            <a:pPr marL="0" indent="0">
              <a:lnSpc>
                <a:spcPts val="5700"/>
              </a:lnSpc>
              <a:buNone/>
            </a:pPr>
            <a:r>
              <a:rPr lang="en-US" sz="6000" kern="0" spc="-91" dirty="0">
                <a:solidFill>
                  <a:srgbClr val="D73AD7"/>
                </a:solidFill>
                <a:latin typeface="Times New Roman" panose="02020603050405020304" pitchFamily="18" charset="0"/>
                <a:ea typeface="Source Serif Pro Semi Bold" pitchFamily="34" charset="-122"/>
                <a:cs typeface="Times New Roman" panose="02020603050405020304" pitchFamily="18" charset="0"/>
              </a:rPr>
              <a:t>Disadvantages of Single-Tier Architecture</a:t>
            </a:r>
            <a:endParaRPr lang="en-US" sz="6000" dirty="0">
              <a:latin typeface="Times New Roman" panose="02020603050405020304" pitchFamily="18" charset="0"/>
              <a:cs typeface="Times New Roman" panose="02020603050405020304" pitchFamily="18" charset="0"/>
            </a:endParaRPr>
          </a:p>
        </p:txBody>
      </p:sp>
      <p:sp>
        <p:nvSpPr>
          <p:cNvPr id="4" name="Text 2"/>
          <p:cNvSpPr/>
          <p:nvPr/>
        </p:nvSpPr>
        <p:spPr>
          <a:xfrm>
            <a:off x="589131" y="1844932"/>
            <a:ext cx="12692896" cy="1185148"/>
          </a:xfrm>
          <a:prstGeom prst="rect">
            <a:avLst/>
          </a:prstGeom>
          <a:noFill/>
          <a:ln/>
        </p:spPr>
        <p:txBody>
          <a:bodyPr wrap="square" lIns="0" tIns="0" rIns="0" bIns="0" rtlCol="0" anchor="t"/>
          <a:lstStyle/>
          <a:p>
            <a:pPr marL="457200" indent="-457200">
              <a:lnSpc>
                <a:spcPct val="150000"/>
              </a:lnSpc>
              <a:buFont typeface="Arial" panose="020B0604020202020204" pitchFamily="34" charset="0"/>
              <a:buChar char="•"/>
            </a:pPr>
            <a:r>
              <a:rPr lang="en-US" sz="44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It is not scalable, meaning it cannot handle increased traffic or data volume efficiently. </a:t>
            </a:r>
          </a:p>
          <a:p>
            <a:pPr marL="457200" indent="-457200">
              <a:lnSpc>
                <a:spcPct val="150000"/>
              </a:lnSpc>
              <a:buFont typeface="Arial" panose="020B0604020202020204" pitchFamily="34" charset="0"/>
              <a:buChar char="•"/>
            </a:pPr>
            <a:r>
              <a:rPr lang="en-US" sz="44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It also presents a single point of failure; if the server goes down, the entire website becomes unavailable.</a:t>
            </a:r>
          </a:p>
          <a:p>
            <a:pPr marL="457200" indent="-457200">
              <a:lnSpc>
                <a:spcPct val="150000"/>
              </a:lnSpc>
              <a:buFont typeface="Arial" panose="020B0604020202020204" pitchFamily="34" charset="0"/>
              <a:buChar char="•"/>
            </a:pPr>
            <a:r>
              <a:rPr lang="en-US" sz="44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 Performance can also be a bottleneck, as all resources are shared.</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68693" y="997625"/>
            <a:ext cx="12363212" cy="691515"/>
          </a:xfrm>
          <a:prstGeom prst="rect">
            <a:avLst/>
          </a:prstGeom>
          <a:noFill/>
          <a:ln/>
        </p:spPr>
        <p:txBody>
          <a:bodyPr wrap="none" lIns="0" tIns="0" rIns="0" bIns="0" rtlCol="0" anchor="t"/>
          <a:lstStyle/>
          <a:p>
            <a:pPr marL="0" indent="0">
              <a:lnSpc>
                <a:spcPts val="5400"/>
              </a:lnSpc>
              <a:buNone/>
            </a:pPr>
            <a:r>
              <a:rPr lang="en-US" sz="4350" kern="0" spc="-87" dirty="0">
                <a:solidFill>
                  <a:srgbClr val="D73AD7"/>
                </a:solidFill>
                <a:latin typeface="Times New Roman" panose="02020603050405020304" pitchFamily="18" charset="0"/>
                <a:ea typeface="Source Serif Pro Semi Bold" pitchFamily="34" charset="-122"/>
                <a:cs typeface="Times New Roman" panose="02020603050405020304" pitchFamily="18" charset="0"/>
              </a:rPr>
              <a:t>Comparing Single-Tier and Multi-Tier Architectures</a:t>
            </a:r>
            <a:endParaRPr lang="en-US" sz="4350" dirty="0">
              <a:latin typeface="Times New Roman" panose="02020603050405020304" pitchFamily="18" charset="0"/>
              <a:cs typeface="Times New Roman" panose="02020603050405020304" pitchFamily="18" charset="0"/>
            </a:endParaRPr>
          </a:p>
        </p:txBody>
      </p:sp>
      <p:sp>
        <p:nvSpPr>
          <p:cNvPr id="3" name="Shape 1"/>
          <p:cNvSpPr/>
          <p:nvPr/>
        </p:nvSpPr>
        <p:spPr>
          <a:xfrm>
            <a:off x="968693" y="2159318"/>
            <a:ext cx="12692896" cy="4055745"/>
          </a:xfrm>
          <a:prstGeom prst="roundRect">
            <a:avLst>
              <a:gd name="adj" fmla="val 2435"/>
            </a:avLst>
          </a:prstGeom>
          <a:noFill/>
          <a:ln w="7620">
            <a:solidFill>
              <a:srgbClr val="000000">
                <a:alpha val="8000"/>
              </a:srgbClr>
            </a:solidFill>
            <a:prstDash val="solid"/>
          </a:ln>
        </p:spPr>
      </p:sp>
      <p:sp>
        <p:nvSpPr>
          <p:cNvPr id="4" name="Shape 2"/>
          <p:cNvSpPr/>
          <p:nvPr/>
        </p:nvSpPr>
        <p:spPr>
          <a:xfrm>
            <a:off x="976312" y="2166938"/>
            <a:ext cx="12676346" cy="673418"/>
          </a:xfrm>
          <a:prstGeom prst="rect">
            <a:avLst/>
          </a:prstGeom>
          <a:solidFill>
            <a:srgbClr val="FFFFFF">
              <a:alpha val="4000"/>
            </a:srgbClr>
          </a:solidFill>
          <a:ln/>
        </p:spPr>
      </p:sp>
      <p:sp>
        <p:nvSpPr>
          <p:cNvPr id="5" name="Text 3"/>
          <p:cNvSpPr/>
          <p:nvPr/>
        </p:nvSpPr>
        <p:spPr>
          <a:xfrm>
            <a:off x="1212890" y="2315528"/>
            <a:ext cx="375106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Feature</a:t>
            </a:r>
            <a:endParaRPr lang="en-US" sz="1850" dirty="0">
              <a:latin typeface="Times New Roman" panose="02020603050405020304" pitchFamily="18" charset="0"/>
              <a:cs typeface="Times New Roman" panose="02020603050405020304" pitchFamily="18" charset="0"/>
            </a:endParaRPr>
          </a:p>
        </p:txBody>
      </p:sp>
      <p:sp>
        <p:nvSpPr>
          <p:cNvPr id="6" name="Text 4"/>
          <p:cNvSpPr/>
          <p:nvPr/>
        </p:nvSpPr>
        <p:spPr>
          <a:xfrm>
            <a:off x="5441632" y="2315528"/>
            <a:ext cx="374725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Single-Tier</a:t>
            </a:r>
            <a:endParaRPr lang="en-US" sz="1850" dirty="0">
              <a:latin typeface="Times New Roman" panose="02020603050405020304" pitchFamily="18" charset="0"/>
              <a:cs typeface="Times New Roman" panose="02020603050405020304" pitchFamily="18" charset="0"/>
            </a:endParaRPr>
          </a:p>
        </p:txBody>
      </p:sp>
      <p:sp>
        <p:nvSpPr>
          <p:cNvPr id="7" name="Text 5"/>
          <p:cNvSpPr/>
          <p:nvPr/>
        </p:nvSpPr>
        <p:spPr>
          <a:xfrm>
            <a:off x="9666565" y="2315528"/>
            <a:ext cx="375106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Multi-Tier</a:t>
            </a:r>
            <a:endParaRPr lang="en-US" sz="1850" dirty="0">
              <a:latin typeface="Times New Roman" panose="02020603050405020304" pitchFamily="18" charset="0"/>
              <a:cs typeface="Times New Roman" panose="02020603050405020304" pitchFamily="18" charset="0"/>
            </a:endParaRPr>
          </a:p>
        </p:txBody>
      </p:sp>
      <p:sp>
        <p:nvSpPr>
          <p:cNvPr id="8" name="Shape 6"/>
          <p:cNvSpPr/>
          <p:nvPr/>
        </p:nvSpPr>
        <p:spPr>
          <a:xfrm>
            <a:off x="976312" y="2840355"/>
            <a:ext cx="12676346" cy="673418"/>
          </a:xfrm>
          <a:prstGeom prst="rect">
            <a:avLst/>
          </a:prstGeom>
          <a:solidFill>
            <a:srgbClr val="000000">
              <a:alpha val="4000"/>
            </a:srgbClr>
          </a:solidFill>
          <a:ln/>
        </p:spPr>
      </p:sp>
      <p:sp>
        <p:nvSpPr>
          <p:cNvPr id="9" name="Text 7"/>
          <p:cNvSpPr/>
          <p:nvPr/>
        </p:nvSpPr>
        <p:spPr>
          <a:xfrm>
            <a:off x="1212890" y="2988945"/>
            <a:ext cx="375106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Complexity</a:t>
            </a:r>
            <a:endParaRPr lang="en-US" sz="1850" dirty="0">
              <a:latin typeface="Times New Roman" panose="02020603050405020304" pitchFamily="18" charset="0"/>
              <a:cs typeface="Times New Roman" panose="02020603050405020304" pitchFamily="18" charset="0"/>
            </a:endParaRPr>
          </a:p>
        </p:txBody>
      </p:sp>
      <p:sp>
        <p:nvSpPr>
          <p:cNvPr id="10" name="Text 8"/>
          <p:cNvSpPr/>
          <p:nvPr/>
        </p:nvSpPr>
        <p:spPr>
          <a:xfrm>
            <a:off x="5441632" y="2988945"/>
            <a:ext cx="374725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Simple</a:t>
            </a:r>
            <a:endParaRPr lang="en-US" sz="1850" dirty="0">
              <a:latin typeface="Times New Roman" panose="02020603050405020304" pitchFamily="18" charset="0"/>
              <a:cs typeface="Times New Roman" panose="02020603050405020304" pitchFamily="18" charset="0"/>
            </a:endParaRPr>
          </a:p>
        </p:txBody>
      </p:sp>
      <p:sp>
        <p:nvSpPr>
          <p:cNvPr id="11" name="Text 9"/>
          <p:cNvSpPr/>
          <p:nvPr/>
        </p:nvSpPr>
        <p:spPr>
          <a:xfrm>
            <a:off x="9666565" y="2988945"/>
            <a:ext cx="375106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Complex</a:t>
            </a:r>
            <a:endParaRPr lang="en-US" sz="1850" dirty="0">
              <a:latin typeface="Times New Roman" panose="02020603050405020304" pitchFamily="18" charset="0"/>
              <a:cs typeface="Times New Roman" panose="02020603050405020304" pitchFamily="18" charset="0"/>
            </a:endParaRPr>
          </a:p>
        </p:txBody>
      </p:sp>
      <p:sp>
        <p:nvSpPr>
          <p:cNvPr id="12" name="Shape 10"/>
          <p:cNvSpPr/>
          <p:nvPr/>
        </p:nvSpPr>
        <p:spPr>
          <a:xfrm>
            <a:off x="976312" y="3513773"/>
            <a:ext cx="12676346" cy="673418"/>
          </a:xfrm>
          <a:prstGeom prst="rect">
            <a:avLst/>
          </a:prstGeom>
          <a:solidFill>
            <a:srgbClr val="FFFFFF">
              <a:alpha val="4000"/>
            </a:srgbClr>
          </a:solidFill>
          <a:ln/>
        </p:spPr>
      </p:sp>
      <p:sp>
        <p:nvSpPr>
          <p:cNvPr id="13" name="Text 11"/>
          <p:cNvSpPr/>
          <p:nvPr/>
        </p:nvSpPr>
        <p:spPr>
          <a:xfrm>
            <a:off x="1212890" y="3662363"/>
            <a:ext cx="375106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Scalability</a:t>
            </a:r>
            <a:endParaRPr lang="en-US" sz="1850" dirty="0">
              <a:latin typeface="Times New Roman" panose="02020603050405020304" pitchFamily="18" charset="0"/>
              <a:cs typeface="Times New Roman" panose="02020603050405020304" pitchFamily="18" charset="0"/>
            </a:endParaRPr>
          </a:p>
        </p:txBody>
      </p:sp>
      <p:sp>
        <p:nvSpPr>
          <p:cNvPr id="14" name="Text 12"/>
          <p:cNvSpPr/>
          <p:nvPr/>
        </p:nvSpPr>
        <p:spPr>
          <a:xfrm>
            <a:off x="5441632" y="3662363"/>
            <a:ext cx="374725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Limited</a:t>
            </a:r>
            <a:endParaRPr lang="en-US" sz="1850" dirty="0">
              <a:latin typeface="Times New Roman" panose="02020603050405020304" pitchFamily="18" charset="0"/>
              <a:cs typeface="Times New Roman" panose="02020603050405020304" pitchFamily="18" charset="0"/>
            </a:endParaRPr>
          </a:p>
        </p:txBody>
      </p:sp>
      <p:sp>
        <p:nvSpPr>
          <p:cNvPr id="15" name="Text 13"/>
          <p:cNvSpPr/>
          <p:nvPr/>
        </p:nvSpPr>
        <p:spPr>
          <a:xfrm>
            <a:off x="9666565" y="3662363"/>
            <a:ext cx="375106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High</a:t>
            </a:r>
            <a:endParaRPr lang="en-US" sz="1850" dirty="0">
              <a:latin typeface="Times New Roman" panose="02020603050405020304" pitchFamily="18" charset="0"/>
              <a:cs typeface="Times New Roman" panose="02020603050405020304" pitchFamily="18" charset="0"/>
            </a:endParaRPr>
          </a:p>
        </p:txBody>
      </p:sp>
      <p:sp>
        <p:nvSpPr>
          <p:cNvPr id="16" name="Shape 14"/>
          <p:cNvSpPr/>
          <p:nvPr/>
        </p:nvSpPr>
        <p:spPr>
          <a:xfrm>
            <a:off x="976312" y="4187190"/>
            <a:ext cx="12676346" cy="673418"/>
          </a:xfrm>
          <a:prstGeom prst="rect">
            <a:avLst/>
          </a:prstGeom>
          <a:solidFill>
            <a:srgbClr val="000000">
              <a:alpha val="4000"/>
            </a:srgbClr>
          </a:solidFill>
          <a:ln/>
        </p:spPr>
      </p:sp>
      <p:sp>
        <p:nvSpPr>
          <p:cNvPr id="17" name="Text 15"/>
          <p:cNvSpPr/>
          <p:nvPr/>
        </p:nvSpPr>
        <p:spPr>
          <a:xfrm>
            <a:off x="1212890" y="4335780"/>
            <a:ext cx="375106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Reliability</a:t>
            </a:r>
            <a:endParaRPr lang="en-US" sz="1850" dirty="0">
              <a:latin typeface="Times New Roman" panose="02020603050405020304" pitchFamily="18" charset="0"/>
              <a:cs typeface="Times New Roman" panose="02020603050405020304" pitchFamily="18" charset="0"/>
            </a:endParaRPr>
          </a:p>
        </p:txBody>
      </p:sp>
      <p:sp>
        <p:nvSpPr>
          <p:cNvPr id="18" name="Text 16"/>
          <p:cNvSpPr/>
          <p:nvPr/>
        </p:nvSpPr>
        <p:spPr>
          <a:xfrm>
            <a:off x="5441632" y="4335780"/>
            <a:ext cx="374725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Low</a:t>
            </a:r>
            <a:endParaRPr lang="en-US" sz="1850" dirty="0">
              <a:latin typeface="Times New Roman" panose="02020603050405020304" pitchFamily="18" charset="0"/>
              <a:cs typeface="Times New Roman" panose="02020603050405020304" pitchFamily="18" charset="0"/>
            </a:endParaRPr>
          </a:p>
        </p:txBody>
      </p:sp>
      <p:sp>
        <p:nvSpPr>
          <p:cNvPr id="19" name="Text 17"/>
          <p:cNvSpPr/>
          <p:nvPr/>
        </p:nvSpPr>
        <p:spPr>
          <a:xfrm>
            <a:off x="9666565" y="4335780"/>
            <a:ext cx="375106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High</a:t>
            </a:r>
            <a:endParaRPr lang="en-US" sz="1850" dirty="0">
              <a:latin typeface="Times New Roman" panose="02020603050405020304" pitchFamily="18" charset="0"/>
              <a:cs typeface="Times New Roman" panose="02020603050405020304" pitchFamily="18" charset="0"/>
            </a:endParaRPr>
          </a:p>
        </p:txBody>
      </p:sp>
      <p:sp>
        <p:nvSpPr>
          <p:cNvPr id="20" name="Shape 18"/>
          <p:cNvSpPr/>
          <p:nvPr/>
        </p:nvSpPr>
        <p:spPr>
          <a:xfrm>
            <a:off x="976312" y="4860608"/>
            <a:ext cx="12676346" cy="673418"/>
          </a:xfrm>
          <a:prstGeom prst="rect">
            <a:avLst/>
          </a:prstGeom>
          <a:solidFill>
            <a:srgbClr val="FFFFFF">
              <a:alpha val="4000"/>
            </a:srgbClr>
          </a:solidFill>
          <a:ln/>
        </p:spPr>
      </p:sp>
      <p:sp>
        <p:nvSpPr>
          <p:cNvPr id="21" name="Text 19"/>
          <p:cNvSpPr/>
          <p:nvPr/>
        </p:nvSpPr>
        <p:spPr>
          <a:xfrm>
            <a:off x="1212890" y="5009198"/>
            <a:ext cx="375106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Cost</a:t>
            </a:r>
            <a:endParaRPr lang="en-US" sz="1850" dirty="0">
              <a:latin typeface="Times New Roman" panose="02020603050405020304" pitchFamily="18" charset="0"/>
              <a:cs typeface="Times New Roman" panose="02020603050405020304" pitchFamily="18" charset="0"/>
            </a:endParaRPr>
          </a:p>
        </p:txBody>
      </p:sp>
      <p:sp>
        <p:nvSpPr>
          <p:cNvPr id="22" name="Text 20"/>
          <p:cNvSpPr/>
          <p:nvPr/>
        </p:nvSpPr>
        <p:spPr>
          <a:xfrm>
            <a:off x="5441632" y="5009198"/>
            <a:ext cx="374725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Low</a:t>
            </a:r>
            <a:endParaRPr lang="en-US" sz="1850" dirty="0">
              <a:latin typeface="Times New Roman" panose="02020603050405020304" pitchFamily="18" charset="0"/>
              <a:cs typeface="Times New Roman" panose="02020603050405020304" pitchFamily="18" charset="0"/>
            </a:endParaRPr>
          </a:p>
        </p:txBody>
      </p:sp>
      <p:sp>
        <p:nvSpPr>
          <p:cNvPr id="23" name="Text 21"/>
          <p:cNvSpPr/>
          <p:nvPr/>
        </p:nvSpPr>
        <p:spPr>
          <a:xfrm>
            <a:off x="9666565" y="5009198"/>
            <a:ext cx="375106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High</a:t>
            </a:r>
            <a:endParaRPr lang="en-US" sz="1850" dirty="0">
              <a:latin typeface="Times New Roman" panose="02020603050405020304" pitchFamily="18" charset="0"/>
              <a:cs typeface="Times New Roman" panose="02020603050405020304" pitchFamily="18" charset="0"/>
            </a:endParaRPr>
          </a:p>
        </p:txBody>
      </p:sp>
      <p:sp>
        <p:nvSpPr>
          <p:cNvPr id="24" name="Shape 22"/>
          <p:cNvSpPr/>
          <p:nvPr/>
        </p:nvSpPr>
        <p:spPr>
          <a:xfrm>
            <a:off x="976312" y="5534025"/>
            <a:ext cx="12676346" cy="673418"/>
          </a:xfrm>
          <a:prstGeom prst="rect">
            <a:avLst/>
          </a:prstGeom>
          <a:solidFill>
            <a:srgbClr val="000000">
              <a:alpha val="4000"/>
            </a:srgbClr>
          </a:solidFill>
          <a:ln/>
        </p:spPr>
      </p:sp>
      <p:sp>
        <p:nvSpPr>
          <p:cNvPr id="25" name="Text 23"/>
          <p:cNvSpPr/>
          <p:nvPr/>
        </p:nvSpPr>
        <p:spPr>
          <a:xfrm>
            <a:off x="1212890" y="5682615"/>
            <a:ext cx="375106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Management</a:t>
            </a:r>
            <a:endParaRPr lang="en-US" sz="1850" dirty="0">
              <a:latin typeface="Times New Roman" panose="02020603050405020304" pitchFamily="18" charset="0"/>
              <a:cs typeface="Times New Roman" panose="02020603050405020304" pitchFamily="18" charset="0"/>
            </a:endParaRPr>
          </a:p>
        </p:txBody>
      </p:sp>
      <p:sp>
        <p:nvSpPr>
          <p:cNvPr id="26" name="Text 24"/>
          <p:cNvSpPr/>
          <p:nvPr/>
        </p:nvSpPr>
        <p:spPr>
          <a:xfrm>
            <a:off x="5441632" y="5682615"/>
            <a:ext cx="374725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Easy</a:t>
            </a:r>
            <a:endParaRPr lang="en-US" sz="1850" dirty="0">
              <a:latin typeface="Times New Roman" panose="02020603050405020304" pitchFamily="18" charset="0"/>
              <a:cs typeface="Times New Roman" panose="02020603050405020304" pitchFamily="18" charset="0"/>
            </a:endParaRPr>
          </a:p>
        </p:txBody>
      </p:sp>
      <p:sp>
        <p:nvSpPr>
          <p:cNvPr id="27" name="Text 25"/>
          <p:cNvSpPr/>
          <p:nvPr/>
        </p:nvSpPr>
        <p:spPr>
          <a:xfrm>
            <a:off x="9666565" y="5682615"/>
            <a:ext cx="3751064" cy="376238"/>
          </a:xfrm>
          <a:prstGeom prst="rect">
            <a:avLst/>
          </a:prstGeom>
          <a:noFill/>
          <a:ln/>
        </p:spPr>
        <p:txBody>
          <a:bodyPr wrap="non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Difficult</a:t>
            </a:r>
            <a:endParaRPr lang="en-US" sz="1850" dirty="0">
              <a:latin typeface="Times New Roman" panose="02020603050405020304" pitchFamily="18" charset="0"/>
              <a:cs typeface="Times New Roman" panose="02020603050405020304" pitchFamily="18" charset="0"/>
            </a:endParaRPr>
          </a:p>
        </p:txBody>
      </p:sp>
      <p:sp>
        <p:nvSpPr>
          <p:cNvPr id="28" name="Text 26"/>
          <p:cNvSpPr/>
          <p:nvPr/>
        </p:nvSpPr>
        <p:spPr>
          <a:xfrm>
            <a:off x="968693" y="6479500"/>
            <a:ext cx="12692896" cy="752475"/>
          </a:xfrm>
          <a:prstGeom prst="rect">
            <a:avLst/>
          </a:prstGeom>
          <a:noFill/>
          <a:ln/>
        </p:spPr>
        <p:txBody>
          <a:bodyPr wrap="square" lIns="0" tIns="0" rIns="0" bIns="0" rtlCol="0" anchor="t"/>
          <a:lstStyle/>
          <a:p>
            <a:pPr marL="0" indent="0">
              <a:lnSpc>
                <a:spcPts val="2950"/>
              </a:lnSpc>
              <a:buNone/>
            </a:pPr>
            <a:r>
              <a:rPr lang="en-US" sz="1850" kern="0" spc="-37" dirty="0">
                <a:solidFill>
                  <a:srgbClr val="272525"/>
                </a:solidFill>
                <a:latin typeface="Times New Roman" panose="02020603050405020304" pitchFamily="18" charset="0"/>
                <a:ea typeface="Source Sans Pro" pitchFamily="34" charset="-122"/>
                <a:cs typeface="Times New Roman" panose="02020603050405020304" pitchFamily="18" charset="0"/>
              </a:rPr>
              <a:t>The choice between single-tier and multi-tier architecture depends on the specific needs of the application. Single-tier is suitable for small, low-traffic websites, while multi-tier is necessary for large, high-traffic applications that require scalability and reliability.</a:t>
            </a:r>
            <a:endParaRPr lang="en-US" sz="185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a:extLst>
              <a:ext uri="{FF2B5EF4-FFF2-40B4-BE49-F238E27FC236}">
                <a16:creationId xmlns:a16="http://schemas.microsoft.com/office/drawing/2014/main" id="{C6851679-CCB6-62FF-20DF-08ED6F6B0D49}"/>
              </a:ext>
            </a:extLst>
          </p:cNvPr>
          <p:cNvPicPr>
            <a:picLocks noChangeAspect="1"/>
          </p:cNvPicPr>
          <p:nvPr/>
        </p:nvPicPr>
        <p:blipFill>
          <a:blip r:embed="rId2"/>
          <a:stretch>
            <a:fillRect/>
          </a:stretch>
        </p:blipFill>
        <p:spPr>
          <a:xfrm>
            <a:off x="9678838" y="1242204"/>
            <a:ext cx="4951562" cy="6987396"/>
          </a:xfrm>
          <a:prstGeom prst="rect">
            <a:avLst/>
          </a:prstGeom>
        </p:spPr>
      </p:pic>
      <p:sp>
        <p:nvSpPr>
          <p:cNvPr id="2" name="Title 1">
            <a:extLst>
              <a:ext uri="{FF2B5EF4-FFF2-40B4-BE49-F238E27FC236}">
                <a16:creationId xmlns:a16="http://schemas.microsoft.com/office/drawing/2014/main" id="{5029FE50-EF26-728A-7167-9E7938160E65}"/>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Types of Web Server Architectures</a:t>
            </a:r>
            <a:br>
              <a:rPr lang="en-GB" b="1" dirty="0">
                <a:latin typeface="Times New Roman" panose="02020603050405020304" pitchFamily="18" charset="0"/>
                <a:cs typeface="Times New Roman" panose="02020603050405020304" pitchFamily="18" charset="0"/>
              </a:rPr>
            </a:br>
            <a:endParaRPr lang="en-DK" dirty="0"/>
          </a:p>
        </p:txBody>
      </p:sp>
      <p:sp>
        <p:nvSpPr>
          <p:cNvPr id="3" name="Content Placeholder 2">
            <a:extLst>
              <a:ext uri="{FF2B5EF4-FFF2-40B4-BE49-F238E27FC236}">
                <a16:creationId xmlns:a16="http://schemas.microsoft.com/office/drawing/2014/main" id="{FAA00260-E00D-1D29-9EF0-2C3C7FB4E09A}"/>
              </a:ext>
            </a:extLst>
          </p:cNvPr>
          <p:cNvSpPr>
            <a:spLocks noGrp="1"/>
          </p:cNvSpPr>
          <p:nvPr>
            <p:ph idx="1"/>
          </p:nvPr>
        </p:nvSpPr>
        <p:spPr>
          <a:xfrm>
            <a:off x="768096" y="1568957"/>
            <a:ext cx="8910742" cy="6514339"/>
          </a:xfrm>
        </p:spPr>
        <p:txBody>
          <a:bodyPr>
            <a:noAutofit/>
          </a:bodyPr>
          <a:lstStyle/>
          <a:p>
            <a:pPr marL="0" indent="0">
              <a:lnSpc>
                <a:spcPct val="160000"/>
              </a:lnSpc>
              <a:buNone/>
            </a:pPr>
            <a:r>
              <a:rPr lang="en-GB" sz="2000" b="1" dirty="0">
                <a:latin typeface="Times New Roman" panose="02020603050405020304" pitchFamily="18" charset="0"/>
                <a:cs typeface="Times New Roman" panose="02020603050405020304" pitchFamily="18" charset="0"/>
              </a:rPr>
              <a:t>🔹 Three-Tier Architecture (Separate Web, Application, and Database Servers)</a:t>
            </a:r>
          </a:p>
          <a:p>
            <a:pPr lvl="1">
              <a:lnSpc>
                <a:spcPct val="160000"/>
              </a:lnSpc>
            </a:pPr>
            <a:r>
              <a:rPr lang="en-GB" sz="2000" dirty="0">
                <a:latin typeface="Times New Roman" panose="02020603050405020304" pitchFamily="18" charset="0"/>
                <a:cs typeface="Times New Roman" panose="02020603050405020304" pitchFamily="18" charset="0"/>
              </a:rPr>
              <a:t>Each tier is </a:t>
            </a:r>
            <a:r>
              <a:rPr lang="en-GB" sz="2000" b="1" dirty="0">
                <a:latin typeface="Times New Roman" panose="02020603050405020304" pitchFamily="18" charset="0"/>
                <a:cs typeface="Times New Roman" panose="02020603050405020304" pitchFamily="18" charset="0"/>
              </a:rPr>
              <a:t>independent</a:t>
            </a:r>
            <a:r>
              <a:rPr lang="en-GB" sz="2000" dirty="0">
                <a:latin typeface="Times New Roman" panose="02020603050405020304" pitchFamily="18" charset="0"/>
                <a:cs typeface="Times New Roman" panose="02020603050405020304" pitchFamily="18" charset="0"/>
              </a:rPr>
              <a:t>, improving </a:t>
            </a:r>
            <a:r>
              <a:rPr lang="en-GB" sz="2000" b="1" dirty="0">
                <a:latin typeface="Times New Roman" panose="02020603050405020304" pitchFamily="18" charset="0"/>
                <a:cs typeface="Times New Roman" panose="02020603050405020304" pitchFamily="18" charset="0"/>
              </a:rPr>
              <a:t>scalability and security</a:t>
            </a:r>
            <a:r>
              <a:rPr lang="en-GB" sz="2000" dirty="0">
                <a:latin typeface="Times New Roman" panose="02020603050405020304" pitchFamily="18" charset="0"/>
                <a:cs typeface="Times New Roman" panose="02020603050405020304" pitchFamily="18" charset="0"/>
              </a:rPr>
              <a:t>.</a:t>
            </a:r>
          </a:p>
          <a:p>
            <a:pPr lvl="1">
              <a:lnSpc>
                <a:spcPct val="160000"/>
              </a:lnSpc>
            </a:pPr>
            <a:r>
              <a:rPr lang="en-GB" sz="2000" dirty="0">
                <a:latin typeface="Times New Roman" panose="02020603050405020304" pitchFamily="18" charset="0"/>
                <a:cs typeface="Times New Roman" panose="02020603050405020304" pitchFamily="18" charset="0"/>
              </a:rPr>
              <a:t>The Web Server </a:t>
            </a:r>
            <a:r>
              <a:rPr lang="en-GB" sz="2000" b="1" dirty="0">
                <a:latin typeface="Times New Roman" panose="02020603050405020304" pitchFamily="18" charset="0"/>
                <a:cs typeface="Times New Roman" panose="02020603050405020304" pitchFamily="18" charset="0"/>
              </a:rPr>
              <a:t>handles client requests</a:t>
            </a:r>
            <a:r>
              <a:rPr lang="en-GB" sz="2000" dirty="0">
                <a:latin typeface="Times New Roman" panose="02020603050405020304" pitchFamily="18" charset="0"/>
                <a:cs typeface="Times New Roman" panose="02020603050405020304" pitchFamily="18" charset="0"/>
              </a:rPr>
              <a:t>.</a:t>
            </a:r>
          </a:p>
          <a:p>
            <a:pPr lvl="1">
              <a:lnSpc>
                <a:spcPct val="160000"/>
              </a:lnSpc>
            </a:pPr>
            <a:r>
              <a:rPr lang="en-GB" sz="2000" dirty="0">
                <a:latin typeface="Times New Roman" panose="02020603050405020304" pitchFamily="18" charset="0"/>
                <a:cs typeface="Times New Roman" panose="02020603050405020304" pitchFamily="18" charset="0"/>
              </a:rPr>
              <a:t>The Application Server </a:t>
            </a:r>
            <a:r>
              <a:rPr lang="en-GB" sz="2000" b="1" dirty="0">
                <a:latin typeface="Times New Roman" panose="02020603050405020304" pitchFamily="18" charset="0"/>
                <a:cs typeface="Times New Roman" panose="02020603050405020304" pitchFamily="18" charset="0"/>
              </a:rPr>
              <a:t>processes logic and connects to the database</a:t>
            </a:r>
            <a:r>
              <a:rPr lang="en-GB" sz="2000" dirty="0">
                <a:latin typeface="Times New Roman" panose="02020603050405020304" pitchFamily="18" charset="0"/>
                <a:cs typeface="Times New Roman" panose="02020603050405020304" pitchFamily="18" charset="0"/>
              </a:rPr>
              <a:t>.</a:t>
            </a:r>
          </a:p>
          <a:p>
            <a:pPr lvl="1">
              <a:lnSpc>
                <a:spcPct val="160000"/>
              </a:lnSpc>
            </a:pPr>
            <a:r>
              <a:rPr lang="en-GB" sz="2000" dirty="0">
                <a:latin typeface="Times New Roman" panose="02020603050405020304" pitchFamily="18" charset="0"/>
                <a:cs typeface="Times New Roman" panose="02020603050405020304" pitchFamily="18" charset="0"/>
              </a:rPr>
              <a:t>The Database Server </a:t>
            </a:r>
            <a:r>
              <a:rPr lang="en-GB" sz="2000" b="1" dirty="0">
                <a:latin typeface="Times New Roman" panose="02020603050405020304" pitchFamily="18" charset="0"/>
                <a:cs typeface="Times New Roman" panose="02020603050405020304" pitchFamily="18" charset="0"/>
              </a:rPr>
              <a:t>stores and manages data</a:t>
            </a:r>
            <a:r>
              <a:rPr lang="en-GB" sz="2000" dirty="0">
                <a:latin typeface="Times New Roman" panose="02020603050405020304" pitchFamily="18" charset="0"/>
                <a:cs typeface="Times New Roman" panose="02020603050405020304" pitchFamily="18" charset="0"/>
              </a:rPr>
              <a:t>.</a:t>
            </a:r>
            <a:br>
              <a:rPr lang="en-GB" sz="2000" dirty="0">
                <a:latin typeface="Times New Roman" panose="02020603050405020304" pitchFamily="18" charset="0"/>
                <a:cs typeface="Times New Roman" panose="02020603050405020304" pitchFamily="18" charset="0"/>
              </a:rPr>
            </a:br>
            <a:r>
              <a:rPr lang="en-GB" sz="2000" dirty="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Use Case:</a:t>
            </a:r>
            <a:r>
              <a:rPr lang="en-GB" sz="2000" dirty="0">
                <a:latin typeface="Times New Roman" panose="02020603050405020304" pitchFamily="18" charset="0"/>
                <a:cs typeface="Times New Roman" panose="02020603050405020304" pitchFamily="18" charset="0"/>
              </a:rPr>
              <a:t> Large e-commerce sites, SaaS applications.</a:t>
            </a:r>
          </a:p>
          <a:p>
            <a:pPr lvl="1">
              <a:lnSpc>
                <a:spcPct val="160000"/>
              </a:lnSpc>
            </a:pPr>
            <a:endParaRPr lang="en-GB" sz="2000" dirty="0">
              <a:latin typeface="Times New Roman" panose="02020603050405020304" pitchFamily="18" charset="0"/>
              <a:cs typeface="Times New Roman" panose="02020603050405020304" pitchFamily="18" charset="0"/>
            </a:endParaRPr>
          </a:p>
          <a:p>
            <a:pPr marL="0" indent="0">
              <a:lnSpc>
                <a:spcPct val="160000"/>
              </a:lnSpc>
              <a:buNone/>
            </a:pPr>
            <a:r>
              <a:rPr lang="en-GB" sz="2000" b="1" dirty="0">
                <a:latin typeface="Times New Roman" panose="02020603050405020304" pitchFamily="18" charset="0"/>
                <a:cs typeface="Times New Roman" panose="02020603050405020304" pitchFamily="18" charset="0"/>
              </a:rPr>
              <a:t>🔹  Multi-Tier (Load-Balanced) Architecture</a:t>
            </a:r>
          </a:p>
          <a:p>
            <a:pPr lvl="1">
              <a:lnSpc>
                <a:spcPct val="160000"/>
              </a:lnSpc>
            </a:pPr>
            <a:r>
              <a:rPr lang="en-GB" sz="2000" dirty="0">
                <a:latin typeface="Times New Roman" panose="02020603050405020304" pitchFamily="18" charset="0"/>
                <a:cs typeface="Times New Roman" panose="02020603050405020304" pitchFamily="18" charset="0"/>
              </a:rPr>
              <a:t>Uses </a:t>
            </a:r>
            <a:r>
              <a:rPr lang="en-GB" sz="2000" b="1" dirty="0">
                <a:latin typeface="Times New Roman" panose="02020603050405020304" pitchFamily="18" charset="0"/>
                <a:cs typeface="Times New Roman" panose="02020603050405020304" pitchFamily="18" charset="0"/>
              </a:rPr>
              <a:t>multiple web servers behind a Load Balancer</a:t>
            </a:r>
            <a:r>
              <a:rPr lang="en-GB" sz="2000" dirty="0">
                <a:latin typeface="Times New Roman" panose="02020603050405020304" pitchFamily="18" charset="0"/>
                <a:cs typeface="Times New Roman" panose="02020603050405020304" pitchFamily="18" charset="0"/>
              </a:rPr>
              <a:t> to handle </a:t>
            </a:r>
            <a:r>
              <a:rPr lang="en-GB" sz="2000" b="1" dirty="0">
                <a:latin typeface="Times New Roman" panose="02020603050405020304" pitchFamily="18" charset="0"/>
                <a:cs typeface="Times New Roman" panose="02020603050405020304" pitchFamily="18" charset="0"/>
              </a:rPr>
              <a:t>high traffic</a:t>
            </a:r>
            <a:r>
              <a:rPr lang="en-GB" sz="2000" dirty="0">
                <a:latin typeface="Times New Roman" panose="02020603050405020304" pitchFamily="18" charset="0"/>
                <a:cs typeface="Times New Roman" panose="02020603050405020304" pitchFamily="18" charset="0"/>
              </a:rPr>
              <a:t>.</a:t>
            </a:r>
          </a:p>
          <a:p>
            <a:pPr lvl="1">
              <a:lnSpc>
                <a:spcPct val="160000"/>
              </a:lnSpc>
            </a:pPr>
            <a:r>
              <a:rPr lang="en-GB" sz="2000" dirty="0">
                <a:latin typeface="Times New Roman" panose="02020603050405020304" pitchFamily="18" charset="0"/>
                <a:cs typeface="Times New Roman" panose="02020603050405020304" pitchFamily="18" charset="0"/>
              </a:rPr>
              <a:t>Can include </a:t>
            </a:r>
            <a:r>
              <a:rPr lang="en-GB" sz="2000" b="1" dirty="0">
                <a:latin typeface="Times New Roman" panose="02020603050405020304" pitchFamily="18" charset="0"/>
                <a:cs typeface="Times New Roman" panose="02020603050405020304" pitchFamily="18" charset="0"/>
              </a:rPr>
              <a:t>caching layers</a:t>
            </a:r>
            <a:r>
              <a:rPr lang="en-GB" sz="2000" dirty="0">
                <a:latin typeface="Times New Roman" panose="02020603050405020304" pitchFamily="18" charset="0"/>
                <a:cs typeface="Times New Roman" panose="02020603050405020304" pitchFamily="18" charset="0"/>
              </a:rPr>
              <a:t> (Redis, Varnish) and </a:t>
            </a:r>
            <a:r>
              <a:rPr lang="en-GB" sz="2000" b="1" dirty="0">
                <a:latin typeface="Times New Roman" panose="02020603050405020304" pitchFamily="18" charset="0"/>
                <a:cs typeface="Times New Roman" panose="02020603050405020304" pitchFamily="18" charset="0"/>
              </a:rPr>
              <a:t>CDNs</a:t>
            </a:r>
            <a:r>
              <a:rPr lang="en-GB" sz="2000" dirty="0">
                <a:latin typeface="Times New Roman" panose="02020603050405020304" pitchFamily="18" charset="0"/>
                <a:cs typeface="Times New Roman" panose="02020603050405020304" pitchFamily="18" charset="0"/>
              </a:rPr>
              <a:t> (Content Delivery Networks).</a:t>
            </a:r>
            <a:br>
              <a:rPr lang="en-GB" sz="2000" dirty="0">
                <a:latin typeface="Times New Roman" panose="02020603050405020304" pitchFamily="18" charset="0"/>
                <a:cs typeface="Times New Roman" panose="02020603050405020304" pitchFamily="18" charset="0"/>
              </a:rPr>
            </a:br>
            <a:r>
              <a:rPr lang="en-GB" sz="2000" dirty="0">
                <a:latin typeface="Times New Roman" panose="02020603050405020304" pitchFamily="18" charset="0"/>
                <a:cs typeface="Times New Roman" panose="02020603050405020304" pitchFamily="18" charset="0"/>
              </a:rPr>
              <a:t>📌 </a:t>
            </a:r>
            <a:r>
              <a:rPr lang="en-GB" sz="2000" b="1" dirty="0">
                <a:latin typeface="Times New Roman" panose="02020603050405020304" pitchFamily="18" charset="0"/>
                <a:cs typeface="Times New Roman" panose="02020603050405020304" pitchFamily="18" charset="0"/>
              </a:rPr>
              <a:t>Use Case:</a:t>
            </a:r>
            <a:r>
              <a:rPr lang="en-GB" sz="2000" dirty="0">
                <a:latin typeface="Times New Roman" panose="02020603050405020304" pitchFamily="18" charset="0"/>
                <a:cs typeface="Times New Roman" panose="02020603050405020304" pitchFamily="18" charset="0"/>
              </a:rPr>
              <a:t> Large-scale websites (Facebook, Amazon, Google).</a:t>
            </a:r>
          </a:p>
          <a:p>
            <a:pPr>
              <a:lnSpc>
                <a:spcPct val="160000"/>
              </a:lnSpc>
            </a:pPr>
            <a:endParaRPr lang="en-D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20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5CF28-6DEE-F83F-35E4-5C4B0B89AE1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D98322-7D6B-B625-66C1-EC27F555E534}"/>
              </a:ext>
            </a:extLst>
          </p:cNvPr>
          <p:cNvSpPr txBox="1"/>
          <p:nvPr/>
        </p:nvSpPr>
        <p:spPr>
          <a:xfrm>
            <a:off x="862640" y="1117143"/>
            <a:ext cx="13508967" cy="762683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GB" sz="3000" dirty="0">
                <a:latin typeface="Times New Roman" panose="02020603050405020304" pitchFamily="18" charset="0"/>
                <a:cs typeface="Times New Roman" panose="02020603050405020304" pitchFamily="18" charset="0"/>
              </a:rPr>
              <a:t>The multi-tier architecture separates the application into distinct layers—typically presentation, application logic, and data storage—which can run on different servers.</a:t>
            </a:r>
          </a:p>
          <a:p>
            <a:pPr marL="285750" indent="-285750">
              <a:lnSpc>
                <a:spcPct val="150000"/>
              </a:lnSpc>
              <a:buFont typeface="Wingdings" panose="05000000000000000000" pitchFamily="2" charset="2"/>
              <a:buChar char="Ø"/>
            </a:pPr>
            <a:r>
              <a:rPr lang="en-GB" sz="3000" dirty="0">
                <a:latin typeface="Times New Roman" panose="02020603050405020304" pitchFamily="18" charset="0"/>
                <a:cs typeface="Times New Roman" panose="02020603050405020304" pitchFamily="18" charset="0"/>
              </a:rPr>
              <a:t> Load balancing is used to distribute incoming requests across multiple servers, enhancing performance and reliability.</a:t>
            </a:r>
          </a:p>
          <a:p>
            <a:pPr>
              <a:lnSpc>
                <a:spcPct val="150000"/>
              </a:lnSpc>
            </a:pPr>
            <a:endParaRPr lang="en-GB" sz="3000" dirty="0">
              <a:latin typeface="Times New Roman" panose="02020603050405020304" pitchFamily="18" charset="0"/>
              <a:cs typeface="Times New Roman" panose="02020603050405020304" pitchFamily="18" charset="0"/>
            </a:endParaRPr>
          </a:p>
          <a:p>
            <a:pPr>
              <a:lnSpc>
                <a:spcPct val="150000"/>
              </a:lnSpc>
            </a:pPr>
            <a:r>
              <a:rPr lang="en-GB" sz="3000" b="1" dirty="0">
                <a:latin typeface="Times New Roman" panose="02020603050405020304" pitchFamily="18" charset="0"/>
                <a:cs typeface="Times New Roman" panose="02020603050405020304" pitchFamily="18" charset="0"/>
              </a:rPr>
              <a:t>Characteristics:</a:t>
            </a:r>
            <a:endParaRPr lang="en-GB" sz="3000"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GB" sz="3000" dirty="0">
                <a:latin typeface="Times New Roman" panose="02020603050405020304" pitchFamily="18" charset="0"/>
                <a:cs typeface="Times New Roman" panose="02020603050405020304" pitchFamily="18" charset="0"/>
              </a:rPr>
              <a:t>Scalability:</a:t>
            </a:r>
          </a:p>
          <a:p>
            <a:pPr>
              <a:lnSpc>
                <a:spcPct val="150000"/>
              </a:lnSpc>
              <a:buFont typeface="Arial" panose="020B0604020202020204" pitchFamily="34" charset="0"/>
              <a:buChar char="•"/>
            </a:pPr>
            <a:r>
              <a:rPr lang="en-GB" sz="3000" dirty="0">
                <a:latin typeface="Times New Roman" panose="02020603050405020304" pitchFamily="18" charset="0"/>
                <a:cs typeface="Times New Roman" panose="02020603050405020304" pitchFamily="18" charset="0"/>
              </a:rPr>
              <a:t>Reliability and Redundancy:</a:t>
            </a:r>
          </a:p>
          <a:p>
            <a:pPr>
              <a:lnSpc>
                <a:spcPct val="150000"/>
              </a:lnSpc>
              <a:buFont typeface="Arial" panose="020B0604020202020204" pitchFamily="34" charset="0"/>
              <a:buChar char="•"/>
            </a:pPr>
            <a:r>
              <a:rPr lang="en-GB" sz="3000" dirty="0">
                <a:latin typeface="Times New Roman" panose="02020603050405020304" pitchFamily="18" charset="0"/>
                <a:cs typeface="Times New Roman" panose="02020603050405020304" pitchFamily="18" charset="0"/>
              </a:rPr>
              <a:t>Enhanced Performance:</a:t>
            </a:r>
          </a:p>
          <a:p>
            <a:pPr>
              <a:lnSpc>
                <a:spcPct val="150000"/>
              </a:lnSpc>
              <a:buFont typeface="Arial" panose="020B0604020202020204" pitchFamily="34" charset="0"/>
              <a:buChar char="•"/>
            </a:pPr>
            <a:r>
              <a:rPr lang="en-GB" sz="3000" dirty="0">
                <a:latin typeface="Times New Roman" panose="02020603050405020304" pitchFamily="18" charset="0"/>
                <a:cs typeface="Times New Roman" panose="02020603050405020304" pitchFamily="18" charset="0"/>
              </a:rPr>
              <a:t>Complexity:</a:t>
            </a:r>
          </a:p>
          <a:p>
            <a:pPr>
              <a:lnSpc>
                <a:spcPct val="150000"/>
              </a:lnSpc>
              <a:buFont typeface="Arial" panose="020B0604020202020204" pitchFamily="34" charset="0"/>
              <a:buChar char="•"/>
            </a:pPr>
            <a:endParaRPr lang="en-GB" sz="3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66DB67F-8FDD-FA04-F744-82B9FF73F923}"/>
              </a:ext>
            </a:extLst>
          </p:cNvPr>
          <p:cNvSpPr txBox="1"/>
          <p:nvPr/>
        </p:nvSpPr>
        <p:spPr>
          <a:xfrm>
            <a:off x="258792" y="149728"/>
            <a:ext cx="14371607" cy="861774"/>
          </a:xfrm>
          <a:prstGeom prst="rect">
            <a:avLst/>
          </a:prstGeom>
          <a:noFill/>
        </p:spPr>
        <p:txBody>
          <a:bodyPr wrap="square">
            <a:spAutoFit/>
          </a:bodyPr>
          <a:lstStyle/>
          <a:p>
            <a:r>
              <a:rPr lang="en-GB" sz="5000" b="1" dirty="0"/>
              <a:t>Multi-Tier (Load-Balanced) Architecture</a:t>
            </a:r>
          </a:p>
        </p:txBody>
      </p:sp>
    </p:spTree>
    <p:extLst>
      <p:ext uri="{BB962C8B-B14F-4D97-AF65-F5344CB8AC3E}">
        <p14:creationId xmlns:p14="http://schemas.microsoft.com/office/powerpoint/2010/main" val="15880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68693" y="1818442"/>
            <a:ext cx="12692896" cy="1452086"/>
          </a:xfrm>
          <a:prstGeom prst="rect">
            <a:avLst/>
          </a:prstGeom>
          <a:noFill/>
          <a:ln/>
        </p:spPr>
        <p:txBody>
          <a:bodyPr wrap="square" lIns="0" tIns="0" rIns="0" bIns="0" rtlCol="0" anchor="t"/>
          <a:lstStyle/>
          <a:p>
            <a:pPr marL="0" indent="0">
              <a:lnSpc>
                <a:spcPts val="5700"/>
              </a:lnSpc>
              <a:buNone/>
            </a:pPr>
            <a:r>
              <a:rPr lang="en-US" sz="4550" kern="0" spc="-91" dirty="0">
                <a:solidFill>
                  <a:srgbClr val="D73AD7"/>
                </a:solidFill>
                <a:latin typeface="Times New Roman" panose="02020603050405020304" pitchFamily="18" charset="0"/>
                <a:ea typeface="Source Serif Pro Semi Bold" pitchFamily="34" charset="-122"/>
                <a:cs typeface="Times New Roman" panose="02020603050405020304" pitchFamily="18" charset="0"/>
              </a:rPr>
              <a:t>Benefits of Load Balancing in Multi-Tier Architecture</a:t>
            </a:r>
            <a:endParaRPr lang="en-US" sz="4550" dirty="0">
              <a:latin typeface="Times New Roman" panose="02020603050405020304" pitchFamily="18" charset="0"/>
              <a:cs typeface="Times New Roman" panose="02020603050405020304" pitchFamily="18" charset="0"/>
            </a:endParaRPr>
          </a:p>
        </p:txBody>
      </p:sp>
      <p:sp>
        <p:nvSpPr>
          <p:cNvPr id="3" name="Shape 1"/>
          <p:cNvSpPr/>
          <p:nvPr/>
        </p:nvSpPr>
        <p:spPr>
          <a:xfrm>
            <a:off x="968693" y="4041934"/>
            <a:ext cx="555427" cy="555427"/>
          </a:xfrm>
          <a:prstGeom prst="roundRect">
            <a:avLst>
              <a:gd name="adj" fmla="val 18669"/>
            </a:avLst>
          </a:prstGeom>
          <a:solidFill>
            <a:srgbClr val="F4D4F7"/>
          </a:solidFill>
          <a:ln w="15240">
            <a:solidFill>
              <a:srgbClr val="DABADD"/>
            </a:solidFill>
            <a:prstDash val="solid"/>
          </a:ln>
        </p:spPr>
      </p:sp>
      <p:sp>
        <p:nvSpPr>
          <p:cNvPr id="4" name="Text 2"/>
          <p:cNvSpPr/>
          <p:nvPr/>
        </p:nvSpPr>
        <p:spPr>
          <a:xfrm>
            <a:off x="1159193" y="4145399"/>
            <a:ext cx="174308" cy="348496"/>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Times New Roman" panose="02020603050405020304" pitchFamily="18" charset="0"/>
                <a:ea typeface="Source Serif Pro Semi Bold" pitchFamily="34" charset="-122"/>
                <a:cs typeface="Times New Roman" panose="02020603050405020304" pitchFamily="18" charset="0"/>
              </a:rPr>
              <a:t>1</a:t>
            </a:r>
            <a:endParaRPr lang="en-US" sz="2700" dirty="0">
              <a:latin typeface="Times New Roman" panose="02020603050405020304" pitchFamily="18" charset="0"/>
              <a:cs typeface="Times New Roman" panose="02020603050405020304" pitchFamily="18" charset="0"/>
            </a:endParaRPr>
          </a:p>
        </p:txBody>
      </p:sp>
      <p:sp>
        <p:nvSpPr>
          <p:cNvPr id="5" name="Text 3"/>
          <p:cNvSpPr/>
          <p:nvPr/>
        </p:nvSpPr>
        <p:spPr>
          <a:xfrm>
            <a:off x="1770936" y="4041934"/>
            <a:ext cx="2955965" cy="363141"/>
          </a:xfrm>
          <a:prstGeom prst="rect">
            <a:avLst/>
          </a:prstGeom>
          <a:noFill/>
          <a:ln/>
        </p:spPr>
        <p:txBody>
          <a:bodyPr wrap="none" lIns="0" tIns="0" rIns="0" bIns="0" rtlCol="0" anchor="t"/>
          <a:lstStyle/>
          <a:p>
            <a:pPr marL="0" indent="0">
              <a:lnSpc>
                <a:spcPts val="2850"/>
              </a:lnSpc>
              <a:buNone/>
            </a:pPr>
            <a:r>
              <a:rPr lang="en-US" sz="2250" kern="0" spc="-46" dirty="0">
                <a:solidFill>
                  <a:srgbClr val="272525"/>
                </a:solidFill>
                <a:latin typeface="Times New Roman" panose="02020603050405020304" pitchFamily="18" charset="0"/>
                <a:ea typeface="Source Serif Pro Semi Bold" pitchFamily="34" charset="-122"/>
                <a:cs typeface="Times New Roman" panose="02020603050405020304" pitchFamily="18" charset="0"/>
              </a:rPr>
              <a:t>Improved Performance</a:t>
            </a:r>
            <a:endParaRPr lang="en-US" sz="2250" dirty="0">
              <a:latin typeface="Times New Roman" panose="02020603050405020304" pitchFamily="18" charset="0"/>
              <a:cs typeface="Times New Roman" panose="02020603050405020304" pitchFamily="18" charset="0"/>
            </a:endParaRPr>
          </a:p>
        </p:txBody>
      </p:sp>
      <p:sp>
        <p:nvSpPr>
          <p:cNvPr id="6" name="Text 4"/>
          <p:cNvSpPr/>
          <p:nvPr/>
        </p:nvSpPr>
        <p:spPr>
          <a:xfrm>
            <a:off x="1770936" y="4553188"/>
            <a:ext cx="3264218" cy="790099"/>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Distributes traffic, preventing overload on any single server.</a:t>
            </a:r>
            <a:endParaRPr lang="en-US" sz="1900" dirty="0">
              <a:latin typeface="Times New Roman" panose="02020603050405020304" pitchFamily="18" charset="0"/>
              <a:cs typeface="Times New Roman" panose="02020603050405020304" pitchFamily="18" charset="0"/>
            </a:endParaRPr>
          </a:p>
        </p:txBody>
      </p:sp>
      <p:sp>
        <p:nvSpPr>
          <p:cNvPr id="7" name="Shape 5"/>
          <p:cNvSpPr/>
          <p:nvPr/>
        </p:nvSpPr>
        <p:spPr>
          <a:xfrm>
            <a:off x="5281970" y="4041934"/>
            <a:ext cx="555427" cy="555427"/>
          </a:xfrm>
          <a:prstGeom prst="roundRect">
            <a:avLst>
              <a:gd name="adj" fmla="val 18669"/>
            </a:avLst>
          </a:prstGeom>
          <a:solidFill>
            <a:srgbClr val="F4D4F7"/>
          </a:solidFill>
          <a:ln w="15240">
            <a:solidFill>
              <a:srgbClr val="DABADD"/>
            </a:solidFill>
            <a:prstDash val="solid"/>
          </a:ln>
        </p:spPr>
      </p:sp>
      <p:sp>
        <p:nvSpPr>
          <p:cNvPr id="8" name="Text 6"/>
          <p:cNvSpPr/>
          <p:nvPr/>
        </p:nvSpPr>
        <p:spPr>
          <a:xfrm>
            <a:off x="5472470" y="4145399"/>
            <a:ext cx="174308" cy="348496"/>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Times New Roman" panose="02020603050405020304" pitchFamily="18" charset="0"/>
                <a:ea typeface="Source Serif Pro Semi Bold" pitchFamily="34" charset="-122"/>
                <a:cs typeface="Times New Roman" panose="02020603050405020304" pitchFamily="18" charset="0"/>
              </a:rPr>
              <a:t>2</a:t>
            </a:r>
            <a:endParaRPr lang="en-US" sz="2700" dirty="0">
              <a:latin typeface="Times New Roman" panose="02020603050405020304" pitchFamily="18" charset="0"/>
              <a:cs typeface="Times New Roman" panose="02020603050405020304" pitchFamily="18" charset="0"/>
            </a:endParaRPr>
          </a:p>
        </p:txBody>
      </p:sp>
      <p:sp>
        <p:nvSpPr>
          <p:cNvPr id="9" name="Text 7"/>
          <p:cNvSpPr/>
          <p:nvPr/>
        </p:nvSpPr>
        <p:spPr>
          <a:xfrm>
            <a:off x="6084213" y="4041934"/>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272525"/>
                </a:solidFill>
                <a:latin typeface="Times New Roman" panose="02020603050405020304" pitchFamily="18" charset="0"/>
                <a:ea typeface="Source Serif Pro Semi Bold" pitchFamily="34" charset="-122"/>
                <a:cs typeface="Times New Roman" panose="02020603050405020304" pitchFamily="18" charset="0"/>
              </a:rPr>
              <a:t>High Availability</a:t>
            </a:r>
            <a:endParaRPr lang="en-US" sz="2250" dirty="0">
              <a:latin typeface="Times New Roman" panose="02020603050405020304" pitchFamily="18" charset="0"/>
              <a:cs typeface="Times New Roman" panose="02020603050405020304" pitchFamily="18" charset="0"/>
            </a:endParaRPr>
          </a:p>
        </p:txBody>
      </p:sp>
      <p:sp>
        <p:nvSpPr>
          <p:cNvPr id="10" name="Text 8"/>
          <p:cNvSpPr/>
          <p:nvPr/>
        </p:nvSpPr>
        <p:spPr>
          <a:xfrm>
            <a:off x="6084213" y="4553188"/>
            <a:ext cx="3264218" cy="790099"/>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Ensures continuous service even if one or more servers fail.</a:t>
            </a:r>
            <a:endParaRPr lang="en-US" sz="1900" dirty="0">
              <a:latin typeface="Times New Roman" panose="02020603050405020304" pitchFamily="18" charset="0"/>
              <a:cs typeface="Times New Roman" panose="02020603050405020304" pitchFamily="18" charset="0"/>
            </a:endParaRPr>
          </a:p>
        </p:txBody>
      </p:sp>
      <p:sp>
        <p:nvSpPr>
          <p:cNvPr id="11" name="Shape 9"/>
          <p:cNvSpPr/>
          <p:nvPr/>
        </p:nvSpPr>
        <p:spPr>
          <a:xfrm>
            <a:off x="9595247" y="4041934"/>
            <a:ext cx="555427" cy="555427"/>
          </a:xfrm>
          <a:prstGeom prst="roundRect">
            <a:avLst>
              <a:gd name="adj" fmla="val 18669"/>
            </a:avLst>
          </a:prstGeom>
          <a:solidFill>
            <a:srgbClr val="F4D4F7"/>
          </a:solidFill>
          <a:ln w="15240">
            <a:solidFill>
              <a:srgbClr val="DABADD"/>
            </a:solidFill>
            <a:prstDash val="solid"/>
          </a:ln>
        </p:spPr>
      </p:sp>
      <p:sp>
        <p:nvSpPr>
          <p:cNvPr id="12" name="Text 10"/>
          <p:cNvSpPr/>
          <p:nvPr/>
        </p:nvSpPr>
        <p:spPr>
          <a:xfrm>
            <a:off x="9785747" y="4145399"/>
            <a:ext cx="174308" cy="348496"/>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Times New Roman" panose="02020603050405020304" pitchFamily="18" charset="0"/>
                <a:ea typeface="Source Serif Pro Semi Bold" pitchFamily="34" charset="-122"/>
                <a:cs typeface="Times New Roman" panose="02020603050405020304" pitchFamily="18" charset="0"/>
              </a:rPr>
              <a:t>3</a:t>
            </a:r>
            <a:endParaRPr lang="en-US" sz="2700" dirty="0">
              <a:latin typeface="Times New Roman" panose="02020603050405020304" pitchFamily="18" charset="0"/>
              <a:cs typeface="Times New Roman" panose="02020603050405020304" pitchFamily="18" charset="0"/>
            </a:endParaRPr>
          </a:p>
        </p:txBody>
      </p:sp>
      <p:sp>
        <p:nvSpPr>
          <p:cNvPr id="13" name="Text 11"/>
          <p:cNvSpPr/>
          <p:nvPr/>
        </p:nvSpPr>
        <p:spPr>
          <a:xfrm>
            <a:off x="10397490" y="4041934"/>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272525"/>
                </a:solidFill>
                <a:latin typeface="Times New Roman" panose="02020603050405020304" pitchFamily="18" charset="0"/>
                <a:ea typeface="Source Serif Pro Semi Bold" pitchFamily="34" charset="-122"/>
                <a:cs typeface="Times New Roman" panose="02020603050405020304" pitchFamily="18" charset="0"/>
              </a:rPr>
              <a:t>Scalability</a:t>
            </a:r>
            <a:endParaRPr lang="en-US" sz="2250" dirty="0">
              <a:latin typeface="Times New Roman" panose="02020603050405020304" pitchFamily="18" charset="0"/>
              <a:cs typeface="Times New Roman" panose="02020603050405020304" pitchFamily="18" charset="0"/>
            </a:endParaRPr>
          </a:p>
        </p:txBody>
      </p:sp>
      <p:sp>
        <p:nvSpPr>
          <p:cNvPr id="14" name="Text 12"/>
          <p:cNvSpPr/>
          <p:nvPr/>
        </p:nvSpPr>
        <p:spPr>
          <a:xfrm>
            <a:off x="10397490" y="4553188"/>
            <a:ext cx="3264218" cy="790099"/>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Allows for easy addition of more servers to handle increased load.</a:t>
            </a:r>
            <a:endParaRPr lang="en-US" sz="1900" dirty="0">
              <a:latin typeface="Times New Roman" panose="02020603050405020304" pitchFamily="18" charset="0"/>
              <a:cs typeface="Times New Roman" panose="02020603050405020304" pitchFamily="18" charset="0"/>
            </a:endParaRPr>
          </a:p>
        </p:txBody>
      </p:sp>
      <p:sp>
        <p:nvSpPr>
          <p:cNvPr id="15" name="Text 13"/>
          <p:cNvSpPr/>
          <p:nvPr/>
        </p:nvSpPr>
        <p:spPr>
          <a:xfrm>
            <a:off x="968693" y="5620941"/>
            <a:ext cx="12692896" cy="790099"/>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Load balancing is a critical component of multi-tier architecture, ensuring optimal performance and uptime for web applications. Different load balancing algorithms (e.g., round robin, least connections) can be used depending on specific requirements.</a:t>
            </a:r>
            <a:endParaRPr lang="en-US" sz="19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82C8-0E75-DE3C-8CD3-3BACB405612E}"/>
              </a:ext>
            </a:extLst>
          </p:cNvPr>
          <p:cNvSpPr>
            <a:spLocks noGrp="1"/>
          </p:cNvSpPr>
          <p:nvPr>
            <p:ph type="title"/>
          </p:nvPr>
        </p:nvSpPr>
        <p:spPr/>
        <p:txBody>
          <a:bodyPr>
            <a:normAutofit fontScale="90000"/>
          </a:bodyPr>
          <a:lstStyle/>
          <a:p>
            <a:r>
              <a:rPr lang="af-ZA" b="1" dirty="0">
                <a:latin typeface="Times New Roman" panose="02020603050405020304" pitchFamily="18" charset="0"/>
                <a:cs typeface="Times New Roman" panose="02020603050405020304" pitchFamily="18" charset="0"/>
              </a:rPr>
              <a:t>Key Features of a Well-Designed Web Server Architecture</a:t>
            </a:r>
            <a:br>
              <a:rPr lang="af-ZA" b="1" dirty="0">
                <a:latin typeface="Times New Roman" panose="02020603050405020304" pitchFamily="18" charset="0"/>
                <a:cs typeface="Times New Roman" panose="02020603050405020304" pitchFamily="18" charset="0"/>
              </a:rPr>
            </a:br>
            <a:endParaRPr lang="en-DK"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336BD85-9DC4-01B1-150A-1C40D88A58A7}"/>
              </a:ext>
            </a:extLst>
          </p:cNvPr>
          <p:cNvSpPr>
            <a:spLocks noGrp="1"/>
          </p:cNvSpPr>
          <p:nvPr>
            <p:ph idx="1"/>
          </p:nvPr>
        </p:nvSpPr>
        <p:spPr/>
        <p:txBody>
          <a:bodyPr/>
          <a:lstStyle/>
          <a:p>
            <a:pPr>
              <a:lnSpc>
                <a:spcPct val="150000"/>
              </a:lnSpc>
              <a:buFont typeface="Wingdings" panose="05000000000000000000" pitchFamily="2" charset="2"/>
              <a:buChar char="Ø"/>
            </a:pPr>
            <a:r>
              <a:rPr lang="en-DK" dirty="0">
                <a:latin typeface="Times New Roman" panose="02020603050405020304" pitchFamily="18" charset="0"/>
                <a:cs typeface="Times New Roman" panose="02020603050405020304" pitchFamily="18" charset="0"/>
              </a:rPr>
              <a:t> </a:t>
            </a:r>
            <a:r>
              <a:rPr lang="af-ZA" b="1" dirty="0">
                <a:latin typeface="Times New Roman" panose="02020603050405020304" pitchFamily="18" charset="0"/>
                <a:cs typeface="Times New Roman" panose="02020603050405020304" pitchFamily="18" charset="0"/>
              </a:rPr>
              <a:t>Scalability:</a:t>
            </a:r>
            <a:r>
              <a:rPr lang="af-ZA" dirty="0">
                <a:latin typeface="Times New Roman" panose="02020603050405020304" pitchFamily="18" charset="0"/>
                <a:cs typeface="Times New Roman" panose="02020603050405020304" pitchFamily="18" charset="0"/>
              </a:rPr>
              <a:t> Can handle increased traffic by adding more servers.</a:t>
            </a:r>
          </a:p>
          <a:p>
            <a:pPr>
              <a:lnSpc>
                <a:spcPct val="150000"/>
              </a:lnSpc>
              <a:buFont typeface="Wingdings" panose="05000000000000000000" pitchFamily="2" charset="2"/>
              <a:buChar char="Ø"/>
            </a:pPr>
            <a:r>
              <a:rPr lang="af-ZA" b="1" dirty="0">
                <a:latin typeface="Times New Roman" panose="02020603050405020304" pitchFamily="18" charset="0"/>
                <a:cs typeface="Times New Roman" panose="02020603050405020304" pitchFamily="18" charset="0"/>
              </a:rPr>
              <a:t>Redundancy &amp; Fault Tolerance:</a:t>
            </a:r>
            <a:r>
              <a:rPr lang="af-ZA" dirty="0">
                <a:latin typeface="Times New Roman" panose="02020603050405020304" pitchFamily="18" charset="0"/>
                <a:cs typeface="Times New Roman" panose="02020603050405020304" pitchFamily="18" charset="0"/>
              </a:rPr>
              <a:t> Ensures uptime with backup servers.</a:t>
            </a:r>
          </a:p>
          <a:p>
            <a:pPr>
              <a:lnSpc>
                <a:spcPct val="150000"/>
              </a:lnSpc>
              <a:buFont typeface="Wingdings" panose="05000000000000000000" pitchFamily="2" charset="2"/>
              <a:buChar char="Ø"/>
            </a:pPr>
            <a:r>
              <a:rPr lang="af-ZA" b="1" dirty="0">
                <a:latin typeface="Times New Roman" panose="02020603050405020304" pitchFamily="18" charset="0"/>
                <a:cs typeface="Times New Roman" panose="02020603050405020304" pitchFamily="18" charset="0"/>
              </a:rPr>
              <a:t>Security:</a:t>
            </a:r>
            <a:r>
              <a:rPr lang="af-ZA" dirty="0">
                <a:latin typeface="Times New Roman" panose="02020603050405020304" pitchFamily="18" charset="0"/>
                <a:cs typeface="Times New Roman" panose="02020603050405020304" pitchFamily="18" charset="0"/>
              </a:rPr>
              <a:t> Uses SSL/TLS, firewalls, and authentication layers</a:t>
            </a:r>
          </a:p>
          <a:p>
            <a:pPr>
              <a:lnSpc>
                <a:spcPct val="150000"/>
              </a:lnSpc>
              <a:buFont typeface="Wingdings" panose="05000000000000000000" pitchFamily="2" charset="2"/>
              <a:buChar char="Ø"/>
            </a:pPr>
            <a:r>
              <a:rPr lang="en-DK" dirty="0">
                <a:latin typeface="Times New Roman" panose="02020603050405020304" pitchFamily="18" charset="0"/>
                <a:cs typeface="Times New Roman" panose="02020603050405020304" pitchFamily="18" charset="0"/>
              </a:rPr>
              <a:t> </a:t>
            </a:r>
            <a:r>
              <a:rPr lang="af-ZA" b="1" dirty="0">
                <a:latin typeface="Times New Roman" panose="02020603050405020304" pitchFamily="18" charset="0"/>
                <a:cs typeface="Times New Roman" panose="02020603050405020304" pitchFamily="18" charset="0"/>
              </a:rPr>
              <a:t>Performance Optimization:</a:t>
            </a:r>
            <a:r>
              <a:rPr lang="af-ZA" dirty="0">
                <a:latin typeface="Times New Roman" panose="02020603050405020304" pitchFamily="18" charset="0"/>
                <a:cs typeface="Times New Roman" panose="02020603050405020304" pitchFamily="18" charset="0"/>
              </a:rPr>
              <a:t> Uses caching (Redis, Memcached), CDN (Cloudflare, Akamai), and compression.</a:t>
            </a:r>
          </a:p>
          <a:p>
            <a:pPr>
              <a:lnSpc>
                <a:spcPct val="150000"/>
              </a:lnSpc>
            </a:pPr>
            <a:endParaRPr lang="en-DK"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608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428A-9482-FD21-5B7A-14443DD188E4}"/>
              </a:ext>
            </a:extLst>
          </p:cNvPr>
          <p:cNvSpPr>
            <a:spLocks noGrp="1"/>
          </p:cNvSpPr>
          <p:nvPr>
            <p:ph type="title"/>
          </p:nvPr>
        </p:nvSpPr>
        <p:spPr/>
        <p:txBody>
          <a:bodyPr/>
          <a:lstStyle/>
          <a:p>
            <a:r>
              <a:rPr lang="en-DK" altLang="en-DK" b="1" dirty="0">
                <a:latin typeface="Arial" panose="020B0604020202020204" pitchFamily="34" charset="0"/>
              </a:rPr>
              <a:t>Web Server Processing Workflow</a:t>
            </a:r>
            <a:br>
              <a:rPr lang="en-DK" altLang="en-DK" b="1" dirty="0">
                <a:latin typeface="Arial" panose="020B0604020202020204" pitchFamily="34" charset="0"/>
              </a:rPr>
            </a:br>
            <a:endParaRPr lang="en-DK" dirty="0"/>
          </a:p>
        </p:txBody>
      </p:sp>
      <p:sp>
        <p:nvSpPr>
          <p:cNvPr id="10" name="Rectangle 7">
            <a:extLst>
              <a:ext uri="{FF2B5EF4-FFF2-40B4-BE49-F238E27FC236}">
                <a16:creationId xmlns:a16="http://schemas.microsoft.com/office/drawing/2014/main" id="{B4004739-E9B0-470F-5E3E-7E41A5B37CC0}"/>
              </a:ext>
            </a:extLst>
          </p:cNvPr>
          <p:cNvSpPr>
            <a:spLocks noGrp="1" noChangeArrowheads="1"/>
          </p:cNvSpPr>
          <p:nvPr>
            <p:ph idx="1"/>
          </p:nvPr>
        </p:nvSpPr>
        <p:spPr bwMode="auto">
          <a:xfrm>
            <a:off x="676656" y="1288886"/>
            <a:ext cx="11923776"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rtlCol="0" anchor="ctr" anchorCtr="0" compatLnSpc="1">
            <a:prstTxWarp prst="textNoShape">
              <a:avLst/>
            </a:prstTxWarp>
            <a:spAutoFit/>
          </a:bodyPr>
          <a:lstStyle/>
          <a:p>
            <a:pPr marL="548640" indent="-548640" eaLnBrk="0" fontAlgn="base" hangingPunct="0">
              <a:lnSpc>
                <a:spcPct val="150000"/>
              </a:lnSpc>
              <a:spcBef>
                <a:spcPct val="0"/>
              </a:spcBef>
              <a:spcAft>
                <a:spcPct val="0"/>
              </a:spcAft>
              <a:buFont typeface="+mj-lt"/>
              <a:buAutoNum type="arabicPeriod"/>
            </a:pPr>
            <a:r>
              <a:rPr lang="en-DK" altLang="en-DK" sz="2640" b="1" dirty="0">
                <a:latin typeface="Times New Roman" panose="02020603050405020304" pitchFamily="18" charset="0"/>
                <a:cs typeface="Times New Roman" panose="02020603050405020304" pitchFamily="18" charset="0"/>
              </a:rPr>
              <a:t>Client (Browser) sends a request</a:t>
            </a:r>
            <a:r>
              <a:rPr lang="en-DK" altLang="en-DK" sz="2640" dirty="0">
                <a:latin typeface="Times New Roman" panose="02020603050405020304" pitchFamily="18" charset="0"/>
                <a:cs typeface="Times New Roman" panose="02020603050405020304" pitchFamily="18" charset="0"/>
              </a:rPr>
              <a:t> (e.g., GET /index.html) via </a:t>
            </a:r>
            <a:r>
              <a:rPr lang="en-DK" altLang="en-DK" sz="2640" b="1" dirty="0">
                <a:latin typeface="Times New Roman" panose="02020603050405020304" pitchFamily="18" charset="0"/>
                <a:cs typeface="Times New Roman" panose="02020603050405020304" pitchFamily="18" charset="0"/>
              </a:rPr>
              <a:t>HTTP/HTTPS</a:t>
            </a:r>
            <a:r>
              <a:rPr lang="en-DK" altLang="en-DK" sz="2640" dirty="0">
                <a:latin typeface="Times New Roman" panose="02020603050405020304" pitchFamily="18" charset="0"/>
                <a:cs typeface="Times New Roman" panose="02020603050405020304" pitchFamily="18" charset="0"/>
              </a:rPr>
              <a:t>.</a:t>
            </a:r>
            <a:endParaRPr lang="en-US" altLang="en-DK" sz="2640" dirty="0">
              <a:latin typeface="Times New Roman" panose="02020603050405020304" pitchFamily="18" charset="0"/>
              <a:cs typeface="Times New Roman" panose="02020603050405020304" pitchFamily="18" charset="0"/>
            </a:endParaRPr>
          </a:p>
          <a:p>
            <a:pPr marL="548640" indent="-548640" eaLnBrk="0" fontAlgn="base" hangingPunct="0">
              <a:lnSpc>
                <a:spcPct val="150000"/>
              </a:lnSpc>
              <a:spcBef>
                <a:spcPct val="0"/>
              </a:spcBef>
              <a:spcAft>
                <a:spcPct val="0"/>
              </a:spcAft>
              <a:buFont typeface="+mj-lt"/>
              <a:buAutoNum type="arabicPeriod"/>
            </a:pPr>
            <a:r>
              <a:rPr lang="en-DK" altLang="en-DK" sz="2640" b="1" dirty="0">
                <a:latin typeface="Times New Roman" panose="02020603050405020304" pitchFamily="18" charset="0"/>
                <a:cs typeface="Times New Roman" panose="02020603050405020304" pitchFamily="18" charset="0"/>
              </a:rPr>
              <a:t>DNS resolves domain</a:t>
            </a:r>
            <a:r>
              <a:rPr lang="en-DK" altLang="en-DK" sz="2640" dirty="0">
                <a:latin typeface="Times New Roman" panose="02020603050405020304" pitchFamily="18" charset="0"/>
                <a:cs typeface="Times New Roman" panose="02020603050405020304" pitchFamily="18" charset="0"/>
              </a:rPr>
              <a:t> to the web server's IP address.</a:t>
            </a:r>
            <a:endParaRPr lang="en-US" altLang="en-DK" sz="2640" dirty="0">
              <a:latin typeface="Times New Roman" panose="02020603050405020304" pitchFamily="18" charset="0"/>
              <a:cs typeface="Times New Roman" panose="02020603050405020304" pitchFamily="18" charset="0"/>
            </a:endParaRPr>
          </a:p>
          <a:p>
            <a:pPr marL="548640" indent="-548640" eaLnBrk="0" fontAlgn="base" hangingPunct="0">
              <a:lnSpc>
                <a:spcPct val="150000"/>
              </a:lnSpc>
              <a:spcBef>
                <a:spcPct val="0"/>
              </a:spcBef>
              <a:spcAft>
                <a:spcPct val="0"/>
              </a:spcAft>
              <a:buFont typeface="+mj-lt"/>
              <a:buAutoNum type="arabicPeriod"/>
            </a:pPr>
            <a:r>
              <a:rPr lang="en-DK" altLang="en-DK" sz="2640" b="1" dirty="0">
                <a:latin typeface="Times New Roman" panose="02020603050405020304" pitchFamily="18" charset="0"/>
                <a:cs typeface="Times New Roman" panose="02020603050405020304" pitchFamily="18" charset="0"/>
              </a:rPr>
              <a:t>Load Balancer (if used) distributes the request</a:t>
            </a:r>
            <a:r>
              <a:rPr lang="en-DK" altLang="en-DK" sz="2640" dirty="0">
                <a:latin typeface="Times New Roman" panose="02020603050405020304" pitchFamily="18" charset="0"/>
                <a:cs typeface="Times New Roman" panose="02020603050405020304" pitchFamily="18" charset="0"/>
              </a:rPr>
              <a:t> to an available web server.</a:t>
            </a:r>
            <a:endParaRPr lang="en-US" altLang="en-DK" sz="2640" dirty="0">
              <a:latin typeface="Times New Roman" panose="02020603050405020304" pitchFamily="18" charset="0"/>
              <a:cs typeface="Times New Roman" panose="02020603050405020304" pitchFamily="18" charset="0"/>
            </a:endParaRPr>
          </a:p>
          <a:p>
            <a:pPr marL="548640" indent="-548640" eaLnBrk="0" fontAlgn="base" hangingPunct="0">
              <a:lnSpc>
                <a:spcPct val="150000"/>
              </a:lnSpc>
              <a:spcBef>
                <a:spcPct val="0"/>
              </a:spcBef>
              <a:spcAft>
                <a:spcPct val="0"/>
              </a:spcAft>
              <a:buFont typeface="+mj-lt"/>
              <a:buAutoNum type="arabicPeriod"/>
            </a:pPr>
            <a:r>
              <a:rPr lang="en-DK" altLang="en-DK" sz="2640" dirty="0">
                <a:latin typeface="Times New Roman" panose="02020603050405020304" pitchFamily="18" charset="0"/>
                <a:cs typeface="Times New Roman" panose="02020603050405020304" pitchFamily="18" charset="0"/>
              </a:rPr>
              <a:t> </a:t>
            </a:r>
            <a:r>
              <a:rPr lang="en-DK" altLang="en-DK" sz="2640" b="1" dirty="0">
                <a:latin typeface="Times New Roman" panose="02020603050405020304" pitchFamily="18" charset="0"/>
                <a:cs typeface="Times New Roman" panose="02020603050405020304" pitchFamily="18" charset="0"/>
              </a:rPr>
              <a:t>Web Server processes the request</a:t>
            </a:r>
            <a:r>
              <a:rPr lang="en-DK" altLang="en-DK" sz="2640" dirty="0">
                <a:latin typeface="Times New Roman" panose="02020603050405020304" pitchFamily="18" charset="0"/>
                <a:cs typeface="Times New Roman" panose="02020603050405020304" pitchFamily="18" charset="0"/>
              </a:rPr>
              <a:t>:</a:t>
            </a:r>
          </a:p>
          <a:p>
            <a:pPr marL="1097280" lvl="2" indent="0" eaLnBrk="0" fontAlgn="base" hangingPunct="0">
              <a:lnSpc>
                <a:spcPct val="150000"/>
              </a:lnSpc>
              <a:spcBef>
                <a:spcPct val="0"/>
              </a:spcBef>
              <a:spcAft>
                <a:spcPct val="0"/>
              </a:spcAft>
              <a:buFontTx/>
              <a:buChar char="•"/>
            </a:pPr>
            <a:r>
              <a:rPr lang="en-DK" altLang="en-DK" sz="2640" dirty="0">
                <a:latin typeface="Times New Roman" panose="02020603050405020304" pitchFamily="18" charset="0"/>
                <a:cs typeface="Times New Roman" panose="02020603050405020304" pitchFamily="18" charset="0"/>
              </a:rPr>
              <a:t>If the request is for </a:t>
            </a:r>
            <a:r>
              <a:rPr lang="en-DK" altLang="en-DK" sz="2640" b="1" dirty="0">
                <a:latin typeface="Times New Roman" panose="02020603050405020304" pitchFamily="18" charset="0"/>
                <a:cs typeface="Times New Roman" panose="02020603050405020304" pitchFamily="18" charset="0"/>
              </a:rPr>
              <a:t>static content</a:t>
            </a:r>
            <a:r>
              <a:rPr lang="en-DK" altLang="en-DK" sz="2640" dirty="0">
                <a:latin typeface="Times New Roman" panose="02020603050405020304" pitchFamily="18" charset="0"/>
                <a:cs typeface="Times New Roman" panose="02020603050405020304" pitchFamily="18" charset="0"/>
              </a:rPr>
              <a:t>, the web server returns the file.</a:t>
            </a:r>
          </a:p>
          <a:p>
            <a:pPr marL="1097280" lvl="2" indent="0" eaLnBrk="0" fontAlgn="base" hangingPunct="0">
              <a:lnSpc>
                <a:spcPct val="150000"/>
              </a:lnSpc>
              <a:spcBef>
                <a:spcPct val="0"/>
              </a:spcBef>
              <a:spcAft>
                <a:spcPct val="0"/>
              </a:spcAft>
              <a:buFontTx/>
              <a:buChar char="•"/>
            </a:pPr>
            <a:r>
              <a:rPr lang="en-DK" altLang="en-DK" sz="2640" dirty="0">
                <a:latin typeface="Times New Roman" panose="02020603050405020304" pitchFamily="18" charset="0"/>
                <a:cs typeface="Times New Roman" panose="02020603050405020304" pitchFamily="18" charset="0"/>
              </a:rPr>
              <a:t>If it's for </a:t>
            </a:r>
            <a:r>
              <a:rPr lang="en-DK" altLang="en-DK" sz="2640" b="1" dirty="0">
                <a:latin typeface="Times New Roman" panose="02020603050405020304" pitchFamily="18" charset="0"/>
                <a:cs typeface="Times New Roman" panose="02020603050405020304" pitchFamily="18" charset="0"/>
              </a:rPr>
              <a:t>dynamic content</a:t>
            </a:r>
            <a:r>
              <a:rPr lang="en-DK" altLang="en-DK" sz="2640" dirty="0">
                <a:latin typeface="Times New Roman" panose="02020603050405020304" pitchFamily="18" charset="0"/>
                <a:cs typeface="Times New Roman" panose="02020603050405020304" pitchFamily="18" charset="0"/>
              </a:rPr>
              <a:t>, the request is forwarded to the </a:t>
            </a:r>
            <a:r>
              <a:rPr lang="en-DK" altLang="en-DK" sz="2640" b="1" dirty="0">
                <a:latin typeface="Times New Roman" panose="02020603050405020304" pitchFamily="18" charset="0"/>
                <a:cs typeface="Times New Roman" panose="02020603050405020304" pitchFamily="18" charset="0"/>
              </a:rPr>
              <a:t>Application Server</a:t>
            </a:r>
            <a:r>
              <a:rPr lang="en-DK" altLang="en-DK" sz="2640" dirty="0">
                <a:latin typeface="Times New Roman" panose="02020603050405020304" pitchFamily="18" charset="0"/>
                <a:cs typeface="Times New Roman" panose="02020603050405020304" pitchFamily="18" charset="0"/>
              </a:rPr>
              <a:t>.</a:t>
            </a:r>
            <a:endParaRPr lang="en-US" altLang="en-DK" sz="2640" dirty="0">
              <a:latin typeface="Times New Roman" panose="02020603050405020304" pitchFamily="18" charset="0"/>
              <a:cs typeface="Times New Roman" panose="02020603050405020304" pitchFamily="18" charset="0"/>
            </a:endParaRPr>
          </a:p>
          <a:p>
            <a:pPr marL="617220" indent="-617220" eaLnBrk="0" fontAlgn="base" hangingPunct="0">
              <a:lnSpc>
                <a:spcPct val="150000"/>
              </a:lnSpc>
              <a:spcBef>
                <a:spcPct val="0"/>
              </a:spcBef>
              <a:spcAft>
                <a:spcPct val="0"/>
              </a:spcAft>
              <a:buFont typeface="+mj-lt"/>
              <a:buAutoNum type="arabicPeriod"/>
            </a:pPr>
            <a:r>
              <a:rPr lang="en-DK" altLang="en-DK" sz="2640" b="1" dirty="0">
                <a:latin typeface="Times New Roman" panose="02020603050405020304" pitchFamily="18" charset="0"/>
                <a:cs typeface="Times New Roman" panose="02020603050405020304" pitchFamily="18" charset="0"/>
              </a:rPr>
              <a:t>Application Server processes business logic</a:t>
            </a:r>
            <a:r>
              <a:rPr lang="en-DK" altLang="en-DK" sz="2640" dirty="0">
                <a:latin typeface="Times New Roman" panose="02020603050405020304" pitchFamily="18" charset="0"/>
                <a:cs typeface="Times New Roman" panose="02020603050405020304" pitchFamily="18" charset="0"/>
              </a:rPr>
              <a:t> and retrieves data from the </a:t>
            </a:r>
            <a:r>
              <a:rPr lang="en-DK" altLang="en-DK" sz="2640" b="1" dirty="0">
                <a:latin typeface="Times New Roman" panose="02020603050405020304" pitchFamily="18" charset="0"/>
                <a:cs typeface="Times New Roman" panose="02020603050405020304" pitchFamily="18" charset="0"/>
              </a:rPr>
              <a:t>Database Server</a:t>
            </a:r>
            <a:r>
              <a:rPr lang="en-DK" altLang="en-DK" sz="2640" dirty="0">
                <a:latin typeface="Times New Roman" panose="02020603050405020304" pitchFamily="18" charset="0"/>
                <a:cs typeface="Times New Roman" panose="02020603050405020304" pitchFamily="18" charset="0"/>
              </a:rPr>
              <a:t>.</a:t>
            </a:r>
            <a:endParaRPr lang="en-US" altLang="en-DK" sz="2640" dirty="0">
              <a:latin typeface="Times New Roman" panose="02020603050405020304" pitchFamily="18" charset="0"/>
              <a:cs typeface="Times New Roman" panose="02020603050405020304" pitchFamily="18" charset="0"/>
            </a:endParaRPr>
          </a:p>
          <a:p>
            <a:pPr marL="617220" indent="-617220" eaLnBrk="0" fontAlgn="base" hangingPunct="0">
              <a:lnSpc>
                <a:spcPct val="150000"/>
              </a:lnSpc>
              <a:spcBef>
                <a:spcPct val="0"/>
              </a:spcBef>
              <a:spcAft>
                <a:spcPct val="0"/>
              </a:spcAft>
              <a:buFont typeface="+mj-lt"/>
              <a:buAutoNum type="arabicPeriod"/>
            </a:pPr>
            <a:r>
              <a:rPr lang="en-DK" altLang="en-DK" sz="2640" b="1" dirty="0">
                <a:latin typeface="Times New Roman" panose="02020603050405020304" pitchFamily="18" charset="0"/>
                <a:cs typeface="Times New Roman" panose="02020603050405020304" pitchFamily="18" charset="0"/>
              </a:rPr>
              <a:t>Web Server sends the response</a:t>
            </a:r>
            <a:r>
              <a:rPr lang="en-DK" altLang="en-DK" sz="2640" dirty="0">
                <a:latin typeface="Times New Roman" panose="02020603050405020304" pitchFamily="18" charset="0"/>
                <a:cs typeface="Times New Roman" panose="02020603050405020304" pitchFamily="18" charset="0"/>
              </a:rPr>
              <a:t> (HTML, CSS, JSON, etc.) back to the client.</a:t>
            </a:r>
          </a:p>
          <a:p>
            <a:pPr marL="0" indent="0" eaLnBrk="0" fontAlgn="base" hangingPunct="0">
              <a:lnSpc>
                <a:spcPct val="100000"/>
              </a:lnSpc>
              <a:spcBef>
                <a:spcPct val="0"/>
              </a:spcBef>
              <a:spcAft>
                <a:spcPct val="0"/>
              </a:spcAft>
              <a:buNone/>
            </a:pPr>
            <a:endParaRPr lang="en-DK" altLang="en-DK" sz="288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56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C032-0AE0-5CC5-E5CB-3E1609DBC01B}"/>
              </a:ext>
            </a:extLst>
          </p:cNvPr>
          <p:cNvSpPr>
            <a:spLocks noGrp="1"/>
          </p:cNvSpPr>
          <p:nvPr>
            <p:ph type="title"/>
          </p:nvPr>
        </p:nvSpPr>
        <p:spPr>
          <a:xfrm>
            <a:off x="1007745" y="0"/>
            <a:ext cx="6825039" cy="1920240"/>
          </a:xfrm>
        </p:spPr>
        <p:txBody>
          <a:bodyPr>
            <a:normAutofit/>
          </a:bodyPr>
          <a:lstStyle/>
          <a:p>
            <a:r>
              <a:rPr lang="af-ZA" sz="5500" b="1" dirty="0">
                <a:latin typeface="Times New Roman" panose="02020603050405020304" pitchFamily="18" charset="0"/>
                <a:cs typeface="Times New Roman" panose="02020603050405020304" pitchFamily="18" charset="0"/>
              </a:rPr>
              <a:t>What is Web Infrastructure?</a:t>
            </a:r>
            <a:endParaRPr lang="en-DK" sz="5500"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EF6E6714-FF71-44E4-49B3-592F03FE51B6}"/>
              </a:ext>
            </a:extLst>
          </p:cNvPr>
          <p:cNvSpPr>
            <a:spLocks noGrp="1"/>
          </p:cNvSpPr>
          <p:nvPr>
            <p:ph type="body" sz="half" idx="2"/>
          </p:nvPr>
        </p:nvSpPr>
        <p:spPr>
          <a:xfrm>
            <a:off x="1007745" y="1827847"/>
            <a:ext cx="6618005" cy="4573906"/>
          </a:xfrm>
        </p:spPr>
        <p:txBody>
          <a:bodyPr>
            <a:noAutofit/>
          </a:bodyPr>
          <a:lstStyle/>
          <a:p>
            <a:pPr>
              <a:lnSpc>
                <a:spcPct val="150000"/>
              </a:lnSpc>
              <a:buFont typeface="Wingdings" panose="05000000000000000000" pitchFamily="2" charset="2"/>
              <a:buChar char="Ø"/>
            </a:pPr>
            <a:r>
              <a:rPr lang="af-ZA" sz="2600" dirty="0">
                <a:latin typeface="Times New Roman" panose="02020603050405020304" pitchFamily="18" charset="0"/>
                <a:cs typeface="Times New Roman" panose="02020603050405020304" pitchFamily="18" charset="0"/>
              </a:rPr>
              <a:t>The </a:t>
            </a:r>
            <a:r>
              <a:rPr lang="af-ZA" sz="2600" b="1" dirty="0">
                <a:latin typeface="Times New Roman" panose="02020603050405020304" pitchFamily="18" charset="0"/>
                <a:cs typeface="Times New Roman" panose="02020603050405020304" pitchFamily="18" charset="0"/>
              </a:rPr>
              <a:t>framework</a:t>
            </a:r>
            <a:r>
              <a:rPr lang="af-ZA" sz="2600" dirty="0">
                <a:latin typeface="Times New Roman" panose="02020603050405020304" pitchFamily="18" charset="0"/>
                <a:cs typeface="Times New Roman" panose="02020603050405020304" pitchFamily="18" charset="0"/>
              </a:rPr>
              <a:t> that enables web applications, websites, and services to function efficiently.</a:t>
            </a:r>
          </a:p>
          <a:p>
            <a:pPr>
              <a:lnSpc>
                <a:spcPct val="150000"/>
              </a:lnSpc>
              <a:buFont typeface="Wingdings" panose="05000000000000000000" pitchFamily="2" charset="2"/>
              <a:buChar char="Ø"/>
            </a:pPr>
            <a:r>
              <a:rPr lang="en-GB" sz="2600" b="0" i="0" dirty="0">
                <a:solidFill>
                  <a:srgbClr val="CDCDCD"/>
                </a:solidFill>
                <a:effectLst/>
                <a:latin typeface="Times New Roman" panose="02020603050405020304" pitchFamily="18" charset="0"/>
                <a:cs typeface="Times New Roman" panose="02020603050405020304" pitchFamily="18" charset="0"/>
              </a:rPr>
              <a:t> </a:t>
            </a:r>
            <a:r>
              <a:rPr lang="en-GB" sz="2600" b="0" i="0" dirty="0">
                <a:effectLst/>
                <a:latin typeface="Times New Roman" panose="02020603050405020304" pitchFamily="18" charset="0"/>
                <a:cs typeface="Times New Roman" panose="02020603050405020304" pitchFamily="18" charset="0"/>
              </a:rPr>
              <a:t>The structure supports everything from quick page loading to data security. Without a solid infrastructure, your site could slow down or even crash, leading to a poor user experience</a:t>
            </a:r>
          </a:p>
          <a:p>
            <a:pPr>
              <a:lnSpc>
                <a:spcPct val="150000"/>
              </a:lnSpc>
              <a:buFont typeface="Wingdings" panose="05000000000000000000" pitchFamily="2" charset="2"/>
              <a:buChar char="Ø"/>
            </a:pPr>
            <a:endParaRPr lang="af-ZA" sz="26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af-ZA" sz="2600" dirty="0">
                <a:latin typeface="Times New Roman" panose="02020603050405020304" pitchFamily="18" charset="0"/>
                <a:cs typeface="Times New Roman" panose="02020603050405020304" pitchFamily="18" charset="0"/>
              </a:rPr>
              <a:t>Includes </a:t>
            </a:r>
            <a:r>
              <a:rPr lang="af-ZA" sz="2600" b="1" dirty="0">
                <a:latin typeface="Times New Roman" panose="02020603050405020304" pitchFamily="18" charset="0"/>
                <a:cs typeface="Times New Roman" panose="02020603050405020304" pitchFamily="18" charset="0"/>
              </a:rPr>
              <a:t>servers, databases, networking, security, and application layers</a:t>
            </a:r>
            <a:r>
              <a:rPr lang="af-ZA" sz="2600" dirty="0">
                <a:latin typeface="Times New Roman" panose="02020603050405020304" pitchFamily="18" charset="0"/>
                <a:cs typeface="Times New Roman" panose="02020603050405020304" pitchFamily="18" charset="0"/>
              </a:rPr>
              <a:t>.</a:t>
            </a:r>
          </a:p>
          <a:p>
            <a:pPr>
              <a:lnSpc>
                <a:spcPct val="150000"/>
              </a:lnSpc>
            </a:pPr>
            <a:endParaRPr lang="en-DK" sz="2600" dirty="0">
              <a:latin typeface="Times New Roman" panose="02020603050405020304" pitchFamily="18" charset="0"/>
              <a:cs typeface="Times New Roman" panose="02020603050405020304" pitchFamily="18" charset="0"/>
            </a:endParaRPr>
          </a:p>
          <a:p>
            <a:endParaRPr lang="en-DK" sz="2600" dirty="0"/>
          </a:p>
        </p:txBody>
      </p:sp>
      <p:pic>
        <p:nvPicPr>
          <p:cNvPr id="5" name="Picture 4">
            <a:extLst>
              <a:ext uri="{FF2B5EF4-FFF2-40B4-BE49-F238E27FC236}">
                <a16:creationId xmlns:a16="http://schemas.microsoft.com/office/drawing/2014/main" id="{FB142BD4-F8B6-23A1-14B1-BCC6F31FF8B7}"/>
              </a:ext>
            </a:extLst>
          </p:cNvPr>
          <p:cNvPicPr>
            <a:picLocks noChangeAspect="1"/>
          </p:cNvPicPr>
          <p:nvPr/>
        </p:nvPicPr>
        <p:blipFill>
          <a:blip r:embed="rId2"/>
          <a:stretch>
            <a:fillRect/>
          </a:stretch>
        </p:blipFill>
        <p:spPr>
          <a:xfrm>
            <a:off x="8524023" y="0"/>
            <a:ext cx="6106377" cy="8229600"/>
          </a:xfrm>
          <a:prstGeom prst="rect">
            <a:avLst/>
          </a:prstGeom>
        </p:spPr>
      </p:pic>
    </p:spTree>
    <p:extLst>
      <p:ext uri="{BB962C8B-B14F-4D97-AF65-F5344CB8AC3E}">
        <p14:creationId xmlns:p14="http://schemas.microsoft.com/office/powerpoint/2010/main" val="81505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27CB-A3E0-9923-B377-E9D6914EA502}"/>
              </a:ext>
            </a:extLst>
          </p:cNvPr>
          <p:cNvSpPr>
            <a:spLocks noGrp="1"/>
          </p:cNvSpPr>
          <p:nvPr>
            <p:ph type="title"/>
          </p:nvPr>
        </p:nvSpPr>
        <p:spPr/>
        <p:txBody>
          <a:bodyPr/>
          <a:lstStyle/>
          <a:p>
            <a:r>
              <a:rPr lang="af-ZA" sz="5400" b="1" dirty="0">
                <a:latin typeface="Times New Roman" panose="02020603050405020304" pitchFamily="18" charset="0"/>
                <a:cs typeface="Times New Roman" panose="02020603050405020304" pitchFamily="18" charset="0"/>
              </a:rPr>
              <a:t>Key Components</a:t>
            </a:r>
            <a:br>
              <a:rPr lang="af-ZA" sz="5400" b="1" dirty="0">
                <a:latin typeface="Times New Roman" panose="02020603050405020304" pitchFamily="18" charset="0"/>
                <a:cs typeface="Times New Roman" panose="02020603050405020304" pitchFamily="18" charset="0"/>
              </a:rPr>
            </a:br>
            <a:endParaRPr lang="en-DK" dirty="0"/>
          </a:p>
        </p:txBody>
      </p:sp>
      <p:pic>
        <p:nvPicPr>
          <p:cNvPr id="5" name="Content Placeholder 4">
            <a:extLst>
              <a:ext uri="{FF2B5EF4-FFF2-40B4-BE49-F238E27FC236}">
                <a16:creationId xmlns:a16="http://schemas.microsoft.com/office/drawing/2014/main" id="{BABD28D6-E6D3-4998-B335-AA09332D8FE4}"/>
              </a:ext>
            </a:extLst>
          </p:cNvPr>
          <p:cNvPicPr>
            <a:picLocks noGrp="1" noChangeAspect="1"/>
          </p:cNvPicPr>
          <p:nvPr>
            <p:ph idx="1"/>
          </p:nvPr>
        </p:nvPicPr>
        <p:blipFill>
          <a:blip r:embed="rId2"/>
          <a:stretch>
            <a:fillRect/>
          </a:stretch>
        </p:blipFill>
        <p:spPr>
          <a:xfrm>
            <a:off x="8626415" y="124"/>
            <a:ext cx="6003985" cy="8229476"/>
          </a:xfrm>
        </p:spPr>
      </p:pic>
      <p:sp>
        <p:nvSpPr>
          <p:cNvPr id="7" name="TextBox 6">
            <a:extLst>
              <a:ext uri="{FF2B5EF4-FFF2-40B4-BE49-F238E27FC236}">
                <a16:creationId xmlns:a16="http://schemas.microsoft.com/office/drawing/2014/main" id="{C9F8E312-2770-91F6-3AC8-B9B3A7CA2767}"/>
              </a:ext>
            </a:extLst>
          </p:cNvPr>
          <p:cNvSpPr txBox="1"/>
          <p:nvPr/>
        </p:nvSpPr>
        <p:spPr>
          <a:xfrm>
            <a:off x="816059" y="1517265"/>
            <a:ext cx="7315200" cy="6478184"/>
          </a:xfrm>
          <a:prstGeom prst="rect">
            <a:avLst/>
          </a:prstGeom>
          <a:noFill/>
        </p:spPr>
        <p:txBody>
          <a:bodyPr wrap="square">
            <a:spAutoFit/>
          </a:bodyPr>
          <a:lstStyle/>
          <a:p>
            <a:pPr marL="742950" lvl="1" indent="-285750">
              <a:lnSpc>
                <a:spcPct val="150000"/>
              </a:lnSpc>
              <a:buFont typeface="Wingdings" panose="05000000000000000000" pitchFamily="2" charset="2"/>
              <a:buChar char="Ø"/>
            </a:pPr>
            <a:r>
              <a:rPr lang="af-ZA" sz="2800" b="1" dirty="0">
                <a:latin typeface="Times New Roman" panose="02020603050405020304" pitchFamily="18" charset="0"/>
                <a:cs typeface="Times New Roman" panose="02020603050405020304" pitchFamily="18" charset="0"/>
              </a:rPr>
              <a:t>Web Servers</a:t>
            </a:r>
            <a:r>
              <a:rPr lang="af-ZA" sz="2800" dirty="0">
                <a:latin typeface="Times New Roman" panose="02020603050405020304" pitchFamily="18" charset="0"/>
                <a:cs typeface="Times New Roman" panose="02020603050405020304" pitchFamily="18" charset="0"/>
              </a:rPr>
              <a:t> – Handle HTTP requests and serve web pages.</a:t>
            </a:r>
          </a:p>
          <a:p>
            <a:pPr marL="742950" lvl="1" indent="-285750">
              <a:lnSpc>
                <a:spcPct val="150000"/>
              </a:lnSpc>
              <a:buFont typeface="Wingdings" panose="05000000000000000000" pitchFamily="2" charset="2"/>
              <a:buChar char="Ø"/>
            </a:pPr>
            <a:r>
              <a:rPr lang="af-ZA" sz="2800" dirty="0">
                <a:latin typeface="Times New Roman" panose="02020603050405020304" pitchFamily="18" charset="0"/>
                <a:cs typeface="Times New Roman" panose="02020603050405020304" pitchFamily="18" charset="0"/>
              </a:rPr>
              <a:t> </a:t>
            </a:r>
            <a:r>
              <a:rPr lang="af-ZA" sz="2800" b="1" dirty="0">
                <a:latin typeface="Times New Roman" panose="02020603050405020304" pitchFamily="18" charset="0"/>
                <a:cs typeface="Times New Roman" panose="02020603050405020304" pitchFamily="18" charset="0"/>
              </a:rPr>
              <a:t>Application Servers</a:t>
            </a:r>
            <a:r>
              <a:rPr lang="af-ZA" sz="2800" dirty="0">
                <a:latin typeface="Times New Roman" panose="02020603050405020304" pitchFamily="18" charset="0"/>
                <a:cs typeface="Times New Roman" panose="02020603050405020304" pitchFamily="18" charset="0"/>
              </a:rPr>
              <a:t> – Process business logic and dynamic content</a:t>
            </a:r>
          </a:p>
          <a:p>
            <a:pPr marL="742950" lvl="1" indent="-285750">
              <a:lnSpc>
                <a:spcPct val="150000"/>
              </a:lnSpc>
              <a:buFont typeface="Wingdings" panose="05000000000000000000" pitchFamily="2" charset="2"/>
              <a:buChar char="Ø"/>
            </a:pPr>
            <a:r>
              <a:rPr lang="af-ZA" sz="2800" dirty="0">
                <a:latin typeface="Times New Roman" panose="02020603050405020304" pitchFamily="18" charset="0"/>
                <a:cs typeface="Times New Roman" panose="02020603050405020304" pitchFamily="18" charset="0"/>
              </a:rPr>
              <a:t> </a:t>
            </a:r>
            <a:r>
              <a:rPr lang="af-ZA" sz="2800" b="1" dirty="0">
                <a:latin typeface="Times New Roman" panose="02020603050405020304" pitchFamily="18" charset="0"/>
                <a:cs typeface="Times New Roman" panose="02020603050405020304" pitchFamily="18" charset="0"/>
              </a:rPr>
              <a:t>Database Servers</a:t>
            </a:r>
            <a:r>
              <a:rPr lang="af-ZA" sz="2800" dirty="0">
                <a:latin typeface="Times New Roman" panose="02020603050405020304" pitchFamily="18" charset="0"/>
                <a:cs typeface="Times New Roman" panose="02020603050405020304" pitchFamily="18" charset="0"/>
              </a:rPr>
              <a:t> – Store and retrieve user data efficiently.</a:t>
            </a:r>
          </a:p>
          <a:p>
            <a:pPr marL="742950" lvl="1" indent="-285750">
              <a:lnSpc>
                <a:spcPct val="150000"/>
              </a:lnSpc>
              <a:buFont typeface="Wingdings" panose="05000000000000000000" pitchFamily="2" charset="2"/>
              <a:buChar char="Ø"/>
            </a:pPr>
            <a:r>
              <a:rPr lang="af-ZA" sz="2800" dirty="0">
                <a:latin typeface="Times New Roman" panose="02020603050405020304" pitchFamily="18" charset="0"/>
                <a:cs typeface="Times New Roman" panose="02020603050405020304" pitchFamily="18" charset="0"/>
              </a:rPr>
              <a:t> </a:t>
            </a:r>
            <a:r>
              <a:rPr lang="af-ZA" sz="2800" b="1" dirty="0">
                <a:latin typeface="Times New Roman" panose="02020603050405020304" pitchFamily="18" charset="0"/>
                <a:cs typeface="Times New Roman" panose="02020603050405020304" pitchFamily="18" charset="0"/>
              </a:rPr>
              <a:t>Networking (CDN, Load Balancers, DNS)</a:t>
            </a:r>
            <a:r>
              <a:rPr lang="af-ZA" sz="2800" dirty="0">
                <a:latin typeface="Times New Roman" panose="02020603050405020304" pitchFamily="18" charset="0"/>
                <a:cs typeface="Times New Roman" panose="02020603050405020304" pitchFamily="18" charset="0"/>
              </a:rPr>
              <a:t> – Optimize content delivery.</a:t>
            </a:r>
          </a:p>
          <a:p>
            <a:pPr marL="742950" lvl="1" indent="-285750">
              <a:lnSpc>
                <a:spcPct val="150000"/>
              </a:lnSpc>
              <a:buFont typeface="Wingdings" panose="05000000000000000000" pitchFamily="2" charset="2"/>
              <a:buChar char="Ø"/>
            </a:pPr>
            <a:r>
              <a:rPr lang="af-ZA" sz="2800" dirty="0">
                <a:latin typeface="Times New Roman" panose="02020603050405020304" pitchFamily="18" charset="0"/>
                <a:cs typeface="Times New Roman" panose="02020603050405020304" pitchFamily="18" charset="0"/>
              </a:rPr>
              <a:t> </a:t>
            </a:r>
            <a:r>
              <a:rPr lang="af-ZA" sz="2800" b="1" dirty="0">
                <a:latin typeface="Times New Roman" panose="02020603050405020304" pitchFamily="18" charset="0"/>
                <a:cs typeface="Times New Roman" panose="02020603050405020304" pitchFamily="18" charset="0"/>
              </a:rPr>
              <a:t>Security (Firewalls, Encryption, Authentication)</a:t>
            </a:r>
            <a:r>
              <a:rPr lang="af-ZA" sz="2800" dirty="0">
                <a:latin typeface="Times New Roman" panose="02020603050405020304" pitchFamily="18" charset="0"/>
                <a:cs typeface="Times New Roman" panose="02020603050405020304" pitchFamily="18" charset="0"/>
              </a:rPr>
              <a:t> – Protect web applications.</a:t>
            </a:r>
            <a:endParaRPr lang="en-DK"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131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CDCA-FF55-51BA-E50E-0CFE5366D2CB}"/>
              </a:ext>
            </a:extLst>
          </p:cNvPr>
          <p:cNvSpPr>
            <a:spLocks noGrp="1"/>
          </p:cNvSpPr>
          <p:nvPr>
            <p:ph type="title"/>
          </p:nvPr>
        </p:nvSpPr>
        <p:spPr/>
        <p:txBody>
          <a:bodyPr>
            <a:normAutofit fontScale="90000"/>
          </a:bodyPr>
          <a:lstStyle/>
          <a:p>
            <a:r>
              <a:rPr lang="en-GB" b="1" dirty="0">
                <a:latin typeface="Times New Roman" panose="02020603050405020304" pitchFamily="18" charset="0"/>
                <a:cs typeface="Times New Roman" panose="02020603050405020304" pitchFamily="18" charset="0"/>
              </a:rPr>
              <a:t>Why is Managing Web Infrastructure Important?</a:t>
            </a:r>
            <a:br>
              <a:rPr lang="en-GB" dirty="0">
                <a:latin typeface="Times New Roman" panose="02020603050405020304" pitchFamily="18" charset="0"/>
                <a:cs typeface="Times New Roman" panose="02020603050405020304" pitchFamily="18" charset="0"/>
              </a:rPr>
            </a:br>
            <a:endParaRPr lang="en-DK"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DE0899-A12A-2C7A-A3AA-9D8E411DD264}"/>
              </a:ext>
            </a:extLst>
          </p:cNvPr>
          <p:cNvSpPr>
            <a:spLocks noGrp="1"/>
          </p:cNvSpPr>
          <p:nvPr>
            <p:ph idx="1"/>
          </p:nvPr>
        </p:nvSpPr>
        <p:spPr/>
        <p:txBody>
          <a:bodyPr/>
          <a:lstStyle/>
          <a:p>
            <a:pPr>
              <a:lnSpc>
                <a:spcPct val="150000"/>
              </a:lnSpc>
              <a:buFont typeface="Wingdings" panose="05000000000000000000" pitchFamily="2" charset="2"/>
              <a:buChar char="Ø"/>
            </a:pPr>
            <a:r>
              <a:rPr lang="en-GB" dirty="0"/>
              <a:t> </a:t>
            </a:r>
            <a:r>
              <a:rPr lang="en-GB" dirty="0">
                <a:latin typeface="Times New Roman" panose="02020603050405020304" pitchFamily="18" charset="0"/>
                <a:cs typeface="Times New Roman" panose="02020603050405020304" pitchFamily="18" charset="0"/>
              </a:rPr>
              <a:t>Ensures scalability and performance.</a:t>
            </a:r>
          </a:p>
          <a:p>
            <a:pPr>
              <a:lnSpc>
                <a:spcPct val="150000"/>
              </a:lnSpc>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 Improves security and reliability.</a:t>
            </a:r>
          </a:p>
          <a:p>
            <a:pPr>
              <a:lnSpc>
                <a:spcPct val="150000"/>
              </a:lnSpc>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Optimizes user experience and uptime.</a:t>
            </a:r>
            <a:endParaRPr lang="en-DK"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987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C330-7AED-F40F-B01F-8CF0B3E277C9}"/>
              </a:ext>
            </a:extLst>
          </p:cNvPr>
          <p:cNvSpPr>
            <a:spLocks noGrp="1"/>
          </p:cNvSpPr>
          <p:nvPr>
            <p:ph type="title"/>
          </p:nvPr>
        </p:nvSpPr>
        <p:spPr/>
        <p:txBody>
          <a:bodyPr/>
          <a:lstStyle/>
          <a:p>
            <a:r>
              <a:rPr lang="en-GB" b="1" dirty="0"/>
              <a:t>Web Server Architecture</a:t>
            </a:r>
            <a:endParaRPr lang="en-DK" dirty="0"/>
          </a:p>
        </p:txBody>
      </p:sp>
      <p:sp>
        <p:nvSpPr>
          <p:cNvPr id="3" name="Content Placeholder 2">
            <a:extLst>
              <a:ext uri="{FF2B5EF4-FFF2-40B4-BE49-F238E27FC236}">
                <a16:creationId xmlns:a16="http://schemas.microsoft.com/office/drawing/2014/main" id="{F603FAE3-F34F-E05E-44CF-1F2AB6BDF14B}"/>
              </a:ext>
            </a:extLst>
          </p:cNvPr>
          <p:cNvSpPr>
            <a:spLocks noGrp="1"/>
          </p:cNvSpPr>
          <p:nvPr>
            <p:ph idx="1"/>
          </p:nvPr>
        </p:nvSpPr>
        <p:spPr/>
        <p:txBody>
          <a:bodyPr/>
          <a:lstStyle/>
          <a:p>
            <a:pPr>
              <a:lnSpc>
                <a:spcPct val="150000"/>
              </a:lnSpc>
            </a:pPr>
            <a:r>
              <a:rPr lang="en-GB" b="1" dirty="0"/>
              <a:t>Web server architecture</a:t>
            </a:r>
            <a:r>
              <a:rPr lang="en-GB" dirty="0"/>
              <a:t> refers to the </a:t>
            </a:r>
            <a:r>
              <a:rPr lang="en-GB" b="1" dirty="0"/>
              <a:t>design and structure</a:t>
            </a:r>
            <a:r>
              <a:rPr lang="en-GB" dirty="0"/>
              <a:t> of how a web server </a:t>
            </a:r>
            <a:r>
              <a:rPr lang="en-GB" dirty="0">
                <a:solidFill>
                  <a:srgbClr val="FF0000"/>
                </a:solidFill>
              </a:rPr>
              <a:t>processes, manages, and delivers </a:t>
            </a:r>
            <a:r>
              <a:rPr lang="en-GB" dirty="0"/>
              <a:t>web content to users.</a:t>
            </a:r>
          </a:p>
          <a:p>
            <a:pPr>
              <a:lnSpc>
                <a:spcPct val="150000"/>
              </a:lnSpc>
            </a:pPr>
            <a:r>
              <a:rPr lang="en-GB" dirty="0"/>
              <a:t> It includes </a:t>
            </a:r>
            <a:r>
              <a:rPr lang="en-GB" b="1" dirty="0"/>
              <a:t>hardware, software, protocols, and network configurations</a:t>
            </a:r>
            <a:r>
              <a:rPr lang="en-GB" dirty="0"/>
              <a:t> that ensure efficient and secure communication between clients (browsers, mobile devices) and servers.</a:t>
            </a:r>
          </a:p>
          <a:p>
            <a:pPr>
              <a:lnSpc>
                <a:spcPct val="150000"/>
              </a:lnSpc>
            </a:pPr>
            <a:endParaRPr lang="en-DK" dirty="0"/>
          </a:p>
        </p:txBody>
      </p:sp>
    </p:spTree>
    <p:extLst>
      <p:ext uri="{BB962C8B-B14F-4D97-AF65-F5344CB8AC3E}">
        <p14:creationId xmlns:p14="http://schemas.microsoft.com/office/powerpoint/2010/main" val="3069524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B80B-7F02-880D-E9EA-86247212C9D8}"/>
              </a:ext>
            </a:extLst>
          </p:cNvPr>
          <p:cNvSpPr>
            <a:spLocks noGrp="1"/>
          </p:cNvSpPr>
          <p:nvPr>
            <p:ph type="title"/>
          </p:nvPr>
        </p:nvSpPr>
        <p:spPr/>
        <p:txBody>
          <a:bodyPr/>
          <a:lstStyle/>
          <a:p>
            <a:br>
              <a:rPr lang="af-ZA" dirty="0">
                <a:latin typeface="Times New Roman" panose="02020603050405020304" pitchFamily="18" charset="0"/>
                <a:cs typeface="Times New Roman" panose="02020603050405020304" pitchFamily="18" charset="0"/>
              </a:rPr>
            </a:br>
            <a:r>
              <a:rPr kumimoji="0" lang="en-DK" altLang="en-DK" sz="5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What is the Client-Server Model?</a:t>
            </a:r>
            <a:endParaRPr lang="en-DK" dirty="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11AEBC50-51DD-5B53-D756-81F3FB0686C5}"/>
              </a:ext>
            </a:extLst>
          </p:cNvPr>
          <p:cNvSpPr>
            <a:spLocks noGrp="1" noChangeArrowheads="1"/>
          </p:cNvSpPr>
          <p:nvPr>
            <p:ph idx="1"/>
          </p:nvPr>
        </p:nvSpPr>
        <p:spPr bwMode="auto">
          <a:xfrm>
            <a:off x="1005840" y="3508891"/>
            <a:ext cx="1375729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DK" altLang="en-DK" sz="1800" b="0" i="0" u="none" strike="noStrike" cap="none" normalizeH="0" baseline="0" dirty="0">
                <a:ln>
                  <a:noFill/>
                </a:ln>
                <a:solidFill>
                  <a:schemeClr val="tx1"/>
                </a:solidFill>
                <a:effectLst/>
                <a:latin typeface="Arial" panose="020B0604020202020204" pitchFamily="34" charset="0"/>
              </a:rPr>
            </a:br>
            <a:r>
              <a:rPr kumimoji="0" lang="en-DK" altLang="en-DK" sz="1800" b="0" i="0" u="none" strike="noStrike" cap="none" normalizeH="0" baseline="0" dirty="0">
                <a:ln>
                  <a:noFill/>
                </a:ln>
                <a:solidFill>
                  <a:schemeClr val="tx1"/>
                </a:solidFill>
                <a:effectLst/>
                <a:latin typeface="Arial" panose="020B0604020202020204" pitchFamily="34" charset="0"/>
              </a:rPr>
              <a:t>✔ </a:t>
            </a:r>
            <a:r>
              <a:rPr kumimoji="0" lang="en-DK" altLang="en-DK" sz="1800" b="1" i="0" u="none" strike="noStrike" cap="none" normalizeH="0" baseline="0" dirty="0">
                <a:ln>
                  <a:noFill/>
                </a:ln>
                <a:solidFill>
                  <a:schemeClr val="tx1"/>
                </a:solidFill>
                <a:effectLst/>
                <a:latin typeface="Arial" panose="020B0604020202020204" pitchFamily="34" charset="0"/>
              </a:rPr>
              <a:t>A communication framework</a:t>
            </a:r>
            <a:r>
              <a:rPr kumimoji="0" lang="en-DK" altLang="en-DK" sz="1800" b="0" i="0" u="none" strike="noStrike" cap="none" normalizeH="0" baseline="0" dirty="0">
                <a:ln>
                  <a:noFill/>
                </a:ln>
                <a:solidFill>
                  <a:schemeClr val="tx1"/>
                </a:solidFill>
                <a:effectLst/>
                <a:latin typeface="Arial" panose="020B0604020202020204" pitchFamily="34" charset="0"/>
              </a:rPr>
              <a:t> where the </a:t>
            </a:r>
            <a:r>
              <a:rPr kumimoji="0" lang="en-DK" altLang="en-DK" sz="1800" b="1" i="0" u="none" strike="noStrike" cap="none" normalizeH="0" baseline="0" dirty="0">
                <a:ln>
                  <a:noFill/>
                </a:ln>
                <a:solidFill>
                  <a:schemeClr val="tx1"/>
                </a:solidFill>
                <a:effectLst/>
                <a:latin typeface="Arial" panose="020B0604020202020204" pitchFamily="34" charset="0"/>
              </a:rPr>
              <a:t>client (browser/device) requests services</a:t>
            </a:r>
            <a:r>
              <a:rPr kumimoji="0" lang="en-DK" altLang="en-DK" sz="1800" b="0" i="0" u="none" strike="noStrike" cap="none" normalizeH="0" baseline="0" dirty="0">
                <a:ln>
                  <a:noFill/>
                </a:ln>
                <a:solidFill>
                  <a:schemeClr val="tx1"/>
                </a:solidFill>
                <a:effectLst/>
                <a:latin typeface="Arial" panose="020B0604020202020204" pitchFamily="34" charset="0"/>
              </a:rPr>
              <a:t>, and the </a:t>
            </a:r>
            <a:r>
              <a:rPr kumimoji="0" lang="en-DK" altLang="en-DK" sz="1800" b="1" i="0" u="none" strike="noStrike" cap="none" normalizeH="0" baseline="0" dirty="0">
                <a:ln>
                  <a:noFill/>
                </a:ln>
                <a:solidFill>
                  <a:schemeClr val="tx1"/>
                </a:solidFill>
                <a:effectLst/>
                <a:latin typeface="Arial" panose="020B0604020202020204" pitchFamily="34" charset="0"/>
              </a:rPr>
              <a:t>server processes and responds</a:t>
            </a:r>
            <a:r>
              <a:rPr kumimoji="0" lang="en-DK" altLang="en-DK" sz="1800" b="0" i="0" u="none" strike="noStrike" cap="none" normalizeH="0" baseline="0" dirty="0">
                <a:ln>
                  <a:noFill/>
                </a:ln>
                <a:solidFill>
                  <a:schemeClr val="tx1"/>
                </a:solidFill>
                <a:effectLst/>
                <a:latin typeface="Arial" panose="020B0604020202020204" pitchFamily="34" charset="0"/>
              </a:rPr>
              <a:t>.</a:t>
            </a:r>
            <a:br>
              <a:rPr kumimoji="0" lang="en-DK" altLang="en-DK" sz="1800" b="0" i="0" u="none" strike="noStrike" cap="none" normalizeH="0" baseline="0" dirty="0">
                <a:ln>
                  <a:noFill/>
                </a:ln>
                <a:solidFill>
                  <a:schemeClr val="tx1"/>
                </a:solidFill>
                <a:effectLst/>
                <a:latin typeface="Arial" panose="020B0604020202020204" pitchFamily="34" charset="0"/>
              </a:rPr>
            </a:br>
            <a:r>
              <a:rPr kumimoji="0" lang="en-DK" altLang="en-DK" sz="1800" b="0" i="0" u="none" strike="noStrike" cap="none" normalizeH="0" baseline="0" dirty="0">
                <a:ln>
                  <a:noFill/>
                </a:ln>
                <a:solidFill>
                  <a:schemeClr val="tx1"/>
                </a:solidFill>
                <a:effectLst/>
                <a:latin typeface="Arial" panose="020B0604020202020204" pitchFamily="34" charset="0"/>
              </a:rPr>
              <a:t>✔ Used in </a:t>
            </a:r>
            <a:r>
              <a:rPr kumimoji="0" lang="en-DK" altLang="en-DK" sz="1800" b="1" i="0" u="none" strike="noStrike" cap="none" normalizeH="0" baseline="0" dirty="0">
                <a:ln>
                  <a:noFill/>
                </a:ln>
                <a:solidFill>
                  <a:schemeClr val="tx1"/>
                </a:solidFill>
                <a:effectLst/>
                <a:latin typeface="Arial" panose="020B0604020202020204" pitchFamily="34" charset="0"/>
              </a:rPr>
              <a:t>web applications, cloud computing, and distributed networks</a:t>
            </a:r>
            <a:r>
              <a:rPr kumimoji="0" lang="en-DK" altLang="en-DK"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1800" b="0" i="0" u="none" strike="noStrike" cap="none" normalizeH="0" baseline="0" dirty="0">
                <a:ln>
                  <a:noFill/>
                </a:ln>
                <a:solidFill>
                  <a:schemeClr val="tx1"/>
                </a:solidFill>
                <a:effectLst/>
                <a:latin typeface="Arial" panose="020B0604020202020204" pitchFamily="34" charset="0"/>
              </a:rPr>
              <a:t>📌 </a:t>
            </a:r>
            <a:r>
              <a:rPr kumimoji="0" lang="en-DK" altLang="en-DK" sz="1800" b="1" i="0" u="none" strike="noStrike" cap="none" normalizeH="0" baseline="0" dirty="0">
                <a:ln>
                  <a:noFill/>
                </a:ln>
                <a:solidFill>
                  <a:schemeClr val="tx1"/>
                </a:solidFill>
                <a:effectLst/>
                <a:latin typeface="Arial" panose="020B0604020202020204" pitchFamily="34" charset="0"/>
              </a:rPr>
              <a:t>Key Elements:</a:t>
            </a:r>
            <a:br>
              <a:rPr kumimoji="0" lang="en-DK" altLang="en-DK" sz="1800" b="0" i="0" u="none" strike="noStrike" cap="none" normalizeH="0" baseline="0" dirty="0">
                <a:ln>
                  <a:noFill/>
                </a:ln>
                <a:solidFill>
                  <a:schemeClr val="tx1"/>
                </a:solidFill>
                <a:effectLst/>
                <a:latin typeface="Arial" panose="020B0604020202020204" pitchFamily="34" charset="0"/>
              </a:rPr>
            </a:br>
            <a:r>
              <a:rPr kumimoji="0" lang="en-DK" altLang="en-DK" sz="1800" b="0" i="0" u="none" strike="noStrike" cap="none" normalizeH="0" baseline="0" dirty="0">
                <a:ln>
                  <a:noFill/>
                </a:ln>
                <a:solidFill>
                  <a:schemeClr val="tx1"/>
                </a:solidFill>
                <a:effectLst/>
                <a:latin typeface="Arial" panose="020B0604020202020204" pitchFamily="34" charset="0"/>
              </a:rPr>
              <a:t>🔹 </a:t>
            </a:r>
            <a:r>
              <a:rPr kumimoji="0" lang="en-DK" altLang="en-DK" sz="1800" b="1" i="0" u="none" strike="noStrike" cap="none" normalizeH="0" baseline="0" dirty="0">
                <a:ln>
                  <a:noFill/>
                </a:ln>
                <a:solidFill>
                  <a:schemeClr val="tx1"/>
                </a:solidFill>
                <a:effectLst/>
                <a:latin typeface="Arial" panose="020B0604020202020204" pitchFamily="34" charset="0"/>
              </a:rPr>
              <a:t>Client:</a:t>
            </a:r>
            <a:r>
              <a:rPr kumimoji="0" lang="en-DK" altLang="en-DK" sz="1800" b="0" i="0" u="none" strike="noStrike" cap="none" normalizeH="0" baseline="0" dirty="0">
                <a:ln>
                  <a:noFill/>
                </a:ln>
                <a:solidFill>
                  <a:schemeClr val="tx1"/>
                </a:solidFill>
                <a:effectLst/>
                <a:latin typeface="Arial" panose="020B0604020202020204" pitchFamily="34" charset="0"/>
              </a:rPr>
              <a:t> A browser or mobile app that requests web content.</a:t>
            </a:r>
            <a:br>
              <a:rPr kumimoji="0" lang="en-DK" altLang="en-DK" sz="1800" b="0" i="0" u="none" strike="noStrike" cap="none" normalizeH="0" baseline="0" dirty="0">
                <a:ln>
                  <a:noFill/>
                </a:ln>
                <a:solidFill>
                  <a:schemeClr val="tx1"/>
                </a:solidFill>
                <a:effectLst/>
                <a:latin typeface="Arial" panose="020B0604020202020204" pitchFamily="34" charset="0"/>
              </a:rPr>
            </a:br>
            <a:r>
              <a:rPr kumimoji="0" lang="en-DK" altLang="en-DK" sz="1800" b="0" i="0" u="none" strike="noStrike" cap="none" normalizeH="0" baseline="0" dirty="0">
                <a:ln>
                  <a:noFill/>
                </a:ln>
                <a:solidFill>
                  <a:schemeClr val="tx1"/>
                </a:solidFill>
                <a:effectLst/>
                <a:latin typeface="Arial" panose="020B0604020202020204" pitchFamily="34" charset="0"/>
              </a:rPr>
              <a:t>🔹 </a:t>
            </a:r>
            <a:r>
              <a:rPr kumimoji="0" lang="en-DK" altLang="en-DK" sz="1800" b="1" i="0" u="none" strike="noStrike" cap="none" normalizeH="0" baseline="0" dirty="0">
                <a:ln>
                  <a:noFill/>
                </a:ln>
                <a:solidFill>
                  <a:schemeClr val="tx1"/>
                </a:solidFill>
                <a:effectLst/>
                <a:latin typeface="Arial" panose="020B0604020202020204" pitchFamily="34" charset="0"/>
              </a:rPr>
              <a:t>Web Server:</a:t>
            </a:r>
            <a:r>
              <a:rPr kumimoji="0" lang="en-DK" altLang="en-DK" sz="1800" b="0" i="0" u="none" strike="noStrike" cap="none" normalizeH="0" baseline="0" dirty="0">
                <a:ln>
                  <a:noFill/>
                </a:ln>
                <a:solidFill>
                  <a:schemeClr val="tx1"/>
                </a:solidFill>
                <a:effectLst/>
                <a:latin typeface="Arial" panose="020B0604020202020204" pitchFamily="34" charset="0"/>
              </a:rPr>
              <a:t> Responds to client requests with web pages or data.</a:t>
            </a:r>
            <a:br>
              <a:rPr kumimoji="0" lang="en-DK" altLang="en-DK" sz="1800" b="0" i="0" u="none" strike="noStrike" cap="none" normalizeH="0" baseline="0" dirty="0">
                <a:ln>
                  <a:noFill/>
                </a:ln>
                <a:solidFill>
                  <a:schemeClr val="tx1"/>
                </a:solidFill>
                <a:effectLst/>
                <a:latin typeface="Arial" panose="020B0604020202020204" pitchFamily="34" charset="0"/>
              </a:rPr>
            </a:br>
            <a:r>
              <a:rPr kumimoji="0" lang="en-DK" altLang="en-DK" sz="1800" b="0" i="0" u="none" strike="noStrike" cap="none" normalizeH="0" baseline="0" dirty="0">
                <a:ln>
                  <a:noFill/>
                </a:ln>
                <a:solidFill>
                  <a:schemeClr val="tx1"/>
                </a:solidFill>
                <a:effectLst/>
                <a:latin typeface="Arial" panose="020B0604020202020204" pitchFamily="34" charset="0"/>
              </a:rPr>
              <a:t>🔹 </a:t>
            </a:r>
            <a:r>
              <a:rPr kumimoji="0" lang="en-DK" altLang="en-DK" sz="1800" b="1" i="0" u="none" strike="noStrike" cap="none" normalizeH="0" baseline="0" dirty="0">
                <a:ln>
                  <a:noFill/>
                </a:ln>
                <a:solidFill>
                  <a:schemeClr val="tx1"/>
                </a:solidFill>
                <a:effectLst/>
                <a:latin typeface="Arial" panose="020B0604020202020204" pitchFamily="34" charset="0"/>
              </a:rPr>
              <a:t>Application Server:</a:t>
            </a:r>
            <a:r>
              <a:rPr kumimoji="0" lang="en-DK" altLang="en-DK" sz="1800" b="0" i="0" u="none" strike="noStrike" cap="none" normalizeH="0" baseline="0" dirty="0">
                <a:ln>
                  <a:noFill/>
                </a:ln>
                <a:solidFill>
                  <a:schemeClr val="tx1"/>
                </a:solidFill>
                <a:effectLst/>
                <a:latin typeface="Arial" panose="020B0604020202020204" pitchFamily="34" charset="0"/>
              </a:rPr>
              <a:t> Processes dynamic logic (e.g., PHP, Node.js).</a:t>
            </a:r>
            <a:br>
              <a:rPr kumimoji="0" lang="en-DK" altLang="en-DK" sz="1800" b="0" i="0" u="none" strike="noStrike" cap="none" normalizeH="0" baseline="0" dirty="0">
                <a:ln>
                  <a:noFill/>
                </a:ln>
                <a:solidFill>
                  <a:schemeClr val="tx1"/>
                </a:solidFill>
                <a:effectLst/>
                <a:latin typeface="Arial" panose="020B0604020202020204" pitchFamily="34" charset="0"/>
              </a:rPr>
            </a:br>
            <a:r>
              <a:rPr kumimoji="0" lang="en-DK" altLang="en-DK" sz="1800" b="0" i="0" u="none" strike="noStrike" cap="none" normalizeH="0" baseline="0" dirty="0">
                <a:ln>
                  <a:noFill/>
                </a:ln>
                <a:solidFill>
                  <a:schemeClr val="tx1"/>
                </a:solidFill>
                <a:effectLst/>
                <a:latin typeface="Arial" panose="020B0604020202020204" pitchFamily="34" charset="0"/>
              </a:rPr>
              <a:t>🔹 </a:t>
            </a:r>
            <a:r>
              <a:rPr kumimoji="0" lang="en-DK" altLang="en-DK" sz="1800" b="1" i="0" u="none" strike="noStrike" cap="none" normalizeH="0" baseline="0" dirty="0">
                <a:ln>
                  <a:noFill/>
                </a:ln>
                <a:solidFill>
                  <a:schemeClr val="tx1"/>
                </a:solidFill>
                <a:effectLst/>
                <a:latin typeface="Arial" panose="020B0604020202020204" pitchFamily="34" charset="0"/>
              </a:rPr>
              <a:t>Database Server:</a:t>
            </a:r>
            <a:r>
              <a:rPr kumimoji="0" lang="en-DK" altLang="en-DK" sz="1800" b="0" i="0" u="none" strike="noStrike" cap="none" normalizeH="0" baseline="0" dirty="0">
                <a:ln>
                  <a:noFill/>
                </a:ln>
                <a:solidFill>
                  <a:schemeClr val="tx1"/>
                </a:solidFill>
                <a:effectLst/>
                <a:latin typeface="Arial" panose="020B0604020202020204" pitchFamily="34" charset="0"/>
              </a:rPr>
              <a:t> Stores data (e.g., MySQL, MongoDB).</a:t>
            </a:r>
          </a:p>
          <a:p>
            <a:pPr marL="0" marR="0" lvl="0" indent="0" algn="l" defTabSz="914400" rtl="0" eaLnBrk="0" fontAlgn="base" latinLnBrk="0" hangingPunct="0">
              <a:lnSpc>
                <a:spcPct val="100000"/>
              </a:lnSpc>
              <a:spcBef>
                <a:spcPct val="0"/>
              </a:spcBef>
              <a:spcAft>
                <a:spcPct val="0"/>
              </a:spcAft>
              <a:buClrTx/>
              <a:buSzTx/>
              <a:buFontTx/>
              <a:buNone/>
              <a:tabLst/>
            </a:pPr>
            <a:r>
              <a:rPr kumimoji="0" lang="en-DK" altLang="en-DK" sz="1800" b="0" i="0" u="none" strike="noStrike" cap="none" normalizeH="0" baseline="0" dirty="0">
                <a:ln>
                  <a:noFill/>
                </a:ln>
                <a:solidFill>
                  <a:schemeClr val="tx1"/>
                </a:solidFill>
                <a:effectLst/>
                <a:latin typeface="Arial" panose="020B0604020202020204" pitchFamily="34" charset="0"/>
              </a:rPr>
              <a:t>.</a:t>
            </a:r>
          </a:p>
        </p:txBody>
      </p:sp>
      <p:pic>
        <p:nvPicPr>
          <p:cNvPr id="6" name="Picture 5">
            <a:extLst>
              <a:ext uri="{FF2B5EF4-FFF2-40B4-BE49-F238E27FC236}">
                <a16:creationId xmlns:a16="http://schemas.microsoft.com/office/drawing/2014/main" id="{EFBE4E6F-9541-72D8-652E-164F0DA74119}"/>
              </a:ext>
            </a:extLst>
          </p:cNvPr>
          <p:cNvPicPr>
            <a:picLocks noChangeAspect="1"/>
          </p:cNvPicPr>
          <p:nvPr/>
        </p:nvPicPr>
        <p:blipFill>
          <a:blip r:embed="rId2"/>
          <a:stretch>
            <a:fillRect/>
          </a:stretch>
        </p:blipFill>
        <p:spPr>
          <a:xfrm>
            <a:off x="10195551" y="4323211"/>
            <a:ext cx="4434849" cy="2999238"/>
          </a:xfrm>
          <a:prstGeom prst="rect">
            <a:avLst/>
          </a:prstGeom>
        </p:spPr>
      </p:pic>
    </p:spTree>
    <p:extLst>
      <p:ext uri="{BB962C8B-B14F-4D97-AF65-F5344CB8AC3E}">
        <p14:creationId xmlns:p14="http://schemas.microsoft.com/office/powerpoint/2010/main" val="3727932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25E585-072D-AE5D-BEC6-A5754B5A330F}"/>
              </a:ext>
            </a:extLst>
          </p:cNvPr>
          <p:cNvPicPr>
            <a:picLocks noChangeAspect="1"/>
          </p:cNvPicPr>
          <p:nvPr/>
        </p:nvPicPr>
        <p:blipFill>
          <a:blip r:embed="rId2"/>
          <a:stretch>
            <a:fillRect/>
          </a:stretch>
        </p:blipFill>
        <p:spPr>
          <a:xfrm>
            <a:off x="8385403" y="83270"/>
            <a:ext cx="5839992" cy="3949520"/>
          </a:xfrm>
          <a:prstGeom prst="rect">
            <a:avLst/>
          </a:prstGeom>
        </p:spPr>
      </p:pic>
      <p:sp>
        <p:nvSpPr>
          <p:cNvPr id="2" name="Title 1">
            <a:extLst>
              <a:ext uri="{FF2B5EF4-FFF2-40B4-BE49-F238E27FC236}">
                <a16:creationId xmlns:a16="http://schemas.microsoft.com/office/drawing/2014/main" id="{FD4204D8-51AB-E2C3-A470-1B13542AA9F8}"/>
              </a:ext>
            </a:extLst>
          </p:cNvPr>
          <p:cNvSpPr>
            <a:spLocks noGrp="1"/>
          </p:cNvSpPr>
          <p:nvPr>
            <p:ph type="title"/>
          </p:nvPr>
        </p:nvSpPr>
        <p:spPr/>
        <p:txBody>
          <a:bodyPr/>
          <a:lstStyle/>
          <a:p>
            <a:r>
              <a:rPr kumimoji="0" lang="en-DK" altLang="en-DK" sz="5400" b="1" i="0" u="none" strike="noStrike" cap="none" normalizeH="0" baseline="0" dirty="0">
                <a:ln>
                  <a:noFill/>
                </a:ln>
                <a:solidFill>
                  <a:schemeClr val="tx1"/>
                </a:solidFill>
                <a:effectLst/>
                <a:latin typeface="Arial" panose="020B0604020202020204" pitchFamily="34" charset="0"/>
              </a:rPr>
              <a:t>Example Workflow:</a:t>
            </a:r>
            <a:endParaRPr lang="en-DK" dirty="0"/>
          </a:p>
        </p:txBody>
      </p:sp>
      <p:sp>
        <p:nvSpPr>
          <p:cNvPr id="3" name="Content Placeholder 2">
            <a:extLst>
              <a:ext uri="{FF2B5EF4-FFF2-40B4-BE49-F238E27FC236}">
                <a16:creationId xmlns:a16="http://schemas.microsoft.com/office/drawing/2014/main" id="{7936FA56-29A7-9528-DD08-9D51A4002487}"/>
              </a:ext>
            </a:extLst>
          </p:cNvPr>
          <p:cNvSpPr>
            <a:spLocks noGrp="1"/>
          </p:cNvSpPr>
          <p:nvPr>
            <p:ph idx="1"/>
          </p:nvPr>
        </p:nvSpPr>
        <p:spPr/>
        <p:txBody>
          <a:bodyPr>
            <a:noAutofit/>
          </a:bodyPr>
          <a:lstStyle/>
          <a:p>
            <a:pPr marL="742950" indent="-742950">
              <a:buFont typeface="+mj-lt"/>
              <a:buAutoNum type="arabicPeriod"/>
            </a:pPr>
            <a:r>
              <a:rPr kumimoji="0" lang="en-DK" altLang="en-DK" sz="3600" b="0" i="0" u="none" strike="noStrike" cap="none" normalizeH="0" baseline="0" dirty="0">
                <a:ln>
                  <a:noFill/>
                </a:ln>
                <a:solidFill>
                  <a:schemeClr val="tx1"/>
                </a:solidFill>
                <a:effectLst/>
                <a:latin typeface="Arial" panose="020B0604020202020204" pitchFamily="34" charset="0"/>
              </a:rPr>
              <a:t> </a:t>
            </a:r>
            <a:r>
              <a:rPr kumimoji="0" lang="en-DK" altLang="en-D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User enters </a:t>
            </a:r>
            <a:r>
              <a:rPr kumimoji="0" lang="en-DK" altLang="en-DK"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www.example.com </a:t>
            </a:r>
            <a:r>
              <a:rPr kumimoji="0" lang="en-DK" altLang="en-D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 a browser.</a:t>
            </a:r>
            <a:endParaRPr lang="en-US" altLang="en-DK" sz="3600" dirty="0">
              <a:latin typeface="Times New Roman" panose="02020603050405020304" pitchFamily="18" charset="0"/>
              <a:cs typeface="Times New Roman" panose="02020603050405020304" pitchFamily="18" charset="0"/>
            </a:endParaRPr>
          </a:p>
          <a:p>
            <a:pPr marL="742950" indent="-742950">
              <a:buFont typeface="+mj-lt"/>
              <a:buAutoNum type="arabicPeriod"/>
            </a:pPr>
            <a:r>
              <a:rPr kumimoji="0" lang="en-DK" altLang="en-D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DNS translates the domain into an IP address</a:t>
            </a:r>
            <a:r>
              <a:rPr kumimoji="0" lang="en-GB" altLang="en-D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(192.168.1.2)</a:t>
            </a:r>
            <a:r>
              <a:rPr kumimoji="0" lang="en-DK" altLang="en-D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lang="en-US" altLang="en-DK" sz="3600" dirty="0">
              <a:latin typeface="Times New Roman" panose="02020603050405020304" pitchFamily="18" charset="0"/>
              <a:cs typeface="Times New Roman" panose="02020603050405020304" pitchFamily="18" charset="0"/>
            </a:endParaRPr>
          </a:p>
          <a:p>
            <a:pPr marL="742950" indent="-742950">
              <a:buFont typeface="+mj-lt"/>
              <a:buAutoNum type="arabicPeriod"/>
            </a:pPr>
            <a:r>
              <a:rPr kumimoji="0" lang="en-DK" altLang="en-D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browser sends a request to the </a:t>
            </a:r>
            <a:r>
              <a:rPr kumimoji="0" lang="en-DK" altLang="en-DK"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web server</a:t>
            </a:r>
            <a:r>
              <a:rPr kumimoji="0" lang="en-DK" altLang="en-D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lang="en-US" altLang="en-DK" sz="3600" dirty="0">
              <a:latin typeface="Times New Roman" panose="02020603050405020304" pitchFamily="18" charset="0"/>
              <a:cs typeface="Times New Roman" panose="02020603050405020304" pitchFamily="18" charset="0"/>
            </a:endParaRPr>
          </a:p>
          <a:p>
            <a:pPr marL="742950" indent="-742950">
              <a:buFont typeface="+mj-lt"/>
              <a:buAutoNum type="arabicPeriod"/>
            </a:pPr>
            <a:r>
              <a:rPr kumimoji="0" lang="en-DK" altLang="en-D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web server processes the request and interacts with the </a:t>
            </a:r>
            <a:r>
              <a:rPr kumimoji="0" lang="en-DK" altLang="en-DK"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application server</a:t>
            </a:r>
            <a:r>
              <a:rPr kumimoji="0" lang="en-DK" altLang="en-D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if needed.</a:t>
            </a:r>
            <a:endParaRPr lang="en-US" altLang="en-DK" sz="3600" dirty="0">
              <a:latin typeface="Times New Roman" panose="02020603050405020304" pitchFamily="18" charset="0"/>
              <a:cs typeface="Times New Roman" panose="02020603050405020304" pitchFamily="18" charset="0"/>
            </a:endParaRPr>
          </a:p>
          <a:p>
            <a:pPr marL="742950" indent="-742950">
              <a:buFont typeface="+mj-lt"/>
              <a:buAutoNum type="arabicPeriod"/>
            </a:pPr>
            <a:r>
              <a:rPr kumimoji="0" lang="en-DK" altLang="en-D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application server fetches data from the </a:t>
            </a:r>
            <a:r>
              <a:rPr kumimoji="0" lang="en-DK" altLang="en-DK"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database server</a:t>
            </a:r>
            <a:r>
              <a:rPr kumimoji="0" lang="en-DK" altLang="en-D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sends it back.</a:t>
            </a:r>
            <a:endParaRPr lang="en-US" altLang="en-DK" sz="3600" dirty="0">
              <a:latin typeface="Times New Roman" panose="02020603050405020304" pitchFamily="18" charset="0"/>
              <a:cs typeface="Times New Roman" panose="02020603050405020304" pitchFamily="18" charset="0"/>
            </a:endParaRPr>
          </a:p>
          <a:p>
            <a:pPr marL="742950" indent="-742950">
              <a:buFont typeface="+mj-lt"/>
              <a:buAutoNum type="arabicPeriod"/>
            </a:pPr>
            <a:r>
              <a:rPr kumimoji="0" lang="en-DK" altLang="en-D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web server returns the </a:t>
            </a:r>
            <a:r>
              <a:rPr kumimoji="0" lang="en-DK" altLang="en-DK"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response (HTML, JSON, etc.)</a:t>
            </a:r>
            <a:r>
              <a:rPr kumimoji="0" lang="en-DK" altLang="en-DK"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the client</a:t>
            </a:r>
            <a:endParaRPr lang="en-DK"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734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A818-F9C7-002C-703A-C364CD2821BF}"/>
              </a:ext>
            </a:extLst>
          </p:cNvPr>
          <p:cNvSpPr>
            <a:spLocks noGrp="1"/>
          </p:cNvSpPr>
          <p:nvPr>
            <p:ph type="title"/>
          </p:nvPr>
        </p:nvSpPr>
        <p:spPr>
          <a:xfrm>
            <a:off x="833312" y="-86679"/>
            <a:ext cx="12618720" cy="1590676"/>
          </a:xfrm>
        </p:spPr>
        <p:txBody>
          <a:bodyPr/>
          <a:lstStyle/>
          <a:p>
            <a:r>
              <a:rPr lang="en-GB" b="1" dirty="0">
                <a:latin typeface="Times New Roman" panose="02020603050405020304" pitchFamily="18" charset="0"/>
                <a:cs typeface="Times New Roman" panose="02020603050405020304" pitchFamily="18" charset="0"/>
              </a:rPr>
              <a:t>Request-Response Cycle</a:t>
            </a:r>
            <a:br>
              <a:rPr lang="en-GB" b="1" dirty="0">
                <a:latin typeface="Times New Roman" panose="02020603050405020304" pitchFamily="18" charset="0"/>
                <a:cs typeface="Times New Roman" panose="02020603050405020304" pitchFamily="18" charset="0"/>
              </a:rPr>
            </a:br>
            <a:endParaRPr lang="en-DK"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36F2CC-800E-A10A-DF8A-EDBDEEEEAD8A}"/>
              </a:ext>
            </a:extLst>
          </p:cNvPr>
          <p:cNvSpPr>
            <a:spLocks noGrp="1"/>
          </p:cNvSpPr>
          <p:nvPr>
            <p:ph idx="1"/>
          </p:nvPr>
        </p:nvSpPr>
        <p:spPr>
          <a:xfrm>
            <a:off x="-120770" y="728913"/>
            <a:ext cx="14751170" cy="5221606"/>
          </a:xfrm>
        </p:spPr>
        <p:txBody>
          <a:bodyPr>
            <a:noAutofit/>
          </a:bodyPr>
          <a:lstStyle/>
          <a:p>
            <a:r>
              <a:rPr lang="en-GB" sz="3000" dirty="0">
                <a:latin typeface="Times New Roman" panose="02020603050405020304" pitchFamily="18" charset="0"/>
                <a:cs typeface="Times New Roman" panose="02020603050405020304" pitchFamily="18" charset="0"/>
              </a:rPr>
              <a:t> The process of communication between a client and a server.</a:t>
            </a:r>
          </a:p>
          <a:p>
            <a:r>
              <a:rPr lang="en-GB" sz="3000" dirty="0">
                <a:latin typeface="Times New Roman" panose="02020603050405020304" pitchFamily="18" charset="0"/>
                <a:cs typeface="Times New Roman" panose="02020603050405020304" pitchFamily="18" charset="0"/>
              </a:rPr>
              <a:t>The client sends a request, and the server responds with data.</a:t>
            </a:r>
          </a:p>
          <a:p>
            <a:endParaRPr lang="en-GB" sz="3000" dirty="0">
              <a:latin typeface="Times New Roman" panose="02020603050405020304" pitchFamily="18" charset="0"/>
              <a:cs typeface="Times New Roman" panose="02020603050405020304" pitchFamily="18" charset="0"/>
            </a:endParaRPr>
          </a:p>
          <a:p>
            <a:pPr marL="0" indent="0">
              <a:buNone/>
            </a:pPr>
            <a:r>
              <a:rPr lang="en-GB" sz="3000" dirty="0">
                <a:latin typeface="Times New Roman" panose="02020603050405020304" pitchFamily="18" charset="0"/>
                <a:cs typeface="Times New Roman" panose="02020603050405020304" pitchFamily="18" charset="0"/>
              </a:rPr>
              <a:t>📌 </a:t>
            </a:r>
            <a:r>
              <a:rPr lang="en-GB" sz="3000" b="1" dirty="0">
                <a:latin typeface="Times New Roman" panose="02020603050405020304" pitchFamily="18" charset="0"/>
                <a:cs typeface="Times New Roman" panose="02020603050405020304" pitchFamily="18" charset="0"/>
              </a:rPr>
              <a:t>Steps in the Request-Response Cycle</a:t>
            </a:r>
          </a:p>
          <a:p>
            <a:pPr marL="1062990" lvl="1" indent="-514350">
              <a:lnSpc>
                <a:spcPct val="150000"/>
              </a:lnSpc>
              <a:buFont typeface="+mj-lt"/>
              <a:buAutoNum type="arabicPeriod"/>
            </a:pPr>
            <a:r>
              <a:rPr lang="en-GB" sz="3000" dirty="0">
                <a:latin typeface="Times New Roman" panose="02020603050405020304" pitchFamily="18" charset="0"/>
                <a:cs typeface="Times New Roman" panose="02020603050405020304" pitchFamily="18" charset="0"/>
              </a:rPr>
              <a:t>Client makes an HTTP request (GET, POST, PUT, DELETE).</a:t>
            </a:r>
          </a:p>
          <a:p>
            <a:pPr marL="1062990" lvl="1" indent="-514350">
              <a:lnSpc>
                <a:spcPct val="150000"/>
              </a:lnSpc>
              <a:buFont typeface="+mj-lt"/>
              <a:buAutoNum type="arabicPeriod"/>
            </a:pPr>
            <a:r>
              <a:rPr lang="en-GB" sz="3000" dirty="0">
                <a:latin typeface="Times New Roman" panose="02020603050405020304" pitchFamily="18" charset="0"/>
                <a:cs typeface="Times New Roman" panose="02020603050405020304" pitchFamily="18" charset="0"/>
              </a:rPr>
              <a:t>Web server receives the request and forwards it to the application server if necessary.</a:t>
            </a:r>
          </a:p>
          <a:p>
            <a:pPr marL="1062990" lvl="1" indent="-514350">
              <a:lnSpc>
                <a:spcPct val="150000"/>
              </a:lnSpc>
              <a:buFont typeface="+mj-lt"/>
              <a:buAutoNum type="arabicPeriod"/>
            </a:pPr>
            <a:r>
              <a:rPr lang="en-GB" sz="3000" dirty="0">
                <a:latin typeface="Times New Roman" panose="02020603050405020304" pitchFamily="18" charset="0"/>
                <a:cs typeface="Times New Roman" panose="02020603050405020304" pitchFamily="18" charset="0"/>
              </a:rPr>
              <a:t> Application server processes the request (runs logic, queries database)</a:t>
            </a:r>
          </a:p>
          <a:p>
            <a:pPr marL="1062990" lvl="1" indent="-514350">
              <a:lnSpc>
                <a:spcPct val="150000"/>
              </a:lnSpc>
              <a:buFont typeface="+mj-lt"/>
              <a:buAutoNum type="arabicPeriod"/>
            </a:pPr>
            <a:r>
              <a:rPr lang="en-GB" sz="3000" dirty="0">
                <a:latin typeface="Times New Roman" panose="02020603050405020304" pitchFamily="18" charset="0"/>
                <a:cs typeface="Times New Roman" panose="02020603050405020304" pitchFamily="18" charset="0"/>
              </a:rPr>
              <a:t> Database fetches data and returns it to the application server.</a:t>
            </a:r>
          </a:p>
          <a:p>
            <a:pPr marL="1062990" lvl="1" indent="-514350">
              <a:lnSpc>
                <a:spcPct val="150000"/>
              </a:lnSpc>
              <a:buFont typeface="+mj-lt"/>
              <a:buAutoNum type="arabicPeriod"/>
            </a:pPr>
            <a:r>
              <a:rPr lang="en-GB" sz="3000" dirty="0">
                <a:latin typeface="Times New Roman" panose="02020603050405020304" pitchFamily="18" charset="0"/>
                <a:cs typeface="Times New Roman" panose="02020603050405020304" pitchFamily="18" charset="0"/>
              </a:rPr>
              <a:t> Application server formats the response (e.g., HTML, JSON, XML).</a:t>
            </a:r>
          </a:p>
          <a:p>
            <a:pPr marL="1062990" lvl="1" indent="-514350">
              <a:lnSpc>
                <a:spcPct val="150000"/>
              </a:lnSpc>
              <a:buFont typeface="+mj-lt"/>
              <a:buAutoNum type="arabicPeriod"/>
            </a:pPr>
            <a:r>
              <a:rPr lang="en-GB" sz="3000" dirty="0">
                <a:latin typeface="Times New Roman" panose="02020603050405020304" pitchFamily="18" charset="0"/>
                <a:cs typeface="Times New Roman" panose="02020603050405020304" pitchFamily="18" charset="0"/>
              </a:rPr>
              <a:t> Web server sends the response back to the client.</a:t>
            </a:r>
          </a:p>
          <a:p>
            <a:pPr marL="1062990" lvl="1" indent="-514350">
              <a:lnSpc>
                <a:spcPct val="150000"/>
              </a:lnSpc>
              <a:buFont typeface="+mj-lt"/>
              <a:buAutoNum type="arabicPeriod"/>
            </a:pPr>
            <a:r>
              <a:rPr lang="en-GB" sz="3000" dirty="0">
                <a:latin typeface="Times New Roman" panose="02020603050405020304" pitchFamily="18" charset="0"/>
                <a:cs typeface="Times New Roman" panose="02020603050405020304" pitchFamily="18" charset="0"/>
              </a:rPr>
              <a:t> Client renders the response (displays webpage, updates UI, etc.).</a:t>
            </a:r>
          </a:p>
          <a:p>
            <a:endParaRPr lang="en-DK"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217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F4A0D-2A40-AC22-967D-8E02509E23F1}"/>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Request-Response Cycle</a:t>
            </a:r>
            <a:br>
              <a:rPr lang="en-GB" b="1" dirty="0">
                <a:latin typeface="Times New Roman" panose="02020603050405020304" pitchFamily="18" charset="0"/>
                <a:cs typeface="Times New Roman" panose="02020603050405020304" pitchFamily="18" charset="0"/>
              </a:rPr>
            </a:br>
            <a:endParaRPr lang="en-DK" dirty="0"/>
          </a:p>
        </p:txBody>
      </p:sp>
      <p:sp>
        <p:nvSpPr>
          <p:cNvPr id="5" name="Text Placeholder 4">
            <a:extLst>
              <a:ext uri="{FF2B5EF4-FFF2-40B4-BE49-F238E27FC236}">
                <a16:creationId xmlns:a16="http://schemas.microsoft.com/office/drawing/2014/main" id="{9FB77A4E-8D96-F999-D120-FD8AAAB31FF3}"/>
              </a:ext>
            </a:extLst>
          </p:cNvPr>
          <p:cNvSpPr>
            <a:spLocks noGrp="1"/>
          </p:cNvSpPr>
          <p:nvPr>
            <p:ph type="body" idx="1"/>
          </p:nvPr>
        </p:nvSpPr>
        <p:spPr/>
        <p:txBody>
          <a:bodyPr/>
          <a:lstStyle/>
          <a:p>
            <a:r>
              <a:rPr lang="en-GB" dirty="0"/>
              <a:t>Example Request (HTTP GET Request):</a:t>
            </a:r>
            <a:endParaRPr lang="en-DK" dirty="0"/>
          </a:p>
        </p:txBody>
      </p:sp>
      <p:pic>
        <p:nvPicPr>
          <p:cNvPr id="10" name="Content Placeholder 9">
            <a:extLst>
              <a:ext uri="{FF2B5EF4-FFF2-40B4-BE49-F238E27FC236}">
                <a16:creationId xmlns:a16="http://schemas.microsoft.com/office/drawing/2014/main" id="{A335852A-B4BC-744A-668B-EDB219D29564}"/>
              </a:ext>
            </a:extLst>
          </p:cNvPr>
          <p:cNvPicPr>
            <a:picLocks noGrp="1" noChangeAspect="1"/>
          </p:cNvPicPr>
          <p:nvPr>
            <p:ph sz="half" idx="2"/>
          </p:nvPr>
        </p:nvPicPr>
        <p:blipFill>
          <a:blip r:embed="rId2"/>
          <a:stretch>
            <a:fillRect/>
          </a:stretch>
        </p:blipFill>
        <p:spPr>
          <a:xfrm>
            <a:off x="672861" y="3260784"/>
            <a:ext cx="5959274" cy="3536831"/>
          </a:xfrm>
        </p:spPr>
      </p:pic>
      <p:sp>
        <p:nvSpPr>
          <p:cNvPr id="7" name="Text Placeholder 6">
            <a:extLst>
              <a:ext uri="{FF2B5EF4-FFF2-40B4-BE49-F238E27FC236}">
                <a16:creationId xmlns:a16="http://schemas.microsoft.com/office/drawing/2014/main" id="{8F61AD5B-8535-549D-01BC-917AFDC8DE18}"/>
              </a:ext>
            </a:extLst>
          </p:cNvPr>
          <p:cNvSpPr>
            <a:spLocks noGrp="1"/>
          </p:cNvSpPr>
          <p:nvPr>
            <p:ph type="body" sz="quarter" idx="3"/>
          </p:nvPr>
        </p:nvSpPr>
        <p:spPr>
          <a:xfrm>
            <a:off x="7433312" y="2324102"/>
            <a:ext cx="6219826" cy="988694"/>
          </a:xfrm>
        </p:spPr>
        <p:txBody>
          <a:bodyPr/>
          <a:lstStyle/>
          <a:p>
            <a:r>
              <a:rPr lang="af-ZA" dirty="0"/>
              <a:t>Example Response:</a:t>
            </a:r>
            <a:endParaRPr lang="en-DK" dirty="0"/>
          </a:p>
          <a:p>
            <a:endParaRPr lang="en-DK" dirty="0"/>
          </a:p>
        </p:txBody>
      </p:sp>
      <p:pic>
        <p:nvPicPr>
          <p:cNvPr id="12" name="Content Placeholder 11">
            <a:extLst>
              <a:ext uri="{FF2B5EF4-FFF2-40B4-BE49-F238E27FC236}">
                <a16:creationId xmlns:a16="http://schemas.microsoft.com/office/drawing/2014/main" id="{EC3E698A-44F5-FBC5-27C1-03D8AB05AD5A}"/>
              </a:ext>
            </a:extLst>
          </p:cNvPr>
          <p:cNvPicPr>
            <a:picLocks noGrp="1" noChangeAspect="1"/>
          </p:cNvPicPr>
          <p:nvPr>
            <p:ph sz="quarter" idx="4"/>
          </p:nvPr>
        </p:nvPicPr>
        <p:blipFill>
          <a:blip r:embed="rId3"/>
          <a:stretch>
            <a:fillRect/>
          </a:stretch>
        </p:blipFill>
        <p:spPr>
          <a:xfrm>
            <a:off x="6908351" y="3312796"/>
            <a:ext cx="6805711" cy="3778117"/>
          </a:xfrm>
        </p:spPr>
      </p:pic>
    </p:spTree>
    <p:extLst>
      <p:ext uri="{BB962C8B-B14F-4D97-AF65-F5344CB8AC3E}">
        <p14:creationId xmlns:p14="http://schemas.microsoft.com/office/powerpoint/2010/main" val="2424880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AE4E5D0-248B-D256-9C8D-8B02F5E38565}"/>
              </a:ext>
            </a:extLst>
          </p:cNvPr>
          <p:cNvSpPr>
            <a:spLocks noGrp="1"/>
          </p:cNvSpPr>
          <p:nvPr>
            <p:ph type="title"/>
          </p:nvPr>
        </p:nvSpPr>
        <p:spPr/>
        <p:txBody>
          <a:bodyPr/>
          <a:lstStyle/>
          <a:p>
            <a:r>
              <a:rPr lang="af-ZA" b="1" dirty="0">
                <a:latin typeface="Times New Roman" panose="02020603050405020304" pitchFamily="18" charset="0"/>
                <a:cs typeface="Times New Roman" panose="02020603050405020304" pitchFamily="18" charset="0"/>
              </a:rPr>
              <a:t>Server-Side Scripting</a:t>
            </a:r>
            <a:br>
              <a:rPr lang="af-ZA" b="1" dirty="0">
                <a:latin typeface="Times New Roman" panose="02020603050405020304" pitchFamily="18" charset="0"/>
                <a:cs typeface="Times New Roman" panose="02020603050405020304" pitchFamily="18" charset="0"/>
              </a:rPr>
            </a:br>
            <a:endParaRPr lang="en-DK" dirty="0">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EF13B99D-ECA8-4561-B6E6-623873618CC4}"/>
              </a:ext>
            </a:extLst>
          </p:cNvPr>
          <p:cNvSpPr>
            <a:spLocks noGrp="1"/>
          </p:cNvSpPr>
          <p:nvPr>
            <p:ph idx="1"/>
          </p:nvPr>
        </p:nvSpPr>
        <p:spPr/>
        <p:txBody>
          <a:bodyPr>
            <a:normAutofit/>
          </a:bodyPr>
          <a:lstStyle/>
          <a:p>
            <a:r>
              <a:rPr lang="af-ZA" dirty="0"/>
              <a:t>A process where scripts run on the server, generating dynamic web content before sending it to the client.</a:t>
            </a:r>
          </a:p>
          <a:p>
            <a:r>
              <a:rPr lang="af-ZA" dirty="0"/>
              <a:t> Used to process form data, access databases, and create user sessions.</a:t>
            </a:r>
          </a:p>
          <a:p>
            <a:pPr marL="0" indent="0">
              <a:buNone/>
            </a:pPr>
            <a:endParaRPr lang="af-ZA" dirty="0"/>
          </a:p>
          <a:p>
            <a:pPr marL="0" indent="0">
              <a:buNone/>
            </a:pPr>
            <a:r>
              <a:rPr lang="af-ZA" b="1" dirty="0"/>
              <a:t>Key Server-Side Technologies:</a:t>
            </a:r>
            <a:br>
              <a:rPr lang="af-ZA" dirty="0"/>
            </a:br>
            <a:r>
              <a:rPr lang="af-ZA" dirty="0"/>
              <a:t>1. </a:t>
            </a:r>
            <a:r>
              <a:rPr lang="en-DK" dirty="0"/>
              <a:t> </a:t>
            </a:r>
            <a:r>
              <a:rPr lang="af-ZA" b="1" dirty="0"/>
              <a:t>Languages:</a:t>
            </a:r>
            <a:r>
              <a:rPr lang="af-ZA" dirty="0"/>
              <a:t> PHP, Node.js, Python (Django, Flask), Ruby on Rails, Java (Spring Boot).</a:t>
            </a:r>
            <a:br>
              <a:rPr lang="af-ZA" dirty="0"/>
            </a:br>
            <a:r>
              <a:rPr lang="af-ZA" dirty="0"/>
              <a:t>2. </a:t>
            </a:r>
            <a:r>
              <a:rPr lang="en-DK" dirty="0"/>
              <a:t> </a:t>
            </a:r>
            <a:r>
              <a:rPr lang="af-ZA" b="1" dirty="0"/>
              <a:t>Databases:</a:t>
            </a:r>
            <a:r>
              <a:rPr lang="af-ZA" dirty="0"/>
              <a:t> MySQL, PostgreSQL, MongoDB.</a:t>
            </a:r>
            <a:br>
              <a:rPr lang="af-ZA" dirty="0"/>
            </a:br>
            <a:r>
              <a:rPr lang="af-ZA" dirty="0"/>
              <a:t>3. </a:t>
            </a:r>
            <a:r>
              <a:rPr lang="af-ZA" b="1" dirty="0"/>
              <a:t>Frameworks:</a:t>
            </a:r>
            <a:r>
              <a:rPr lang="af-ZA" dirty="0"/>
              <a:t> Express.js, Laravel, ASP.NET.</a:t>
            </a:r>
          </a:p>
          <a:p>
            <a:endParaRPr lang="en-DK" dirty="0"/>
          </a:p>
        </p:txBody>
      </p:sp>
    </p:spTree>
    <p:extLst>
      <p:ext uri="{BB962C8B-B14F-4D97-AF65-F5344CB8AC3E}">
        <p14:creationId xmlns:p14="http://schemas.microsoft.com/office/powerpoint/2010/main" val="17872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175CF2-F52B-E8DE-669B-58BEA21A1E18}"/>
              </a:ext>
            </a:extLst>
          </p:cNvPr>
          <p:cNvPicPr>
            <a:picLocks noChangeAspect="1"/>
          </p:cNvPicPr>
          <p:nvPr/>
        </p:nvPicPr>
        <p:blipFill>
          <a:blip r:embed="rId2"/>
          <a:stretch>
            <a:fillRect/>
          </a:stretch>
        </p:blipFill>
        <p:spPr>
          <a:xfrm>
            <a:off x="172528" y="2468880"/>
            <a:ext cx="7677510" cy="5212080"/>
          </a:xfrm>
          <a:prstGeom prst="rect">
            <a:avLst/>
          </a:prstGeom>
        </p:spPr>
      </p:pic>
      <p:sp>
        <p:nvSpPr>
          <p:cNvPr id="4" name="Title 3">
            <a:extLst>
              <a:ext uri="{FF2B5EF4-FFF2-40B4-BE49-F238E27FC236}">
                <a16:creationId xmlns:a16="http://schemas.microsoft.com/office/drawing/2014/main" id="{4E132E58-F04F-E32C-9895-9635211C73A8}"/>
              </a:ext>
            </a:extLst>
          </p:cNvPr>
          <p:cNvSpPr>
            <a:spLocks noGrp="1"/>
          </p:cNvSpPr>
          <p:nvPr>
            <p:ph type="title"/>
          </p:nvPr>
        </p:nvSpPr>
        <p:spPr>
          <a:xfrm>
            <a:off x="443398" y="548640"/>
            <a:ext cx="5283032" cy="1920240"/>
          </a:xfrm>
        </p:spPr>
        <p:txBody>
          <a:bodyPr/>
          <a:lstStyle/>
          <a:p>
            <a:r>
              <a:rPr lang="af-ZA" b="1" dirty="0">
                <a:latin typeface="Times New Roman" panose="02020603050405020304" pitchFamily="18" charset="0"/>
                <a:cs typeface="Times New Roman" panose="02020603050405020304" pitchFamily="18" charset="0"/>
              </a:rPr>
              <a:t>Example: PHP Server-Side Script</a:t>
            </a:r>
            <a:endParaRPr lang="en-DK"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AF8FA00-0F97-31A8-11C4-0A1033476D1A}"/>
              </a:ext>
            </a:extLst>
          </p:cNvPr>
          <p:cNvSpPr>
            <a:spLocks noGrp="1"/>
          </p:cNvSpPr>
          <p:nvPr>
            <p:ph idx="1"/>
          </p:nvPr>
        </p:nvSpPr>
        <p:spPr/>
        <p:txBody>
          <a:bodyPr>
            <a:normAutofit lnSpcReduction="10000"/>
          </a:bodyPr>
          <a:lstStyle/>
          <a:p>
            <a:r>
              <a:rPr lang="en-GB" b="1" dirty="0"/>
              <a:t>How It Works:</a:t>
            </a:r>
          </a:p>
          <a:p>
            <a:pPr marL="0" indent="0">
              <a:buNone/>
            </a:pPr>
            <a:endParaRPr lang="en-GB" dirty="0"/>
          </a:p>
          <a:p>
            <a:pPr marL="742950" indent="-742950">
              <a:buFont typeface="+mj-lt"/>
              <a:buAutoNum type="arabicPeriod"/>
            </a:pPr>
            <a:r>
              <a:rPr lang="en-GB" dirty="0"/>
              <a:t> </a:t>
            </a:r>
            <a:r>
              <a:rPr lang="en-GB" dirty="0">
                <a:latin typeface="Times New Roman" panose="02020603050405020304" pitchFamily="18" charset="0"/>
                <a:cs typeface="Times New Roman" panose="02020603050405020304" pitchFamily="18" charset="0"/>
              </a:rPr>
              <a:t>Client sends a request for a PHP file.</a:t>
            </a:r>
          </a:p>
          <a:p>
            <a:pPr marL="742950" indent="-742950">
              <a:buFont typeface="+mj-lt"/>
              <a:buAutoNum type="arabicPeriod"/>
            </a:pPr>
            <a:r>
              <a:rPr lang="en-GB" dirty="0">
                <a:latin typeface="Times New Roman" panose="02020603050405020304" pitchFamily="18" charset="0"/>
                <a:cs typeface="Times New Roman" panose="02020603050405020304" pitchFamily="18" charset="0"/>
              </a:rPr>
              <a:t>The web server processes the PHP script.</a:t>
            </a:r>
          </a:p>
          <a:p>
            <a:pPr marL="742950" indent="-742950">
              <a:buFont typeface="+mj-lt"/>
              <a:buAutoNum type="arabicPeriod"/>
            </a:pPr>
            <a:r>
              <a:rPr lang="en-GB" dirty="0">
                <a:latin typeface="Times New Roman" panose="02020603050405020304" pitchFamily="18" charset="0"/>
                <a:cs typeface="Times New Roman" panose="02020603050405020304" pitchFamily="18" charset="0"/>
              </a:rPr>
              <a:t> The script executes logic (e.g., fetches data from a database).</a:t>
            </a:r>
          </a:p>
          <a:p>
            <a:pPr marL="742950" indent="-742950">
              <a:buFont typeface="+mj-lt"/>
              <a:buAutoNum type="arabicPeriod"/>
            </a:pPr>
            <a:r>
              <a:rPr lang="en-GB" dirty="0">
                <a:latin typeface="Times New Roman" panose="02020603050405020304" pitchFamily="18" charset="0"/>
                <a:cs typeface="Times New Roman" panose="02020603050405020304" pitchFamily="18" charset="0"/>
              </a:rPr>
              <a:t> The server returns an HTML response to the client.</a:t>
            </a:r>
            <a:endParaRPr lang="en-DK"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692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12ED7E-E752-10F5-4106-D6F7AA5ED6FB}"/>
              </a:ext>
            </a:extLst>
          </p:cNvPr>
          <p:cNvSpPr>
            <a:spLocks noGrp="1"/>
          </p:cNvSpPr>
          <p:nvPr>
            <p:ph type="title"/>
          </p:nvPr>
        </p:nvSpPr>
        <p:spPr/>
        <p:txBody>
          <a:bodyPr>
            <a:normAutofit fontScale="90000"/>
          </a:bodyPr>
          <a:lstStyle/>
          <a:p>
            <a:r>
              <a:rPr kumimoji="0" lang="en-DK" altLang="en-DK" sz="5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Difference Between Server-Side &amp; Client-Side Scripting:</a:t>
            </a:r>
            <a:br>
              <a:rPr kumimoji="0" lang="en-DK" altLang="en-DK" sz="5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lang="en-DK" dirty="0">
              <a:latin typeface="Times New Roman" panose="02020603050405020304" pitchFamily="18" charset="0"/>
              <a:cs typeface="Times New Roman" panose="02020603050405020304" pitchFamily="18" charset="0"/>
            </a:endParaRPr>
          </a:p>
        </p:txBody>
      </p:sp>
      <p:graphicFrame>
        <p:nvGraphicFramePr>
          <p:cNvPr id="12" name="Content Placeholder 11">
            <a:extLst>
              <a:ext uri="{FF2B5EF4-FFF2-40B4-BE49-F238E27FC236}">
                <a16:creationId xmlns:a16="http://schemas.microsoft.com/office/drawing/2014/main" id="{28F36D52-AD8D-458B-EC88-FF35FE19CC4C}"/>
              </a:ext>
            </a:extLst>
          </p:cNvPr>
          <p:cNvGraphicFramePr>
            <a:graphicFrameLocks noGrp="1"/>
          </p:cNvGraphicFramePr>
          <p:nvPr>
            <p:ph idx="1"/>
            <p:extLst>
              <p:ext uri="{D42A27DB-BD31-4B8C-83A1-F6EECF244321}">
                <p14:modId xmlns:p14="http://schemas.microsoft.com/office/powerpoint/2010/main" val="893329353"/>
              </p:ext>
            </p:extLst>
          </p:nvPr>
        </p:nvGraphicFramePr>
        <p:xfrm>
          <a:off x="833947" y="2712720"/>
          <a:ext cx="12617451" cy="4114800"/>
        </p:xfrm>
        <a:graphic>
          <a:graphicData uri="http://schemas.openxmlformats.org/drawingml/2006/table">
            <a:tbl>
              <a:tblPr/>
              <a:tblGrid>
                <a:gridCol w="4205817">
                  <a:extLst>
                    <a:ext uri="{9D8B030D-6E8A-4147-A177-3AD203B41FA5}">
                      <a16:colId xmlns:a16="http://schemas.microsoft.com/office/drawing/2014/main" val="4072332620"/>
                    </a:ext>
                  </a:extLst>
                </a:gridCol>
                <a:gridCol w="4205817">
                  <a:extLst>
                    <a:ext uri="{9D8B030D-6E8A-4147-A177-3AD203B41FA5}">
                      <a16:colId xmlns:a16="http://schemas.microsoft.com/office/drawing/2014/main" val="1117479410"/>
                    </a:ext>
                  </a:extLst>
                </a:gridCol>
                <a:gridCol w="4205817">
                  <a:extLst>
                    <a:ext uri="{9D8B030D-6E8A-4147-A177-3AD203B41FA5}">
                      <a16:colId xmlns:a16="http://schemas.microsoft.com/office/drawing/2014/main" val="2099679415"/>
                    </a:ext>
                  </a:extLst>
                </a:gridCol>
              </a:tblGrid>
              <a:tr h="420624">
                <a:tc>
                  <a:txBody>
                    <a:bodyPr/>
                    <a:lstStyle/>
                    <a:p>
                      <a:r>
                        <a:rPr lang="af-ZA" sz="3000" b="1">
                          <a:latin typeface="Times New Roman" panose="02020603050405020304" pitchFamily="18" charset="0"/>
                          <a:cs typeface="Times New Roman" panose="02020603050405020304" pitchFamily="18" charset="0"/>
                        </a:rPr>
                        <a:t>Feature</a:t>
                      </a:r>
                      <a:endParaRPr lang="af-ZA" sz="3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f-ZA" sz="3000" b="1">
                          <a:latin typeface="Times New Roman" panose="02020603050405020304" pitchFamily="18" charset="0"/>
                          <a:cs typeface="Times New Roman" panose="02020603050405020304" pitchFamily="18" charset="0"/>
                        </a:rPr>
                        <a:t>Server-Side Scripting</a:t>
                      </a:r>
                      <a:endParaRPr lang="af-ZA" sz="3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f-ZA" sz="3000" b="1">
                          <a:latin typeface="Times New Roman" panose="02020603050405020304" pitchFamily="18" charset="0"/>
                          <a:cs typeface="Times New Roman" panose="02020603050405020304" pitchFamily="18" charset="0"/>
                        </a:rPr>
                        <a:t>Client-Side Scripting</a:t>
                      </a:r>
                      <a:endParaRPr lang="af-ZA" sz="3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7529313"/>
                  </a:ext>
                </a:extLst>
              </a:tr>
              <a:tr h="420624">
                <a:tc>
                  <a:txBody>
                    <a:bodyPr/>
                    <a:lstStyle/>
                    <a:p>
                      <a:r>
                        <a:rPr lang="af-ZA" sz="3000" b="1" dirty="0">
                          <a:latin typeface="Times New Roman" panose="02020603050405020304" pitchFamily="18" charset="0"/>
                          <a:cs typeface="Times New Roman" panose="02020603050405020304" pitchFamily="18" charset="0"/>
                        </a:rPr>
                        <a:t>Execution Location</a:t>
                      </a:r>
                      <a:endParaRPr lang="af-ZA" sz="3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f-ZA" sz="3000">
                          <a:latin typeface="Times New Roman" panose="02020603050405020304" pitchFamily="18" charset="0"/>
                          <a:cs typeface="Times New Roman" panose="02020603050405020304" pitchFamily="18" charset="0"/>
                        </a:rPr>
                        <a:t>Runs on the server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f-ZA" sz="3000">
                          <a:latin typeface="Times New Roman" panose="02020603050405020304" pitchFamily="18" charset="0"/>
                          <a:cs typeface="Times New Roman" panose="02020603050405020304" pitchFamily="18" charset="0"/>
                        </a:rPr>
                        <a:t>Runs in the browser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6468735"/>
                  </a:ext>
                </a:extLst>
              </a:tr>
              <a:tr h="420624">
                <a:tc>
                  <a:txBody>
                    <a:bodyPr/>
                    <a:lstStyle/>
                    <a:p>
                      <a:r>
                        <a:rPr lang="af-ZA" sz="3000" b="1" dirty="0">
                          <a:latin typeface="Times New Roman" panose="02020603050405020304" pitchFamily="18" charset="0"/>
                          <a:cs typeface="Times New Roman" panose="02020603050405020304" pitchFamily="18" charset="0"/>
                        </a:rPr>
                        <a:t>Languages</a:t>
                      </a:r>
                      <a:endParaRPr lang="af-ZA" sz="3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f-ZA" sz="3000">
                          <a:latin typeface="Times New Roman" panose="02020603050405020304" pitchFamily="18" charset="0"/>
                          <a:cs typeface="Times New Roman" panose="02020603050405020304" pitchFamily="18" charset="0"/>
                        </a:rPr>
                        <a:t>PHP, Python, Node.js, Java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af-ZA" sz="3000">
                          <a:latin typeface="Times New Roman" panose="02020603050405020304" pitchFamily="18" charset="0"/>
                          <a:cs typeface="Times New Roman" panose="02020603050405020304" pitchFamily="18" charset="0"/>
                        </a:rPr>
                        <a:t>JavaScript, HTML, CSS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762851"/>
                  </a:ext>
                </a:extLst>
              </a:tr>
              <a:tr h="749808">
                <a:tc>
                  <a:txBody>
                    <a:bodyPr/>
                    <a:lstStyle/>
                    <a:p>
                      <a:r>
                        <a:rPr lang="af-ZA" sz="3000" b="1">
                          <a:latin typeface="Times New Roman" panose="02020603050405020304" pitchFamily="18" charset="0"/>
                          <a:cs typeface="Times New Roman" panose="02020603050405020304" pitchFamily="18" charset="0"/>
                        </a:rPr>
                        <a:t>Security</a:t>
                      </a:r>
                      <a:endParaRPr lang="af-ZA" sz="3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000">
                          <a:latin typeface="Times New Roman" panose="02020603050405020304" pitchFamily="18" charset="0"/>
                          <a:cs typeface="Times New Roman" panose="02020603050405020304" pitchFamily="18" charset="0"/>
                        </a:rPr>
                        <a:t>More secure (code is hidden from users)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000">
                          <a:latin typeface="Times New Roman" panose="02020603050405020304" pitchFamily="18" charset="0"/>
                          <a:cs typeface="Times New Roman" panose="02020603050405020304" pitchFamily="18" charset="0"/>
                        </a:rPr>
                        <a:t>Less secure (code is 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8439428"/>
                  </a:ext>
                </a:extLst>
              </a:tr>
              <a:tr h="749808">
                <a:tc>
                  <a:txBody>
                    <a:bodyPr/>
                    <a:lstStyle/>
                    <a:p>
                      <a:r>
                        <a:rPr lang="af-ZA" sz="3000" b="1">
                          <a:latin typeface="Times New Roman" panose="02020603050405020304" pitchFamily="18" charset="0"/>
                          <a:cs typeface="Times New Roman" panose="02020603050405020304" pitchFamily="18" charset="0"/>
                        </a:rPr>
                        <a:t>Speed</a:t>
                      </a:r>
                      <a:endParaRPr lang="af-ZA" sz="30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000">
                          <a:latin typeface="Times New Roman" panose="02020603050405020304" pitchFamily="18" charset="0"/>
                          <a:cs typeface="Times New Roman" panose="02020603050405020304" pitchFamily="18" charset="0"/>
                        </a:rPr>
                        <a:t>Slower (depends on server response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3000" dirty="0">
                          <a:latin typeface="Times New Roman" panose="02020603050405020304" pitchFamily="18" charset="0"/>
                          <a:cs typeface="Times New Roman" panose="02020603050405020304" pitchFamily="18" charset="0"/>
                        </a:rPr>
                        <a:t>Faster (runs on user’s device)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1744105"/>
                  </a:ext>
                </a:extLst>
              </a:tr>
            </a:tbl>
          </a:graphicData>
        </a:graphic>
      </p:graphicFrame>
    </p:spTree>
    <p:extLst>
      <p:ext uri="{BB962C8B-B14F-4D97-AF65-F5344CB8AC3E}">
        <p14:creationId xmlns:p14="http://schemas.microsoft.com/office/powerpoint/2010/main" val="3008747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C532C-2E1E-8B8E-9CA0-6662BE6146FA}"/>
              </a:ext>
            </a:extLst>
          </p:cNvPr>
          <p:cNvSpPr>
            <a:spLocks noGrp="1"/>
          </p:cNvSpPr>
          <p:nvPr>
            <p:ph type="title"/>
          </p:nvPr>
        </p:nvSpPr>
        <p:spPr/>
        <p:txBody>
          <a:bodyPr/>
          <a:lstStyle/>
          <a:p>
            <a:r>
              <a:rPr lang="af-ZA" b="1" dirty="0">
                <a:latin typeface="Times New Roman" panose="02020603050405020304" pitchFamily="18" charset="0"/>
                <a:cs typeface="Times New Roman" panose="02020603050405020304" pitchFamily="18" charset="0"/>
              </a:rPr>
              <a:t>Managing Web Infrastructure Effectively</a:t>
            </a:r>
            <a:br>
              <a:rPr lang="af-ZA" b="1" dirty="0">
                <a:latin typeface="Times New Roman" panose="02020603050405020304" pitchFamily="18" charset="0"/>
                <a:cs typeface="Times New Roman" panose="02020603050405020304" pitchFamily="18" charset="0"/>
              </a:rPr>
            </a:br>
            <a:endParaRPr lang="en-DK"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D218945-7563-CF49-3A70-97B6B91DE2C4}"/>
              </a:ext>
            </a:extLst>
          </p:cNvPr>
          <p:cNvSpPr>
            <a:spLocks noGrp="1"/>
          </p:cNvSpPr>
          <p:nvPr>
            <p:ph idx="1"/>
          </p:nvPr>
        </p:nvSpPr>
        <p:spPr>
          <a:xfrm>
            <a:off x="1005840" y="1503997"/>
            <a:ext cx="12618720" cy="5221606"/>
          </a:xfrm>
        </p:spPr>
        <p:txBody>
          <a:bodyPr>
            <a:noAutofit/>
          </a:bodyPr>
          <a:lstStyle/>
          <a:p>
            <a:pPr marL="514350" indent="-514350">
              <a:buFont typeface="+mj-lt"/>
              <a:buAutoNum type="arabicPeriod"/>
            </a:pPr>
            <a:r>
              <a:rPr lang="en-DK" sz="2500" dirty="0">
                <a:latin typeface="Times New Roman" panose="02020603050405020304" pitchFamily="18" charset="0"/>
                <a:cs typeface="Times New Roman" panose="02020603050405020304" pitchFamily="18" charset="0"/>
              </a:rPr>
              <a:t> </a:t>
            </a:r>
            <a:r>
              <a:rPr lang="af-ZA" sz="2500" b="1" dirty="0">
                <a:latin typeface="Times New Roman" panose="02020603050405020304" pitchFamily="18" charset="0"/>
                <a:cs typeface="Times New Roman" panose="02020603050405020304" pitchFamily="18" charset="0"/>
              </a:rPr>
              <a:t>Use Load Balancers</a:t>
            </a:r>
            <a:r>
              <a:rPr lang="af-ZA" sz="2500" dirty="0">
                <a:latin typeface="Times New Roman" panose="02020603050405020304" pitchFamily="18" charset="0"/>
                <a:cs typeface="Times New Roman" panose="02020603050405020304" pitchFamily="18" charset="0"/>
              </a:rPr>
              <a:t> – Distribute traffic across multiple servers.</a:t>
            </a:r>
          </a:p>
          <a:p>
            <a:pPr marL="514350" indent="-514350">
              <a:buFont typeface="+mj-lt"/>
              <a:buAutoNum type="arabicPeriod"/>
            </a:pPr>
            <a:r>
              <a:rPr lang="en-DK" sz="2500" dirty="0">
                <a:latin typeface="Times New Roman" panose="02020603050405020304" pitchFamily="18" charset="0"/>
                <a:cs typeface="Times New Roman" panose="02020603050405020304" pitchFamily="18" charset="0"/>
              </a:rPr>
              <a:t> </a:t>
            </a:r>
            <a:r>
              <a:rPr lang="af-ZA" sz="2500" b="1" dirty="0">
                <a:latin typeface="Times New Roman" panose="02020603050405020304" pitchFamily="18" charset="0"/>
                <a:cs typeface="Times New Roman" panose="02020603050405020304" pitchFamily="18" charset="0"/>
              </a:rPr>
              <a:t>Implement Caching</a:t>
            </a:r>
            <a:r>
              <a:rPr lang="af-ZA" sz="2500" dirty="0">
                <a:latin typeface="Times New Roman" panose="02020603050405020304" pitchFamily="18" charset="0"/>
                <a:cs typeface="Times New Roman" panose="02020603050405020304" pitchFamily="18" charset="0"/>
              </a:rPr>
              <a:t> – Speed up response time (Redis, Varnish, CDN).</a:t>
            </a:r>
          </a:p>
          <a:p>
            <a:pPr marL="514350" indent="-514350">
              <a:buFont typeface="+mj-lt"/>
              <a:buAutoNum type="arabicPeriod"/>
            </a:pPr>
            <a:r>
              <a:rPr lang="en-DK" sz="2500" dirty="0">
                <a:latin typeface="Times New Roman" panose="02020603050405020304" pitchFamily="18" charset="0"/>
                <a:cs typeface="Times New Roman" panose="02020603050405020304" pitchFamily="18" charset="0"/>
              </a:rPr>
              <a:t> </a:t>
            </a:r>
            <a:r>
              <a:rPr lang="af-ZA" sz="2500" b="1" dirty="0">
                <a:latin typeface="Times New Roman" panose="02020603050405020304" pitchFamily="18" charset="0"/>
                <a:cs typeface="Times New Roman" panose="02020603050405020304" pitchFamily="18" charset="0"/>
              </a:rPr>
              <a:t>Monitor Performance</a:t>
            </a:r>
            <a:r>
              <a:rPr lang="af-ZA" sz="2500" dirty="0">
                <a:latin typeface="Times New Roman" panose="02020603050405020304" pitchFamily="18" charset="0"/>
                <a:cs typeface="Times New Roman" panose="02020603050405020304" pitchFamily="18" charset="0"/>
              </a:rPr>
              <a:t> – Use tools like Prometheus, Grafana, New Relic.</a:t>
            </a:r>
          </a:p>
          <a:p>
            <a:pPr marL="514350" indent="-514350">
              <a:buFont typeface="+mj-lt"/>
              <a:buAutoNum type="arabicPeriod"/>
            </a:pPr>
            <a:r>
              <a:rPr lang="en-DK" sz="2500" dirty="0">
                <a:latin typeface="Times New Roman" panose="02020603050405020304" pitchFamily="18" charset="0"/>
                <a:cs typeface="Times New Roman" panose="02020603050405020304" pitchFamily="18" charset="0"/>
              </a:rPr>
              <a:t> </a:t>
            </a:r>
            <a:r>
              <a:rPr lang="af-ZA" sz="2500" b="1" dirty="0">
                <a:latin typeface="Times New Roman" panose="02020603050405020304" pitchFamily="18" charset="0"/>
                <a:cs typeface="Times New Roman" panose="02020603050405020304" pitchFamily="18" charset="0"/>
              </a:rPr>
              <a:t>Enhance Security</a:t>
            </a:r>
            <a:r>
              <a:rPr lang="af-ZA" sz="2500" dirty="0">
                <a:latin typeface="Times New Roman" panose="02020603050405020304" pitchFamily="18" charset="0"/>
                <a:cs typeface="Times New Roman" panose="02020603050405020304" pitchFamily="18" charset="0"/>
              </a:rPr>
              <a:t> – Apply </a:t>
            </a:r>
            <a:r>
              <a:rPr lang="af-ZA" sz="2500" b="1" dirty="0">
                <a:latin typeface="Times New Roman" panose="02020603050405020304" pitchFamily="18" charset="0"/>
                <a:cs typeface="Times New Roman" panose="02020603050405020304" pitchFamily="18" charset="0"/>
              </a:rPr>
              <a:t>firewalls, SSL/TLS encryption, authentication</a:t>
            </a:r>
            <a:r>
              <a:rPr lang="af-ZA" sz="2500"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DK" sz="2500" dirty="0">
                <a:latin typeface="Times New Roman" panose="02020603050405020304" pitchFamily="18" charset="0"/>
                <a:cs typeface="Times New Roman" panose="02020603050405020304" pitchFamily="18" charset="0"/>
              </a:rPr>
              <a:t> </a:t>
            </a:r>
            <a:r>
              <a:rPr lang="af-ZA" sz="2500" b="1" dirty="0">
                <a:latin typeface="Times New Roman" panose="02020603050405020304" pitchFamily="18" charset="0"/>
                <a:cs typeface="Times New Roman" panose="02020603050405020304" pitchFamily="18" charset="0"/>
              </a:rPr>
              <a:t>Scalability &amp; High Availability</a:t>
            </a:r>
            <a:r>
              <a:rPr lang="af-ZA" sz="2500" dirty="0">
                <a:latin typeface="Times New Roman" panose="02020603050405020304" pitchFamily="18" charset="0"/>
                <a:cs typeface="Times New Roman" panose="02020603050405020304" pitchFamily="18" charset="0"/>
              </a:rPr>
              <a:t> – Deploy </a:t>
            </a:r>
            <a:r>
              <a:rPr lang="af-ZA" sz="2500" b="1" dirty="0">
                <a:latin typeface="Times New Roman" panose="02020603050405020304" pitchFamily="18" charset="0"/>
                <a:cs typeface="Times New Roman" panose="02020603050405020304" pitchFamily="18" charset="0"/>
              </a:rPr>
              <a:t>cloud solutions (AWS, GCP, Azure)</a:t>
            </a:r>
            <a:r>
              <a:rPr lang="af-ZA" sz="2500" dirty="0">
                <a:latin typeface="Times New Roman" panose="02020603050405020304" pitchFamily="18" charset="0"/>
                <a:cs typeface="Times New Roman" panose="02020603050405020304" pitchFamily="18" charset="0"/>
              </a:rPr>
              <a:t> for seamless scaling.</a:t>
            </a:r>
          </a:p>
          <a:p>
            <a:pPr marL="0" indent="0">
              <a:buNone/>
            </a:pPr>
            <a:endParaRPr lang="en-GB" sz="2500" dirty="0">
              <a:latin typeface="Times New Roman" panose="02020603050405020304" pitchFamily="18" charset="0"/>
              <a:cs typeface="Times New Roman" panose="02020603050405020304" pitchFamily="18" charset="0"/>
            </a:endParaRPr>
          </a:p>
          <a:p>
            <a:pPr marL="0" indent="0">
              <a:buNone/>
            </a:pPr>
            <a:r>
              <a:rPr lang="en-DK" sz="2500" dirty="0">
                <a:latin typeface="Times New Roman" panose="02020603050405020304" pitchFamily="18" charset="0"/>
                <a:cs typeface="Times New Roman" panose="02020603050405020304" pitchFamily="18" charset="0"/>
              </a:rPr>
              <a:t> </a:t>
            </a:r>
            <a:r>
              <a:rPr lang="af-ZA" sz="2500" b="1" dirty="0">
                <a:latin typeface="Times New Roman" panose="02020603050405020304" pitchFamily="18" charset="0"/>
                <a:cs typeface="Times New Roman" panose="02020603050405020304" pitchFamily="18" charset="0"/>
              </a:rPr>
              <a:t>Example Architecture to be used:</a:t>
            </a:r>
          </a:p>
          <a:p>
            <a:pPr marL="0" indent="0">
              <a:buNone/>
            </a:pPr>
            <a:endParaRPr lang="af-ZA" sz="25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af-ZA" sz="2500" b="1" dirty="0">
                <a:latin typeface="Times New Roman" panose="02020603050405020304" pitchFamily="18" charset="0"/>
                <a:cs typeface="Times New Roman" panose="02020603050405020304" pitchFamily="18" charset="0"/>
              </a:rPr>
              <a:t>Frontend:</a:t>
            </a:r>
            <a:r>
              <a:rPr lang="af-ZA" sz="2500" dirty="0">
                <a:latin typeface="Times New Roman" panose="02020603050405020304" pitchFamily="18" charset="0"/>
                <a:cs typeface="Times New Roman" panose="02020603050405020304" pitchFamily="18" charset="0"/>
              </a:rPr>
              <a:t> React.js, Angular, or Vue.js.</a:t>
            </a:r>
          </a:p>
          <a:p>
            <a:pPr marL="514350" indent="-514350">
              <a:buFont typeface="+mj-lt"/>
              <a:buAutoNum type="arabicPeriod"/>
            </a:pPr>
            <a:r>
              <a:rPr lang="af-ZA" sz="2500" b="1" dirty="0">
                <a:latin typeface="Times New Roman" panose="02020603050405020304" pitchFamily="18" charset="0"/>
                <a:cs typeface="Times New Roman" panose="02020603050405020304" pitchFamily="18" charset="0"/>
              </a:rPr>
              <a:t>Backend:</a:t>
            </a:r>
            <a:r>
              <a:rPr lang="af-ZA" sz="2500" dirty="0">
                <a:latin typeface="Times New Roman" panose="02020603050405020304" pitchFamily="18" charset="0"/>
                <a:cs typeface="Times New Roman" panose="02020603050405020304" pitchFamily="18" charset="0"/>
              </a:rPr>
              <a:t> Node.js, Python, or PHP.</a:t>
            </a:r>
          </a:p>
          <a:p>
            <a:pPr marL="514350" indent="-514350">
              <a:buFont typeface="+mj-lt"/>
              <a:buAutoNum type="arabicPeriod"/>
            </a:pPr>
            <a:r>
              <a:rPr lang="af-ZA" sz="2500" b="1" dirty="0">
                <a:latin typeface="Times New Roman" panose="02020603050405020304" pitchFamily="18" charset="0"/>
                <a:cs typeface="Times New Roman" panose="02020603050405020304" pitchFamily="18" charset="0"/>
              </a:rPr>
              <a:t>Database:</a:t>
            </a:r>
            <a:r>
              <a:rPr lang="af-ZA" sz="2500" dirty="0">
                <a:latin typeface="Times New Roman" panose="02020603050405020304" pitchFamily="18" charset="0"/>
                <a:cs typeface="Times New Roman" panose="02020603050405020304" pitchFamily="18" charset="0"/>
              </a:rPr>
              <a:t> PostgreSQL, MySQL, or MongoDB.</a:t>
            </a:r>
          </a:p>
          <a:p>
            <a:pPr marL="514350" indent="-514350">
              <a:buFont typeface="+mj-lt"/>
              <a:buAutoNum type="arabicPeriod"/>
            </a:pPr>
            <a:r>
              <a:rPr lang="af-ZA" sz="2500" b="1" dirty="0">
                <a:latin typeface="Times New Roman" panose="02020603050405020304" pitchFamily="18" charset="0"/>
                <a:cs typeface="Times New Roman" panose="02020603050405020304" pitchFamily="18" charset="0"/>
              </a:rPr>
              <a:t>Caching:</a:t>
            </a:r>
            <a:r>
              <a:rPr lang="af-ZA" sz="2500" dirty="0">
                <a:latin typeface="Times New Roman" panose="02020603050405020304" pitchFamily="18" charset="0"/>
                <a:cs typeface="Times New Roman" panose="02020603050405020304" pitchFamily="18" charset="0"/>
              </a:rPr>
              <a:t> Redis, Cloudflare CDN.</a:t>
            </a:r>
          </a:p>
          <a:p>
            <a:pPr marL="514350" indent="-514350">
              <a:buFont typeface="+mj-lt"/>
              <a:buAutoNum type="arabicPeriod"/>
            </a:pPr>
            <a:r>
              <a:rPr lang="af-ZA" sz="2500" b="1" dirty="0">
                <a:latin typeface="Times New Roman" panose="02020603050405020304" pitchFamily="18" charset="0"/>
                <a:cs typeface="Times New Roman" panose="02020603050405020304" pitchFamily="18" charset="0"/>
              </a:rPr>
              <a:t>Cloud Hosting:</a:t>
            </a:r>
            <a:r>
              <a:rPr lang="af-ZA" sz="2500" dirty="0">
                <a:latin typeface="Times New Roman" panose="02020603050405020304" pitchFamily="18" charset="0"/>
                <a:cs typeface="Times New Roman" panose="02020603050405020304" pitchFamily="18" charset="0"/>
              </a:rPr>
              <a:t> AWS, DigitalOcean, Azure.</a:t>
            </a:r>
          </a:p>
          <a:p>
            <a:endParaRPr lang="en-DK"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5767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968693" y="2180868"/>
            <a:ext cx="8804672" cy="726043"/>
          </a:xfrm>
          <a:prstGeom prst="rect">
            <a:avLst/>
          </a:prstGeom>
          <a:noFill/>
          <a:ln/>
        </p:spPr>
        <p:txBody>
          <a:bodyPr wrap="none" lIns="0" tIns="0" rIns="0" bIns="0" rtlCol="0" anchor="t"/>
          <a:lstStyle/>
          <a:p>
            <a:pPr marL="0" indent="0">
              <a:lnSpc>
                <a:spcPts val="5700"/>
              </a:lnSpc>
              <a:buNone/>
            </a:pPr>
            <a:r>
              <a:rPr lang="en-US" sz="4550" kern="0" spc="-91" dirty="0">
                <a:solidFill>
                  <a:srgbClr val="D73AD7"/>
                </a:solidFill>
                <a:latin typeface="Source Serif Pro Semi Bold" pitchFamily="34" charset="0"/>
                <a:ea typeface="Source Serif Pro Semi Bold" pitchFamily="34" charset="-122"/>
                <a:cs typeface="Source Serif Pro Semi Bold" pitchFamily="34" charset="-120"/>
              </a:rPr>
              <a:t>Conclusion and Recommendations</a:t>
            </a:r>
            <a:endParaRPr lang="en-US" sz="4550" dirty="0"/>
          </a:p>
        </p:txBody>
      </p:sp>
      <p:sp>
        <p:nvSpPr>
          <p:cNvPr id="3" name="Text 1"/>
          <p:cNvSpPr/>
          <p:nvPr/>
        </p:nvSpPr>
        <p:spPr>
          <a:xfrm>
            <a:off x="968693" y="3400663"/>
            <a:ext cx="12692896" cy="118514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Understanding web server architecture is essential for building robust and scalable web applications. Single-tier architecture offers simplicity for small projects, while multi-tier architecture provides the scalability and reliability needed for larger applications.</a:t>
            </a:r>
            <a:endParaRPr lang="en-US" sz="1900" dirty="0"/>
          </a:p>
        </p:txBody>
      </p:sp>
      <p:sp>
        <p:nvSpPr>
          <p:cNvPr id="4" name="Text 2"/>
          <p:cNvSpPr/>
          <p:nvPr/>
        </p:nvSpPr>
        <p:spPr>
          <a:xfrm>
            <a:off x="968693" y="4863465"/>
            <a:ext cx="12692896" cy="118514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For growing applications, it is recommended to adopt a multi-tier architecture with load balancing. This ensures that the application can handle increased traffic and remain available even in the event of server failures. Careful planning and monitoring are crucial for successful implementation and maintenance of web server architectures.</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68693" y="1110615"/>
            <a:ext cx="8150781" cy="726043"/>
          </a:xfrm>
          <a:prstGeom prst="rect">
            <a:avLst/>
          </a:prstGeom>
          <a:noFill/>
          <a:ln/>
        </p:spPr>
        <p:txBody>
          <a:bodyPr wrap="none" lIns="0" tIns="0" rIns="0" bIns="0" rtlCol="0" anchor="t"/>
          <a:lstStyle/>
          <a:p>
            <a:pPr marL="0" indent="0">
              <a:lnSpc>
                <a:spcPts val="5700"/>
              </a:lnSpc>
              <a:buNone/>
            </a:pPr>
            <a:r>
              <a:rPr lang="en-US" sz="4550" kern="0" spc="-91" dirty="0">
                <a:solidFill>
                  <a:srgbClr val="D73AD7"/>
                </a:solidFill>
                <a:latin typeface="Times New Roman" panose="02020603050405020304" pitchFamily="18" charset="0"/>
                <a:ea typeface="Source Serif Pro Semi Bold" pitchFamily="34" charset="-122"/>
                <a:cs typeface="Times New Roman" panose="02020603050405020304" pitchFamily="18" charset="0"/>
              </a:rPr>
              <a:t>Physical vs. Logical Architecture</a:t>
            </a:r>
            <a:endParaRPr lang="en-US" sz="4550" dirty="0">
              <a:latin typeface="Times New Roman" panose="02020603050405020304" pitchFamily="18" charset="0"/>
              <a:cs typeface="Times New Roman" panose="02020603050405020304" pitchFamily="18" charset="0"/>
            </a:endParaRPr>
          </a:p>
        </p:txBody>
      </p:sp>
      <p:sp>
        <p:nvSpPr>
          <p:cNvPr id="3" name="Text 1"/>
          <p:cNvSpPr/>
          <p:nvPr/>
        </p:nvSpPr>
        <p:spPr>
          <a:xfrm>
            <a:off x="968693" y="2453759"/>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D73AD7"/>
                </a:solidFill>
                <a:latin typeface="Source Serif Pro Semi Bold" pitchFamily="34" charset="0"/>
                <a:ea typeface="Source Serif Pro Semi Bold" pitchFamily="34" charset="-122"/>
                <a:cs typeface="Source Serif Pro Semi Bold" pitchFamily="34" charset="-120"/>
              </a:rPr>
              <a:t>Physical Architecture</a:t>
            </a:r>
            <a:endParaRPr lang="en-US" sz="2250" dirty="0"/>
          </a:p>
        </p:txBody>
      </p:sp>
      <p:sp>
        <p:nvSpPr>
          <p:cNvPr id="4" name="Text 2"/>
          <p:cNvSpPr/>
          <p:nvPr/>
        </p:nvSpPr>
        <p:spPr>
          <a:xfrm>
            <a:off x="968693" y="3063716"/>
            <a:ext cx="6045279" cy="2370296"/>
          </a:xfrm>
          <a:prstGeom prst="rect">
            <a:avLst/>
          </a:prstGeom>
          <a:noFill/>
          <a:ln/>
        </p:spPr>
        <p:txBody>
          <a:bodyPr wrap="square" lIns="0" tIns="0" rIns="0" bIns="0" rtlCol="0" anchor="t"/>
          <a:lstStyle/>
          <a:p>
            <a:pPr marL="342900" indent="-342900">
              <a:lnSpc>
                <a:spcPts val="3100"/>
              </a:lnSpc>
              <a:buFont typeface="Arial" panose="020B0604020202020204" pitchFamily="34" charset="0"/>
              <a:buChar char="•"/>
            </a:pPr>
            <a:r>
              <a:rPr lang="en-US" sz="1900" kern="0" spc="-39" dirty="0">
                <a:solidFill>
                  <a:srgbClr val="272525"/>
                </a:solidFill>
                <a:latin typeface="Source Sans Pro" pitchFamily="34" charset="0"/>
                <a:ea typeface="Source Sans Pro" pitchFamily="34" charset="-122"/>
                <a:cs typeface="Source Sans Pro" pitchFamily="34" charset="-120"/>
              </a:rPr>
              <a:t>Physical architecture refers to the </a:t>
            </a:r>
            <a:r>
              <a:rPr lang="en-US" sz="1900" kern="0" spc="-39" dirty="0">
                <a:solidFill>
                  <a:srgbClr val="FF0000"/>
                </a:solidFill>
                <a:latin typeface="Source Sans Pro" pitchFamily="34" charset="0"/>
                <a:ea typeface="Source Sans Pro" pitchFamily="34" charset="-122"/>
                <a:cs typeface="Source Sans Pro" pitchFamily="34" charset="-120"/>
              </a:rPr>
              <a:t>tangible components </a:t>
            </a:r>
            <a:r>
              <a:rPr lang="en-US" sz="1900" kern="0" spc="-39" dirty="0">
                <a:solidFill>
                  <a:srgbClr val="272525"/>
                </a:solidFill>
                <a:latin typeface="Source Sans Pro" pitchFamily="34" charset="0"/>
                <a:ea typeface="Source Sans Pro" pitchFamily="34" charset="-122"/>
                <a:cs typeface="Source Sans Pro" pitchFamily="34" charset="-120"/>
              </a:rPr>
              <a:t>of a web server system. </a:t>
            </a:r>
          </a:p>
          <a:p>
            <a:pPr marL="342900" indent="-342900">
              <a:lnSpc>
                <a:spcPts val="3100"/>
              </a:lnSpc>
              <a:buFont typeface="Arial" panose="020B0604020202020204" pitchFamily="34" charset="0"/>
              <a:buChar char="•"/>
            </a:pPr>
            <a:r>
              <a:rPr lang="en-US" sz="1900" kern="0" spc="-39" dirty="0">
                <a:solidFill>
                  <a:srgbClr val="272525"/>
                </a:solidFill>
                <a:latin typeface="Source Sans Pro" pitchFamily="34" charset="0"/>
                <a:ea typeface="Source Sans Pro" pitchFamily="34" charset="-122"/>
                <a:cs typeface="Source Sans Pro" pitchFamily="34" charset="-120"/>
              </a:rPr>
              <a:t>This encompasses the hardware, including servers, networking equipment, and storage devices. </a:t>
            </a:r>
          </a:p>
          <a:p>
            <a:pPr marL="342900" indent="-342900">
              <a:lnSpc>
                <a:spcPts val="3100"/>
              </a:lnSpc>
              <a:buFont typeface="Arial" panose="020B0604020202020204" pitchFamily="34" charset="0"/>
              <a:buChar char="•"/>
            </a:pPr>
            <a:r>
              <a:rPr lang="en-US" sz="1900" kern="0" spc="-39" dirty="0">
                <a:solidFill>
                  <a:srgbClr val="272525"/>
                </a:solidFill>
                <a:latin typeface="Source Sans Pro" pitchFamily="34" charset="0"/>
                <a:ea typeface="Source Sans Pro" pitchFamily="34" charset="-122"/>
                <a:cs typeface="Source Sans Pro" pitchFamily="34" charset="-120"/>
              </a:rPr>
              <a:t>Key considerations include server specifications (CPU, RAM, storage), network bandwidth, and physical security measures.</a:t>
            </a:r>
            <a:endParaRPr lang="en-US" sz="1900" dirty="0"/>
          </a:p>
        </p:txBody>
      </p:sp>
      <p:sp>
        <p:nvSpPr>
          <p:cNvPr id="5" name="Text 3"/>
          <p:cNvSpPr/>
          <p:nvPr/>
        </p:nvSpPr>
        <p:spPr>
          <a:xfrm>
            <a:off x="7623810" y="2453759"/>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D73AD7"/>
                </a:solidFill>
                <a:latin typeface="Source Serif Pro Semi Bold" pitchFamily="34" charset="0"/>
                <a:ea typeface="Source Serif Pro Semi Bold" pitchFamily="34" charset="-122"/>
                <a:cs typeface="Source Serif Pro Semi Bold" pitchFamily="34" charset="-120"/>
              </a:rPr>
              <a:t>Logical Architecture</a:t>
            </a:r>
            <a:endParaRPr lang="en-US" sz="2250" dirty="0"/>
          </a:p>
        </p:txBody>
      </p:sp>
      <p:sp>
        <p:nvSpPr>
          <p:cNvPr id="6" name="Text 4"/>
          <p:cNvSpPr/>
          <p:nvPr/>
        </p:nvSpPr>
        <p:spPr>
          <a:xfrm>
            <a:off x="7623810" y="3063716"/>
            <a:ext cx="6045279" cy="1975247"/>
          </a:xfrm>
          <a:prstGeom prst="rect">
            <a:avLst/>
          </a:prstGeom>
          <a:noFill/>
          <a:ln/>
        </p:spPr>
        <p:txBody>
          <a:bodyPr wrap="square" lIns="0" tIns="0" rIns="0" bIns="0" rtlCol="0" anchor="t"/>
          <a:lstStyle/>
          <a:p>
            <a:pPr marL="342900" indent="-342900">
              <a:lnSpc>
                <a:spcPts val="3100"/>
              </a:lnSpc>
              <a:buFont typeface="Arial" panose="020B0604020202020204" pitchFamily="34" charset="0"/>
              <a:buChar char="•"/>
            </a:pPr>
            <a:r>
              <a:rPr lang="en-US" sz="1900" kern="0" spc="-39" dirty="0">
                <a:solidFill>
                  <a:srgbClr val="272525"/>
                </a:solidFill>
                <a:latin typeface="Source Sans Pro" pitchFamily="34" charset="0"/>
                <a:ea typeface="Source Sans Pro" pitchFamily="34" charset="-122"/>
                <a:cs typeface="Source Sans Pro" pitchFamily="34" charset="-120"/>
              </a:rPr>
              <a:t>Logical architecture, on the other hand, focuses on the </a:t>
            </a:r>
            <a:r>
              <a:rPr lang="en-US" sz="1900" kern="0" spc="-39" dirty="0">
                <a:solidFill>
                  <a:srgbClr val="FF0000"/>
                </a:solidFill>
                <a:latin typeface="Source Sans Pro" pitchFamily="34" charset="0"/>
                <a:ea typeface="Source Sans Pro" pitchFamily="34" charset="-122"/>
                <a:cs typeface="Source Sans Pro" pitchFamily="34" charset="-120"/>
              </a:rPr>
              <a:t>software and organizational structure. </a:t>
            </a:r>
          </a:p>
          <a:p>
            <a:pPr marL="342900" indent="-342900">
              <a:lnSpc>
                <a:spcPts val="3100"/>
              </a:lnSpc>
              <a:buFont typeface="Arial" panose="020B0604020202020204" pitchFamily="34" charset="0"/>
              <a:buChar char="•"/>
            </a:pPr>
            <a:r>
              <a:rPr lang="en-US" sz="1900" kern="0" spc="-39" dirty="0">
                <a:solidFill>
                  <a:srgbClr val="272525"/>
                </a:solidFill>
                <a:latin typeface="Source Sans Pro" pitchFamily="34" charset="0"/>
                <a:ea typeface="Source Sans Pro" pitchFamily="34" charset="-122"/>
                <a:cs typeface="Source Sans Pro" pitchFamily="34" charset="-120"/>
              </a:rPr>
              <a:t>This involves the operating system, web server software (e.g., Apache, Nginx), databases, and application code. </a:t>
            </a:r>
          </a:p>
          <a:p>
            <a:pPr marL="342900" indent="-342900">
              <a:lnSpc>
                <a:spcPts val="3100"/>
              </a:lnSpc>
              <a:buFont typeface="Arial" panose="020B0604020202020204" pitchFamily="34" charset="0"/>
              <a:buChar char="•"/>
            </a:pPr>
            <a:r>
              <a:rPr lang="en-US" sz="1900" kern="0" spc="-39" dirty="0">
                <a:solidFill>
                  <a:srgbClr val="272525"/>
                </a:solidFill>
                <a:latin typeface="Source Sans Pro" pitchFamily="34" charset="0"/>
                <a:ea typeface="Source Sans Pro" pitchFamily="34" charset="-122"/>
                <a:cs typeface="Source Sans Pro" pitchFamily="34" charset="-120"/>
              </a:rPr>
              <a:t>It also includes how these components interact and are managed.</a:t>
            </a:r>
            <a:endParaRPr lang="en-US" sz="1900" dirty="0"/>
          </a:p>
        </p:txBody>
      </p:sp>
      <p:sp>
        <p:nvSpPr>
          <p:cNvPr id="7" name="Text 5"/>
          <p:cNvSpPr/>
          <p:nvPr/>
        </p:nvSpPr>
        <p:spPr>
          <a:xfrm>
            <a:off x="968693" y="5933837"/>
            <a:ext cx="12692896" cy="1185148"/>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Source Sans Pro" pitchFamily="34" charset="0"/>
                <a:ea typeface="Source Sans Pro" pitchFamily="34" charset="-122"/>
                <a:cs typeface="Source Sans Pro" pitchFamily="34" charset="-120"/>
              </a:rPr>
              <a:t>Understanding both physical and logical architectures is crucial for designing and maintaining efficient and reliable web server systems. Physical resources must support the demands of the logical architecture to avoid bottlenecks and ensure optimal performance.</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D83B7F-4951-CE18-8170-A8C1A20343BD}"/>
              </a:ext>
            </a:extLst>
          </p:cNvPr>
          <p:cNvSpPr txBox="1"/>
          <p:nvPr/>
        </p:nvSpPr>
        <p:spPr>
          <a:xfrm>
            <a:off x="862640" y="653268"/>
            <a:ext cx="13508967" cy="6863417"/>
          </a:xfrm>
          <a:prstGeom prst="rect">
            <a:avLst/>
          </a:prstGeom>
          <a:noFill/>
        </p:spPr>
        <p:txBody>
          <a:bodyPr wrap="square">
            <a:spAutoFit/>
          </a:bodyPr>
          <a:lstStyle/>
          <a:p>
            <a:br>
              <a:rPr lang="en-GB" sz="4000" dirty="0"/>
            </a:br>
            <a:r>
              <a:rPr lang="en-GB" sz="4000" dirty="0"/>
              <a:t>This refers to the tangible hardware and network infrastructure that supports your web server. It includes:</a:t>
            </a:r>
          </a:p>
          <a:p>
            <a:pPr>
              <a:buFont typeface="Arial" panose="020B0604020202020204" pitchFamily="34" charset="0"/>
              <a:buChar char="•"/>
            </a:pPr>
            <a:r>
              <a:rPr lang="en-GB" sz="4000" b="1" dirty="0"/>
              <a:t>Servers and Data Centers:</a:t>
            </a:r>
            <a:r>
              <a:rPr lang="en-GB" sz="4000" dirty="0"/>
              <a:t> The actual machines—whether physical or virtual—that host your web server software.</a:t>
            </a:r>
          </a:p>
          <a:p>
            <a:pPr>
              <a:buFont typeface="Arial" panose="020B0604020202020204" pitchFamily="34" charset="0"/>
              <a:buChar char="•"/>
            </a:pPr>
            <a:r>
              <a:rPr lang="en-GB" sz="4000" b="1" dirty="0"/>
              <a:t>Networking Equipment:</a:t>
            </a:r>
            <a:r>
              <a:rPr lang="en-GB" sz="4000" dirty="0"/>
              <a:t> Routers, switches, firewalls, and cables that connect these servers to each other and the wider internet.</a:t>
            </a:r>
          </a:p>
          <a:p>
            <a:pPr>
              <a:buFont typeface="Arial" panose="020B0604020202020204" pitchFamily="34" charset="0"/>
              <a:buChar char="•"/>
            </a:pPr>
            <a:r>
              <a:rPr lang="en-GB" sz="4000" b="1" dirty="0"/>
              <a:t>Storage Devices:</a:t>
            </a:r>
            <a:r>
              <a:rPr lang="en-GB" sz="4000" dirty="0"/>
              <a:t> Hard drives or SSDs where website data, databases, and files are stored.</a:t>
            </a:r>
          </a:p>
          <a:p>
            <a:pPr>
              <a:buFont typeface="Arial" panose="020B0604020202020204" pitchFamily="34" charset="0"/>
              <a:buChar char="•"/>
            </a:pPr>
            <a:r>
              <a:rPr lang="en-GB" sz="4000" b="1" dirty="0"/>
              <a:t>Redundancy Systems:</a:t>
            </a:r>
            <a:r>
              <a:rPr lang="en-GB" sz="4000" dirty="0"/>
              <a:t> Backup power supplies, cooling systems, and failover hardware that ensure continuous operation.</a:t>
            </a:r>
          </a:p>
        </p:txBody>
      </p:sp>
      <p:sp>
        <p:nvSpPr>
          <p:cNvPr id="5" name="TextBox 4">
            <a:extLst>
              <a:ext uri="{FF2B5EF4-FFF2-40B4-BE49-F238E27FC236}">
                <a16:creationId xmlns:a16="http://schemas.microsoft.com/office/drawing/2014/main" id="{48816491-D940-B3D8-2FC6-4E66A42C156A}"/>
              </a:ext>
            </a:extLst>
          </p:cNvPr>
          <p:cNvSpPr txBox="1"/>
          <p:nvPr/>
        </p:nvSpPr>
        <p:spPr>
          <a:xfrm>
            <a:off x="2191109" y="132475"/>
            <a:ext cx="7315200" cy="1015663"/>
          </a:xfrm>
          <a:prstGeom prst="rect">
            <a:avLst/>
          </a:prstGeom>
          <a:noFill/>
        </p:spPr>
        <p:txBody>
          <a:bodyPr wrap="square">
            <a:spAutoFit/>
          </a:bodyPr>
          <a:lstStyle/>
          <a:p>
            <a:r>
              <a:rPr lang="en-GB" sz="6000" b="1" dirty="0"/>
              <a:t>Physical Architecture:</a:t>
            </a:r>
            <a:endParaRPr lang="en-DK" sz="6000" dirty="0"/>
          </a:p>
        </p:txBody>
      </p:sp>
    </p:spTree>
    <p:extLst>
      <p:ext uri="{BB962C8B-B14F-4D97-AF65-F5344CB8AC3E}">
        <p14:creationId xmlns:p14="http://schemas.microsoft.com/office/powerpoint/2010/main" val="426592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15DE6-7AA3-1F39-2456-589BCDD0988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90F293D-B2A0-2BAC-9945-E6AC7731E81C}"/>
              </a:ext>
            </a:extLst>
          </p:cNvPr>
          <p:cNvSpPr txBox="1"/>
          <p:nvPr/>
        </p:nvSpPr>
        <p:spPr>
          <a:xfrm>
            <a:off x="862640" y="1117143"/>
            <a:ext cx="13508967" cy="6863417"/>
          </a:xfrm>
          <a:prstGeom prst="rect">
            <a:avLst/>
          </a:prstGeom>
          <a:noFill/>
        </p:spPr>
        <p:txBody>
          <a:bodyPr wrap="square">
            <a:spAutoFit/>
          </a:bodyPr>
          <a:lstStyle/>
          <a:p>
            <a:r>
              <a:rPr lang="en-GB" sz="4000" dirty="0"/>
              <a:t>This represents the conceptual or abstract layout of your web application:</a:t>
            </a:r>
          </a:p>
          <a:p>
            <a:pPr>
              <a:buFont typeface="Arial" panose="020B0604020202020204" pitchFamily="34" charset="0"/>
              <a:buChar char="•"/>
            </a:pPr>
            <a:r>
              <a:rPr lang="en-GB" sz="4000" b="1" dirty="0"/>
              <a:t>Application Layers/Tiers:</a:t>
            </a:r>
            <a:r>
              <a:rPr lang="en-GB" sz="4000" dirty="0"/>
              <a:t> How the application is segmented into parts such as the user </a:t>
            </a:r>
            <a:r>
              <a:rPr lang="en-GB" sz="4000" dirty="0" err="1"/>
              <a:t>interface,application</a:t>
            </a:r>
            <a:r>
              <a:rPr lang="en-GB" sz="4000" dirty="0"/>
              <a:t> processing), and database management.</a:t>
            </a:r>
          </a:p>
          <a:p>
            <a:pPr>
              <a:buFont typeface="Arial" panose="020B0604020202020204" pitchFamily="34" charset="0"/>
              <a:buChar char="•"/>
            </a:pPr>
            <a:r>
              <a:rPr lang="en-GB" sz="4000" b="1" dirty="0"/>
              <a:t>Software Components:</a:t>
            </a:r>
            <a:r>
              <a:rPr lang="en-GB" sz="4000" dirty="0"/>
              <a:t> The division of responsibilities among different software components, such as web servers, application servers, and database servers.</a:t>
            </a:r>
          </a:p>
          <a:p>
            <a:pPr>
              <a:buFont typeface="Arial" panose="020B0604020202020204" pitchFamily="34" charset="0"/>
              <a:buChar char="•"/>
            </a:pPr>
            <a:r>
              <a:rPr lang="en-GB" sz="4000" b="1" dirty="0"/>
              <a:t>Communication Flow:</a:t>
            </a:r>
            <a:r>
              <a:rPr lang="en-GB" sz="4000" dirty="0"/>
              <a:t> How data flows between components, which protocols are used, and how requests and responses are handled.</a:t>
            </a:r>
          </a:p>
        </p:txBody>
      </p:sp>
      <p:sp>
        <p:nvSpPr>
          <p:cNvPr id="5" name="TextBox 4">
            <a:extLst>
              <a:ext uri="{FF2B5EF4-FFF2-40B4-BE49-F238E27FC236}">
                <a16:creationId xmlns:a16="http://schemas.microsoft.com/office/drawing/2014/main" id="{4BE4CE6B-9AB7-673C-F8A6-FA66472AEB26}"/>
              </a:ext>
            </a:extLst>
          </p:cNvPr>
          <p:cNvSpPr txBox="1"/>
          <p:nvPr/>
        </p:nvSpPr>
        <p:spPr>
          <a:xfrm>
            <a:off x="1897811" y="149728"/>
            <a:ext cx="7315200" cy="1015663"/>
          </a:xfrm>
          <a:prstGeom prst="rect">
            <a:avLst/>
          </a:prstGeom>
          <a:noFill/>
        </p:spPr>
        <p:txBody>
          <a:bodyPr wrap="square">
            <a:spAutoFit/>
          </a:bodyPr>
          <a:lstStyle/>
          <a:p>
            <a:r>
              <a:rPr lang="en-GB" sz="6000" b="1" dirty="0"/>
              <a:t>Logical Architecture</a:t>
            </a:r>
            <a:endParaRPr lang="en-DK" sz="6000" dirty="0"/>
          </a:p>
        </p:txBody>
      </p:sp>
    </p:spTree>
    <p:extLst>
      <p:ext uri="{BB962C8B-B14F-4D97-AF65-F5344CB8AC3E}">
        <p14:creationId xmlns:p14="http://schemas.microsoft.com/office/powerpoint/2010/main" val="529410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A6F45-BF44-A1CF-B739-C0625E658E22}"/>
              </a:ext>
            </a:extLst>
          </p:cNvPr>
          <p:cNvSpPr>
            <a:spLocks noGrp="1"/>
          </p:cNvSpPr>
          <p:nvPr>
            <p:ph type="title"/>
          </p:nvPr>
        </p:nvSpPr>
        <p:spPr>
          <a:xfrm>
            <a:off x="310896" y="438150"/>
            <a:ext cx="14173200" cy="1590676"/>
          </a:xfrm>
        </p:spPr>
        <p:txBody>
          <a:bodyPr>
            <a:noAutofit/>
          </a:bodyPr>
          <a:lstStyle/>
          <a:p>
            <a:r>
              <a:rPr lang="af-ZA" sz="6000" b="1" dirty="0">
                <a:latin typeface="Times New Roman" panose="02020603050405020304" pitchFamily="18" charset="0"/>
                <a:cs typeface="Times New Roman" panose="02020603050405020304" pitchFamily="18" charset="0"/>
              </a:rPr>
              <a:t>Components of Web Server Architecture</a:t>
            </a:r>
            <a:br>
              <a:rPr lang="af-ZA" sz="6000" b="1" dirty="0">
                <a:latin typeface="Times New Roman" panose="02020603050405020304" pitchFamily="18" charset="0"/>
                <a:cs typeface="Times New Roman" panose="02020603050405020304" pitchFamily="18" charset="0"/>
              </a:rPr>
            </a:br>
            <a:endParaRPr lang="en-DK"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2B6BBA0-EA5D-B07F-9A91-E8CEC697C35D}"/>
              </a:ext>
            </a:extLst>
          </p:cNvPr>
          <p:cNvSpPr>
            <a:spLocks noGrp="1"/>
          </p:cNvSpPr>
          <p:nvPr>
            <p:ph idx="1"/>
          </p:nvPr>
        </p:nvSpPr>
        <p:spPr>
          <a:xfrm>
            <a:off x="1005840" y="1642110"/>
            <a:ext cx="12618720" cy="5221606"/>
          </a:xfrm>
        </p:spPr>
        <p:txBody>
          <a:bodyPr>
            <a:noAutofit/>
          </a:bodyPr>
          <a:lstStyle/>
          <a:p>
            <a:pPr>
              <a:buFont typeface="Wingdings" panose="05000000000000000000" pitchFamily="2" charset="2"/>
              <a:buChar char="Ø"/>
            </a:pPr>
            <a:r>
              <a:rPr lang="en-DK" sz="3840" b="1" dirty="0">
                <a:latin typeface="Times New Roman" panose="02020603050405020304" pitchFamily="18" charset="0"/>
                <a:cs typeface="Times New Roman" panose="02020603050405020304" pitchFamily="18" charset="0"/>
              </a:rPr>
              <a:t> </a:t>
            </a:r>
            <a:r>
              <a:rPr lang="af-ZA" sz="3840" b="1" dirty="0">
                <a:latin typeface="Times New Roman" panose="02020603050405020304" pitchFamily="18" charset="0"/>
                <a:cs typeface="Times New Roman" panose="02020603050405020304" pitchFamily="18" charset="0"/>
              </a:rPr>
              <a:t>Client (User Device):</a:t>
            </a:r>
            <a:r>
              <a:rPr lang="af-ZA" sz="3840" dirty="0">
                <a:latin typeface="Times New Roman" panose="02020603050405020304" pitchFamily="18" charset="0"/>
                <a:cs typeface="Times New Roman" panose="02020603050405020304" pitchFamily="18" charset="0"/>
              </a:rPr>
              <a:t>Any device (computer, phone, tablet) that requests web pages or services.</a:t>
            </a:r>
          </a:p>
          <a:p>
            <a:pPr>
              <a:buFont typeface="Wingdings" panose="05000000000000000000" pitchFamily="2" charset="2"/>
              <a:buChar char="Ø"/>
            </a:pPr>
            <a:r>
              <a:rPr lang="af-ZA" sz="3840" b="1" dirty="0">
                <a:latin typeface="Times New Roman" panose="02020603050405020304" pitchFamily="18" charset="0"/>
                <a:cs typeface="Times New Roman" panose="02020603050405020304" pitchFamily="18" charset="0"/>
              </a:rPr>
              <a:t>Web Server:</a:t>
            </a:r>
            <a:r>
              <a:rPr lang="af-ZA" sz="3840" dirty="0">
                <a:latin typeface="Times New Roman" panose="02020603050405020304" pitchFamily="18" charset="0"/>
                <a:cs typeface="Times New Roman" panose="02020603050405020304" pitchFamily="18" charset="0"/>
              </a:rPr>
              <a:t>Software that processes client requests and delivers web content.</a:t>
            </a:r>
          </a:p>
          <a:p>
            <a:pPr>
              <a:buFont typeface="Wingdings" panose="05000000000000000000" pitchFamily="2" charset="2"/>
              <a:buChar char="Ø"/>
            </a:pPr>
            <a:r>
              <a:rPr lang="en-DK" sz="3840" b="1" dirty="0">
                <a:latin typeface="Times New Roman" panose="02020603050405020304" pitchFamily="18" charset="0"/>
                <a:cs typeface="Times New Roman" panose="02020603050405020304" pitchFamily="18" charset="0"/>
              </a:rPr>
              <a:t> </a:t>
            </a:r>
            <a:r>
              <a:rPr lang="af-ZA" sz="3840" b="1" dirty="0">
                <a:latin typeface="Times New Roman" panose="02020603050405020304" pitchFamily="18" charset="0"/>
                <a:cs typeface="Times New Roman" panose="02020603050405020304" pitchFamily="18" charset="0"/>
              </a:rPr>
              <a:t>Application Server (For Dynamic Content):</a:t>
            </a:r>
            <a:r>
              <a:rPr lang="af-ZA" sz="3840" dirty="0">
                <a:latin typeface="Times New Roman" panose="02020603050405020304" pitchFamily="18" charset="0"/>
                <a:cs typeface="Times New Roman" panose="02020603050405020304" pitchFamily="18" charset="0"/>
              </a:rPr>
              <a:t>Processes business logic for </a:t>
            </a:r>
            <a:r>
              <a:rPr lang="af-ZA" sz="3840" b="1" dirty="0">
                <a:latin typeface="Times New Roman" panose="02020603050405020304" pitchFamily="18" charset="0"/>
                <a:cs typeface="Times New Roman" panose="02020603050405020304" pitchFamily="18" charset="0"/>
              </a:rPr>
              <a:t>dynamic web applications</a:t>
            </a:r>
            <a:r>
              <a:rPr lang="af-ZA" sz="384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DK" sz="3840" b="1" dirty="0">
                <a:latin typeface="Times New Roman" panose="02020603050405020304" pitchFamily="18" charset="0"/>
                <a:cs typeface="Times New Roman" panose="02020603050405020304" pitchFamily="18" charset="0"/>
              </a:rPr>
              <a:t> </a:t>
            </a:r>
            <a:r>
              <a:rPr lang="af-ZA" sz="3840" b="1" dirty="0">
                <a:latin typeface="Times New Roman" panose="02020603050405020304" pitchFamily="18" charset="0"/>
                <a:cs typeface="Times New Roman" panose="02020603050405020304" pitchFamily="18" charset="0"/>
              </a:rPr>
              <a:t>Database Server:</a:t>
            </a:r>
            <a:r>
              <a:rPr lang="af-ZA" sz="3840" dirty="0">
                <a:latin typeface="Times New Roman" panose="02020603050405020304" pitchFamily="18" charset="0"/>
                <a:cs typeface="Times New Roman" panose="02020603050405020304" pitchFamily="18" charset="0"/>
              </a:rPr>
              <a:t>Stores and retrieves data requested by the web or application server.</a:t>
            </a:r>
          </a:p>
          <a:p>
            <a:pPr>
              <a:buFont typeface="Wingdings" panose="05000000000000000000" pitchFamily="2" charset="2"/>
              <a:buChar char="Ø"/>
            </a:pPr>
            <a:r>
              <a:rPr lang="en-DK" sz="3840" b="1" dirty="0">
                <a:latin typeface="Times New Roman" panose="02020603050405020304" pitchFamily="18" charset="0"/>
                <a:cs typeface="Times New Roman" panose="02020603050405020304" pitchFamily="18" charset="0"/>
              </a:rPr>
              <a:t> </a:t>
            </a:r>
            <a:r>
              <a:rPr lang="af-ZA" sz="3840" b="1" dirty="0">
                <a:latin typeface="Times New Roman" panose="02020603050405020304" pitchFamily="18" charset="0"/>
                <a:cs typeface="Times New Roman" panose="02020603050405020304" pitchFamily="18" charset="0"/>
              </a:rPr>
              <a:t>Load Balancer (For High-Traffic Websites):</a:t>
            </a:r>
            <a:r>
              <a:rPr lang="af-ZA" sz="3840" dirty="0">
                <a:latin typeface="Times New Roman" panose="02020603050405020304" pitchFamily="18" charset="0"/>
                <a:cs typeface="Times New Roman" panose="02020603050405020304" pitchFamily="18" charset="0"/>
              </a:rPr>
              <a:t>Distributes client requests across multiple servers.</a:t>
            </a:r>
          </a:p>
        </p:txBody>
      </p:sp>
    </p:spTree>
    <p:extLst>
      <p:ext uri="{BB962C8B-B14F-4D97-AF65-F5344CB8AC3E}">
        <p14:creationId xmlns:p14="http://schemas.microsoft.com/office/powerpoint/2010/main" val="85967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B248-4BD8-532D-5DC9-B5118E592B31}"/>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Types of Web Server Architectures</a:t>
            </a:r>
            <a:br>
              <a:rPr lang="en-GB" b="1" dirty="0">
                <a:latin typeface="Times New Roman" panose="02020603050405020304" pitchFamily="18" charset="0"/>
                <a:cs typeface="Times New Roman" panose="02020603050405020304" pitchFamily="18" charset="0"/>
              </a:rPr>
            </a:br>
            <a:endParaRPr lang="en-DK"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9A0E5BB-FF3A-7A8B-1E4A-51CA6DF34C49}"/>
              </a:ext>
            </a:extLst>
          </p:cNvPr>
          <p:cNvSpPr>
            <a:spLocks noGrp="1"/>
          </p:cNvSpPr>
          <p:nvPr>
            <p:ph idx="1"/>
          </p:nvPr>
        </p:nvSpPr>
        <p:spPr/>
        <p:txBody>
          <a:bodyPr>
            <a:normAutofit/>
          </a:bodyPr>
          <a:lstStyle/>
          <a:p>
            <a:pPr marL="0" indent="0">
              <a:buNone/>
            </a:pPr>
            <a:r>
              <a:rPr lang="en-GB" b="1" dirty="0">
                <a:latin typeface="Times New Roman" panose="02020603050405020304" pitchFamily="18" charset="0"/>
                <a:cs typeface="Times New Roman" panose="02020603050405020304" pitchFamily="18" charset="0"/>
              </a:rPr>
              <a:t>🔹Single-Tier Architecture (Single Server)</a:t>
            </a:r>
          </a:p>
          <a:p>
            <a:pPr lvl="1"/>
            <a:r>
              <a:rPr lang="en-GB" dirty="0">
                <a:latin typeface="Times New Roman" panose="02020603050405020304" pitchFamily="18" charset="0"/>
                <a:cs typeface="Times New Roman" panose="02020603050405020304" pitchFamily="18" charset="0"/>
              </a:rPr>
              <a:t>Everything runs on one server (Web, Application, and Database in one place).</a:t>
            </a:r>
          </a:p>
          <a:p>
            <a:pPr lvl="1"/>
            <a:r>
              <a:rPr lang="en-GB" dirty="0">
                <a:latin typeface="Times New Roman" panose="02020603050405020304" pitchFamily="18" charset="0"/>
                <a:cs typeface="Times New Roman" panose="02020603050405020304" pitchFamily="18" charset="0"/>
              </a:rPr>
              <a:t>Simple to set up but not scalable.</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Use Case:</a:t>
            </a:r>
            <a:r>
              <a:rPr lang="en-GB" dirty="0">
                <a:latin typeface="Times New Roman" panose="02020603050405020304" pitchFamily="18" charset="0"/>
                <a:cs typeface="Times New Roman" panose="02020603050405020304" pitchFamily="18" charset="0"/>
              </a:rPr>
              <a:t> Small websites, personal blogs.</a:t>
            </a:r>
          </a:p>
          <a:p>
            <a:pPr lvl="1"/>
            <a:endParaRPr lang="en-GB" dirty="0">
              <a:latin typeface="Times New Roman" panose="02020603050405020304" pitchFamily="18" charset="0"/>
              <a:cs typeface="Times New Roman" panose="02020603050405020304" pitchFamily="18" charset="0"/>
            </a:endParaRPr>
          </a:p>
          <a:p>
            <a:pPr marL="0" indent="0">
              <a:buNone/>
            </a:pPr>
            <a:r>
              <a:rPr lang="en-GB" b="1" dirty="0">
                <a:latin typeface="Times New Roman" panose="02020603050405020304" pitchFamily="18" charset="0"/>
                <a:cs typeface="Times New Roman" panose="02020603050405020304" pitchFamily="18" charset="0"/>
              </a:rPr>
              <a:t>🔹 Two-Tier Architecture (Web Server + Database Server)</a:t>
            </a:r>
          </a:p>
          <a:p>
            <a:pPr lvl="1"/>
            <a:r>
              <a:rPr lang="en-GB" dirty="0">
                <a:latin typeface="Times New Roman" panose="02020603050405020304" pitchFamily="18" charset="0"/>
                <a:cs typeface="Times New Roman" panose="02020603050405020304" pitchFamily="18" charset="0"/>
              </a:rPr>
              <a:t>Web and Application Server handle requests, while Database Server stores data.</a:t>
            </a:r>
          </a:p>
          <a:p>
            <a:pPr lvl="1"/>
            <a:r>
              <a:rPr lang="en-GB" dirty="0">
                <a:latin typeface="Times New Roman" panose="02020603050405020304" pitchFamily="18" charset="0"/>
                <a:cs typeface="Times New Roman" panose="02020603050405020304" pitchFamily="18" charset="0"/>
              </a:rPr>
              <a:t>Reduces the load on a single machine, improving performance.</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Use Case:</a:t>
            </a:r>
            <a:r>
              <a:rPr lang="en-GB" dirty="0">
                <a:latin typeface="Times New Roman" panose="02020603050405020304" pitchFamily="18" charset="0"/>
                <a:cs typeface="Times New Roman" panose="02020603050405020304" pitchFamily="18" charset="0"/>
              </a:rPr>
              <a:t> Small to medium business websites.</a:t>
            </a:r>
          </a:p>
          <a:p>
            <a:endParaRPr lang="en-DK"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74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8785D-687E-0C0A-659B-DFF352D32D7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B71120-42BD-56E5-8EF0-71C2A96877DD}"/>
              </a:ext>
            </a:extLst>
          </p:cNvPr>
          <p:cNvSpPr txBox="1"/>
          <p:nvPr/>
        </p:nvSpPr>
        <p:spPr>
          <a:xfrm>
            <a:off x="862640" y="1117143"/>
            <a:ext cx="13508967" cy="6186309"/>
          </a:xfrm>
          <a:prstGeom prst="rect">
            <a:avLst/>
          </a:prstGeom>
          <a:noFill/>
        </p:spPr>
        <p:txBody>
          <a:bodyPr wrap="square">
            <a:spAutoFit/>
          </a:bodyPr>
          <a:lstStyle/>
          <a:p>
            <a:r>
              <a:rPr lang="en-GB" sz="3300" dirty="0"/>
              <a:t>All the components of the application (the web server, application logic, and database) reside on one machine.</a:t>
            </a:r>
          </a:p>
          <a:p>
            <a:pPr algn="ctr"/>
            <a:r>
              <a:rPr lang="en-GB" sz="3300" b="1" u="sng" dirty="0"/>
              <a:t>Characteristics:</a:t>
            </a:r>
            <a:endParaRPr lang="en-GB" sz="3300" u="sng" dirty="0"/>
          </a:p>
          <a:p>
            <a:pPr lvl="1">
              <a:buFont typeface="Arial" panose="020B0604020202020204" pitchFamily="34" charset="0"/>
              <a:buChar char="•"/>
            </a:pPr>
            <a:r>
              <a:rPr lang="en-GB" sz="3300" dirty="0"/>
              <a:t>Simplicity</a:t>
            </a:r>
          </a:p>
          <a:p>
            <a:pPr lvl="1">
              <a:buFont typeface="Arial" panose="020B0604020202020204" pitchFamily="34" charset="0"/>
              <a:buChar char="•"/>
            </a:pPr>
            <a:r>
              <a:rPr lang="en-GB" sz="3300" dirty="0"/>
              <a:t>Cost-Effective</a:t>
            </a:r>
          </a:p>
          <a:p>
            <a:pPr lvl="1">
              <a:buFont typeface="Arial" panose="020B0604020202020204" pitchFamily="34" charset="0"/>
              <a:buChar char="•"/>
            </a:pPr>
            <a:r>
              <a:rPr lang="en-GB" sz="3300" dirty="0"/>
              <a:t>Performance Limitations</a:t>
            </a:r>
          </a:p>
          <a:p>
            <a:pPr lvl="1">
              <a:buFont typeface="Arial" panose="020B0604020202020204" pitchFamily="34" charset="0"/>
              <a:buChar char="•"/>
            </a:pPr>
            <a:r>
              <a:rPr lang="en-GB" sz="3300" dirty="0"/>
              <a:t>No Redundancy</a:t>
            </a:r>
          </a:p>
          <a:p>
            <a:pPr>
              <a:buFont typeface="Arial" panose="020B0604020202020204" pitchFamily="34" charset="0"/>
              <a:buChar char="•"/>
            </a:pPr>
            <a:endParaRPr lang="en-GB" sz="3300" dirty="0"/>
          </a:p>
          <a:p>
            <a:r>
              <a:rPr lang="en-GB" sz="3300" b="1" dirty="0"/>
              <a:t>Example Scenario:</a:t>
            </a:r>
            <a:br>
              <a:rPr lang="en-GB" sz="3300" dirty="0"/>
            </a:br>
            <a:r>
              <a:rPr lang="en-GB" sz="3300" dirty="0"/>
              <a:t>A small business website or a personal blog might start on a single-tier architecture. It’s straightforward but may need to evolve into a more robust system as traffic grows</a:t>
            </a:r>
          </a:p>
        </p:txBody>
      </p:sp>
      <p:sp>
        <p:nvSpPr>
          <p:cNvPr id="5" name="TextBox 4">
            <a:extLst>
              <a:ext uri="{FF2B5EF4-FFF2-40B4-BE49-F238E27FC236}">
                <a16:creationId xmlns:a16="http://schemas.microsoft.com/office/drawing/2014/main" id="{03E799C6-3253-E32A-A64C-82DA92E9C089}"/>
              </a:ext>
            </a:extLst>
          </p:cNvPr>
          <p:cNvSpPr txBox="1"/>
          <p:nvPr/>
        </p:nvSpPr>
        <p:spPr>
          <a:xfrm>
            <a:off x="1897811" y="149728"/>
            <a:ext cx="12473796" cy="1015663"/>
          </a:xfrm>
          <a:prstGeom prst="rect">
            <a:avLst/>
          </a:prstGeom>
          <a:noFill/>
        </p:spPr>
        <p:txBody>
          <a:bodyPr wrap="square">
            <a:spAutoFit/>
          </a:bodyPr>
          <a:lstStyle/>
          <a:p>
            <a:r>
              <a:rPr lang="en-GB" sz="6000" b="1" dirty="0"/>
              <a:t>Single-Tier (Single Server) Architecture</a:t>
            </a:r>
          </a:p>
        </p:txBody>
      </p:sp>
    </p:spTree>
    <p:extLst>
      <p:ext uri="{BB962C8B-B14F-4D97-AF65-F5344CB8AC3E}">
        <p14:creationId xmlns:p14="http://schemas.microsoft.com/office/powerpoint/2010/main" val="185994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68693" y="2181463"/>
            <a:ext cx="9671804" cy="726043"/>
          </a:xfrm>
          <a:prstGeom prst="rect">
            <a:avLst/>
          </a:prstGeom>
          <a:noFill/>
          <a:ln/>
        </p:spPr>
        <p:txBody>
          <a:bodyPr wrap="none" lIns="0" tIns="0" rIns="0" bIns="0" rtlCol="0" anchor="t"/>
          <a:lstStyle/>
          <a:p>
            <a:pPr marL="0" indent="0">
              <a:lnSpc>
                <a:spcPts val="5700"/>
              </a:lnSpc>
              <a:buNone/>
            </a:pPr>
            <a:r>
              <a:rPr lang="en-US" sz="4550" kern="0" spc="-91" dirty="0">
                <a:solidFill>
                  <a:srgbClr val="D73AD7"/>
                </a:solidFill>
                <a:latin typeface="Times New Roman" panose="02020603050405020304" pitchFamily="18" charset="0"/>
                <a:ea typeface="Source Serif Pro Semi Bold" pitchFamily="34" charset="-122"/>
                <a:cs typeface="Times New Roman" panose="02020603050405020304" pitchFamily="18" charset="0"/>
              </a:rPr>
              <a:t>Advantages of Single-Tier Architecture</a:t>
            </a:r>
            <a:endParaRPr lang="en-US" sz="4550" dirty="0">
              <a:latin typeface="Times New Roman" panose="02020603050405020304" pitchFamily="18" charset="0"/>
              <a:cs typeface="Times New Roman" panose="02020603050405020304" pitchFamily="18" charset="0"/>
            </a:endParaRPr>
          </a:p>
        </p:txBody>
      </p:sp>
      <p:sp>
        <p:nvSpPr>
          <p:cNvPr id="3" name="Shape 1"/>
          <p:cNvSpPr/>
          <p:nvPr/>
        </p:nvSpPr>
        <p:spPr>
          <a:xfrm>
            <a:off x="968693" y="3678912"/>
            <a:ext cx="555427" cy="555427"/>
          </a:xfrm>
          <a:prstGeom prst="roundRect">
            <a:avLst>
              <a:gd name="adj" fmla="val 18669"/>
            </a:avLst>
          </a:prstGeom>
          <a:solidFill>
            <a:srgbClr val="F4D4F7"/>
          </a:solidFill>
          <a:ln w="15240">
            <a:solidFill>
              <a:srgbClr val="DABADD"/>
            </a:solidFill>
            <a:prstDash val="solid"/>
          </a:ln>
        </p:spPr>
      </p:sp>
      <p:sp>
        <p:nvSpPr>
          <p:cNvPr id="4" name="Text 2"/>
          <p:cNvSpPr/>
          <p:nvPr/>
        </p:nvSpPr>
        <p:spPr>
          <a:xfrm>
            <a:off x="1159193" y="3782378"/>
            <a:ext cx="174308" cy="348496"/>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Times New Roman" panose="02020603050405020304" pitchFamily="18" charset="0"/>
                <a:ea typeface="Source Serif Pro Semi Bold" pitchFamily="34" charset="-122"/>
                <a:cs typeface="Times New Roman" panose="02020603050405020304" pitchFamily="18" charset="0"/>
              </a:rPr>
              <a:t>1</a:t>
            </a:r>
            <a:endParaRPr lang="en-US" sz="2700" dirty="0">
              <a:latin typeface="Times New Roman" panose="02020603050405020304" pitchFamily="18" charset="0"/>
              <a:cs typeface="Times New Roman" panose="02020603050405020304" pitchFamily="18" charset="0"/>
            </a:endParaRPr>
          </a:p>
        </p:txBody>
      </p:sp>
      <p:sp>
        <p:nvSpPr>
          <p:cNvPr id="5" name="Text 3"/>
          <p:cNvSpPr/>
          <p:nvPr/>
        </p:nvSpPr>
        <p:spPr>
          <a:xfrm>
            <a:off x="1770936" y="3678912"/>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272525"/>
                </a:solidFill>
                <a:latin typeface="Times New Roman" panose="02020603050405020304" pitchFamily="18" charset="0"/>
                <a:ea typeface="Source Serif Pro Semi Bold" pitchFamily="34" charset="-122"/>
                <a:cs typeface="Times New Roman" panose="02020603050405020304" pitchFamily="18" charset="0"/>
              </a:rPr>
              <a:t>Ease of Setup</a:t>
            </a:r>
            <a:endParaRPr lang="en-US" sz="2250" dirty="0">
              <a:latin typeface="Times New Roman" panose="02020603050405020304" pitchFamily="18" charset="0"/>
              <a:cs typeface="Times New Roman" panose="02020603050405020304" pitchFamily="18" charset="0"/>
            </a:endParaRPr>
          </a:p>
        </p:txBody>
      </p:sp>
      <p:sp>
        <p:nvSpPr>
          <p:cNvPr id="6" name="Text 4"/>
          <p:cNvSpPr/>
          <p:nvPr/>
        </p:nvSpPr>
        <p:spPr>
          <a:xfrm>
            <a:off x="1770936" y="4190167"/>
            <a:ext cx="3264218" cy="790099"/>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Requires minimal configuration and technical expertise.</a:t>
            </a:r>
            <a:endParaRPr lang="en-US" sz="1900" dirty="0">
              <a:latin typeface="Times New Roman" panose="02020603050405020304" pitchFamily="18" charset="0"/>
              <a:cs typeface="Times New Roman" panose="02020603050405020304" pitchFamily="18" charset="0"/>
            </a:endParaRPr>
          </a:p>
        </p:txBody>
      </p:sp>
      <p:sp>
        <p:nvSpPr>
          <p:cNvPr id="7" name="Shape 5"/>
          <p:cNvSpPr/>
          <p:nvPr/>
        </p:nvSpPr>
        <p:spPr>
          <a:xfrm>
            <a:off x="5281970" y="3678912"/>
            <a:ext cx="555427" cy="555427"/>
          </a:xfrm>
          <a:prstGeom prst="roundRect">
            <a:avLst>
              <a:gd name="adj" fmla="val 18669"/>
            </a:avLst>
          </a:prstGeom>
          <a:solidFill>
            <a:srgbClr val="F4D4F7"/>
          </a:solidFill>
          <a:ln w="15240">
            <a:solidFill>
              <a:srgbClr val="DABADD"/>
            </a:solidFill>
            <a:prstDash val="solid"/>
          </a:ln>
        </p:spPr>
      </p:sp>
      <p:sp>
        <p:nvSpPr>
          <p:cNvPr id="8" name="Text 6"/>
          <p:cNvSpPr/>
          <p:nvPr/>
        </p:nvSpPr>
        <p:spPr>
          <a:xfrm>
            <a:off x="5472470" y="3782378"/>
            <a:ext cx="174308" cy="348496"/>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Times New Roman" panose="02020603050405020304" pitchFamily="18" charset="0"/>
                <a:ea typeface="Source Serif Pro Semi Bold" pitchFamily="34" charset="-122"/>
                <a:cs typeface="Times New Roman" panose="02020603050405020304" pitchFamily="18" charset="0"/>
              </a:rPr>
              <a:t>2</a:t>
            </a:r>
            <a:endParaRPr lang="en-US" sz="2700" dirty="0">
              <a:latin typeface="Times New Roman" panose="02020603050405020304" pitchFamily="18" charset="0"/>
              <a:cs typeface="Times New Roman" panose="02020603050405020304" pitchFamily="18" charset="0"/>
            </a:endParaRPr>
          </a:p>
        </p:txBody>
      </p:sp>
      <p:sp>
        <p:nvSpPr>
          <p:cNvPr id="9" name="Text 7"/>
          <p:cNvSpPr/>
          <p:nvPr/>
        </p:nvSpPr>
        <p:spPr>
          <a:xfrm>
            <a:off x="6084213" y="3678912"/>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272525"/>
                </a:solidFill>
                <a:latin typeface="Times New Roman" panose="02020603050405020304" pitchFamily="18" charset="0"/>
                <a:ea typeface="Source Serif Pro Semi Bold" pitchFamily="34" charset="-122"/>
                <a:cs typeface="Times New Roman" panose="02020603050405020304" pitchFamily="18" charset="0"/>
              </a:rPr>
              <a:t>Low Cost</a:t>
            </a:r>
            <a:endParaRPr lang="en-US" sz="2250" dirty="0">
              <a:latin typeface="Times New Roman" panose="02020603050405020304" pitchFamily="18" charset="0"/>
              <a:cs typeface="Times New Roman" panose="02020603050405020304" pitchFamily="18" charset="0"/>
            </a:endParaRPr>
          </a:p>
        </p:txBody>
      </p:sp>
      <p:sp>
        <p:nvSpPr>
          <p:cNvPr id="10" name="Text 8"/>
          <p:cNvSpPr/>
          <p:nvPr/>
        </p:nvSpPr>
        <p:spPr>
          <a:xfrm>
            <a:off x="6084213" y="4190167"/>
            <a:ext cx="3264218" cy="790099"/>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Reduces infrastructure expenses as it only involves one server.</a:t>
            </a:r>
            <a:endParaRPr lang="en-US" sz="1900" dirty="0">
              <a:latin typeface="Times New Roman" panose="02020603050405020304" pitchFamily="18" charset="0"/>
              <a:cs typeface="Times New Roman" panose="02020603050405020304" pitchFamily="18" charset="0"/>
            </a:endParaRPr>
          </a:p>
        </p:txBody>
      </p:sp>
      <p:sp>
        <p:nvSpPr>
          <p:cNvPr id="11" name="Shape 9"/>
          <p:cNvSpPr/>
          <p:nvPr/>
        </p:nvSpPr>
        <p:spPr>
          <a:xfrm>
            <a:off x="9595247" y="3678912"/>
            <a:ext cx="555427" cy="555427"/>
          </a:xfrm>
          <a:prstGeom prst="roundRect">
            <a:avLst>
              <a:gd name="adj" fmla="val 18669"/>
            </a:avLst>
          </a:prstGeom>
          <a:solidFill>
            <a:srgbClr val="F4D4F7"/>
          </a:solidFill>
          <a:ln w="15240">
            <a:solidFill>
              <a:srgbClr val="DABADD"/>
            </a:solidFill>
            <a:prstDash val="solid"/>
          </a:ln>
        </p:spPr>
      </p:sp>
      <p:sp>
        <p:nvSpPr>
          <p:cNvPr id="12" name="Text 10"/>
          <p:cNvSpPr/>
          <p:nvPr/>
        </p:nvSpPr>
        <p:spPr>
          <a:xfrm>
            <a:off x="9785747" y="3782378"/>
            <a:ext cx="174308" cy="348496"/>
          </a:xfrm>
          <a:prstGeom prst="rect">
            <a:avLst/>
          </a:prstGeom>
          <a:noFill/>
          <a:ln/>
        </p:spPr>
        <p:txBody>
          <a:bodyPr wrap="none" lIns="0" tIns="0" rIns="0" bIns="0" rtlCol="0" anchor="t"/>
          <a:lstStyle/>
          <a:p>
            <a:pPr marL="0" indent="0" algn="ctr">
              <a:lnSpc>
                <a:spcPts val="2700"/>
              </a:lnSpc>
              <a:buNone/>
            </a:pPr>
            <a:r>
              <a:rPr lang="en-US" sz="2700" kern="0" spc="-55" dirty="0">
                <a:solidFill>
                  <a:srgbClr val="272525"/>
                </a:solidFill>
                <a:latin typeface="Times New Roman" panose="02020603050405020304" pitchFamily="18" charset="0"/>
                <a:ea typeface="Source Serif Pro Semi Bold" pitchFamily="34" charset="-122"/>
                <a:cs typeface="Times New Roman" panose="02020603050405020304" pitchFamily="18" charset="0"/>
              </a:rPr>
              <a:t>3</a:t>
            </a:r>
            <a:endParaRPr lang="en-US" sz="2700" dirty="0">
              <a:latin typeface="Times New Roman" panose="02020603050405020304" pitchFamily="18" charset="0"/>
              <a:cs typeface="Times New Roman" panose="02020603050405020304" pitchFamily="18" charset="0"/>
            </a:endParaRPr>
          </a:p>
        </p:txBody>
      </p:sp>
      <p:sp>
        <p:nvSpPr>
          <p:cNvPr id="13" name="Text 11"/>
          <p:cNvSpPr/>
          <p:nvPr/>
        </p:nvSpPr>
        <p:spPr>
          <a:xfrm>
            <a:off x="10397490" y="3678912"/>
            <a:ext cx="2904530" cy="363141"/>
          </a:xfrm>
          <a:prstGeom prst="rect">
            <a:avLst/>
          </a:prstGeom>
          <a:noFill/>
          <a:ln/>
        </p:spPr>
        <p:txBody>
          <a:bodyPr wrap="none" lIns="0" tIns="0" rIns="0" bIns="0" rtlCol="0" anchor="t"/>
          <a:lstStyle/>
          <a:p>
            <a:pPr marL="0" indent="0">
              <a:lnSpc>
                <a:spcPts val="2850"/>
              </a:lnSpc>
              <a:buNone/>
            </a:pPr>
            <a:r>
              <a:rPr lang="en-US" sz="2250" kern="0" spc="-46" dirty="0">
                <a:solidFill>
                  <a:srgbClr val="272525"/>
                </a:solidFill>
                <a:latin typeface="Times New Roman" panose="02020603050405020304" pitchFamily="18" charset="0"/>
                <a:ea typeface="Source Serif Pro Semi Bold" pitchFamily="34" charset="-122"/>
                <a:cs typeface="Times New Roman" panose="02020603050405020304" pitchFamily="18" charset="0"/>
              </a:rPr>
              <a:t>Simple Management</a:t>
            </a:r>
            <a:endParaRPr lang="en-US" sz="2250" dirty="0">
              <a:latin typeface="Times New Roman" panose="02020603050405020304" pitchFamily="18" charset="0"/>
              <a:cs typeface="Times New Roman" panose="02020603050405020304" pitchFamily="18" charset="0"/>
            </a:endParaRPr>
          </a:p>
        </p:txBody>
      </p:sp>
      <p:sp>
        <p:nvSpPr>
          <p:cNvPr id="14" name="Text 12"/>
          <p:cNvSpPr/>
          <p:nvPr/>
        </p:nvSpPr>
        <p:spPr>
          <a:xfrm>
            <a:off x="10397490" y="4190167"/>
            <a:ext cx="3264218" cy="790099"/>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Easier to manage and maintain due to its straightforward design.</a:t>
            </a:r>
            <a:endParaRPr lang="en-US" sz="1900" dirty="0">
              <a:latin typeface="Times New Roman" panose="02020603050405020304" pitchFamily="18" charset="0"/>
              <a:cs typeface="Times New Roman" panose="02020603050405020304" pitchFamily="18" charset="0"/>
            </a:endParaRPr>
          </a:p>
        </p:txBody>
      </p:sp>
      <p:sp>
        <p:nvSpPr>
          <p:cNvPr id="15" name="Text 13"/>
          <p:cNvSpPr/>
          <p:nvPr/>
        </p:nvSpPr>
        <p:spPr>
          <a:xfrm>
            <a:off x="968693" y="5257919"/>
            <a:ext cx="12692896" cy="790099"/>
          </a:xfrm>
          <a:prstGeom prst="rect">
            <a:avLst/>
          </a:prstGeom>
          <a:noFill/>
          <a:ln/>
        </p:spPr>
        <p:txBody>
          <a:bodyPr wrap="square" lIns="0" tIns="0" rIns="0" bIns="0" rtlCol="0" anchor="t"/>
          <a:lstStyle/>
          <a:p>
            <a:pPr marL="0" indent="0">
              <a:lnSpc>
                <a:spcPts val="3100"/>
              </a:lnSpc>
              <a:buNone/>
            </a:pPr>
            <a:r>
              <a:rPr lang="en-US" sz="1900" kern="0" spc="-39" dirty="0">
                <a:solidFill>
                  <a:srgbClr val="272525"/>
                </a:solidFill>
                <a:latin typeface="Times New Roman" panose="02020603050405020304" pitchFamily="18" charset="0"/>
                <a:ea typeface="Source Sans Pro" pitchFamily="34" charset="-122"/>
                <a:cs typeface="Times New Roman" panose="02020603050405020304" pitchFamily="18" charset="0"/>
              </a:rPr>
              <a:t>Despite its limitations, single-tier architecture remains a practical option for small-scale projects or initial development stages where simplicity and cost-effectiveness are primary concerns.</a:t>
            </a:r>
            <a:endParaRPr lang="en-US" sz="19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3728</TotalTime>
  <Words>2292</Words>
  <Application>Microsoft Office PowerPoint</Application>
  <PresentationFormat>Custom</PresentationFormat>
  <Paragraphs>221</Paragraphs>
  <Slides>28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Source Sans Pro</vt:lpstr>
      <vt:lpstr>Source Serif Pro Semi Bold</vt:lpstr>
      <vt:lpstr>Times New Roman</vt:lpstr>
      <vt:lpstr>Wingdings</vt:lpstr>
      <vt:lpstr>Office Theme</vt:lpstr>
      <vt:lpstr>1_Office Theme</vt:lpstr>
      <vt:lpstr>PowerPoint Presentation</vt:lpstr>
      <vt:lpstr>Web Server Architecture</vt:lpstr>
      <vt:lpstr>PowerPoint Presentation</vt:lpstr>
      <vt:lpstr>PowerPoint Presentation</vt:lpstr>
      <vt:lpstr>PowerPoint Presentation</vt:lpstr>
      <vt:lpstr>Components of Web Server Architecture </vt:lpstr>
      <vt:lpstr>Types of Web Server Architectures </vt:lpstr>
      <vt:lpstr>PowerPoint Presentation</vt:lpstr>
      <vt:lpstr>PowerPoint Presentation</vt:lpstr>
      <vt:lpstr>PowerPoint Presentation</vt:lpstr>
      <vt:lpstr>PowerPoint Presentation</vt:lpstr>
      <vt:lpstr>Types of Web Server Architectures </vt:lpstr>
      <vt:lpstr>PowerPoint Presentation</vt:lpstr>
      <vt:lpstr>PowerPoint Presentation</vt:lpstr>
      <vt:lpstr>Key Features of a Well-Designed Web Server Architecture </vt:lpstr>
      <vt:lpstr>Web Server Processing Workflow </vt:lpstr>
      <vt:lpstr>What is Web Infrastructure?</vt:lpstr>
      <vt:lpstr>Key Components </vt:lpstr>
      <vt:lpstr>Why is Managing Web Infrastructure Important? </vt:lpstr>
      <vt:lpstr> What is the Client-Server Model?</vt:lpstr>
      <vt:lpstr>Example Workflow:</vt:lpstr>
      <vt:lpstr>Request-Response Cycle </vt:lpstr>
      <vt:lpstr>Request-Response Cycle </vt:lpstr>
      <vt:lpstr>Server-Side Scripting </vt:lpstr>
      <vt:lpstr>Example: PHP Server-Side Script</vt:lpstr>
      <vt:lpstr>Difference Between Server-Side &amp; Client-Side Scripting: </vt:lpstr>
      <vt:lpstr>Managing Web Infrastructure Effectively </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hajarah ali</cp:lastModifiedBy>
  <cp:revision>4</cp:revision>
  <dcterms:created xsi:type="dcterms:W3CDTF">2025-02-12T18:27:25Z</dcterms:created>
  <dcterms:modified xsi:type="dcterms:W3CDTF">2025-02-20T18:50:34Z</dcterms:modified>
</cp:coreProperties>
</file>