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1" r:id="rId1"/>
  </p:sldMasterIdLst>
  <p:notesMasterIdLst>
    <p:notesMasterId r:id="rId26"/>
  </p:notesMasterIdLst>
  <p:sldIdLst>
    <p:sldId id="257" r:id="rId2"/>
    <p:sldId id="302" r:id="rId3"/>
    <p:sldId id="303" r:id="rId4"/>
    <p:sldId id="304" r:id="rId5"/>
    <p:sldId id="305" r:id="rId6"/>
    <p:sldId id="265" r:id="rId7"/>
    <p:sldId id="259" r:id="rId8"/>
    <p:sldId id="306" r:id="rId9"/>
    <p:sldId id="260" r:id="rId10"/>
    <p:sldId id="307" r:id="rId11"/>
    <p:sldId id="261" r:id="rId12"/>
    <p:sldId id="268" r:id="rId13"/>
    <p:sldId id="308" r:id="rId14"/>
    <p:sldId id="309" r:id="rId15"/>
    <p:sldId id="310" r:id="rId16"/>
    <p:sldId id="311" r:id="rId17"/>
    <p:sldId id="270" r:id="rId18"/>
    <p:sldId id="312" r:id="rId19"/>
    <p:sldId id="313" r:id="rId20"/>
    <p:sldId id="314" r:id="rId21"/>
    <p:sldId id="315" r:id="rId22"/>
    <p:sldId id="317" r:id="rId23"/>
    <p:sldId id="318" r:id="rId24"/>
    <p:sldId id="30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" y="1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A7FA7E-EAFA-4B67-A83B-F8F98A3104B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2F2EB0-4CF9-4268-A7AE-CB8962FB9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50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AD5B5-2121-4027-B320-F70946A248B6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BF7-2D10-427E-81F5-A4893DE5E175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2"/>
            <a:ext cx="609600" cy="4413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EED74-9EA7-42E7-AFE4-6A4310CB599D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72E16F53-BF70-41F7-9A0C-8F120131C811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2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08CF5-B76E-4E8F-AC3C-687CE847EE7D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D2037-8147-4066-AB1C-B2FE9836395B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35D18-07BD-476A-B90C-60DF9F431477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AF40-D222-4832-ADEE-3B2B7F157DFE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A5B7B815-CD02-4529-A080-43C2AB8ECB9F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D4D82-12BF-4582-BEDA-E44D8CB74EB0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1E5A6-D816-4749-BAC6-B5C8953A86DF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1"/>
            <a:ext cx="1930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6663196-125D-41C8-AD24-AE380E62E4B4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4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hf sldNum="0" hd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12191999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POLICY ANALYSIS COURSE </a:t>
            </a:r>
          </a:p>
          <a:p>
            <a:pPr marL="0" indent="0" algn="ctr">
              <a:buNone/>
            </a:pPr>
            <a:endParaRPr lang="en-US" sz="4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 3: Context of Public Policy Analysis</a:t>
            </a:r>
          </a:p>
          <a:p>
            <a:pPr marL="0" indent="0" algn="ctr">
              <a:buNone/>
            </a:pPr>
            <a:endParaRPr lang="en-US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FACILITATOR</a:t>
            </a:r>
            <a:endParaRPr lang="en-US" sz="4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WILSON   WILLIAMS   MUTUMBA </a:t>
            </a:r>
          </a:p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MUBS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1193-4D34-4041-B66E-720B52E5FE21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660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2A9E6-7B31-0A6F-2B49-252E93FF9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 of Public Policy in Africa</a:t>
            </a:r>
            <a:endParaRPr lang="en-U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E5A99E-90D2-7754-51FC-79599DADD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227FF-C0C2-4321-8BB1-8C793F961000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5CA30D-5E19-9C84-8CE2-28DC1C9E7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3BFF62-9B55-AD32-8CAC-3F52BB4FD3C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88259" y="1277471"/>
            <a:ext cx="11806517" cy="5127513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3600" dirty="0"/>
              <a:t> </a:t>
            </a:r>
            <a:r>
              <a:rPr lang="en-US" sz="2800" dirty="0"/>
              <a:t>African countries share common problems but use various  </a:t>
            </a:r>
          </a:p>
          <a:p>
            <a:pPr marL="0" indent="0" algn="just">
              <a:buNone/>
            </a:pPr>
            <a:r>
              <a:rPr lang="en-US" sz="2800" dirty="0"/>
              <a:t>     approaches to address them.  </a:t>
            </a:r>
          </a:p>
          <a:p>
            <a:pPr marL="0" indent="0" algn="just">
              <a:buNone/>
            </a:pPr>
            <a:endParaRPr lang="en-US" sz="2800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800" dirty="0"/>
              <a:t> Similar policy approaches can yield varied results due to unique  </a:t>
            </a:r>
          </a:p>
          <a:p>
            <a:pPr marL="0" indent="0" algn="just">
              <a:buNone/>
            </a:pPr>
            <a:r>
              <a:rPr lang="en-US" sz="2800" dirty="0"/>
              <a:t>    environments where they are applied.</a:t>
            </a:r>
          </a:p>
          <a:p>
            <a:pPr marL="0" indent="0" algn="just">
              <a:buNone/>
            </a:pPr>
            <a:endParaRPr lang="en-US" sz="2800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800" dirty="0"/>
              <a:t> Africa’s unique contexts shape public policy.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US" sz="2800" dirty="0"/>
          </a:p>
          <a:p>
            <a:pPr marL="0" indent="0" algn="just">
              <a:buNone/>
            </a:pPr>
            <a:endParaRPr lang="en-US" sz="2800" dirty="0"/>
          </a:p>
          <a:p>
            <a:endParaRPr lang="en-UG" dirty="0"/>
          </a:p>
        </p:txBody>
      </p:sp>
    </p:spTree>
    <p:extLst>
      <p:ext uri="{BB962C8B-B14F-4D97-AF65-F5344CB8AC3E}">
        <p14:creationId xmlns:p14="http://schemas.microsoft.com/office/powerpoint/2010/main" val="2387435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B7D48-D721-E76C-F698-2C4098892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0"/>
            <a:ext cx="11778020" cy="1527047"/>
          </a:xfrm>
        </p:spPr>
        <p:txBody>
          <a:bodyPr>
            <a:normAutofit fontScale="90000"/>
          </a:bodyPr>
          <a:lstStyle/>
          <a:p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3600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36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olicy</a:t>
            </a:r>
            <a: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options on environment </a:t>
            </a:r>
            <a:r>
              <a:rPr lang="en-US" sz="36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btn</a:t>
            </a:r>
            <a: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Rwanda </a:t>
            </a:r>
            <a:r>
              <a:rPr lang="en-UG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(total plastic ban)</a:t>
            </a:r>
            <a: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VS </a:t>
            </a:r>
            <a:b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36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Rwanda’s policy ( Plastic Ban) Vs </a:t>
            </a:r>
            <a:r>
              <a:rPr lang="en-UG" sz="36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3600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ganda’s</a:t>
            </a:r>
            <a:r>
              <a:rPr lang="en-UG" sz="36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36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Polythene bags/</a:t>
            </a:r>
            <a:r>
              <a:rPr lang="en-UG" sz="3600" b="1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buveera</a:t>
            </a:r>
            <a:r>
              <a:rPr lang="en-UG" sz="36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ban</a:t>
            </a:r>
            <a:r>
              <a:rPr lang="en-US" sz="36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less than 30 microns </a:t>
            </a:r>
            <a:br>
              <a:rPr lang="en-US" sz="3600" dirty="0"/>
            </a:br>
            <a:endParaRPr lang="en-UG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10C3A-B8A5-141D-0889-966167EC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B415-E90B-415B-8B21-98BE30EFA69F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1F9B3D-3522-6FE9-69A5-EF06F6DBC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D1F95D-1FA4-07FC-621A-F8354F56869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G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D1314D1-4BF9-2090-574D-94EF005D70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222388"/>
              </p:ext>
            </p:extLst>
          </p:nvPr>
        </p:nvGraphicFramePr>
        <p:xfrm>
          <a:off x="204716" y="1277471"/>
          <a:ext cx="11778020" cy="5187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0060">
                  <a:extLst>
                    <a:ext uri="{9D8B030D-6E8A-4147-A177-3AD203B41FA5}">
                      <a16:colId xmlns:a16="http://schemas.microsoft.com/office/drawing/2014/main" val="1091707359"/>
                    </a:ext>
                  </a:extLst>
                </a:gridCol>
                <a:gridCol w="3671248">
                  <a:extLst>
                    <a:ext uri="{9D8B030D-6E8A-4147-A177-3AD203B41FA5}">
                      <a16:colId xmlns:a16="http://schemas.microsoft.com/office/drawing/2014/main" val="1975705248"/>
                    </a:ext>
                  </a:extLst>
                </a:gridCol>
                <a:gridCol w="4002207">
                  <a:extLst>
                    <a:ext uri="{9D8B030D-6E8A-4147-A177-3AD203B41FA5}">
                      <a16:colId xmlns:a16="http://schemas.microsoft.com/office/drawing/2014/main" val="1239708522"/>
                    </a:ext>
                  </a:extLst>
                </a:gridCol>
                <a:gridCol w="2944505">
                  <a:extLst>
                    <a:ext uri="{9D8B030D-6E8A-4147-A177-3AD203B41FA5}">
                      <a16:colId xmlns:a16="http://schemas.microsoft.com/office/drawing/2014/main" val="4286106256"/>
                    </a:ext>
                  </a:extLst>
                </a:gridCol>
              </a:tblGrid>
              <a:tr h="6724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Country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Problem/Background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Solutions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Results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042499"/>
                  </a:ext>
                </a:extLst>
              </a:tr>
              <a:tr h="24015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Rwanda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Plastic/ polyethene bags blocked drainages systems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Cities overwhelmed with wastes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Wastes’ negative effect to the 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Rwanda enforced a sweeping ban on plastic bags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pplied controls on borders and public spaces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Adopted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 enforcement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measures.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UG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nacted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ban in 2008 and added controls on bags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-Incrementalism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lean streets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trong compliance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kumimoji="0" lang="en-UG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lastic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bag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hardly seen in Kigali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541781"/>
                  </a:ext>
                </a:extLst>
              </a:tr>
              <a:tr h="21133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Uganda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Plastic/ polyethene bags blocked drainages systems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Cities overwhelmed with wastes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Wastes’ negative effect to the 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G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estrictions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polyethene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bags under a certain micron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Exemptions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Irregular and leaky enforcement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piloting restrictions on thicker bags.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Enforcement varies 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en-UG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ome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exemptions (e.g., polythene for pharmaceuticals) are allowed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 Execution gaps </a:t>
                      </a:r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32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7542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90495-8FEA-A89D-1E63-901D2F46F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81391"/>
            <a:ext cx="11379200" cy="1624945"/>
          </a:xfrm>
        </p:spPr>
        <p:txBody>
          <a:bodyPr>
            <a:normAutofit fontScale="90000"/>
          </a:bodyPr>
          <a:lstStyle/>
          <a:p>
            <a:b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G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Kenya</a:t>
            </a:r>
            <a:r>
              <a:rPr lang="en-US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’s policy</a:t>
            </a:r>
            <a:r>
              <a:rPr lang="en-UG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(Free Primary Education) </a:t>
            </a:r>
            <a:r>
              <a:rPr lang="en-US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Vs </a:t>
            </a:r>
            <a:r>
              <a:rPr lang="en-UG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Uganda</a:t>
            </a:r>
            <a:r>
              <a:rPr lang="en-US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Policy on</a:t>
            </a:r>
            <a:r>
              <a:rPr lang="en-UG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(UPE</a:t>
            </a:r>
            <a:r>
              <a:rPr lang="en-US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br>
              <a:rPr lang="en-UG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G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975314-64B4-B26E-CE97-2734EEE89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B507-E101-484B-883F-7E46428E4B6D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E89593-4D40-FD4A-673B-CBB6CC31F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954B8EF-F893-0BF1-133F-E961C7A7B882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66143458"/>
              </p:ext>
            </p:extLst>
          </p:nvPr>
        </p:nvGraphicFramePr>
        <p:xfrm>
          <a:off x="107577" y="1438835"/>
          <a:ext cx="11847861" cy="5026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68">
                  <a:extLst>
                    <a:ext uri="{9D8B030D-6E8A-4147-A177-3AD203B41FA5}">
                      <a16:colId xmlns:a16="http://schemas.microsoft.com/office/drawing/2014/main" val="2137943801"/>
                    </a:ext>
                  </a:extLst>
                </a:gridCol>
                <a:gridCol w="3850090">
                  <a:extLst>
                    <a:ext uri="{9D8B030D-6E8A-4147-A177-3AD203B41FA5}">
                      <a16:colId xmlns:a16="http://schemas.microsoft.com/office/drawing/2014/main" val="90374300"/>
                    </a:ext>
                  </a:extLst>
                </a:gridCol>
                <a:gridCol w="3801338">
                  <a:extLst>
                    <a:ext uri="{9D8B030D-6E8A-4147-A177-3AD203B41FA5}">
                      <a16:colId xmlns:a16="http://schemas.microsoft.com/office/drawing/2014/main" val="2773148339"/>
                    </a:ext>
                  </a:extLst>
                </a:gridCol>
                <a:gridCol w="2961965">
                  <a:extLst>
                    <a:ext uri="{9D8B030D-6E8A-4147-A177-3AD203B41FA5}">
                      <a16:colId xmlns:a16="http://schemas.microsoft.com/office/drawing/2014/main" val="1812129546"/>
                    </a:ext>
                  </a:extLst>
                </a:gridCol>
              </a:tblGrid>
              <a:tr h="651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Country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Problem/Background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Solutions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Results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533202"/>
                  </a:ext>
                </a:extLst>
              </a:tr>
              <a:tr h="2047670">
                <a:tc>
                  <a:txBody>
                    <a:bodyPr/>
                    <a:lstStyle/>
                    <a:p>
                      <a:r>
                        <a:rPr lang="en-US" dirty="0"/>
                        <a:t>Kenya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dirty="0"/>
                        <a:t>-Limited access to basic education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dirty="0"/>
                        <a:t>-Cost barriers to deprived families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 wide ban on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school fees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FPE enacted in 2003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olicy </a:t>
                      </a:r>
                      <a:r>
                        <a:rPr kumimoji="0" lang="en-UG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integrat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ion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into public financial management system with very rapid financing.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 enrolment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growth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kumimoji="0" lang="en-UG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uality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challenges  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en-UG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chool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overcrowding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kumimoji="0" lang="en-UG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igh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teacher workloads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political stewardship of the policy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54505"/>
                  </a:ext>
                </a:extLst>
              </a:tr>
              <a:tr h="2326898">
                <a:tc>
                  <a:txBody>
                    <a:bodyPr/>
                    <a:lstStyle/>
                    <a:p>
                      <a:r>
                        <a:rPr lang="en-US" dirty="0"/>
                        <a:t>Uganda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dirty="0"/>
                        <a:t>- Limited access to basic education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dirty="0"/>
                        <a:t>- Cost barriers to deprived families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G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emov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of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fees costs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but initially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only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children.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en-US" sz="18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phase of UPE from 1997 to the early 2000s, with additional children covered in subsequent expansions.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Financing challenges. </a:t>
                      </a:r>
                      <a:endParaRPr kumimoji="0" lang="en-UG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  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 enrolment growth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Low quality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balanced teacher: Children Ratios.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Financing challenges.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Accountability issues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792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735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F02A4-4C75-13FC-10B7-12773B2EB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47" y="188259"/>
            <a:ext cx="11712388" cy="1110241"/>
          </a:xfrm>
        </p:spPr>
        <p:txBody>
          <a:bodyPr>
            <a:normAutofit/>
          </a:bodyPr>
          <a:lstStyle/>
          <a:p>
            <a:r>
              <a:rPr lang="en-US" sz="4000" b="1" dirty="0"/>
              <a:t>Guiding questions</a:t>
            </a:r>
            <a:endParaRPr lang="en-UG" sz="4000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AA4895-3EAC-65F3-A249-252848103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BF7-2D10-427E-81F5-A4893DE5E175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A88118-D0EA-2EB2-6209-86A8AA91E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3A8CF6E-3EB7-4FD5-03BA-69CE37F5A88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42047" y="1304365"/>
            <a:ext cx="11712388" cy="5100619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dirty="0"/>
              <a:t> Form two groups and discuss the following questions below.  Choose leaders amongst yourselves who will share those insights on behalf of the group members. 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US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/>
              <a:t>Why do you think a similar policy option may be successful in one country and fail in another? 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US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/>
              <a:t> What role might context have played?</a:t>
            </a:r>
            <a:endParaRPr lang="en-UG" dirty="0"/>
          </a:p>
        </p:txBody>
      </p:sp>
    </p:spTree>
    <p:extLst>
      <p:ext uri="{BB962C8B-B14F-4D97-AF65-F5344CB8AC3E}">
        <p14:creationId xmlns:p14="http://schemas.microsoft.com/office/powerpoint/2010/main" val="3451007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5153" y="1"/>
            <a:ext cx="11779624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7030A0"/>
                </a:solidFill>
              </a:rPr>
              <a:t>  Reflection</a:t>
            </a:r>
          </a:p>
          <a:p>
            <a:pPr marL="0" indent="0" algn="ctr">
              <a:buNone/>
            </a:pPr>
            <a:endParaRPr lang="en-US" sz="4000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G" sz="18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Policy analysis refers to the process of systematically evaluating different policy options in order to effectively address a public issue.</a:t>
            </a:r>
            <a:endParaRPr lang="en-US" sz="1800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1800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Public policy influences all aspects of our lives.</a:t>
            </a:r>
            <a:endParaRPr lang="en-US" sz="1800" dirty="0">
              <a:latin typeface="+mj-lt"/>
            </a:endParaRPr>
          </a:p>
          <a:p>
            <a:pPr marL="0" indent="0" algn="just">
              <a:buNone/>
            </a:pPr>
            <a:endParaRPr lang="en-US" sz="18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</a:rPr>
              <a:t>Public policy involves identifying society problems, evaluating potential solutions , and assessing the effectiveness of existing policies.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US" sz="18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</a:rPr>
              <a:t> It involves examining the social, economic, economic , and political implications of various alternatives.</a:t>
            </a:r>
          </a:p>
          <a:p>
            <a:pPr marL="0" indent="0" algn="just">
              <a:buNone/>
            </a:pPr>
            <a:endParaRPr lang="en-US" sz="18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</a:rPr>
              <a:t> Policy analyst's role’ is to provide policymakers with comprehensive and clear explanation of the R/S </a:t>
            </a:r>
            <a:r>
              <a:rPr lang="en-US" sz="1800" dirty="0" err="1">
                <a:latin typeface="+mj-lt"/>
              </a:rPr>
              <a:t>btn</a:t>
            </a:r>
            <a:r>
              <a:rPr lang="en-US" sz="1800" dirty="0">
                <a:latin typeface="+mj-lt"/>
              </a:rPr>
              <a:t>    </a:t>
            </a:r>
          </a:p>
          <a:p>
            <a:pPr marL="0" indent="0" algn="just">
              <a:buNone/>
            </a:pPr>
            <a:r>
              <a:rPr lang="en-US" sz="1800" dirty="0">
                <a:latin typeface="+mj-lt"/>
              </a:rPr>
              <a:t>      policies and their intended outcomes.</a:t>
            </a:r>
          </a:p>
          <a:p>
            <a:pPr marL="0" indent="0" algn="just">
              <a:buNone/>
            </a:pPr>
            <a:endParaRPr lang="en-US" sz="18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</a:rPr>
              <a:t>Public policy analysis focuses on government actions and their impacts on society.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D0413-4B82-4FC5-83D7-53AF4C57460E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192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"/>
            <a:ext cx="12191999" cy="67161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i="1" dirty="0"/>
              <a:t>Context for Policy option 1 (environment)</a:t>
            </a:r>
            <a:endParaRPr lang="en-US" sz="4000" dirty="0"/>
          </a:p>
          <a:p>
            <a:endParaRPr lang="en-US" sz="40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DD478-CCC5-4789-A3F4-DC29DE47BF3D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E8F8F57-6CE2-46AD-04EB-53249376E2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707612"/>
              </p:ext>
            </p:extLst>
          </p:nvPr>
        </p:nvGraphicFramePr>
        <p:xfrm>
          <a:off x="228600" y="1419368"/>
          <a:ext cx="11781431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6465">
                  <a:extLst>
                    <a:ext uri="{9D8B030D-6E8A-4147-A177-3AD203B41FA5}">
                      <a16:colId xmlns:a16="http://schemas.microsoft.com/office/drawing/2014/main" val="3540455164"/>
                    </a:ext>
                  </a:extLst>
                </a:gridCol>
                <a:gridCol w="5316678">
                  <a:extLst>
                    <a:ext uri="{9D8B030D-6E8A-4147-A177-3AD203B41FA5}">
                      <a16:colId xmlns:a16="http://schemas.microsoft.com/office/drawing/2014/main" val="1294497562"/>
                    </a:ext>
                  </a:extLst>
                </a:gridCol>
                <a:gridCol w="4428288">
                  <a:extLst>
                    <a:ext uri="{9D8B030D-6E8A-4147-A177-3AD203B41FA5}">
                      <a16:colId xmlns:a16="http://schemas.microsoft.com/office/drawing/2014/main" val="3526499375"/>
                    </a:ext>
                  </a:extLst>
                </a:gridCol>
              </a:tblGrid>
              <a:tr h="34372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Context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Rwanda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Uganda</a:t>
                      </a:r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863042"/>
                  </a:ext>
                </a:extLst>
              </a:tr>
              <a:tr h="859303">
                <a:tc>
                  <a:txBody>
                    <a:bodyPr/>
                    <a:lstStyle/>
                    <a:p>
                      <a:r>
                        <a:rPr lang="en-US" dirty="0"/>
                        <a:t>Historical context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US" dirty="0"/>
                        <a:t>Had state-led anti littering /public order reforms since mid-2000s  made similar strictness normal for citizens and businesses.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 backtracking and gradual 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measures sent mixed messages over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707432"/>
                  </a:ext>
                </a:extLst>
              </a:tr>
              <a:tr h="859303">
                <a:tc>
                  <a:txBody>
                    <a:bodyPr/>
                    <a:lstStyle/>
                    <a:p>
                      <a:r>
                        <a:rPr lang="en-US" dirty="0"/>
                        <a:t>Cultural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US" dirty="0"/>
                        <a:t>Public value placed on cleanliness and order,  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en-US" dirty="0"/>
                        <a:t>     conformity with rules.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Daily life convenience standards and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market practices leaned towards 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perpetuation.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405265"/>
                  </a:ext>
                </a:extLst>
              </a:tr>
              <a:tr h="859303">
                <a:tc>
                  <a:txBody>
                    <a:bodyPr/>
                    <a:lstStyle/>
                    <a:p>
                      <a:r>
                        <a:rPr lang="en-US" dirty="0"/>
                        <a:t>Political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US" dirty="0"/>
                        <a:t>Strong backing and alignment across political/  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en-US" dirty="0"/>
                        <a:t>     technical leadership. 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Variable priorities and lobbying led to 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inconsistent dedication.</a:t>
                      </a:r>
                    </a:p>
                    <a:p>
                      <a:pPr algn="just"/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174192"/>
                  </a:ext>
                </a:extLst>
              </a:tr>
              <a:tr h="1374885">
                <a:tc>
                  <a:txBody>
                    <a:bodyPr/>
                    <a:lstStyle/>
                    <a:p>
                      <a:r>
                        <a:rPr lang="en-US" dirty="0"/>
                        <a:t>Economic 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US" dirty="0"/>
                        <a:t>Transition support to other packaging alternatives.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US" dirty="0"/>
                        <a:t>Uniform enforcement on informal street traders and consumers meant no violation to beat competition.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Industry-specific exemptions and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import leakage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weakened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disincentives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 S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ubstitute options more expensive for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72201"/>
                  </a:ext>
                </a:extLst>
              </a:tr>
              <a:tr h="343721">
                <a:tc>
                  <a:txBody>
                    <a:bodyPr/>
                    <a:lstStyle/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14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3930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54521-8D5B-B544-667F-03C49C5FF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63" y="228600"/>
            <a:ext cx="11737074" cy="1078864"/>
          </a:xfrm>
        </p:spPr>
        <p:txBody>
          <a:bodyPr>
            <a:normAutofit/>
          </a:bodyPr>
          <a:lstStyle/>
          <a:p>
            <a:r>
              <a:rPr lang="en-US" b="1" dirty="0"/>
              <a:t>Cont..</a:t>
            </a:r>
            <a:endParaRPr lang="en-UG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856156-7BEE-6E0F-1FE4-4096CC454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BF7-2D10-427E-81F5-A4893DE5E175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F58587-ADD7-E524-2A36-4B0C05BD9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192DF19-DAD5-F754-7AF9-ED8B83ED56EE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863653781"/>
              </p:ext>
            </p:extLst>
          </p:nvPr>
        </p:nvGraphicFramePr>
        <p:xfrm>
          <a:off x="218363" y="1411942"/>
          <a:ext cx="11737074" cy="4993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085">
                  <a:extLst>
                    <a:ext uri="{9D8B030D-6E8A-4147-A177-3AD203B41FA5}">
                      <a16:colId xmlns:a16="http://schemas.microsoft.com/office/drawing/2014/main" val="3578267314"/>
                    </a:ext>
                  </a:extLst>
                </a:gridCol>
                <a:gridCol w="5854889">
                  <a:extLst>
                    <a:ext uri="{9D8B030D-6E8A-4147-A177-3AD203B41FA5}">
                      <a16:colId xmlns:a16="http://schemas.microsoft.com/office/drawing/2014/main" val="4128607688"/>
                    </a:ext>
                  </a:extLst>
                </a:gridCol>
                <a:gridCol w="4258100">
                  <a:extLst>
                    <a:ext uri="{9D8B030D-6E8A-4147-A177-3AD203B41FA5}">
                      <a16:colId xmlns:a16="http://schemas.microsoft.com/office/drawing/2014/main" val="2282133921"/>
                    </a:ext>
                  </a:extLst>
                </a:gridCol>
              </a:tblGrid>
              <a:tr h="453913">
                <a:tc>
                  <a:txBody>
                    <a:bodyPr/>
                    <a:lstStyle/>
                    <a:p>
                      <a:r>
                        <a:rPr lang="en-US" dirty="0"/>
                        <a:t>Context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Rwanda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Uganda</a:t>
                      </a:r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692000"/>
                  </a:ext>
                </a:extLst>
              </a:tr>
              <a:tr h="1475218">
                <a:tc>
                  <a:txBody>
                    <a:bodyPr/>
                    <a:lstStyle/>
                    <a:p>
                      <a:r>
                        <a:rPr lang="en-US" dirty="0"/>
                        <a:t>Ecological 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US" dirty="0"/>
                        <a:t>National-priority narrative of environmental protection 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Environmental impact acknowledged 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 less uniformly as a national pride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issue.</a:t>
                      </a:r>
                    </a:p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375630"/>
                  </a:ext>
                </a:extLst>
              </a:tr>
              <a:tr h="1475218">
                <a:tc>
                  <a:txBody>
                    <a:bodyPr/>
                    <a:lstStyle/>
                    <a:p>
                      <a:r>
                        <a:rPr lang="en-US" dirty="0"/>
                        <a:t>Legal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US" dirty="0"/>
                        <a:t>Clear laws and massively disseminated.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US" dirty="0"/>
                        <a:t>Sweeping ban backed up by  tight border/customs enforcement and penalties.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Micron-based regulations, carve-outs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inconsistent enforcement made adherence challenging.</a:t>
                      </a:r>
                    </a:p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600455"/>
                  </a:ext>
                </a:extLst>
              </a:tr>
              <a:tr h="1134783">
                <a:tc>
                  <a:txBody>
                    <a:bodyPr/>
                    <a:lstStyle/>
                    <a:p>
                      <a:r>
                        <a:rPr lang="en-US" dirty="0"/>
                        <a:t>Technological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/>
                        <a:t>-    Support to develop local alternatives and packaging     </a:t>
                      </a:r>
                    </a:p>
                    <a:p>
                      <a:pPr algn="just"/>
                      <a:r>
                        <a:rPr lang="en-US" dirty="0"/>
                        <a:t>     material innovations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Scarce national capability for cost-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effective alternatives kept plastic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demand high.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22390"/>
                  </a:ext>
                </a:extLst>
              </a:tr>
              <a:tr h="453913">
                <a:tc>
                  <a:txBody>
                    <a:bodyPr/>
                    <a:lstStyle/>
                    <a:p>
                      <a:endParaRPr lang="en-U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778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8550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296537"/>
          </a:xfrm>
        </p:spPr>
        <p:txBody>
          <a:bodyPr>
            <a:normAutofit/>
          </a:bodyPr>
          <a:lstStyle/>
          <a:p>
            <a:r>
              <a:rPr lang="en-US" sz="4000" b="1" dirty="0"/>
              <a:t>Context for policy option 2 (Education)</a:t>
            </a:r>
            <a:br>
              <a:rPr lang="en-US" sz="3600" dirty="0"/>
            </a:b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2F47A1F-6AC5-FB95-B5BC-FA734FD6A459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59784837"/>
              </p:ext>
            </p:extLst>
          </p:nvPr>
        </p:nvGraphicFramePr>
        <p:xfrm>
          <a:off x="215154" y="1398494"/>
          <a:ext cx="11752728" cy="50064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7576">
                  <a:extLst>
                    <a:ext uri="{9D8B030D-6E8A-4147-A177-3AD203B41FA5}">
                      <a16:colId xmlns:a16="http://schemas.microsoft.com/office/drawing/2014/main" val="3912034778"/>
                    </a:ext>
                  </a:extLst>
                </a:gridCol>
                <a:gridCol w="3917576">
                  <a:extLst>
                    <a:ext uri="{9D8B030D-6E8A-4147-A177-3AD203B41FA5}">
                      <a16:colId xmlns:a16="http://schemas.microsoft.com/office/drawing/2014/main" val="2861544143"/>
                    </a:ext>
                  </a:extLst>
                </a:gridCol>
                <a:gridCol w="3917576">
                  <a:extLst>
                    <a:ext uri="{9D8B030D-6E8A-4147-A177-3AD203B41FA5}">
                      <a16:colId xmlns:a16="http://schemas.microsoft.com/office/drawing/2014/main" val="2891761327"/>
                    </a:ext>
                  </a:extLst>
                </a:gridCol>
              </a:tblGrid>
              <a:tr h="7152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Context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Kenya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Uganda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69774"/>
                  </a:ext>
                </a:extLst>
              </a:tr>
              <a:tr h="16347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Historical context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FPE E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xpansi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launched under tight rollout timelines and specific anti-corruption/service-delivery promises by the new government.</a:t>
                      </a:r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Earlier period of mass expansion, moving financing formulas, and decentralisation dynamics.</a:t>
                      </a:r>
                    </a:p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411615"/>
                  </a:ext>
                </a:extLst>
              </a:tr>
              <a:tr h="13282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Cultural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Parental demand for schooling and civil society scrutiny were high, adding pressure to deliver and protect access.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Demand was high, but social expectations about top-up fees/materials remained also in some areas.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224539"/>
                  </a:ext>
                </a:extLst>
              </a:tr>
              <a:tr h="13282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Political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isible presidential/political ownership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arlier expansion had political support but fragmented across levels and over time.</a:t>
                      </a:r>
                    </a:p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801658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418B-C681-419E-8771-7A47A0644253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787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B05A1-7650-A545-2416-ED9172099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Cont</a:t>
            </a:r>
            <a:r>
              <a:rPr lang="en-US" b="1" dirty="0"/>
              <a:t>…</a:t>
            </a:r>
            <a:endParaRPr lang="en-UG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24D256-1531-BB71-2CF9-C34B01C2D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BF7-2D10-427E-81F5-A4893DE5E175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497A2-ED15-C69A-11DA-CD2BF0EBF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01B9B08-CD66-3859-BE8C-4CD678C1ED10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89003206"/>
              </p:ext>
            </p:extLst>
          </p:nvPr>
        </p:nvGraphicFramePr>
        <p:xfrm>
          <a:off x="218363" y="1405720"/>
          <a:ext cx="11750724" cy="4999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6908">
                  <a:extLst>
                    <a:ext uri="{9D8B030D-6E8A-4147-A177-3AD203B41FA5}">
                      <a16:colId xmlns:a16="http://schemas.microsoft.com/office/drawing/2014/main" val="2610271826"/>
                    </a:ext>
                  </a:extLst>
                </a:gridCol>
                <a:gridCol w="3916908">
                  <a:extLst>
                    <a:ext uri="{9D8B030D-6E8A-4147-A177-3AD203B41FA5}">
                      <a16:colId xmlns:a16="http://schemas.microsoft.com/office/drawing/2014/main" val="3424783861"/>
                    </a:ext>
                  </a:extLst>
                </a:gridCol>
                <a:gridCol w="3916908">
                  <a:extLst>
                    <a:ext uri="{9D8B030D-6E8A-4147-A177-3AD203B41FA5}">
                      <a16:colId xmlns:a16="http://schemas.microsoft.com/office/drawing/2014/main" val="207071970"/>
                    </a:ext>
                  </a:extLst>
                </a:gridCol>
              </a:tblGrid>
              <a:tr h="377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Context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Kenya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Uganda</a:t>
                      </a:r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817865"/>
                  </a:ext>
                </a:extLst>
              </a:tr>
              <a:tr h="12262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Economic 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Large initial budget allocations and donor alignment meant the rapid funding matched the shock of new enrolments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kumimoji="0" lang="en-UG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agging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education budgets often meant funding could not keep up with enrolment growth (capitation grants were strained).</a:t>
                      </a:r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029176"/>
                  </a:ext>
                </a:extLst>
              </a:tr>
              <a:tr h="9432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Ecological 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kumimoji="0" lang="en-UG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arsh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G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agro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-ecological zones posed challenges but were responded to through differentiated support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kumimoji="0" lang="en-UG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ersistent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access gaps in hard-to-reach rural and conflict-affected areas.</a:t>
                      </a:r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839530"/>
                  </a:ext>
                </a:extLst>
              </a:tr>
              <a:tr h="12262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Legal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Clear legal abolition of fees with school-level accountability rules and audit requirements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Earlier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had clear UPE guidelines but also allowed for local discretion in costs; debates over ‘hidden’ costs re-emerged.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262684"/>
                  </a:ext>
                </a:extLst>
              </a:tr>
              <a:tr h="12262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Technological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Early data management systems and mapping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facilitated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tracked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progress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 patchy EMIS use and slow/weak feedback loops, hampering prompt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resource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allocation.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500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0686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5152" y="188259"/>
            <a:ext cx="11766177" cy="62167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i="1" dirty="0"/>
              <a:t>  </a:t>
            </a:r>
            <a:r>
              <a:rPr lang="en-UG" sz="3200" b="1" dirty="0">
                <a:solidFill>
                  <a:srgbClr val="7030A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Continental, regional, and national dynamics</a:t>
            </a:r>
            <a:endParaRPr lang="en-US" sz="3200" dirty="0">
              <a:latin typeface="Georgia" panose="02040502050405020303" pitchFamily="18" charset="0"/>
            </a:endParaRPr>
          </a:p>
          <a:p>
            <a:pPr marL="0" indent="0" algn="just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US" sz="1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G" sz="18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Dynamics are the “moving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forces”</a:t>
            </a:r>
            <a:endParaRPr lang="en-US" sz="1800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US" sz="1800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G" sz="1800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ynamics</a:t>
            </a:r>
            <a:r>
              <a:rPr lang="en-UG" sz="18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in public policy capture the array of forces, factors and processes at play in policy design, implementation and evaluation in a particular 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context </a:t>
            </a:r>
            <a:r>
              <a:rPr lang="en-UG" sz="18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(Putera et al., 2023).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US" sz="1800" dirty="0">
              <a:solidFill>
                <a:srgbClr val="7030A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dirty="0">
                <a:solidFill>
                  <a:srgbClr val="7030A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(a) Continental dynamics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Africa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 Continent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is influenced by continental aspirations and frameworks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African Union’s Agenda 2063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&amp; </a:t>
            </a:r>
            <a:r>
              <a:rPr lang="en-UG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AfCFTA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(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inclusive growth, sustainable development, and continental integration – Pan-Africanism).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et governance, democracy, trade, and peace norms and standards that national policies may adopt or reference. 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hallenges </a:t>
            </a:r>
            <a:r>
              <a:rPr lang="en-US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like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weak institutional capacity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lack of political will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and uneven commitment among member states</a:t>
            </a:r>
            <a:r>
              <a:rPr lang="en-US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G" sz="1800" dirty="0" err="1">
                <a:effectLst/>
                <a:latin typeface="+mj-lt"/>
                <a:ea typeface="Calibri" panose="020F0502020204030204" pitchFamily="34" charset="0"/>
              </a:rPr>
              <a:t>Wapmuk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</a:rPr>
              <a:t>, 2021).</a:t>
            </a:r>
            <a:endParaRPr lang="en-US" sz="1800" dirty="0"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651A-79C6-421A-ADDC-F403F8CA141B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864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215342"/>
          </a:xfrm>
        </p:spPr>
        <p:txBody>
          <a:bodyPr>
            <a:normAutofit fontScale="90000"/>
          </a:bodyPr>
          <a:lstStyle/>
          <a:p>
            <a:br>
              <a:rPr lang="en-US" sz="4400" b="1" dirty="0"/>
            </a:br>
            <a:br>
              <a:rPr lang="en-US" sz="4400" dirty="0"/>
            </a:b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01706" y="188259"/>
            <a:ext cx="11779623" cy="621672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dirty="0"/>
              <a:t>   </a:t>
            </a:r>
            <a:r>
              <a:rPr lang="en-UG" sz="3200" b="1" dirty="0">
                <a:solidFill>
                  <a:srgbClr val="7030A0"/>
                </a:solidFill>
                <a:effectLst/>
                <a:latin typeface="+mj-lt"/>
                <a:ea typeface="Times New Roman" panose="02020603050405020304" pitchFamily="18" charset="0"/>
              </a:rPr>
              <a:t>How </a:t>
            </a:r>
            <a:r>
              <a:rPr lang="en-US" sz="3200" b="1" dirty="0">
                <a:solidFill>
                  <a:srgbClr val="7030A0"/>
                </a:solidFill>
                <a:effectLst/>
                <a:latin typeface="+mj-lt"/>
                <a:ea typeface="Times New Roman" panose="02020603050405020304" pitchFamily="18" charset="0"/>
              </a:rPr>
              <a:t>AU </a:t>
            </a:r>
            <a:r>
              <a:rPr lang="en-UG" sz="3200" b="1" dirty="0">
                <a:solidFill>
                  <a:srgbClr val="7030A0"/>
                </a:solidFill>
                <a:effectLst/>
                <a:latin typeface="+mj-lt"/>
                <a:ea typeface="Times New Roman" panose="02020603050405020304" pitchFamily="18" charset="0"/>
              </a:rPr>
              <a:t> Influences Public Policy </a:t>
            </a:r>
            <a:endParaRPr lang="en-UG" sz="32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4000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Provides/sets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Continental norms and standards on governance, democracy, peace, and security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en-US" sz="18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 influence national priorities through peer pressure and monitoring mechanisms (e.g., African Peer Review Mechanism).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It sets continental vision and provides frameworks that member states can align their pol</a:t>
            </a:r>
            <a:r>
              <a:rPr lang="en-GB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ic</a:t>
            </a:r>
            <a:r>
              <a:rPr lang="en-UG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ies</a:t>
            </a:r>
            <a:r>
              <a:rPr lang="en-US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with.</a:t>
            </a:r>
          </a:p>
          <a:p>
            <a:pPr marL="0" indent="0" algn="just">
              <a:buNone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Clr>
                <a:srgbClr val="7030A0"/>
              </a:buClr>
              <a:buFont typeface="+mj-lt"/>
              <a:buAutoNum type="romanLcParenBoth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AU Convention on Preventing and Combating Corruption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.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lvl="0" indent="0" algn="just">
              <a:buClr>
                <a:srgbClr val="7030A0"/>
              </a:buClr>
              <a:buNone/>
            </a:pP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342900" lvl="0" indent="-342900" algn="just">
              <a:buClr>
                <a:srgbClr val="7030A0"/>
              </a:buClr>
              <a:buFont typeface="+mj-lt"/>
              <a:buAutoNum type="romanLcParenBoth"/>
            </a:pP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African Charter on Democracy, Elections and Governance (2007) 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ensure that AU member states adhere to democratic principles, rule of law, human rights, and good governance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buClr>
                <a:srgbClr val="7030A0"/>
              </a:buClr>
              <a:buFont typeface="Wingdings" panose="05000000000000000000" pitchFamily="2" charset="2"/>
              <a:buChar char="v"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G" sz="1800" b="1" dirty="0">
                <a:solidFill>
                  <a:srgbClr val="7030A0"/>
                </a:solidFill>
                <a:effectLst/>
                <a:latin typeface="+mj-lt"/>
                <a:ea typeface="Times New Roman" panose="02020603050405020304" pitchFamily="18" charset="0"/>
              </a:rPr>
              <a:t>Discussion Questions </a:t>
            </a:r>
            <a:endParaRPr lang="en-UG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How realistic is Agenda 2063 in light of current governance challenges in Africa?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G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2. 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   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Discuss the main impediments to implementing AU-wide agreements at national levels?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4000" dirty="0"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139C0-01F7-43F7-9FD5-9B3FF883034C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150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1B34B2-54AE-6DF3-1718-C97FB7B25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BF7-2D10-427E-81F5-A4893DE5E175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B7E245-89DD-D438-BE41-3EDAAA5F7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E72EF3-0E6B-A445-8601-BDD5016B366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15153" y="1277472"/>
            <a:ext cx="11766175" cy="5127512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Africa has 8 various official Regional Economic Communities (</a:t>
            </a:r>
            <a:r>
              <a:rPr lang="en-UG" sz="1800" dirty="0" err="1">
                <a:effectLst/>
                <a:latin typeface="+mj-lt"/>
                <a:ea typeface="Times New Roman" panose="02020603050405020304" pitchFamily="18" charset="0"/>
              </a:rPr>
              <a:t>RECs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) (e.g., 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dirty="0">
                <a:latin typeface="+mj-lt"/>
                <a:ea typeface="Times New Roman" panose="02020603050405020304" pitchFamily="18" charset="0"/>
              </a:rPr>
              <a:t>-    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EAC</a:t>
            </a:r>
            <a:r>
              <a:rPr lang="en-US" sz="18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sz="1800" dirty="0">
                <a:latin typeface="+mj-lt"/>
                <a:ea typeface="Times New Roman" panose="02020603050405020304" pitchFamily="18" charset="0"/>
              </a:rPr>
              <a:t> 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mostly East African countries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ECOWAS</a:t>
            </a:r>
            <a:r>
              <a:rPr lang="en-US" sz="18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– mostly West African countries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SADC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sz="18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mostly Southern African countries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COMESA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astern and southern African states</a:t>
            </a:r>
            <a:endParaRPr lang="en-UG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UMA/AMU – Arab Maghreb Union –</a:t>
            </a:r>
            <a:r>
              <a:rPr lang="en-US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North Africa 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ECCAS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– Central Africa</a:t>
            </a:r>
          </a:p>
          <a:p>
            <a:pPr algn="just">
              <a:buFontTx/>
              <a:buChar char="-"/>
            </a:pP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IGAD – Horn of Africa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en-UG" sz="1800" dirty="0" err="1">
                <a:effectLst/>
                <a:latin typeface="+mj-lt"/>
                <a:ea typeface="Times New Roman" panose="02020603050405020304" pitchFamily="18" charset="0"/>
              </a:rPr>
              <a:t>RECs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 are supposed to be the “building blocks” of continental integration.</a:t>
            </a:r>
            <a:endParaRPr lang="en-US" sz="1800" dirty="0">
              <a:latin typeface="+mj-lt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Impact cross-border trade, movement of people, and collective security.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These dynamics create collective bargaining power, regional integration, and conflict resolution mechanisms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G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G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A4ADB91-523D-7384-1865-5DBD3AE37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72" y="188259"/>
            <a:ext cx="11766174" cy="1089213"/>
          </a:xfrm>
        </p:spPr>
        <p:txBody>
          <a:bodyPr>
            <a:normAutofit/>
          </a:bodyPr>
          <a:lstStyle/>
          <a:p>
            <a:r>
              <a:rPr lang="en-UG" sz="32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Regional Dynamics </a:t>
            </a:r>
            <a:br>
              <a:rPr lang="en-U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G" dirty="0"/>
          </a:p>
        </p:txBody>
      </p:sp>
    </p:spTree>
    <p:extLst>
      <p:ext uri="{BB962C8B-B14F-4D97-AF65-F5344CB8AC3E}">
        <p14:creationId xmlns:p14="http://schemas.microsoft.com/office/powerpoint/2010/main" val="3743910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2F36F-528A-AA3C-932F-504FD089C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59" y="188259"/>
            <a:ext cx="11806517" cy="1083347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36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G" sz="36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How </a:t>
            </a:r>
            <a:r>
              <a:rPr lang="en-US" sz="36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do they</a:t>
            </a:r>
            <a:r>
              <a:rPr lang="en-UG" sz="36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Shapes Public Policy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r>
              <a:rPr lang="en-UG" sz="36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UG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G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841F59-7B1C-6D9C-A5AA-A30FB9D5D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BF7-2D10-427E-81F5-A4893DE5E175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96DCF-DF5C-642E-DDD2-C24710135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8BB6F8-6026-FFCF-D83C-EDC4B95A225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88259" y="1277471"/>
            <a:ext cx="11806517" cy="5127513"/>
          </a:xfrm>
        </p:spPr>
        <p:txBody>
          <a:bodyPr/>
          <a:lstStyle/>
          <a:p>
            <a:pPr lvl="0"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Policy harmonization (e.g., customs union and common external tariffs in EAC).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en-US" sz="1800" dirty="0">
              <a:latin typeface="+mj-lt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Provide platforms for collective bargaining with external partners.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en-US" sz="1800" dirty="0">
              <a:latin typeface="+mj-lt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Conflict resolution and peacekeeping (e.g., ECOWAS involvement in Liberia and Sierra Leone).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endParaRPr lang="en-US" sz="1800" dirty="0">
              <a:latin typeface="+mj-lt"/>
              <a:ea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en-UG" sz="1800" b="1" dirty="0">
                <a:effectLst/>
                <a:latin typeface="+mj-lt"/>
                <a:ea typeface="Times New Roman" panose="02020603050405020304" pitchFamily="18" charset="0"/>
              </a:rPr>
              <a:t>Weaknesses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: overlapping memberships, uneven political will, resource constraints.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en-US" sz="1800" dirty="0">
              <a:latin typeface="+mj-lt"/>
              <a:ea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en-UG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en-UG" sz="1800" b="1" dirty="0">
                <a:solidFill>
                  <a:srgbClr val="7030A0"/>
                </a:solidFill>
                <a:effectLst/>
                <a:latin typeface="+mj-lt"/>
                <a:ea typeface="Times New Roman" panose="02020603050405020304" pitchFamily="18" charset="0"/>
              </a:rPr>
              <a:t>Discussion Questions </a:t>
            </a:r>
            <a:endParaRPr lang="en-US" sz="1800" b="1" dirty="0">
              <a:solidFill>
                <a:srgbClr val="7030A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algn="ctr">
              <a:buNone/>
            </a:pPr>
            <a:endParaRPr lang="en-UG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Why do some </a:t>
            </a:r>
            <a:r>
              <a:rPr lang="en-UG" sz="1800" dirty="0" err="1">
                <a:effectLst/>
                <a:latin typeface="+mj-lt"/>
                <a:ea typeface="Times New Roman" panose="02020603050405020304" pitchFamily="18" charset="0"/>
              </a:rPr>
              <a:t>RECs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 perform better than others?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endParaRPr lang="en-UG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2. How does overlapping membership (e.g., one country belonging to multiple </a:t>
            </a:r>
            <a:r>
              <a:rPr lang="en-UG" sz="1800" dirty="0" err="1">
                <a:effectLst/>
                <a:latin typeface="+mj-lt"/>
                <a:ea typeface="Times New Roman" panose="02020603050405020304" pitchFamily="18" charset="0"/>
              </a:rPr>
              <a:t>RECs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) weaken integration?</a:t>
            </a:r>
          </a:p>
          <a:p>
            <a:pPr marL="0" indent="0">
              <a:buNone/>
            </a:pPr>
            <a:endParaRPr lang="en-UG" dirty="0"/>
          </a:p>
        </p:txBody>
      </p:sp>
    </p:spTree>
    <p:extLst>
      <p:ext uri="{BB962C8B-B14F-4D97-AF65-F5344CB8AC3E}">
        <p14:creationId xmlns:p14="http://schemas.microsoft.com/office/powerpoint/2010/main" val="2099227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9DEFF-1D13-D617-AA09-B2D2EF4B1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1705"/>
            <a:ext cx="11752729" cy="1075765"/>
          </a:xfrm>
        </p:spPr>
        <p:txBody>
          <a:bodyPr>
            <a:normAutofit fontScale="90000"/>
          </a:bodyPr>
          <a:lstStyle/>
          <a:p>
            <a:r>
              <a:rPr lang="en-UG" sz="32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National Dynamics </a:t>
            </a:r>
            <a:br>
              <a:rPr lang="en-U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G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577A1A-9C3E-FA89-620B-878984C00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BF7-2D10-427E-81F5-A4893DE5E175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CF0952-D7F4-52A1-8338-60D0CCDA8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6802ED-3E71-D5B0-083F-AD31BA6D4F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28599" y="1277470"/>
            <a:ext cx="11752729" cy="512751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National dynamics are the most proximate determinants of policy outcomes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7030A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What shapes these </a:t>
            </a:r>
            <a:r>
              <a:rPr lang="en-UG" sz="1800" b="1" dirty="0">
                <a:solidFill>
                  <a:srgbClr val="7030A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dynamics</a:t>
            </a:r>
            <a:r>
              <a:rPr lang="en-US" sz="1800" b="1" dirty="0">
                <a:solidFill>
                  <a:srgbClr val="7030A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Historical legacies .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Political factors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Economic capacity 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Institutional capacity 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  <a:ea typeface="Times New Roman" panose="02020603050405020304" pitchFamily="18" charset="0"/>
              </a:rPr>
              <a:t>Cultural norms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en-US" sz="1800" dirty="0">
                <a:solidFill>
                  <a:srgbClr val="7030A0"/>
                </a:solidFill>
                <a:latin typeface="+mj-lt"/>
                <a:ea typeface="Times New Roman" panose="02020603050405020304" pitchFamily="18" charset="0"/>
              </a:rPr>
              <a:t>Key issues</a:t>
            </a:r>
            <a:endParaRPr lang="en-UG" sz="1800" dirty="0">
              <a:solidFill>
                <a:srgbClr val="7030A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National dynamics determine how continental and regional commitments are interpreted, contextualized and localized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 (Hyden, 2017)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National dynamics are why similar policies or strategies can generate different results in different countries.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</a:pPr>
            <a:endParaRPr lang="en-UG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en-UG" sz="1800" b="1" dirty="0">
                <a:solidFill>
                  <a:srgbClr val="7030A0"/>
                </a:solidFill>
                <a:effectLst/>
                <a:latin typeface="+mj-lt"/>
                <a:ea typeface="Times New Roman" panose="02020603050405020304" pitchFamily="18" charset="0"/>
              </a:rPr>
              <a:t>Discussion Questions: </a:t>
            </a:r>
            <a:endParaRPr lang="en-UG" sz="1800" dirty="0">
              <a:solidFill>
                <a:srgbClr val="7030A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1. Why do some countries succeed in implementing environmental or education reforms while others fail or struggle?</a:t>
            </a:r>
          </a:p>
          <a:p>
            <a:pPr marL="0" indent="0" algn="just">
              <a:buNone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2. What is more important in ensuring success in public policy – leadership commitment or institutional capacity?</a:t>
            </a:r>
          </a:p>
          <a:p>
            <a:pPr marL="0" indent="0">
              <a:buNone/>
            </a:pPr>
            <a:endParaRPr lang="en-UG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205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5B71D-87F6-2747-AE91-D73F6032C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706" y="201706"/>
            <a:ext cx="11766176" cy="1116106"/>
          </a:xfrm>
        </p:spPr>
        <p:txBody>
          <a:bodyPr>
            <a:normAutofit/>
          </a:bodyPr>
          <a:lstStyle/>
          <a:p>
            <a:r>
              <a:rPr lang="en-UG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Exogenous influences (international bodies, donors)</a:t>
            </a:r>
            <a:endParaRPr lang="en-UG" sz="3200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BB70CE-2FBE-16D2-365E-F0CFC0CEA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BF7-2D10-427E-81F5-A4893DE5E175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4D7220-C16B-0957-01E1-8637A6912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F3BEB4D-ADAF-2E85-B72B-62E9B0A2DB4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24118" y="1317812"/>
            <a:ext cx="11743764" cy="5087172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Exogenous influences are sources of pressure for change or factors from outside a country that influence the shaping, selection, and implementation of public policies in that country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 (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Eriksen, 2007). </a:t>
            </a:r>
            <a:endParaRPr lang="en-UG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For example,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roles and impact of international bodies, foreign governments, bilateral and multilateral donors, and transnational corporations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 (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Dolowitz &amp; Marsh, 2000).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18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ctors, institutions and economic forces operating beyond the state can shape public policies inside its territory" (Bernstein &amp; </a:t>
            </a:r>
            <a:r>
              <a:rPr lang="en-UG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Cashore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2000).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G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olicy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-making spaces" are opportunities for "transfer of ideas and knowledge across sectors and settings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Jones et al.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2017)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There are 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three distinct types of foreign influence: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(a) </a:t>
            </a:r>
            <a:r>
              <a:rPr lang="en-US" sz="1800" dirty="0">
                <a:latin typeface="+mj-lt"/>
                <a:ea typeface="Times New Roman" panose="02020603050405020304" pitchFamily="18" charset="0"/>
              </a:rPr>
              <a:t>V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oluntary agreements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dirty="0">
                <a:latin typeface="+mj-lt"/>
                <a:ea typeface="Times New Roman" panose="02020603050405020304" pitchFamily="18" charset="0"/>
              </a:rPr>
              <a:t>(b) P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olicy interventions (involving rewards or sanctions)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dirty="0">
                <a:latin typeface="+mj-lt"/>
                <a:ea typeface="Times New Roman" panose="02020603050405020304" pitchFamily="18" charset="0"/>
              </a:rPr>
              <a:t>(c) I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nstitution interventions, which target the political institutions of the target country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 (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Aidt et al.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2020)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G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8383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01706" y="188259"/>
            <a:ext cx="11779623" cy="62167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G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How do exogenous influences affect public policy</a:t>
            </a:r>
            <a:r>
              <a:rPr lang="en-US" sz="3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0" indent="0" algn="just">
              <a:buNone/>
            </a:pPr>
            <a:endParaRPr lang="en-US" sz="3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lphaLcParenBoth"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International bodies </a:t>
            </a:r>
          </a:p>
          <a:p>
            <a:pPr marL="342900" indent="-342900" algn="just">
              <a:buAutoNum type="alphaLcParenBoth"/>
            </a:pP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World Bank and IMF – Structural Adjustment Programs (SAPs)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SAPs reoriented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politics and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economies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through privatization, trade liberalization, and cuts in public expenditure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and multiparty systems (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Ghana, Zambia, and Uganda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0" indent="0" algn="just">
              <a:buNone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reforms stabilized macroeconomics, 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though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also </a:t>
            </a:r>
            <a:r>
              <a:rPr lang="en-US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undermined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public service sectors like health and education (Pfeiffer &amp; Chapman, 2010).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dirty="0">
                <a:latin typeface="+mj-lt"/>
              </a:rPr>
              <a:t>(b)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United Nations – Sustainable Development Goals (SDGs): </a:t>
            </a:r>
            <a:r>
              <a:rPr lang="en-GB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nations 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aligned their visions with SDGs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(Hulme, 2016)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.</a:t>
            </a:r>
          </a:p>
          <a:p>
            <a:pPr marL="0" indent="0" algn="just">
              <a:buNone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(c) 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African Union (AU): 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buNone/>
            </a:pPr>
            <a:endParaRPr lang="en-UG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The </a:t>
            </a:r>
            <a:r>
              <a:rPr lang="en-UG" sz="1800" dirty="0" err="1">
                <a:effectLst/>
                <a:latin typeface="+mj-lt"/>
                <a:ea typeface="Times New Roman" panose="02020603050405020304" pitchFamily="18" charset="0"/>
              </a:rPr>
              <a:t>AU’s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 Agenda 2063 has seeped into 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countries’ 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national plans</a:t>
            </a:r>
            <a:r>
              <a:rPr lang="en-US" sz="18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G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Wapmuk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2021).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67FF-C6EB-482B-98BA-FFFA2AEF8FAB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798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68C15-E663-7002-6D03-DAF74B48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94" y="188260"/>
            <a:ext cx="11646528" cy="941294"/>
          </a:xfrm>
        </p:spPr>
        <p:txBody>
          <a:bodyPr/>
          <a:lstStyle/>
          <a:p>
            <a:r>
              <a:rPr lang="en-US" b="1" dirty="0"/>
              <a:t>Donor agencies </a:t>
            </a:r>
            <a:endParaRPr lang="en-UG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305EA5-D339-5337-583A-6F7C5CBE4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BF7-2D10-427E-81F5-A4893DE5E175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59D913-D6BF-B499-2111-A36EBABB8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853A4D-32C7-8AFB-D65C-612F8F27459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5494" y="1290918"/>
            <a:ext cx="11752730" cy="5114066"/>
          </a:xfrm>
        </p:spPr>
        <p:txBody>
          <a:bodyPr/>
          <a:lstStyle/>
          <a:p>
            <a:pPr marL="0" lvl="0" indent="0" algn="just">
              <a:buNone/>
            </a:pPr>
            <a:r>
              <a:rPr lang="en-US" sz="1800" b="1" dirty="0">
                <a:effectLst/>
                <a:latin typeface="+mj-lt"/>
                <a:ea typeface="Times New Roman" panose="02020603050405020304" pitchFamily="18" charset="0"/>
              </a:rPr>
              <a:t>(a) </a:t>
            </a:r>
            <a:r>
              <a:rPr lang="en-UG" sz="1800" b="1" dirty="0">
                <a:effectLst/>
                <a:latin typeface="+mj-lt"/>
                <a:ea typeface="Times New Roman" panose="02020603050405020304" pitchFamily="18" charset="0"/>
              </a:rPr>
              <a:t>Donor agencies </a:t>
            </a:r>
            <a:endParaRPr lang="en-UG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Health Policy (HIV/AIDS Response):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 Uganda, HIV/AIDS policies were influenced by donor support from PEPFAR and the Global Fund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(Shiffman, 2008). </a:t>
            </a:r>
          </a:p>
          <a:p>
            <a:pPr marL="0" indent="0" algn="just">
              <a:buNone/>
            </a:pPr>
            <a:endParaRPr lang="en-US" sz="18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Education Policy: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Uganda’s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(UPE) program, initiated in 1997, received significant support from the World Bank and UNICEF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Donor-driven agricultural reforms in Mozambique and Malawi promoted liberalization and fertilizer subsidies</a:t>
            </a:r>
            <a:r>
              <a:rPr lang="en-UG" sz="1800" dirty="0">
                <a:solidFill>
                  <a:srgbClr val="7030A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Whitfield &amp; Fraser, 2010). 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G" sz="1800" b="1" i="1" dirty="0">
                <a:effectLst/>
                <a:latin typeface="+mj-lt"/>
                <a:ea typeface="Times New Roman" panose="02020603050405020304" pitchFamily="18" charset="0"/>
              </a:rPr>
              <a:t>Overall Impact on Policy Success or Failure </a:t>
            </a:r>
            <a:endParaRPr lang="en-UG" sz="1800" b="1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 Positive when: external assistance matches domestic needs and capacity, reinforces local ownership and accountability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Negative when: donor or international models are culture-blind, institutionally-irrelevant, or socio-economically-inappropriate, leading to policies that are good on paper but not in practice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.</a:t>
            </a:r>
            <a:endParaRPr lang="en-UG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U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8757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F2578-3B21-E914-EA1C-BE91DD9C6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47" y="188259"/>
            <a:ext cx="11725835" cy="1096795"/>
          </a:xfrm>
        </p:spPr>
        <p:txBody>
          <a:bodyPr/>
          <a:lstStyle/>
          <a:p>
            <a:r>
              <a:rPr lang="en-US" b="1" dirty="0"/>
              <a:t>Contextual influences of public policy</a:t>
            </a:r>
            <a:endParaRPr lang="en-UG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A5C8CE-0A97-1BC1-21C9-03DEF4723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BF7-2D10-427E-81F5-A4893DE5E175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CBA382-85FD-55CD-D283-815786F9F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267D7FB-BA9F-407B-E1D0-E2C911ECC279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26058210"/>
              </p:ext>
            </p:extLst>
          </p:nvPr>
        </p:nvGraphicFramePr>
        <p:xfrm>
          <a:off x="242047" y="1411941"/>
          <a:ext cx="11725835" cy="4961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792">
                  <a:extLst>
                    <a:ext uri="{9D8B030D-6E8A-4147-A177-3AD203B41FA5}">
                      <a16:colId xmlns:a16="http://schemas.microsoft.com/office/drawing/2014/main" val="3669624467"/>
                    </a:ext>
                  </a:extLst>
                </a:gridCol>
                <a:gridCol w="4095125">
                  <a:extLst>
                    <a:ext uri="{9D8B030D-6E8A-4147-A177-3AD203B41FA5}">
                      <a16:colId xmlns:a16="http://schemas.microsoft.com/office/drawing/2014/main" val="788579501"/>
                    </a:ext>
                  </a:extLst>
                </a:gridCol>
                <a:gridCol w="2931459">
                  <a:extLst>
                    <a:ext uri="{9D8B030D-6E8A-4147-A177-3AD203B41FA5}">
                      <a16:colId xmlns:a16="http://schemas.microsoft.com/office/drawing/2014/main" val="1749307567"/>
                    </a:ext>
                  </a:extLst>
                </a:gridCol>
                <a:gridCol w="2931459">
                  <a:extLst>
                    <a:ext uri="{9D8B030D-6E8A-4147-A177-3AD203B41FA5}">
                      <a16:colId xmlns:a16="http://schemas.microsoft.com/office/drawing/2014/main" val="323099845"/>
                    </a:ext>
                  </a:extLst>
                </a:gridCol>
              </a:tblGrid>
              <a:tr h="655300">
                <a:tc>
                  <a:txBody>
                    <a:bodyPr/>
                    <a:lstStyle/>
                    <a:p>
                      <a:r>
                        <a:rPr lang="en-US" dirty="0"/>
                        <a:t>Context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How it impacts on policy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Implications for success/failure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Reference (s)</a:t>
                      </a:r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840446"/>
                  </a:ext>
                </a:extLst>
              </a:tr>
              <a:tr h="1216985">
                <a:tc>
                  <a:txBody>
                    <a:bodyPr/>
                    <a:lstStyle/>
                    <a:p>
                      <a:r>
                        <a:rPr lang="en-US" dirty="0"/>
                        <a:t>Political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Politics, government, vested interests, and accountability drive focus and implementation.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Policy support without substance won’t work; policy that has the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political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will and money will.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Jiang &amp; Xu, 2015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;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Lemos,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2016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;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Shen, 2024.</a:t>
                      </a:r>
                    </a:p>
                    <a:p>
                      <a:endParaRPr lang="en-UG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016767"/>
                  </a:ext>
                </a:extLst>
              </a:tr>
              <a:tr h="936142">
                <a:tc>
                  <a:txBody>
                    <a:bodyPr/>
                    <a:lstStyle/>
                    <a:p>
                      <a:r>
                        <a:rPr lang="en-US" dirty="0"/>
                        <a:t>Economic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Money, incentives, and market architecture determine what is possible and what is not.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Inadequate budget kills; adequate budget enables.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Music, 2021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;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Ho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et al., 2021</a:t>
                      </a:r>
                      <a:endParaRPr kumimoji="0" lang="en-UG" sz="18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en-UG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186447"/>
                  </a:ext>
                </a:extLst>
              </a:tr>
              <a:tr h="1216985">
                <a:tc>
                  <a:txBody>
                    <a:bodyPr/>
                    <a:lstStyle/>
                    <a:p>
                      <a:r>
                        <a:rPr lang="en-US" dirty="0"/>
                        <a:t>Socio-cultural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Culture, traditions, and social conventions influence community acceptance and behaviour</a:t>
                      </a:r>
                      <a:endParaRPr lang="en-UG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Culturally compatible policies gain traction; if not, they meet resistance.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 Campos Neto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et al. (2024),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Grelle &amp; Hofmann (2024).</a:t>
                      </a:r>
                    </a:p>
                    <a:p>
                      <a:endParaRPr lang="en-UG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554503"/>
                  </a:ext>
                </a:extLst>
              </a:tr>
              <a:tr h="936142">
                <a:tc>
                  <a:txBody>
                    <a:bodyPr/>
                    <a:lstStyle/>
                    <a:p>
                      <a:r>
                        <a:rPr lang="en-US" dirty="0"/>
                        <a:t>Technological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Availability and uptake of technology influence implementation and monitoring.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Technology saves time;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no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technology increases costs and creates lag.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Yuliani et al., 2024)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Pradhan, 2025).</a:t>
                      </a:r>
                      <a:endParaRPr lang="en-UG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117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4484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32751-B6D1-5A81-9E3A-164F4D547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188258"/>
            <a:ext cx="11379200" cy="1129554"/>
          </a:xfrm>
        </p:spPr>
        <p:txBody>
          <a:bodyPr/>
          <a:lstStyle/>
          <a:p>
            <a:r>
              <a:rPr lang="en-US" b="1" dirty="0" err="1"/>
              <a:t>Cont</a:t>
            </a:r>
            <a:r>
              <a:rPr lang="en-US" b="1" dirty="0"/>
              <a:t>…</a:t>
            </a:r>
            <a:endParaRPr lang="en-UG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04F83E-34E3-C0C9-7D43-9C7E6738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BF7-2D10-427E-81F5-A4893DE5E175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C4E099-2AC2-48CD-9162-035E257AE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BD5B5DB-C729-6ED5-7D50-C4D411245541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88062463"/>
              </p:ext>
            </p:extLst>
          </p:nvPr>
        </p:nvGraphicFramePr>
        <p:xfrm>
          <a:off x="401638" y="1527175"/>
          <a:ext cx="11339512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0915">
                  <a:extLst>
                    <a:ext uri="{9D8B030D-6E8A-4147-A177-3AD203B41FA5}">
                      <a16:colId xmlns:a16="http://schemas.microsoft.com/office/drawing/2014/main" val="4280941154"/>
                    </a:ext>
                  </a:extLst>
                </a:gridCol>
                <a:gridCol w="3798841">
                  <a:extLst>
                    <a:ext uri="{9D8B030D-6E8A-4147-A177-3AD203B41FA5}">
                      <a16:colId xmlns:a16="http://schemas.microsoft.com/office/drawing/2014/main" val="3279252924"/>
                    </a:ext>
                  </a:extLst>
                </a:gridCol>
                <a:gridCol w="3341547">
                  <a:extLst>
                    <a:ext uri="{9D8B030D-6E8A-4147-A177-3AD203B41FA5}">
                      <a16:colId xmlns:a16="http://schemas.microsoft.com/office/drawing/2014/main" val="33193303"/>
                    </a:ext>
                  </a:extLst>
                </a:gridCol>
                <a:gridCol w="2328209">
                  <a:extLst>
                    <a:ext uri="{9D8B030D-6E8A-4147-A177-3AD203B41FA5}">
                      <a16:colId xmlns:a16="http://schemas.microsoft.com/office/drawing/2014/main" val="2902096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Context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How it impacts on policy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Implications for success or failure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Reference (s)</a:t>
                      </a:r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718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Ecology/ environment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Climate, geography and natural resource endowments determine practicable solutions.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Ecological unsustainability 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result in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inadaptation and environmental degradation.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Rouzaneh &amp; </a:t>
                      </a:r>
                      <a:r>
                        <a:rPr kumimoji="0" lang="en-UG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Savari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2024)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Schipper, (2020)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Ginty (2021). Rahman &amp; Hickey (2019). </a:t>
                      </a:r>
                      <a:r>
                        <a:rPr kumimoji="0" lang="en-UG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Matisoff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(2008).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178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Legal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Transparent, consistent, enforceable rules and the rule of law facilitate policy-making based on rules.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Robust legal architecture promotes adherence; the opposite,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leads to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circumvention.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Rudinger et al (2018)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Ostermann (2019)</a:t>
                      </a:r>
                    </a:p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769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959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BE215-47CE-BC4C-C069-8838203C9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47" y="201707"/>
            <a:ext cx="11707906" cy="1102658"/>
          </a:xfrm>
        </p:spPr>
        <p:txBody>
          <a:bodyPr/>
          <a:lstStyle/>
          <a:p>
            <a:r>
              <a:rPr lang="en-US" b="1" dirty="0"/>
              <a:t>The influence of legacy systems</a:t>
            </a:r>
            <a:endParaRPr lang="en-UG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DEE9A5-91A8-2A5D-6DB3-763D13B01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BF7-2D10-427E-81F5-A4893DE5E175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4D951F-AA66-143A-9B2E-DD8B307E4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B758EA-0BD7-3D5C-CC0C-87BB6560428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42047" y="1304364"/>
            <a:ext cx="11766177" cy="510062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Legacy system in public policy can be described as the past institutional arrangements and practices which tend to inhibit the development of the future public policies in a patterned process known as path </a:t>
            </a:r>
            <a:r>
              <a:rPr lang="en-UG" sz="1800" dirty="0" err="1">
                <a:effectLst/>
                <a:latin typeface="+mj-lt"/>
                <a:ea typeface="Times New Roman" panose="02020603050405020304" pitchFamily="18" charset="0"/>
              </a:rPr>
              <a:t>dependenc</a:t>
            </a:r>
            <a:r>
              <a:rPr lang="en-GB" sz="1800" dirty="0">
                <a:effectLst/>
                <a:latin typeface="+mj-lt"/>
                <a:ea typeface="Times New Roman" panose="02020603050405020304" pitchFamily="18" charset="0"/>
              </a:rPr>
              <a:t>y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Path dependency is an appealing concept for understanding public 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policy </a:t>
            </a:r>
            <a:r>
              <a:rPr lang="en-US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that denotes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that policies, once established, can be difficult to change or reform.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  <a:ea typeface="Times New Roman" panose="02020603050405020304" pitchFamily="18" charset="0"/>
              </a:rPr>
              <a:t>P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reviously 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enacted policies 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serves as an initial condition that limits 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overhaul by </a:t>
            </a:r>
            <a:r>
              <a:rPr lang="en-UG" sz="1800" dirty="0">
                <a:effectLst/>
                <a:latin typeface="+mj-lt"/>
                <a:ea typeface="Times New Roman" panose="02020603050405020304" pitchFamily="18" charset="0"/>
              </a:rPr>
              <a:t>present decision-makers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en-US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nherited commitments and associated rules, in terms of laws, organization, and budgets, are accepted by incoming politicians in government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Rose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1990)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en-US" sz="1800" dirty="0">
              <a:solidFill>
                <a:srgbClr val="7030A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P</a:t>
            </a:r>
            <a:r>
              <a:rPr lang="en-UG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olicy legacies shape and influence ideas which are also used in policy decision-making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</a:rPr>
              <a:t>Beland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</a:rPr>
              <a:t>,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</a:rPr>
              <a:t>2005)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</a:rPr>
              <a:t>.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</a:rPr>
              <a:t> </a:t>
            </a:r>
            <a:endParaRPr lang="en-US" sz="1800" dirty="0">
              <a:effectLst/>
              <a:latin typeface="+mj-lt"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en-US" sz="1800" dirty="0">
              <a:effectLst/>
              <a:latin typeface="+mj-lt"/>
              <a:ea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UG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egacy systems contribute to the complex administrative spaces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logics</a:t>
            </a:r>
            <a:r>
              <a:rPr lang="en-UG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 </a:t>
            </a:r>
            <a:r>
              <a:rPr lang="en-UG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direct the behaviour of organizations as well as in contemporary policy processes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G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Hathaway (2021)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G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6297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43A83-8807-2B94-809C-FE014D32B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706" y="228600"/>
            <a:ext cx="11766176" cy="758952"/>
          </a:xfrm>
        </p:spPr>
        <p:txBody>
          <a:bodyPr/>
          <a:lstStyle/>
          <a:p>
            <a:r>
              <a:rPr lang="en-US" b="1" dirty="0"/>
              <a:t>Diverse influences</a:t>
            </a:r>
            <a:endParaRPr lang="en-UG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6818C5-847F-8EEF-3A46-EF3AC102D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BF7-2D10-427E-81F5-A4893DE5E175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886F50-648C-940F-BCE6-CE019C25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5A6B3A9-3959-7066-B518-5D1B6DEFABD3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79424234"/>
              </p:ext>
            </p:extLst>
          </p:nvPr>
        </p:nvGraphicFramePr>
        <p:xfrm>
          <a:off x="201704" y="1375785"/>
          <a:ext cx="11766176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1544">
                  <a:extLst>
                    <a:ext uri="{9D8B030D-6E8A-4147-A177-3AD203B41FA5}">
                      <a16:colId xmlns:a16="http://schemas.microsoft.com/office/drawing/2014/main" val="1153882798"/>
                    </a:ext>
                  </a:extLst>
                </a:gridCol>
                <a:gridCol w="2941544">
                  <a:extLst>
                    <a:ext uri="{9D8B030D-6E8A-4147-A177-3AD203B41FA5}">
                      <a16:colId xmlns:a16="http://schemas.microsoft.com/office/drawing/2014/main" val="2155312763"/>
                    </a:ext>
                  </a:extLst>
                </a:gridCol>
                <a:gridCol w="2941544">
                  <a:extLst>
                    <a:ext uri="{9D8B030D-6E8A-4147-A177-3AD203B41FA5}">
                      <a16:colId xmlns:a16="http://schemas.microsoft.com/office/drawing/2014/main" val="835815493"/>
                    </a:ext>
                  </a:extLst>
                </a:gridCol>
                <a:gridCol w="2941544">
                  <a:extLst>
                    <a:ext uri="{9D8B030D-6E8A-4147-A177-3AD203B41FA5}">
                      <a16:colId xmlns:a16="http://schemas.microsoft.com/office/drawing/2014/main" val="1168650314"/>
                    </a:ext>
                  </a:extLst>
                </a:gridCol>
              </a:tblGrid>
              <a:tr h="6286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Type of legacy system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How it influences policy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Example in Africa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Its impact on Policy success/failure</a:t>
                      </a:r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238733"/>
                  </a:ext>
                </a:extLst>
              </a:tr>
              <a:tr h="1436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Historical </a:t>
                      </a:r>
                      <a:endParaRPr lang="en-UG" dirty="0"/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Histories produce path dependencies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limit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what is possible and what priorities are considered.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Colonial-era bureaucracies in Uganda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</a:t>
                      </a: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determining administrative districts.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 offer stability and institutional memory (success), or limit reform through bureaucratic inertia (failure).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562616"/>
                  </a:ext>
                </a:extLst>
              </a:tr>
              <a:tr h="143687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Geographical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physical environment influences infrastructure, service provision and even the feasibility of certain policies.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Uganda and Malawi are landlocked, meaning transport and access are problems in some areas.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Spatial or geographical factors can help or hinder policies.</a:t>
                      </a:r>
                    </a:p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557349"/>
                  </a:ext>
                </a:extLst>
              </a:tr>
              <a:tr h="1436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Legal</a:t>
                      </a:r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Different systems of laws create differences in regulation, enforcement, and legislation.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common law of the ex-British vs. the civil law of the ex-French colonies.</a:t>
                      </a:r>
                    </a:p>
                    <a:p>
                      <a:endParaRPr lang="en-U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G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Well-defined rules provide clarity for policy (success), but old or rigid laws are difficult to change (failure).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153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735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D4814-52F0-CC82-2062-B5520981B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188259"/>
            <a:ext cx="11766176" cy="1069901"/>
          </a:xfrm>
        </p:spPr>
        <p:txBody>
          <a:bodyPr/>
          <a:lstStyle/>
          <a:p>
            <a:r>
              <a:rPr lang="en-US" b="1" dirty="0"/>
              <a:t>Public policy &amp; development nexus</a:t>
            </a:r>
            <a:endParaRPr lang="en-UG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D395DB-7487-53B5-1A22-B777E2292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CBF7-2D10-427E-81F5-A4893DE5E175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256B29-6572-46D1-32A9-9586B761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77E3D1-E375-DE7F-1544-FCB0040FB9E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15153" y="1258160"/>
            <a:ext cx="11766176" cy="514682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G" sz="1800" kern="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Public policy is the sum total of government action, from signals of intent to the</a:t>
            </a:r>
            <a:r>
              <a:rPr lang="en-US" sz="18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1800" kern="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final outcomes.</a:t>
            </a:r>
            <a:endParaRPr lang="en-US" sz="1800" kern="1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G" sz="1800" kern="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UG" sz="1800" kern="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It also refers to “the actions of government and the intentions that determine those</a:t>
            </a:r>
            <a:r>
              <a:rPr lang="en-US" sz="18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1800" kern="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actions.</a:t>
            </a:r>
            <a:endParaRPr lang="en-US" sz="1800" kern="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  <a:ea typeface="Calibri" panose="020F0502020204030204" pitchFamily="34" charset="0"/>
              </a:rPr>
              <a:t>PPDN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</a:rPr>
              <a:t>is a concept that explores the relationship between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</a:rPr>
              <a:t> implemented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</a:rPr>
              <a:t>public policies and the resulting socio-economic development outcomes.</a:t>
            </a:r>
            <a:endParaRPr lang="en-US" sz="1800" dirty="0">
              <a:effectLst/>
              <a:latin typeface="+mj-lt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  <a:ea typeface="Calibri" panose="020F0502020204030204" pitchFamily="34" charset="0"/>
              </a:rPr>
              <a:t>E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</a:rPr>
              <a:t>mphasi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</a:rPr>
              <a:t>s is on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</a:rPr>
              <a:t> how policy decisions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G" sz="1800" dirty="0">
                <a:effectLst/>
                <a:latin typeface="+mj-lt"/>
                <a:ea typeface="Calibri" panose="020F0502020204030204" pitchFamily="34" charset="0"/>
              </a:rPr>
              <a:t>can influence and shape the development trajectory of a society.</a:t>
            </a:r>
            <a:endParaRPr lang="en-US" sz="1800" dirty="0">
              <a:effectLst/>
              <a:latin typeface="+mj-lt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W</a:t>
            </a:r>
            <a:r>
              <a:rPr lang="en-UG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ell-crafted public policies can positively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lead to economic growth (</a:t>
            </a:r>
            <a:r>
              <a:rPr lang="en-UG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UNDP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G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2009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r>
              <a:rPr lang="en-UG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Ghimire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G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2024)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G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G" sz="1800" b="1" kern="1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Impacts of the Nexus on Public Policy </a:t>
            </a:r>
            <a:endParaRPr lang="en-UG" sz="1800" b="1" kern="1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G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Policy Priorities setting </a:t>
            </a:r>
            <a:endParaRPr lang="en-UG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G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Resource Allocation and Implementation </a:t>
            </a:r>
            <a:endParaRPr lang="en-UG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G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Policy Evaluation and Adaptation </a:t>
            </a:r>
            <a:endParaRPr lang="en-UG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G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Shaping Institutional and Governance Reforms </a:t>
            </a:r>
            <a:endParaRPr lang="en-UG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G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International Development Influence </a:t>
            </a:r>
            <a:endParaRPr lang="en-UG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1795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1392"/>
            <a:ext cx="11353799" cy="6776608"/>
          </a:xfrm>
        </p:spPr>
        <p:txBody>
          <a:bodyPr/>
          <a:lstStyle/>
          <a:p>
            <a:pPr marL="0" indent="0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END</a:t>
            </a:r>
          </a:p>
          <a:p>
            <a:pPr marL="0" indent="0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</a:p>
          <a:p>
            <a:pPr marL="0" indent="0" algn="ctr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LISTENING TO ME 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56638-5AB3-462A-952D-80E5DEF8DEE1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Wilson Williams Mutumba- MUBS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9538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5185</TotalTime>
  <Words>2962</Words>
  <Application>Microsoft Office PowerPoint</Application>
  <PresentationFormat>Widescreen</PresentationFormat>
  <Paragraphs>412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Calibri</vt:lpstr>
      <vt:lpstr>Courier New</vt:lpstr>
      <vt:lpstr>Georgia</vt:lpstr>
      <vt:lpstr>Symbol</vt:lpstr>
      <vt:lpstr>Times New Roman</vt:lpstr>
      <vt:lpstr>Wingdings</vt:lpstr>
      <vt:lpstr>Wingdings 2</vt:lpstr>
      <vt:lpstr>Civic</vt:lpstr>
      <vt:lpstr>PowerPoint Presentation</vt:lpstr>
      <vt:lpstr>Context of Public Policy in Africa</vt:lpstr>
      <vt:lpstr>CPolicy options on environment btn Rwanda (total plastic ban) VS                1. Rwanda’s policy ( Plastic Ban) Vs Uganda’s (Polythene bags/buveera ban of less than 30 microns  </vt:lpstr>
      <vt:lpstr>     2. Kenya’s policy (Free Primary Education) Vs Uganda Policy on (UPE) </vt:lpstr>
      <vt:lpstr>Guiding questions</vt:lpstr>
      <vt:lpstr>PowerPoint Presentation</vt:lpstr>
      <vt:lpstr>PowerPoint Presentation</vt:lpstr>
      <vt:lpstr>Cont..</vt:lpstr>
      <vt:lpstr>Context for policy option 2 (Education) </vt:lpstr>
      <vt:lpstr>Cont…</vt:lpstr>
      <vt:lpstr>PowerPoint Presentation</vt:lpstr>
      <vt:lpstr>  </vt:lpstr>
      <vt:lpstr>Regional Dynamics  </vt:lpstr>
      <vt:lpstr>  How do they Shapes Public Policy?  </vt:lpstr>
      <vt:lpstr>National Dynamics  </vt:lpstr>
      <vt:lpstr>Exogenous influences (international bodies, donors)</vt:lpstr>
      <vt:lpstr>PowerPoint Presentation</vt:lpstr>
      <vt:lpstr>Donor agencies </vt:lpstr>
      <vt:lpstr>Contextual influences of public policy</vt:lpstr>
      <vt:lpstr>Cont…</vt:lpstr>
      <vt:lpstr>The influence of legacy systems</vt:lpstr>
      <vt:lpstr>Diverse influences</vt:lpstr>
      <vt:lpstr>Public policy &amp; development nexus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DECISION MAKING</dc:title>
  <dc:creator>wilson</dc:creator>
  <cp:lastModifiedBy>Dr. Nabatanzi Annet</cp:lastModifiedBy>
  <cp:revision>196</cp:revision>
  <dcterms:created xsi:type="dcterms:W3CDTF">2017-09-26T05:06:25Z</dcterms:created>
  <dcterms:modified xsi:type="dcterms:W3CDTF">2026-09-02T13:00:51Z</dcterms:modified>
</cp:coreProperties>
</file>