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67" r:id="rId3"/>
    <p:sldId id="268" r:id="rId4"/>
    <p:sldId id="269" r:id="rId5"/>
    <p:sldId id="260" r:id="rId6"/>
    <p:sldId id="330" r:id="rId7"/>
    <p:sldId id="353" r:id="rId8"/>
    <p:sldId id="354" r:id="rId9"/>
    <p:sldId id="307" r:id="rId10"/>
    <p:sldId id="331" r:id="rId11"/>
    <p:sldId id="332" r:id="rId12"/>
    <p:sldId id="333" r:id="rId13"/>
    <p:sldId id="319" r:id="rId14"/>
    <p:sldId id="334" r:id="rId15"/>
    <p:sldId id="318" r:id="rId16"/>
    <p:sldId id="335" r:id="rId17"/>
    <p:sldId id="336" r:id="rId18"/>
    <p:sldId id="337" r:id="rId19"/>
    <p:sldId id="313" r:id="rId20"/>
    <p:sldId id="266" r:id="rId21"/>
    <p:sldId id="339" r:id="rId22"/>
    <p:sldId id="340" r:id="rId23"/>
    <p:sldId id="341" r:id="rId24"/>
    <p:sldId id="316" r:id="rId25"/>
    <p:sldId id="342" r:id="rId26"/>
    <p:sldId id="343" r:id="rId27"/>
    <p:sldId id="346" r:id="rId28"/>
    <p:sldId id="347" r:id="rId29"/>
    <p:sldId id="344" r:id="rId30"/>
    <p:sldId id="345" r:id="rId31"/>
    <p:sldId id="348" r:id="rId32"/>
    <p:sldId id="349" r:id="rId33"/>
    <p:sldId id="355" r:id="rId34"/>
    <p:sldId id="35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9" autoAdjust="0"/>
    <p:restoredTop sz="92963" autoAdjust="0"/>
  </p:normalViewPr>
  <p:slideViewPr>
    <p:cSldViewPr snapToGrid="0">
      <p:cViewPr varScale="1">
        <p:scale>
          <a:sx n="69" d="100"/>
          <a:sy n="69" d="100"/>
        </p:scale>
        <p:origin x="11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2E459-9CF7-4B3B-B4C0-30B38DD292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C88F0-90D7-4220-9213-F729E9926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39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88F0-90D7-4220-9213-F729E9926D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01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Shoppable posts are </a:t>
            </a:r>
            <a:r>
              <a:rPr lang="en-US" dirty="0"/>
              <a:t>product-tagged social media posts and ads that let users buy items directly within the social media platform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creating a streamlined, in-app shopping experience.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88F0-90D7-4220-9213-F729E9926D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38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Electronic</a:t>
            </a:r>
            <a:r>
              <a:rPr lang="en-GB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Fund Transfer (EFT)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 Time Gross Settlement (RTGS) - the continuous (real-time) settlement of funds transfers individually on an order by order basis (without netting), Automated </a:t>
            </a:r>
            <a:r>
              <a:rPr lang="en-GB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en-GB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CUstoms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(ASYCUDA)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88F0-90D7-4220-9213-F729E9926D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63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1D952-6165-AE17-33E8-853A02A88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6DA99-AF96-ED0D-F384-5B65D3653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D3C4EF-E076-D8FE-DF57-EBEC495DC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Electronic</a:t>
            </a:r>
            <a:r>
              <a:rPr lang="en-GB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Fund Transfer (EFT) 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 Time Gross Settlement (RTGS) - the continuous (real-time) settlement of funds transfers individually on an order by order basis (without netting), Automated </a:t>
            </a:r>
            <a:r>
              <a:rPr lang="en-GB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en-GB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CUstoms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</a:t>
            </a:r>
            <a:r>
              <a:rPr lang="en-GB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(ASCYUDA)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537B2-8AF1-213E-4E0A-167FAA4A48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88F0-90D7-4220-9213-F729E9926D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55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An issuing bank provides the card to the consumer and approves the payment, while an acquiring bank provides the account to the merchant and collects the funds.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E8041-4853-43E6-9552-6293A649B90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5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WAP – Wireless Application Protocol</a:t>
            </a:r>
          </a:p>
          <a:p>
            <a:r>
              <a:rPr lang="en-US" dirty="0"/>
              <a:t>USSD - </a:t>
            </a:r>
            <a:r>
              <a:rPr lang="en-GB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Unstructured Supplementary Service Data  e.g.</a:t>
            </a:r>
            <a:r>
              <a:rPr lang="en-GB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*165# to check for airtime balance is a USSD</a:t>
            </a:r>
            <a:endParaRPr lang="en-GB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SMS – Short Message Service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88F0-90D7-4220-9213-F729E9926D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78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 (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HyperText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Transfer Protocol Secure</a:t>
            </a:r>
            <a:r>
              <a:rPr lang="en-US" dirty="0"/>
              <a:t>) and SSL (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Secure Sockets Layer</a:t>
            </a:r>
            <a:r>
              <a:rPr lang="en-US" dirty="0"/>
              <a:t>) certificates -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SSL certificates are what enable websites to use HTTPS, which is more secure than HTTP. An SSL certificate is a data file hosted in a website's origin server. 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E-commerce security plugins </a:t>
            </a:r>
            <a:r>
              <a:rPr lang="en-US" dirty="0"/>
              <a:t>protect online stores by providing features like malware scanning, firewalls, brute-force attack prevention, two-factor authentication, and data encryption to safeguard customer data and website integrity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Panels and tools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such as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FortiWeb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Cloud for Web Application Firewalls (WAFs), SSL certificates to encrypt data, Multi-Factor Authentication (MFA) for user verification, antivirus software, and hardware/software-based firewalls to protect against threats and ensure secure transactions.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88F0-90D7-4220-9213-F729E9926D0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23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0" dirty="0"/>
              <a:t>PCI DSS (Payment Card Industry </a:t>
            </a:r>
            <a:r>
              <a:rPr lang="en-GB" altLang="en-US" b="0" dirty="0"/>
              <a:t>Data Security Standard</a:t>
            </a:r>
            <a:r>
              <a:rPr lang="en-GB" altLang="en-US" dirty="0"/>
              <a:t>) </a:t>
            </a:r>
            <a:r>
              <a:rPr lang="en-US" altLang="en-US" b="0" dirty="0"/>
              <a:t>&amp; other standards like (Secure Software Standard and Secure Software </a:t>
            </a:r>
            <a:r>
              <a:rPr lang="en-US" altLang="en-US" b="0"/>
              <a:t>Lide cycle Standard</a:t>
            </a:r>
            <a:r>
              <a:rPr lang="en-GB" altLang="en-US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C88F0-90D7-4220-9213-F729E9926D0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84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7329612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966557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92999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528921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8014234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1554817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5607204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5629799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843781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581811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9400" y="609600"/>
            <a:ext cx="2717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609600"/>
            <a:ext cx="7950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6276733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09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744037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609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752600"/>
            <a:ext cx="1087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This will be the basic slide template</a:t>
            </a:r>
          </a:p>
          <a:p>
            <a:pPr lvl="1"/>
            <a:r>
              <a:rPr lang="en-US" dirty="0"/>
              <a:t>for Why Should Managers box slides, use </a:t>
            </a:r>
          </a:p>
          <a:p>
            <a:pPr lvl="1"/>
            <a:r>
              <a:rPr lang="en-US" dirty="0"/>
              <a:t>for Ethics and Society box slides, use</a:t>
            </a:r>
          </a:p>
          <a:p>
            <a:pPr lvl="1"/>
            <a:r>
              <a:rPr lang="en-US" dirty="0"/>
              <a:t>for Look into the Future box slides use </a:t>
            </a:r>
          </a:p>
          <a:p>
            <a:pPr lvl="1"/>
            <a:r>
              <a:rPr lang="en-US" dirty="0"/>
              <a:t>(this refers to background colors)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1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badi" panose="020F0502020204030204" pitchFamily="34" charset="0"/>
            </a:endParaRPr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304800" y="914400"/>
            <a:ext cx="711200" cy="533400"/>
          </a:xfrm>
          <a:prstGeom prst="diamond">
            <a:avLst/>
          </a:prstGeom>
          <a:solidFill>
            <a:srgbClr val="B500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badi" panose="020F0502020204030204" pitchFamily="34" charset="0"/>
            </a:endParaRPr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08000" y="1066800"/>
            <a:ext cx="203200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badi" panose="020F0502020204030204" pitchFamily="34" charset="0"/>
            </a:endParaRPr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812800" y="7620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badi" panose="020F0502020204030204" pitchFamily="34" charset="0"/>
            </a:endParaRPr>
          </a:p>
        </p:txBody>
      </p:sp>
      <p:sp>
        <p:nvSpPr>
          <p:cNvPr id="157704" name="Oval 8"/>
          <p:cNvSpPr>
            <a:spLocks noChangeArrowheads="1"/>
          </p:cNvSpPr>
          <p:nvPr/>
        </p:nvSpPr>
        <p:spPr bwMode="auto">
          <a:xfrm>
            <a:off x="1117600" y="6096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badi" panose="020F0502020204030204" pitchFamily="34" charset="0"/>
            </a:endParaRPr>
          </a:p>
        </p:txBody>
      </p:sp>
      <p:sp>
        <p:nvSpPr>
          <p:cNvPr id="157705" name="Oval 9"/>
          <p:cNvSpPr>
            <a:spLocks noChangeArrowheads="1"/>
          </p:cNvSpPr>
          <p:nvPr/>
        </p:nvSpPr>
        <p:spPr bwMode="auto">
          <a:xfrm>
            <a:off x="1422400" y="533400"/>
            <a:ext cx="101600" cy="762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badi" panose="020F0502020204030204" pitchFamily="34" charset="0"/>
            </a:endParaRPr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873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Abad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38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127000"/>
        <a:buFont typeface="Wingdings" pitchFamily="2" charset="2"/>
        <a:buChar char="ü"/>
        <a:defRPr sz="2800" b="1">
          <a:solidFill>
            <a:schemeClr val="tx1"/>
          </a:solidFill>
          <a:latin typeface="Abad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79F"/>
        </a:buClr>
        <a:buSzPct val="127000"/>
        <a:buFont typeface="Wingdings" pitchFamily="2" charset="2"/>
        <a:buChar char="ü"/>
        <a:defRPr sz="2400">
          <a:solidFill>
            <a:schemeClr val="tx1"/>
          </a:solidFill>
          <a:latin typeface="Abad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 sz="2000">
          <a:solidFill>
            <a:schemeClr val="tx1"/>
          </a:solidFill>
          <a:latin typeface="Abad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Abad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Abad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emf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emf"/><Relationship Id="rId9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29998"/>
            <a:ext cx="10363200" cy="1708606"/>
          </a:xfrm>
        </p:spPr>
        <p:txBody>
          <a:bodyPr/>
          <a:lstStyle/>
          <a:p>
            <a:r>
              <a:rPr lang="en-US" dirty="0"/>
              <a:t>TOPIC 5: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GB" dirty="0"/>
              <a:t>E-Commerce and Digital Payments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29467"/>
            <a:ext cx="9906000" cy="3597942"/>
          </a:xfrm>
        </p:spPr>
        <p:txBody>
          <a:bodyPr/>
          <a:lstStyle/>
          <a:p>
            <a:r>
              <a:rPr lang="en-US" dirty="0">
                <a:latin typeface="+mj-lt"/>
              </a:rPr>
              <a:t>To cover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GB" b="0" dirty="0">
                <a:latin typeface="+mj-lt"/>
              </a:rPr>
              <a:t>E-commerce, M-commerce and S-Commerce definitions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GB" b="0" dirty="0">
                <a:latin typeface="+mj-lt"/>
              </a:rPr>
              <a:t>Types, instruments and stakeholders of digital payments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GB" b="0" dirty="0">
                <a:latin typeface="+mj-lt"/>
              </a:rPr>
              <a:t>E-Commerce threats</a:t>
            </a:r>
            <a:endParaRPr lang="en-US" b="0" dirty="0">
              <a:latin typeface="+mj-lt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n-US" b="0" dirty="0">
                <a:latin typeface="+mj-lt"/>
              </a:rPr>
              <a:t>Digital payment frauds and preventive measures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n-GB" b="0" dirty="0">
                <a:latin typeface="+mj-lt"/>
              </a:rPr>
              <a:t>E-Commerce security</a:t>
            </a:r>
            <a:endParaRPr lang="en-US" b="0" dirty="0">
              <a:latin typeface="+mj-lt"/>
            </a:endParaRP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en-GB" b="0" dirty="0">
                <a:latin typeface="+mj-lt"/>
              </a:rPr>
              <a:t>PCI DSS and other Standards.</a:t>
            </a:r>
            <a:endParaRPr lang="en-US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6055335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609600"/>
            <a:ext cx="7668902" cy="990600"/>
          </a:xfrm>
        </p:spPr>
        <p:txBody>
          <a:bodyPr/>
          <a:lstStyle/>
          <a:p>
            <a:pPr>
              <a:defRPr/>
            </a:pPr>
            <a:r>
              <a:rPr lang="en-US" dirty="0"/>
              <a:t>E-Business and E-commerce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716280" y="1874520"/>
            <a:ext cx="11033760" cy="4678680"/>
          </a:xfrm>
        </p:spPr>
        <p:txBody>
          <a:bodyPr/>
          <a:lstStyle/>
          <a:p>
            <a:pPr marL="342900" lvl="1" indent="-342900">
              <a:buClr>
                <a:srgbClr val="993300"/>
              </a:buClr>
            </a:pPr>
            <a:r>
              <a:rPr lang="en-GB" sz="2800" b="1" dirty="0">
                <a:latin typeface="+mj-lt"/>
              </a:rPr>
              <a:t>E-Business </a:t>
            </a:r>
            <a:r>
              <a:rPr lang="en-GB" sz="2800" dirty="0">
                <a:latin typeface="+mj-lt"/>
              </a:rPr>
              <a:t>is the process of buying, selling, transferring, or exchanging products, services, and information via computer networks. </a:t>
            </a:r>
          </a:p>
          <a:p>
            <a:pPr lvl="1"/>
            <a:r>
              <a:rPr lang="en-GB" dirty="0">
                <a:latin typeface="+mj-lt"/>
              </a:rPr>
              <a:t>It also </a:t>
            </a:r>
            <a:r>
              <a:rPr lang="en-US" dirty="0">
                <a:latin typeface="+mj-lt"/>
              </a:rPr>
              <a:t>involves exchanges among customers, business partners and the vendor.</a:t>
            </a:r>
          </a:p>
          <a:p>
            <a:pPr marL="457200" lvl="1" indent="0">
              <a:buNone/>
            </a:pP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E-Commerce</a:t>
            </a:r>
            <a:r>
              <a:rPr lang="en-US" b="0" dirty="0">
                <a:latin typeface="+mj-lt"/>
              </a:rPr>
              <a:t> has a narrower definition compared to e-business and only involves buying and selling goods and services over the Internet. </a:t>
            </a:r>
          </a:p>
          <a:p>
            <a:pPr lvl="1"/>
            <a:r>
              <a:rPr lang="en-US" b="0" dirty="0">
                <a:latin typeface="+mj-lt"/>
              </a:rPr>
              <a:t>It is normally limited to catalogs, order entry, authorization, payments and delivery confirmation. </a:t>
            </a:r>
          </a:p>
        </p:txBody>
      </p:sp>
      <p:pic>
        <p:nvPicPr>
          <p:cNvPr id="5" name="Picture 4" descr="Understanding Mobile Commerce: What, Why and How | Magestore Blo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" t="13432" r="59180" b="26844"/>
          <a:stretch/>
        </p:blipFill>
        <p:spPr bwMode="auto">
          <a:xfrm>
            <a:off x="9235440" y="154363"/>
            <a:ext cx="2165350" cy="17201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1725006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Commerce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5999" y="1752600"/>
            <a:ext cx="6510216" cy="4343400"/>
          </a:xfrm>
        </p:spPr>
        <p:txBody>
          <a:bodyPr/>
          <a:lstStyle/>
          <a:p>
            <a:r>
              <a:rPr lang="en-US" b="0" dirty="0">
                <a:latin typeface="+mj-lt"/>
              </a:rPr>
              <a:t>“</a:t>
            </a:r>
            <a:r>
              <a:rPr lang="en-US" b="0" i="1" dirty="0">
                <a:latin typeface="+mj-lt"/>
              </a:rPr>
              <a:t>M-Commerce</a:t>
            </a:r>
            <a:r>
              <a:rPr lang="en-US" b="0" dirty="0">
                <a:latin typeface="+mj-lt"/>
              </a:rPr>
              <a:t>” or “</a:t>
            </a:r>
            <a:r>
              <a:rPr lang="en-US" b="0" i="1" dirty="0" err="1">
                <a:latin typeface="+mj-lt"/>
              </a:rPr>
              <a:t>mCommerce</a:t>
            </a:r>
            <a:r>
              <a:rPr lang="en-US" b="0" dirty="0">
                <a:latin typeface="+mj-lt"/>
              </a:rPr>
              <a:t>” or Mobile E-Commerce is any transaction with a monetary value that is conducted via a mobile telecommunications network.</a:t>
            </a:r>
            <a:endParaRPr lang="en-GB" b="0" dirty="0">
              <a:latin typeface="+mj-lt"/>
            </a:endParaRPr>
          </a:p>
          <a:p>
            <a:r>
              <a:rPr lang="en-US" b="0" dirty="0">
                <a:latin typeface="+mj-lt"/>
              </a:rPr>
              <a:t>The buying and selling of goods and services, using wireless hand-held devices such as mobile telephones or Personal Digital Assistants (PDAs).”</a:t>
            </a:r>
          </a:p>
        </p:txBody>
      </p:sp>
      <p:pic>
        <p:nvPicPr>
          <p:cNvPr id="4" name="Picture 3" descr="mCommerce: How mobile commerce is changing the way we do business :  Price2Spy® Blo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2471419"/>
            <a:ext cx="3759199" cy="18931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5223589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609600"/>
            <a:ext cx="9433560" cy="990600"/>
          </a:xfrm>
        </p:spPr>
        <p:txBody>
          <a:bodyPr/>
          <a:lstStyle/>
          <a:p>
            <a:r>
              <a:rPr lang="en-US" dirty="0"/>
              <a:t>Social-Commerce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752600"/>
            <a:ext cx="11155680" cy="4495800"/>
          </a:xfrm>
        </p:spPr>
        <p:txBody>
          <a:bodyPr/>
          <a:lstStyle/>
          <a:p>
            <a:r>
              <a:rPr lang="en-US" b="0" dirty="0">
                <a:latin typeface="+mj-lt"/>
              </a:rPr>
              <a:t>S-commerce is the use of social media platforms, such as Instagram, Facebook, TikTok, YouTube to sell products and services directly to consumers, allowing for discovery, research, engagement, and purchase within a single app experience.</a:t>
            </a:r>
          </a:p>
          <a:p>
            <a:r>
              <a:rPr lang="en-US" b="0" dirty="0">
                <a:latin typeface="+mj-lt"/>
              </a:rPr>
              <a:t>It integrates social media marketing and e-commerce, offering a seamless shopping journey by integrating features like shoppable posts, live shopping, and in-app checkout, which enhances customer engagement and streamlines the buying process. </a:t>
            </a:r>
          </a:p>
          <a:p>
            <a:r>
              <a:rPr lang="en-US" b="0" dirty="0">
                <a:latin typeface="+mj-lt"/>
              </a:rPr>
              <a:t>Buyers and sellers have a more direct connection with each other before concluding a purchase.</a:t>
            </a:r>
          </a:p>
          <a:p>
            <a:endParaRPr lang="en-US" b="0" dirty="0">
              <a:latin typeface="+mj-lt"/>
            </a:endParaRPr>
          </a:p>
        </p:txBody>
      </p:sp>
      <p:pic>
        <p:nvPicPr>
          <p:cNvPr id="4" name="Picture 3" descr="Social Commerce - you can't get around it (for much longer) - Ecommerce  Result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26695"/>
            <a:ext cx="3276600" cy="1525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538557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components of E-Commerce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752600"/>
            <a:ext cx="10871200" cy="4535658"/>
          </a:xfrm>
        </p:spPr>
        <p:txBody>
          <a:bodyPr/>
          <a:lstStyle/>
          <a:p>
            <a:r>
              <a:rPr lang="en-US" dirty="0">
                <a:latin typeface="+mj-lt"/>
              </a:rPr>
              <a:t>Online shopping</a:t>
            </a:r>
            <a:r>
              <a:rPr lang="en-US" b="0" dirty="0">
                <a:latin typeface="+mj-lt"/>
              </a:rPr>
              <a:t> – E-commerce is successful on the premise that it affords individuals the ability to shop from wherever they may be, unlike regular shopping. </a:t>
            </a:r>
          </a:p>
          <a:p>
            <a:r>
              <a:rPr lang="en-US" dirty="0">
                <a:latin typeface="+mj-lt"/>
              </a:rPr>
              <a:t>Internet and Mobile Banking </a:t>
            </a:r>
            <a:r>
              <a:rPr lang="en-US" b="0" dirty="0">
                <a:latin typeface="+mj-lt"/>
              </a:rPr>
              <a:t>– Internet banking is available through the bank’s website while mobile banking is available through cell phone apps as well as mobile bank websites. </a:t>
            </a:r>
          </a:p>
          <a:p>
            <a:r>
              <a:rPr lang="en-US" dirty="0">
                <a:latin typeface="+mj-lt"/>
              </a:rPr>
              <a:t>Mobile and Digital Wallet Services </a:t>
            </a:r>
            <a:r>
              <a:rPr lang="en-US" b="0" dirty="0">
                <a:latin typeface="+mj-lt"/>
              </a:rPr>
              <a:t>- services such as </a:t>
            </a:r>
            <a:r>
              <a:rPr lang="en-US" b="0" dirty="0" err="1">
                <a:latin typeface="+mj-lt"/>
              </a:rPr>
              <a:t>MoMo</a:t>
            </a:r>
            <a:r>
              <a:rPr lang="en-US" b="0" dirty="0">
                <a:latin typeface="+mj-lt"/>
              </a:rPr>
              <a:t>, Airtel money, </a:t>
            </a:r>
            <a:r>
              <a:rPr lang="en-US" b="0" dirty="0" err="1">
                <a:latin typeface="+mj-lt"/>
              </a:rPr>
              <a:t>SafeBoda</a:t>
            </a:r>
            <a:r>
              <a:rPr lang="en-US" b="0" dirty="0">
                <a:latin typeface="+mj-lt"/>
              </a:rPr>
              <a:t> wallet, Apple Pay, Samsung Wallet, PayPal and Google Wallet, allow individuals to make purchases in-store without the presence of a physical card.</a:t>
            </a: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454544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Digital Payment Instruments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$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E-Cash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Online credit, debit, and prepaid cards — e.g. fuel cards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Bank Transfers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EFTs, RTGS, URA E-payments, AS</a:t>
            </a:r>
            <a:r>
              <a:rPr lang="en-US" sz="2000" b="0" dirty="0">
                <a:latin typeface="Arial"/>
              </a:rPr>
              <a:t>Y</a:t>
            </a:r>
            <a:r>
              <a:rPr sz="2000" b="0" dirty="0">
                <a:latin typeface="Arial"/>
              </a:rPr>
              <a:t>CUDA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Digital Cash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560319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Purchasing cash credits stored in a digital wallet — e.g. Bitcoin, Ripple, Litecoin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M-Payment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49926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MTN MoMo, Airtel Money, M-Pesa, VodaPay, Chipper, Wave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Smart Cards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4992623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Chip/microprocessor stores info and authenticates the cardholder — e.g. ATM, ID, passports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8548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213140" y="4471415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V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07500" y="4248387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Stored Value Cards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13140" y="49926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Magnetic stripe or chip storage — e.g. transit, gift, and rebate cards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9E85B-10E9-7261-E9C9-C681764B3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4DC1-F081-851B-5242-EB85C845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and Debit Cards</a:t>
            </a:r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8CAA86A-E460-C2A7-85E3-0A1351E93F40}"/>
              </a:ext>
            </a:extLst>
          </p:cNvPr>
          <p:cNvSpPr/>
          <p:nvPr/>
        </p:nvSpPr>
        <p:spPr>
          <a:xfrm>
            <a:off x="640080" y="2788910"/>
            <a:ext cx="4184168" cy="3874649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D84C07C-0013-C9B2-500A-80DE3776A078}"/>
              </a:ext>
            </a:extLst>
          </p:cNvPr>
          <p:cNvSpPr/>
          <p:nvPr/>
        </p:nvSpPr>
        <p:spPr>
          <a:xfrm>
            <a:off x="804672" y="2953502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Arial"/>
              </a:rPr>
              <a:t>C</a:t>
            </a:r>
            <a:endParaRPr sz="2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1EB6FE-18BE-7CBE-4DB0-D3332960436C}"/>
              </a:ext>
            </a:extLst>
          </p:cNvPr>
          <p:cNvSpPr txBox="1"/>
          <p:nvPr/>
        </p:nvSpPr>
        <p:spPr>
          <a:xfrm>
            <a:off x="1399032" y="2916926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500093"/>
                </a:solidFill>
                <a:latin typeface="Arial"/>
              </a:rPr>
              <a:t>Credit Card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6F0D5C-D5F6-E66F-94F0-BF24DDD05DF0}"/>
              </a:ext>
            </a:extLst>
          </p:cNvPr>
          <p:cNvSpPr txBox="1"/>
          <p:nvPr/>
        </p:nvSpPr>
        <p:spPr>
          <a:xfrm>
            <a:off x="804671" y="3390626"/>
            <a:ext cx="3790981" cy="32092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lnSpc>
                <a:spcPct val="105000"/>
              </a:lnSpc>
              <a:buFont typeface="Wingdings" panose="05000000000000000000" pitchFamily="2" charset="2"/>
              <a:buChar char="ü"/>
            </a:pPr>
            <a:r>
              <a:rPr lang="en-US" sz="2000" b="0" dirty="0">
                <a:latin typeface="Arial"/>
              </a:rPr>
              <a:t>A card entitling its holder to buy goods and services even on credit</a:t>
            </a:r>
          </a:p>
          <a:p>
            <a:pPr marL="342900" indent="-342900" algn="l">
              <a:lnSpc>
                <a:spcPct val="105000"/>
              </a:lnSpc>
              <a:buFont typeface="Wingdings" panose="05000000000000000000" pitchFamily="2" charset="2"/>
              <a:buChar char="ü"/>
            </a:pPr>
            <a:r>
              <a:rPr lang="en-US" sz="2000" b="0" dirty="0">
                <a:latin typeface="Arial"/>
              </a:rPr>
              <a:t>Issuer of the card grants a line of credit to the consumer</a:t>
            </a:r>
          </a:p>
          <a:p>
            <a:pPr marL="342900" indent="-342900" algn="l">
              <a:lnSpc>
                <a:spcPct val="105000"/>
              </a:lnSpc>
              <a:buFont typeface="Wingdings" panose="05000000000000000000" pitchFamily="2" charset="2"/>
              <a:buChar char="ü"/>
            </a:pPr>
            <a:r>
              <a:rPr lang="en-US" sz="2000" b="0" dirty="0">
                <a:latin typeface="Arial"/>
              </a:rPr>
              <a:t>Unique 16-digit number (including check digits) and an expiration date </a:t>
            </a:r>
          </a:p>
          <a:p>
            <a:pPr marL="342900" indent="-342900" algn="l">
              <a:lnSpc>
                <a:spcPct val="105000"/>
              </a:lnSpc>
              <a:buFont typeface="Wingdings" panose="05000000000000000000" pitchFamily="2" charset="2"/>
              <a:buChar char="ü"/>
            </a:pPr>
            <a:r>
              <a:rPr lang="en-US" sz="2000" b="0" dirty="0">
                <a:latin typeface="Arial"/>
              </a:rPr>
              <a:t>Third party authorization companies verify purchases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6B46E2B-DE29-07B6-1BB2-EF76BBFAFAA8}"/>
              </a:ext>
            </a:extLst>
          </p:cNvPr>
          <p:cNvSpPr/>
          <p:nvPr/>
        </p:nvSpPr>
        <p:spPr>
          <a:xfrm>
            <a:off x="7225896" y="2788911"/>
            <a:ext cx="4325718" cy="3412184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9C4B880-DDD5-CA95-D679-5AAB31581BD3}"/>
              </a:ext>
            </a:extLst>
          </p:cNvPr>
          <p:cNvSpPr/>
          <p:nvPr/>
        </p:nvSpPr>
        <p:spPr>
          <a:xfrm>
            <a:off x="7582521" y="2953503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B45206-1432-7F6A-CDCC-07DC1B9C0353}"/>
              </a:ext>
            </a:extLst>
          </p:cNvPr>
          <p:cNvSpPr txBox="1"/>
          <p:nvPr/>
        </p:nvSpPr>
        <p:spPr>
          <a:xfrm>
            <a:off x="8176880" y="2915141"/>
            <a:ext cx="3210141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 dirty="0">
                <a:solidFill>
                  <a:srgbClr val="FF9900"/>
                </a:solidFill>
                <a:latin typeface="Arial"/>
              </a:rPr>
              <a:t>Debit Card/Bank card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5EF635-65F5-53FE-4BDC-FD5F6C543A99}"/>
              </a:ext>
            </a:extLst>
          </p:cNvPr>
          <p:cNvSpPr txBox="1"/>
          <p:nvPr/>
        </p:nvSpPr>
        <p:spPr>
          <a:xfrm>
            <a:off x="7467793" y="3474711"/>
            <a:ext cx="3919229" cy="223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lnSpc>
                <a:spcPct val="105000"/>
              </a:lnSpc>
              <a:buFont typeface="Wingdings" panose="05000000000000000000" pitchFamily="2" charset="2"/>
              <a:buChar char="ü"/>
            </a:pPr>
            <a:r>
              <a:rPr lang="en-US" sz="2000" b="0" dirty="0">
                <a:latin typeface="Arial"/>
              </a:rPr>
              <a:t>Allows cardholder to electronically access his bank account.</a:t>
            </a:r>
          </a:p>
          <a:p>
            <a:pPr marL="342900" indent="-342900" algn="l">
              <a:lnSpc>
                <a:spcPct val="105000"/>
              </a:lnSpc>
              <a:buFont typeface="Wingdings" panose="05000000000000000000" pitchFamily="2" charset="2"/>
              <a:buChar char="ü"/>
            </a:pPr>
            <a:r>
              <a:rPr lang="en-US" sz="2000" b="0" dirty="0">
                <a:latin typeface="Arial"/>
              </a:rPr>
              <a:t>Looks just like a credit card, but not a loan, no interest</a:t>
            </a:r>
          </a:p>
          <a:p>
            <a:pPr marL="342900" indent="-342900" algn="l">
              <a:lnSpc>
                <a:spcPct val="105000"/>
              </a:lnSpc>
              <a:buFont typeface="Wingdings" panose="05000000000000000000" pitchFamily="2" charset="2"/>
              <a:buChar char="ü"/>
            </a:pPr>
            <a:r>
              <a:rPr lang="en-US" sz="2000" b="0" dirty="0">
                <a:latin typeface="Arial"/>
              </a:rPr>
              <a:t>Backed only by the checking account behind it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6068EA-595A-A695-ACAF-A0CF71D00EA7}"/>
              </a:ext>
            </a:extLst>
          </p:cNvPr>
          <p:cNvSpPr txBox="1"/>
          <p:nvPr/>
        </p:nvSpPr>
        <p:spPr>
          <a:xfrm>
            <a:off x="678618" y="1688693"/>
            <a:ext cx="1087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Through a card network - the financial and technical infrastructure that connects banks, merchants, and customers to process and authorize card payments </a:t>
            </a:r>
            <a:r>
              <a:rPr lang="en-US" sz="2000" dirty="0" err="1">
                <a:latin typeface="+mj-lt"/>
              </a:rPr>
              <a:t>e.g</a:t>
            </a:r>
            <a:r>
              <a:rPr lang="en-US" sz="2000" dirty="0">
                <a:latin typeface="+mj-lt"/>
              </a:rPr>
              <a:t> . </a:t>
            </a:r>
            <a:r>
              <a:rPr lang="en-US" sz="2000" dirty="0">
                <a:latin typeface="Arial"/>
              </a:rPr>
              <a:t>American Express, Mastercard, Visa, Maestro, Discover, UnionPay, JCB, </a:t>
            </a:r>
            <a:r>
              <a:rPr lang="en-US" sz="2000" dirty="0" err="1">
                <a:latin typeface="Arial"/>
              </a:rPr>
              <a:t>RuPay</a:t>
            </a:r>
            <a:r>
              <a:rPr lang="en-US" sz="2000" dirty="0">
                <a:latin typeface="Arial"/>
              </a:rPr>
              <a:t> </a:t>
            </a:r>
            <a:endParaRPr lang="en-US" sz="2000" dirty="0">
              <a:latin typeface="+mj-lt"/>
            </a:endParaRPr>
          </a:p>
        </p:txBody>
      </p:sp>
      <p:pic>
        <p:nvPicPr>
          <p:cNvPr id="29" name="Picture 10" descr="Picture 33">
            <a:extLst>
              <a:ext uri="{FF2B5EF4-FFF2-40B4-BE49-F238E27FC236}">
                <a16:creationId xmlns:a16="http://schemas.microsoft.com/office/drawing/2014/main" id="{0ED9BC72-F537-AAA1-1BAB-090C9CB0F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8839" y="3338076"/>
            <a:ext cx="2157552" cy="166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9728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at is a Debit Card - Types, Fees and Charges of Debit Card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55" y="309940"/>
            <a:ext cx="6019800" cy="58521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194539" y="61621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adi" panose="020F0502020204030204" pitchFamily="34" charset="0"/>
                <a:ea typeface="+mn-ea"/>
                <a:cs typeface="+mn-cs"/>
              </a:rPr>
              <a:t>Security code is the CVV/CVC (Card Verification Value/Code)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0155" y="1890246"/>
            <a:ext cx="1862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0009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Debit Card</a:t>
            </a:r>
          </a:p>
        </p:txBody>
      </p:sp>
    </p:spTree>
    <p:extLst>
      <p:ext uri="{BB962C8B-B14F-4D97-AF65-F5344CB8AC3E}">
        <p14:creationId xmlns:p14="http://schemas.microsoft.com/office/powerpoint/2010/main" val="83244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MV card transactions, are they more secure than magnetic stripe ones? –  PITAKA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" t="10889" r="9222" b="19111"/>
          <a:stretch/>
        </p:blipFill>
        <p:spPr bwMode="auto">
          <a:xfrm>
            <a:off x="1752600" y="1905000"/>
            <a:ext cx="8763000" cy="3352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399" y="5638801"/>
            <a:ext cx="83104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Chips are more superior to Magnetic stripe and enable contactless transactions </a:t>
            </a:r>
          </a:p>
        </p:txBody>
      </p:sp>
    </p:spTree>
    <p:extLst>
      <p:ext uri="{BB962C8B-B14F-4D97-AF65-F5344CB8AC3E}">
        <p14:creationId xmlns:p14="http://schemas.microsoft.com/office/powerpoint/2010/main" val="350458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Card Security Features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295747" cy="3748515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+mj-lt"/>
              </a:rPr>
              <a:t>Chip vs. Magnetic Stripe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51759"/>
            <a:ext cx="4838547" cy="1890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+mj-lt"/>
              </a:rPr>
              <a:t>EMV </a:t>
            </a:r>
            <a:r>
              <a:rPr lang="en-US" sz="2000" dirty="0">
                <a:latin typeface="+mj-lt"/>
              </a:rPr>
              <a:t>(Europay, Mastercard, and Visa) </a:t>
            </a:r>
            <a:r>
              <a:rPr sz="2000" dirty="0">
                <a:latin typeface="+mj-lt"/>
              </a:rPr>
              <a:t>chips are superior to magnetic stripe technology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+mj-lt"/>
              </a:rPr>
              <a:t>Chips enable contactless transactions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+mj-lt"/>
              </a:rPr>
              <a:t>Harder to clone than a magnetic stripe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874519"/>
            <a:ext cx="5295747" cy="3748515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279F"/>
                </a:solidFill>
                <a:latin typeface="+mj-lt"/>
              </a:rPr>
              <a:t>Card Verification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651759"/>
            <a:ext cx="4838547" cy="2214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+mj-lt"/>
              </a:rPr>
              <a:t>Security code is the CVV/CVC (Card Verification Value/Code)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+mj-lt"/>
              </a:rPr>
              <a:t>Printed on the back of the card, used to verify card-not-present purchases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+mj-lt"/>
              </a:rPr>
              <a:t>Never shared with the merchant for storage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E-Payment Instruments Overview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SWIFT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Global secure private TCP/IP network using Bank Identifier Codes (BIC) to settle and clear foreign transactions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181608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Western Union / MoneyGram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633889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Transfers money between countries and continents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81608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Card-Based Payments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633889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Mobile prepaid cards, credit and debit cards — e.g. Visa, Mastercard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ATMs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4992623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Automated Teller Machines — limited services, limited to few branches; demand exceeds supply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4314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508906" y="4471415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3266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EPOS Machines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4992623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Electronic Point of Sale machines at leading stores, restaurants, and hotels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8548" y="4306823"/>
            <a:ext cx="3503066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213140" y="4471415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07500" y="4434839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Smart Fuel Cards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13140" y="4992623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E.g. Abyssinia Cards — post-invoiced or pre-paid; limited usage but a promising trend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E-Payment Stakeholders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103120"/>
            <a:ext cx="2021372" cy="40233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376446" y="2331720"/>
            <a:ext cx="548640" cy="5486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108960"/>
            <a:ext cx="1801916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Cardholder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941903"/>
            <a:ext cx="174705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0" dirty="0">
                <a:latin typeface="Arial"/>
              </a:rPr>
              <a:t>The consumer who purchases a product or service online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3485" y="4033343"/>
            <a:ext cx="4171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 dirty="0">
                <a:latin typeface="Abadi" panose="020F0502020204030204" pitchFamily="34" charset="0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62620" y="2103120"/>
            <a:ext cx="2021372" cy="40233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598986" y="2331720"/>
            <a:ext cx="548640" cy="5486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2348" y="3108960"/>
            <a:ext cx="1801916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Merchant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99780" y="3941903"/>
            <a:ext cx="174705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0">
                <a:latin typeface="Arial"/>
              </a:rPr>
              <a:t>The online shop or business selling goods and services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6026" y="4033343"/>
            <a:ext cx="4171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 dirty="0">
                <a:latin typeface="Abadi" panose="020F0502020204030204" pitchFamily="34" charset="0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85161" y="2103120"/>
            <a:ext cx="2021372" cy="40233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21527" y="2331720"/>
            <a:ext cx="548640" cy="5486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94889" y="3108960"/>
            <a:ext cx="1801916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Acquirer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2321" y="3941903"/>
            <a:ext cx="174705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0">
                <a:latin typeface="Arial"/>
              </a:rPr>
              <a:t>The financial institution that establishes the merchant's account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8566" y="4033343"/>
            <a:ext cx="4171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 dirty="0">
                <a:latin typeface="Abadi" panose="020F0502020204030204" pitchFamily="34" charset="0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07701" y="2103120"/>
            <a:ext cx="2021372" cy="40233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044068" y="2331720"/>
            <a:ext cx="548640" cy="5486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17429" y="3108960"/>
            <a:ext cx="1801916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Issuing Bank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44861" y="3941903"/>
            <a:ext cx="174705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0">
                <a:latin typeface="Arial"/>
              </a:rPr>
              <a:t>The financial institution that provides the cardholder's payment card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1107" y="4033343"/>
            <a:ext cx="4171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 dirty="0">
                <a:latin typeface="Abadi" panose="020F0502020204030204" pitchFamily="34" charset="0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530242" y="2103120"/>
            <a:ext cx="2021372" cy="40233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266608" y="2331720"/>
            <a:ext cx="548640" cy="5486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39970" y="3108960"/>
            <a:ext cx="1801916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Payment Gateway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67402" y="3941903"/>
            <a:ext cx="174705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sz="2000" b="0">
                <a:latin typeface="Arial"/>
              </a:rPr>
              <a:t>Routes and secures the transaction between all parties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Card</a:t>
            </a:r>
            <a:r>
              <a:rPr lang="tr-TR" dirty="0"/>
              <a:t> On</a:t>
            </a:r>
            <a:r>
              <a:rPr lang="en-US" dirty="0"/>
              <a:t>l</a:t>
            </a:r>
            <a:r>
              <a:rPr lang="tr-TR" dirty="0"/>
              <a:t>ine </a:t>
            </a:r>
            <a:r>
              <a:rPr lang="en-US" dirty="0" err="1"/>
              <a:t>Authorisation</a:t>
            </a:r>
            <a:endParaRPr lang="en-US" dirty="0"/>
          </a:p>
        </p:txBody>
      </p: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2495551" y="1700214"/>
            <a:ext cx="1368425" cy="1603375"/>
            <a:chOff x="612" y="1071"/>
            <a:chExt cx="862" cy="1010"/>
          </a:xfrm>
        </p:grpSpPr>
        <p:pic>
          <p:nvPicPr>
            <p:cNvPr id="13" name="Picture 16" descr="j032239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2" y="1071"/>
              <a:ext cx="862" cy="998"/>
            </a:xfrm>
            <a:prstGeom prst="rect">
              <a:avLst/>
            </a:prstGeom>
            <a:noFill/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627" y="1201"/>
              <a:ext cx="803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eaLnBrk="0" hangingPunct="0"/>
              <a:r>
                <a:rPr lang="en-AU" sz="1200" b="1" dirty="0">
                  <a:solidFill>
                    <a:schemeClr val="bg1"/>
                  </a:solidFill>
                  <a:latin typeface="Century Schoolbook" pitchFamily="18" charset="0"/>
                  <a:cs typeface="Times New Roman" pitchFamily="18" charset="0"/>
                </a:rPr>
                <a:t>BANK-</a:t>
              </a:r>
              <a:r>
                <a:rPr lang="tr-TR" sz="1200" b="1" dirty="0">
                  <a:solidFill>
                    <a:schemeClr val="bg1"/>
                  </a:solidFill>
                  <a:latin typeface="Century Schoolbook" pitchFamily="18" charset="0"/>
                  <a:cs typeface="Times New Roman" pitchFamily="18" charset="0"/>
                </a:rPr>
                <a:t>A</a:t>
              </a:r>
              <a:endParaRPr lang="en-AU" sz="1200" b="1" dirty="0">
                <a:solidFill>
                  <a:schemeClr val="bg1"/>
                </a:solidFill>
                <a:latin typeface="Century Schoolbook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657" y="1887"/>
              <a:ext cx="608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AU" sz="1400" b="1" dirty="0">
                  <a:solidFill>
                    <a:schemeClr val="bg1"/>
                  </a:solidFill>
                  <a:latin typeface="Abadi" panose="020F0502020204030204" pitchFamily="34" charset="0"/>
                  <a:cs typeface="Times New Roman" pitchFamily="18" charset="0"/>
                </a:rPr>
                <a:t>ACQUIRER</a:t>
              </a:r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8256589" y="1628776"/>
            <a:ext cx="1368425" cy="1603375"/>
            <a:chOff x="4059" y="1026"/>
            <a:chExt cx="862" cy="1010"/>
          </a:xfrm>
        </p:grpSpPr>
        <p:pic>
          <p:nvPicPr>
            <p:cNvPr id="17" name="Picture 20" descr="j032239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59" y="1026"/>
              <a:ext cx="862" cy="998"/>
            </a:xfrm>
            <a:prstGeom prst="rect">
              <a:avLst/>
            </a:prstGeom>
            <a:noFill/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</p:pic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4059" y="1162"/>
              <a:ext cx="803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eaLnBrk="0" hangingPunct="0"/>
              <a:r>
                <a:rPr lang="en-AU" sz="1200" b="1" dirty="0">
                  <a:solidFill>
                    <a:schemeClr val="bg1"/>
                  </a:solidFill>
                  <a:latin typeface="Century Schoolbook" pitchFamily="18" charset="0"/>
                  <a:cs typeface="Times New Roman" pitchFamily="18" charset="0"/>
                </a:rPr>
                <a:t>BANK-</a:t>
              </a:r>
              <a:r>
                <a:rPr lang="tr-TR" sz="1200" b="1" dirty="0">
                  <a:solidFill>
                    <a:schemeClr val="bg1"/>
                  </a:solidFill>
                  <a:latin typeface="Century Schoolbook" pitchFamily="18" charset="0"/>
                  <a:cs typeface="Times New Roman" pitchFamily="18" charset="0"/>
                </a:rPr>
                <a:t>B</a:t>
              </a:r>
              <a:endParaRPr lang="en-AU" sz="1200" b="1" dirty="0">
                <a:solidFill>
                  <a:schemeClr val="bg1"/>
                </a:solidFill>
                <a:latin typeface="Century Schoolbook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4219" y="1842"/>
              <a:ext cx="447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tr-TR" sz="1400" b="1" dirty="0">
                  <a:solidFill>
                    <a:schemeClr val="bg1"/>
                  </a:solidFill>
                  <a:latin typeface="Abadi" panose="020F0502020204030204" pitchFamily="34" charset="0"/>
                  <a:cs typeface="Times New Roman" pitchFamily="18" charset="0"/>
                </a:rPr>
                <a:t>ISSUE</a:t>
              </a:r>
              <a:r>
                <a:rPr lang="en-AU" sz="1400" b="1" dirty="0">
                  <a:solidFill>
                    <a:schemeClr val="bg1"/>
                  </a:solidFill>
                  <a:latin typeface="Abadi" panose="020F0502020204030204" pitchFamily="34" charset="0"/>
                  <a:cs typeface="Times New Roman" pitchFamily="18" charset="0"/>
                </a:rPr>
                <a:t>R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5500292" y="3200400"/>
            <a:ext cx="1191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DAB000"/>
                </a:solidFill>
                <a:latin typeface="Abadi" panose="020F0502020204030204" pitchFamily="34" charset="0"/>
                <a:cs typeface="Times New Roman" pitchFamily="18" charset="0"/>
              </a:rPr>
              <a:t>BKM A.Ş.</a:t>
            </a:r>
            <a:endParaRPr lang="en-US" dirty="0">
              <a:latin typeface="Abadi" panose="020F0502020204030204" pitchFamily="34" charset="0"/>
            </a:endParaRPr>
          </a:p>
        </p:txBody>
      </p:sp>
      <p:pic>
        <p:nvPicPr>
          <p:cNvPr id="21" name="Picture 6" descr="j02953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3839" y="3213101"/>
            <a:ext cx="1728787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8" descr="j03516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24114" y="5013325"/>
            <a:ext cx="1812925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9"/>
          <p:cNvGrpSpPr>
            <a:grpSpLocks/>
          </p:cNvGrpSpPr>
          <p:nvPr/>
        </p:nvGrpSpPr>
        <p:grpSpPr bwMode="auto">
          <a:xfrm>
            <a:off x="7788276" y="3810000"/>
            <a:ext cx="2879725" cy="2730500"/>
            <a:chOff x="3833" y="2296"/>
            <a:chExt cx="1814" cy="1720"/>
          </a:xfrm>
        </p:grpSpPr>
        <p:pic>
          <p:nvPicPr>
            <p:cNvPr id="24" name="Picture 10" descr="j039777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flipH="1">
              <a:off x="3833" y="2659"/>
              <a:ext cx="1061" cy="1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AutoShape 11"/>
            <p:cNvSpPr>
              <a:spLocks noChangeArrowheads="1"/>
            </p:cNvSpPr>
            <p:nvPr/>
          </p:nvSpPr>
          <p:spPr bwMode="auto">
            <a:xfrm>
              <a:off x="4718" y="2296"/>
              <a:ext cx="929" cy="845"/>
            </a:xfrm>
            <a:prstGeom prst="wedgeEllipseCallout">
              <a:avLst>
                <a:gd name="adj1" fmla="val -78708"/>
                <a:gd name="adj2" fmla="val 2784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>
                  <a:latin typeface="Abadi" panose="020F0502020204030204" pitchFamily="34" charset="0"/>
                  <a:cs typeface="Times New Roman" pitchFamily="18" charset="0"/>
                </a:rPr>
                <a:t>I want to pay with my Credit Card</a:t>
              </a:r>
              <a:endParaRPr lang="tr-TR" sz="1400" b="1" dirty="0">
                <a:latin typeface="Abadi" panose="020F0502020204030204" pitchFamily="34" charset="0"/>
                <a:cs typeface="Times New Roman" pitchFamily="18" charset="0"/>
              </a:endParaRPr>
            </a:p>
          </p:txBody>
        </p:sp>
        <p:pic>
          <p:nvPicPr>
            <p:cNvPr id="26" name="Picture 12" descr="j039627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740" y="3430"/>
              <a:ext cx="566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" name="Picture 13" descr="chip%20and%20pi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24338" y="5445125"/>
            <a:ext cx="8382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AutoShape 27"/>
          <p:cNvSpPr>
            <a:spLocks noChangeArrowheads="1"/>
          </p:cNvSpPr>
          <p:nvPr/>
        </p:nvSpPr>
        <p:spPr bwMode="auto">
          <a:xfrm rot="10800000">
            <a:off x="6383338" y="5876925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9900FF"/>
          </a:solidFill>
          <a:ln w="9525" algn="ctr">
            <a:noFill/>
            <a:miter lim="800000"/>
            <a:headEnd/>
            <a:tailEnd/>
          </a:ln>
        </p:spPr>
        <p:txBody>
          <a:bodyPr rot="10800000" wrap="none" lIns="90000" tIns="46800" rIns="90000" bIns="46800" anchor="ctr"/>
          <a:lstStyle/>
          <a:p>
            <a:endParaRPr lang="tr-TR" sz="3200" dirty="0">
              <a:latin typeface="Abadi" panose="020F0502020204030204" pitchFamily="34" charset="0"/>
              <a:cs typeface="Times New Roman" pitchFamily="18" charset="0"/>
            </a:endParaRPr>
          </a:p>
        </p:txBody>
      </p:sp>
      <p:sp>
        <p:nvSpPr>
          <p:cNvPr id="29" name="AutoShape 28"/>
          <p:cNvSpPr>
            <a:spLocks noChangeArrowheads="1"/>
          </p:cNvSpPr>
          <p:nvPr/>
        </p:nvSpPr>
        <p:spPr bwMode="auto">
          <a:xfrm>
            <a:off x="6456363" y="6237288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C671FF"/>
          </a:solidFill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tr-TR" sz="3200" dirty="0">
              <a:latin typeface="Abadi" panose="020F0502020204030204" pitchFamily="34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53804" y="3244334"/>
            <a:ext cx="4015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</a:rPr>
              <a:t>                                            Approve</a:t>
            </a:r>
            <a:r>
              <a:rPr lang="tr-TR" b="1" dirty="0">
                <a:solidFill>
                  <a:srgbClr val="DAB000"/>
                </a:solidFill>
                <a:latin typeface="Abadi" panose="020F0502020204030204" pitchFamily="34" charset="0"/>
              </a:rPr>
              <a:t>/</a:t>
            </a:r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</a:rPr>
              <a:t>Reject</a:t>
            </a:r>
            <a:endParaRPr lang="tr-TR" b="1" dirty="0">
              <a:solidFill>
                <a:srgbClr val="DAB000"/>
              </a:solidFill>
              <a:latin typeface="Abadi" panose="020F05020202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545561" y="3244335"/>
            <a:ext cx="18473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  <a:p>
            <a:endParaRPr lang="en-US" dirty="0">
              <a:latin typeface="Abadi" panose="020F0502020204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73124" y="3244335"/>
            <a:ext cx="1732205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</a:endParaRPr>
          </a:p>
          <a:p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</a:rPr>
              <a:t>Approve</a:t>
            </a:r>
            <a:r>
              <a:rPr lang="tr-TR" b="1" dirty="0">
                <a:solidFill>
                  <a:srgbClr val="DAB000"/>
                </a:solidFill>
                <a:latin typeface="Abadi" panose="020F0502020204030204" pitchFamily="34" charset="0"/>
              </a:rPr>
              <a:t>/</a:t>
            </a:r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</a:rPr>
              <a:t>Reject</a:t>
            </a:r>
            <a:endParaRPr lang="tr-TR" b="1" dirty="0">
              <a:solidFill>
                <a:srgbClr val="DAB000"/>
              </a:solidFill>
              <a:latin typeface="Abadi" panose="020F0502020204030204" pitchFamily="34" charset="0"/>
            </a:endParaRPr>
          </a:p>
        </p:txBody>
      </p:sp>
      <p:sp>
        <p:nvSpPr>
          <p:cNvPr id="31" name="AutoShape 25"/>
          <p:cNvSpPr>
            <a:spLocks noChangeArrowheads="1"/>
          </p:cNvSpPr>
          <p:nvPr/>
        </p:nvSpPr>
        <p:spPr bwMode="auto">
          <a:xfrm rot="12301734">
            <a:off x="4151313" y="3284538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C671FF"/>
          </a:solidFill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tr-TR" sz="3200" dirty="0">
              <a:latin typeface="Abadi" panose="020F0502020204030204" pitchFamily="34" charset="0"/>
              <a:cs typeface="Times New Roman" pitchFamily="18" charset="0"/>
            </a:endParaRPr>
          </a:p>
        </p:txBody>
      </p:sp>
      <p:sp>
        <p:nvSpPr>
          <p:cNvPr id="32" name="AutoShape 26"/>
          <p:cNvSpPr>
            <a:spLocks noChangeArrowheads="1"/>
          </p:cNvSpPr>
          <p:nvPr/>
        </p:nvSpPr>
        <p:spPr bwMode="auto">
          <a:xfrm rot="1619848">
            <a:off x="4295775" y="3141663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9900FF"/>
          </a:solidFill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tr-TR" sz="3200" dirty="0">
              <a:latin typeface="Abadi" panose="020F0502020204030204" pitchFamily="34" charset="0"/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286000" y="3352800"/>
            <a:ext cx="4832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</a:rPr>
              <a:t>Approve</a:t>
            </a:r>
            <a:r>
              <a:rPr lang="tr-TR" b="1" dirty="0">
                <a:solidFill>
                  <a:srgbClr val="DAB000"/>
                </a:solidFill>
                <a:latin typeface="Abadi" panose="020F0502020204030204" pitchFamily="34" charset="0"/>
              </a:rPr>
              <a:t>/</a:t>
            </a:r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</a:rPr>
              <a:t>Reject</a:t>
            </a:r>
            <a:endParaRPr lang="tr-TR" b="1" dirty="0">
              <a:solidFill>
                <a:srgbClr val="DAB000"/>
              </a:solidFill>
              <a:latin typeface="Abadi" panose="020F05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981200" y="6248400"/>
            <a:ext cx="114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>
                <a:latin typeface="Abadi" panose="020F0502020204030204" pitchFamily="34" charset="0"/>
              </a:rPr>
              <a:t>Merchant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33801" y="3164682"/>
            <a:ext cx="2414444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r>
              <a:rPr lang="tr-TR" b="1" dirty="0">
                <a:solidFill>
                  <a:srgbClr val="DAB000"/>
                </a:solidFill>
                <a:latin typeface="Abadi" panose="020F0502020204030204" pitchFamily="34" charset="0"/>
                <a:cs typeface="Times New Roman" pitchFamily="18" charset="0"/>
              </a:rPr>
              <a:t>POS</a:t>
            </a:r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  <a:cs typeface="Times New Roman" pitchFamily="18" charset="0"/>
              </a:rPr>
              <a:t> machine of A Bank</a:t>
            </a:r>
            <a:endParaRPr lang="tr-TR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77237" y="3244335"/>
            <a:ext cx="5518883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endParaRPr lang="en-US" b="1" dirty="0">
              <a:solidFill>
                <a:srgbClr val="DAB000"/>
              </a:solidFill>
              <a:latin typeface="Abadi" panose="020F0502020204030204" pitchFamily="34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DAB000"/>
                </a:solidFill>
                <a:latin typeface="Abadi" panose="020F0502020204030204" pitchFamily="34" charset="0"/>
                <a:cs typeface="Times New Roman" pitchFamily="18" charset="0"/>
              </a:rPr>
              <a:t>                                                             Credit Card of </a:t>
            </a:r>
            <a:r>
              <a:rPr lang="tr-TR" b="1" dirty="0">
                <a:solidFill>
                  <a:srgbClr val="DAB000"/>
                </a:solidFill>
                <a:latin typeface="Abadi" panose="020F0502020204030204" pitchFamily="34" charset="0"/>
                <a:cs typeface="Times New Roman" pitchFamily="18" charset="0"/>
              </a:rPr>
              <a:t>B Bank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500292" y="2514601"/>
            <a:ext cx="1191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DAB000"/>
                </a:solidFill>
                <a:latin typeface="Abadi" panose="020F0502020204030204" pitchFamily="34" charset="0"/>
                <a:cs typeface="Times New Roman" pitchFamily="18" charset="0"/>
              </a:rPr>
              <a:t>wilfred</a:t>
            </a:r>
            <a:r>
              <a:rPr lang="tr-TR" b="1" dirty="0">
                <a:solidFill>
                  <a:srgbClr val="DAB000"/>
                </a:solidFill>
                <a:latin typeface="Abadi" panose="020F0502020204030204" pitchFamily="34" charset="0"/>
                <a:cs typeface="Times New Roman" pitchFamily="18" charset="0"/>
              </a:rPr>
              <a:t> A.Ş.</a:t>
            </a:r>
          </a:p>
        </p:txBody>
      </p:sp>
      <p:sp>
        <p:nvSpPr>
          <p:cNvPr id="42" name="AutoShape 23"/>
          <p:cNvSpPr>
            <a:spLocks noChangeArrowheads="1"/>
          </p:cNvSpPr>
          <p:nvPr/>
        </p:nvSpPr>
        <p:spPr bwMode="auto">
          <a:xfrm rot="19318106">
            <a:off x="7137624" y="2910108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9900FF"/>
          </a:solidFill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tr-TR" sz="3200" dirty="0">
              <a:latin typeface="Abadi" panose="020F0502020204030204" pitchFamily="34" charset="0"/>
              <a:cs typeface="Times New Roman" pitchFamily="18" charset="0"/>
            </a:endParaRPr>
          </a:p>
        </p:txBody>
      </p:sp>
      <p:sp>
        <p:nvSpPr>
          <p:cNvPr id="43" name="AutoShape 24"/>
          <p:cNvSpPr>
            <a:spLocks noChangeArrowheads="1"/>
          </p:cNvSpPr>
          <p:nvPr/>
        </p:nvSpPr>
        <p:spPr bwMode="auto">
          <a:xfrm rot="8570836">
            <a:off x="7177088" y="3141663"/>
            <a:ext cx="863600" cy="215900"/>
          </a:xfrm>
          <a:prstGeom prst="rightArrow">
            <a:avLst>
              <a:gd name="adj1" fmla="val 50000"/>
              <a:gd name="adj2" fmla="val 100000"/>
            </a:avLst>
          </a:prstGeom>
          <a:solidFill>
            <a:srgbClr val="C671FF"/>
          </a:solidFill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tr-TR" sz="3200" dirty="0">
              <a:latin typeface="Abad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7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5 0.02105 L 3.88889E-6 -2.1369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-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83904E-6 L -0.02344 -0.02081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-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5 0.02105 L 3.88889E-6 -2.1369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-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83904E-6 L -0.02344 -0.02081 " pathEditMode="relative" rAng="0" ptsTypes="AA">
                                      <p:cBhvr>
                                        <p:cTn id="15" dur="2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-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53 0.02613 L 0.00798 -0.005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-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83996E-6 L 0.02951 -0.03145 " pathEditMode="relative" rAng="0" ptsTypes="AA">
                                      <p:cBhvr>
                                        <p:cTn id="21" dur="2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-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2" grpId="0" animBg="1"/>
      <p:bldP spid="42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Payment Gateways — </a:t>
            </a:r>
            <a:r>
              <a:rPr lang="en-US" dirty="0"/>
              <a:t>What they do &amp; how they protect you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432085" y="1906050"/>
            <a:ext cx="5295747" cy="4463219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What They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51759"/>
            <a:ext cx="4838547" cy="3609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An online system for processing card or other payment transactions in real time</a:t>
            </a:r>
            <a:r>
              <a:rPr lang="en-US" sz="2000" dirty="0">
                <a:latin typeface="Arial"/>
              </a:rPr>
              <a:t>.</a:t>
            </a:r>
            <a:endParaRPr sz="2000" dirty="0">
              <a:latin typeface="Arial"/>
            </a:endParaRP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A network through which funds are transferred, linked to a merchant account</a:t>
            </a:r>
            <a:r>
              <a:rPr lang="en-US" sz="2000" dirty="0">
                <a:latin typeface="Arial"/>
              </a:rPr>
              <a:t>.</a:t>
            </a:r>
            <a:endParaRPr sz="2000" dirty="0">
              <a:latin typeface="Arial"/>
            </a:endParaRP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Coordinates communication between backend payment networks or banks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Adds features like a virtual terminal and transaction reports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47872" y="1906050"/>
            <a:ext cx="5295747" cy="4463219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How They Protect You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651759"/>
            <a:ext cx="4838547" cy="2962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Encrypt sensitive information such as credit card numbers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Secure the link between customer, merchant, and payment processor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Should offer easy e-commerce integration and merchant account features</a:t>
            </a:r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sz="2000" dirty="0">
                <a:latin typeface="Arial"/>
              </a:rPr>
              <a:t>Backed by responsive support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Payment Gateways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0288" y="1752600"/>
            <a:ext cx="5176911" cy="4343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+mj-lt"/>
              </a:rPr>
              <a:t>Examples of payment gateways</a:t>
            </a:r>
          </a:p>
          <a:p>
            <a:r>
              <a:rPr lang="en-US" sz="2400" dirty="0">
                <a:latin typeface="+mj-lt"/>
              </a:rPr>
              <a:t>International </a:t>
            </a:r>
            <a:r>
              <a:rPr lang="en-US" sz="2400" b="0" dirty="0">
                <a:latin typeface="+mj-lt"/>
              </a:rPr>
              <a:t>– </a:t>
            </a:r>
            <a:r>
              <a:rPr lang="en-US" sz="2400" b="0" dirty="0" err="1">
                <a:latin typeface="+mj-lt"/>
              </a:rPr>
              <a:t>Paypal</a:t>
            </a:r>
            <a:r>
              <a:rPr lang="en-US" sz="2400" b="0" dirty="0">
                <a:latin typeface="+mj-lt"/>
              </a:rPr>
              <a:t>, Intuit, </a:t>
            </a:r>
            <a:r>
              <a:rPr lang="en-US" sz="2400" b="0" dirty="0" err="1">
                <a:latin typeface="+mj-lt"/>
              </a:rPr>
              <a:t>MerchantPlus</a:t>
            </a:r>
            <a:r>
              <a:rPr lang="en-US" sz="2400" b="0" dirty="0">
                <a:latin typeface="+mj-lt"/>
              </a:rPr>
              <a:t>, Stripe, Braintree, </a:t>
            </a:r>
            <a:r>
              <a:rPr lang="en-US" sz="2400" b="0" dirty="0" err="1">
                <a:latin typeface="+mj-lt"/>
              </a:rPr>
              <a:t>Authorize.Net</a:t>
            </a:r>
            <a:r>
              <a:rPr lang="en-US" sz="2400" b="0" dirty="0">
                <a:latin typeface="+mj-lt"/>
              </a:rPr>
              <a:t> </a:t>
            </a:r>
            <a:r>
              <a:rPr lang="en-US" sz="2400" b="0" dirty="0" err="1">
                <a:latin typeface="+mj-lt"/>
              </a:rPr>
              <a:t>etc</a:t>
            </a:r>
            <a:endParaRPr lang="en-US" sz="2400" b="0" dirty="0">
              <a:latin typeface="+mj-lt"/>
            </a:endParaRPr>
          </a:p>
          <a:p>
            <a:r>
              <a:rPr lang="en-US" sz="2400" dirty="0">
                <a:latin typeface="+mj-lt"/>
              </a:rPr>
              <a:t>Uganda</a:t>
            </a:r>
            <a:r>
              <a:rPr lang="en-US" sz="2400" b="0" dirty="0">
                <a:latin typeface="+mj-lt"/>
              </a:rPr>
              <a:t> – R-Pay gateway, </a:t>
            </a:r>
            <a:r>
              <a:rPr lang="en-US" sz="2400" b="0" dirty="0" err="1">
                <a:latin typeface="+mj-lt"/>
              </a:rPr>
              <a:t>Payswiff</a:t>
            </a:r>
            <a:r>
              <a:rPr lang="en-US" sz="2400" b="0" dirty="0">
                <a:latin typeface="+mj-lt"/>
              </a:rPr>
              <a:t>, Hips, </a:t>
            </a:r>
            <a:r>
              <a:rPr lang="en-US" sz="2400" b="0" dirty="0" err="1">
                <a:latin typeface="+mj-lt"/>
              </a:rPr>
              <a:t>Paycaps</a:t>
            </a:r>
            <a:r>
              <a:rPr lang="en-US" sz="2400" b="0" dirty="0">
                <a:latin typeface="+mj-lt"/>
              </a:rPr>
              <a:t>, </a:t>
            </a:r>
            <a:r>
              <a:rPr lang="en-US" sz="2400" b="0" dirty="0" err="1">
                <a:latin typeface="+mj-lt"/>
              </a:rPr>
              <a:t>Paymentz</a:t>
            </a:r>
            <a:r>
              <a:rPr lang="en-US" sz="2400" b="0" dirty="0">
                <a:latin typeface="+mj-lt"/>
              </a:rPr>
              <a:t>, </a:t>
            </a:r>
            <a:r>
              <a:rPr lang="en-US" sz="2400" b="0" dirty="0" err="1">
                <a:latin typeface="+mj-lt"/>
              </a:rPr>
              <a:t>Ixopay</a:t>
            </a:r>
            <a:r>
              <a:rPr lang="en-US" sz="2400" b="0" dirty="0">
                <a:latin typeface="+mj-lt"/>
              </a:rPr>
              <a:t>, </a:t>
            </a:r>
            <a:r>
              <a:rPr lang="en-US" sz="2400" b="0" dirty="0" err="1">
                <a:latin typeface="+mj-lt"/>
              </a:rPr>
              <a:t>Decta</a:t>
            </a:r>
            <a:r>
              <a:rPr lang="en-US" sz="2400" b="0" dirty="0">
                <a:latin typeface="+mj-lt"/>
              </a:rPr>
              <a:t> – Uganda </a:t>
            </a:r>
            <a:r>
              <a:rPr lang="en-US" sz="2400" b="0" dirty="0" err="1">
                <a:latin typeface="+mj-lt"/>
              </a:rPr>
              <a:t>etc</a:t>
            </a:r>
            <a:endParaRPr lang="en-US" sz="2400" b="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  <p:pic>
        <p:nvPicPr>
          <p:cNvPr id="3076" name="Picture 4" descr="Payment Gateways 101: Examples, Benefits and Drawbacks - Multichannel  Merch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5" y="1752599"/>
            <a:ext cx="6123306" cy="472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17955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Mobile Payment Instruments / Platforms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1953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Messaging-based mobile payment — SMS &amp; USSD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20420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Direct mobile billing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046451"/>
            <a:ext cx="4587087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Mobile internet browser — WAP (operator billing, cards, online wallets</a:t>
            </a:r>
            <a:r>
              <a:rPr lang="en-US" sz="2400" b="0" dirty="0">
                <a:latin typeface="Arial"/>
              </a:rPr>
              <a:t>)</a:t>
            </a:r>
            <a:endParaRPr sz="2400" b="0" dirty="0"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41578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Downloadable application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62736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QR code for mobile payment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627363"/>
            <a:ext cx="4587087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Near Field Communication (NFC)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654277"/>
            <a:ext cx="4587087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Direct carrier/bank co-operation — e.g. Flexipay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Categorization of E-Commerce Threats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07295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Application-Based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Malware, spyware, privacy threats, vulnerable applications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07295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badi" panose="020F05020202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Web-Based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Phishing scams, war driving/walking, browser exploits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07295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Physical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300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Lost or stolen devices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07295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300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Network exploits, Wi-Fi sniffing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E-Commerce Threats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3691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Money theft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43077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43691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Data misuse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05235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Hacking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404621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405235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Unprotected services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66779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Backdoor attacks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566165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566779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Eavesdropping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90800" y="609600"/>
            <a:ext cx="7391400" cy="838200"/>
          </a:xfrm>
        </p:spPr>
        <p:txBody>
          <a:bodyPr vert="horz" wrap="square" lIns="91440" tIns="45720" rIns="90488" bIns="45720" numCol="1" anchor="ctr" anchorCtr="0" compatLnSpc="1">
            <a:prstTxWarp prst="textNoShape">
              <a:avLst/>
            </a:prstTxWarp>
          </a:bodyPr>
          <a:lstStyle/>
          <a:p>
            <a:pPr marL="53975"/>
            <a:r>
              <a:rPr lang="en-GB" altLang="en-US" dirty="0"/>
              <a:t>E-commerce Risks</a:t>
            </a:r>
            <a:endParaRPr lang="en-US" altLang="zh-TW" dirty="0">
              <a:ea typeface="PMingLiU" pitchFamily="18" charset="-120"/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2413000"/>
            <a:ext cx="104616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5" name="Group 4"/>
          <p:cNvGrpSpPr>
            <a:grpSpLocks/>
          </p:cNvGrpSpPr>
          <p:nvPr/>
        </p:nvGrpSpPr>
        <p:grpSpPr bwMode="auto">
          <a:xfrm>
            <a:off x="3668713" y="2362201"/>
            <a:ext cx="1160462" cy="714375"/>
            <a:chOff x="1584" y="1920"/>
            <a:chExt cx="639" cy="450"/>
          </a:xfrm>
        </p:grpSpPr>
        <p:sp>
          <p:nvSpPr>
            <p:cNvPr id="5174" name="Freeform 5"/>
            <p:cNvSpPr>
              <a:spLocks/>
            </p:cNvSpPr>
            <p:nvPr/>
          </p:nvSpPr>
          <p:spPr bwMode="auto">
            <a:xfrm>
              <a:off x="1584" y="1920"/>
              <a:ext cx="576" cy="450"/>
            </a:xfrm>
            <a:custGeom>
              <a:avLst/>
              <a:gdLst>
                <a:gd name="T0" fmla="*/ 0 w 2375"/>
                <a:gd name="T1" fmla="*/ 0 h 1605"/>
                <a:gd name="T2" fmla="*/ 0 w 2375"/>
                <a:gd name="T3" fmla="*/ 0 h 1605"/>
                <a:gd name="T4" fmla="*/ 0 w 2375"/>
                <a:gd name="T5" fmla="*/ 0 h 1605"/>
                <a:gd name="T6" fmla="*/ 0 w 2375"/>
                <a:gd name="T7" fmla="*/ 0 h 1605"/>
                <a:gd name="T8" fmla="*/ 0 w 2375"/>
                <a:gd name="T9" fmla="*/ 0 h 1605"/>
                <a:gd name="T10" fmla="*/ 0 w 2375"/>
                <a:gd name="T11" fmla="*/ 0 h 1605"/>
                <a:gd name="T12" fmla="*/ 0 w 2375"/>
                <a:gd name="T13" fmla="*/ 0 h 1605"/>
                <a:gd name="T14" fmla="*/ 0 w 2375"/>
                <a:gd name="T15" fmla="*/ 0 h 1605"/>
                <a:gd name="T16" fmla="*/ 0 w 2375"/>
                <a:gd name="T17" fmla="*/ 0 h 1605"/>
                <a:gd name="T18" fmla="*/ 0 w 2375"/>
                <a:gd name="T19" fmla="*/ 0 h 1605"/>
                <a:gd name="T20" fmla="*/ 0 w 2375"/>
                <a:gd name="T21" fmla="*/ 0 h 1605"/>
                <a:gd name="T22" fmla="*/ 0 w 2375"/>
                <a:gd name="T23" fmla="*/ 0 h 1605"/>
                <a:gd name="T24" fmla="*/ 0 w 2375"/>
                <a:gd name="T25" fmla="*/ 0 h 1605"/>
                <a:gd name="T26" fmla="*/ 0 w 2375"/>
                <a:gd name="T27" fmla="*/ 0 h 1605"/>
                <a:gd name="T28" fmla="*/ 0 w 2375"/>
                <a:gd name="T29" fmla="*/ 0 h 1605"/>
                <a:gd name="T30" fmla="*/ 0 w 2375"/>
                <a:gd name="T31" fmla="*/ 0 h 1605"/>
                <a:gd name="T32" fmla="*/ 0 w 2375"/>
                <a:gd name="T33" fmla="*/ 0 h 1605"/>
                <a:gd name="T34" fmla="*/ 0 w 2375"/>
                <a:gd name="T35" fmla="*/ 0 h 1605"/>
                <a:gd name="T36" fmla="*/ 0 w 2375"/>
                <a:gd name="T37" fmla="*/ 0 h 1605"/>
                <a:gd name="T38" fmla="*/ 0 w 2375"/>
                <a:gd name="T39" fmla="*/ 0 h 1605"/>
                <a:gd name="T40" fmla="*/ 0 w 2375"/>
                <a:gd name="T41" fmla="*/ 0 h 1605"/>
                <a:gd name="T42" fmla="*/ 0 w 2375"/>
                <a:gd name="T43" fmla="*/ 0 h 1605"/>
                <a:gd name="T44" fmla="*/ 0 w 2375"/>
                <a:gd name="T45" fmla="*/ 0 h 1605"/>
                <a:gd name="T46" fmla="*/ 0 w 2375"/>
                <a:gd name="T47" fmla="*/ 0 h 1605"/>
                <a:gd name="T48" fmla="*/ 0 w 2375"/>
                <a:gd name="T49" fmla="*/ 0 h 1605"/>
                <a:gd name="T50" fmla="*/ 0 w 2375"/>
                <a:gd name="T51" fmla="*/ 0 h 1605"/>
                <a:gd name="T52" fmla="*/ 0 w 2375"/>
                <a:gd name="T53" fmla="*/ 0 h 1605"/>
                <a:gd name="T54" fmla="*/ 0 w 2375"/>
                <a:gd name="T55" fmla="*/ 0 h 1605"/>
                <a:gd name="T56" fmla="*/ 0 w 2375"/>
                <a:gd name="T57" fmla="*/ 0 h 1605"/>
                <a:gd name="T58" fmla="*/ 0 w 2375"/>
                <a:gd name="T59" fmla="*/ 0 h 1605"/>
                <a:gd name="T60" fmla="*/ 0 w 2375"/>
                <a:gd name="T61" fmla="*/ 0 h 1605"/>
                <a:gd name="T62" fmla="*/ 0 w 2375"/>
                <a:gd name="T63" fmla="*/ 0 h 1605"/>
                <a:gd name="T64" fmla="*/ 0 w 2375"/>
                <a:gd name="T65" fmla="*/ 0 h 1605"/>
                <a:gd name="T66" fmla="*/ 0 w 2375"/>
                <a:gd name="T67" fmla="*/ 0 h 1605"/>
                <a:gd name="T68" fmla="*/ 0 w 2375"/>
                <a:gd name="T69" fmla="*/ 0 h 1605"/>
                <a:gd name="T70" fmla="*/ 0 w 2375"/>
                <a:gd name="T71" fmla="*/ 0 h 1605"/>
                <a:gd name="T72" fmla="*/ 0 w 2375"/>
                <a:gd name="T73" fmla="*/ 0 h 1605"/>
                <a:gd name="T74" fmla="*/ 0 w 2375"/>
                <a:gd name="T75" fmla="*/ 0 h 1605"/>
                <a:gd name="T76" fmla="*/ 0 w 2375"/>
                <a:gd name="T77" fmla="*/ 0 h 1605"/>
                <a:gd name="T78" fmla="*/ 0 w 2375"/>
                <a:gd name="T79" fmla="*/ 0 h 1605"/>
                <a:gd name="T80" fmla="*/ 0 w 2375"/>
                <a:gd name="T81" fmla="*/ 0 h 1605"/>
                <a:gd name="T82" fmla="*/ 0 w 2375"/>
                <a:gd name="T83" fmla="*/ 0 h 1605"/>
                <a:gd name="T84" fmla="*/ 0 w 2375"/>
                <a:gd name="T85" fmla="*/ 0 h 1605"/>
                <a:gd name="T86" fmla="*/ 0 w 2375"/>
                <a:gd name="T87" fmla="*/ 0 h 1605"/>
                <a:gd name="T88" fmla="*/ 0 w 2375"/>
                <a:gd name="T89" fmla="*/ 0 h 1605"/>
                <a:gd name="T90" fmla="*/ 0 w 2375"/>
                <a:gd name="T91" fmla="*/ 0 h 1605"/>
                <a:gd name="T92" fmla="*/ 0 w 2375"/>
                <a:gd name="T93" fmla="*/ 0 h 1605"/>
                <a:gd name="T94" fmla="*/ 0 w 2375"/>
                <a:gd name="T95" fmla="*/ 0 h 1605"/>
                <a:gd name="T96" fmla="*/ 0 w 2375"/>
                <a:gd name="T97" fmla="*/ 0 h 1605"/>
                <a:gd name="T98" fmla="*/ 0 w 2375"/>
                <a:gd name="T99" fmla="*/ 0 h 1605"/>
                <a:gd name="T100" fmla="*/ 0 w 2375"/>
                <a:gd name="T101" fmla="*/ 0 h 1605"/>
                <a:gd name="T102" fmla="*/ 0 w 2375"/>
                <a:gd name="T103" fmla="*/ 0 h 1605"/>
                <a:gd name="T104" fmla="*/ 0 w 2375"/>
                <a:gd name="T105" fmla="*/ 0 h 1605"/>
                <a:gd name="T106" fmla="*/ 0 w 2375"/>
                <a:gd name="T107" fmla="*/ 0 h 1605"/>
                <a:gd name="T108" fmla="*/ 0 w 2375"/>
                <a:gd name="T109" fmla="*/ 0 h 1605"/>
                <a:gd name="T110" fmla="*/ 0 w 2375"/>
                <a:gd name="T111" fmla="*/ 0 h 160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75"/>
                <a:gd name="T169" fmla="*/ 0 h 1605"/>
                <a:gd name="T170" fmla="*/ 2375 w 2375"/>
                <a:gd name="T171" fmla="*/ 1605 h 160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75" h="1605">
                  <a:moveTo>
                    <a:pt x="218" y="532"/>
                  </a:moveTo>
                  <a:lnTo>
                    <a:pt x="131" y="558"/>
                  </a:lnTo>
                  <a:lnTo>
                    <a:pt x="61" y="602"/>
                  </a:lnTo>
                  <a:lnTo>
                    <a:pt x="17" y="672"/>
                  </a:lnTo>
                  <a:lnTo>
                    <a:pt x="9" y="707"/>
                  </a:lnTo>
                  <a:lnTo>
                    <a:pt x="0" y="750"/>
                  </a:lnTo>
                  <a:lnTo>
                    <a:pt x="9" y="811"/>
                  </a:lnTo>
                  <a:lnTo>
                    <a:pt x="35" y="864"/>
                  </a:lnTo>
                  <a:lnTo>
                    <a:pt x="70" y="907"/>
                  </a:lnTo>
                  <a:lnTo>
                    <a:pt x="122" y="942"/>
                  </a:lnTo>
                  <a:lnTo>
                    <a:pt x="113" y="942"/>
                  </a:lnTo>
                  <a:lnTo>
                    <a:pt x="70" y="1012"/>
                  </a:lnTo>
                  <a:lnTo>
                    <a:pt x="61" y="1056"/>
                  </a:lnTo>
                  <a:lnTo>
                    <a:pt x="52" y="1090"/>
                  </a:lnTo>
                  <a:lnTo>
                    <a:pt x="61" y="1134"/>
                  </a:lnTo>
                  <a:lnTo>
                    <a:pt x="70" y="1178"/>
                  </a:lnTo>
                  <a:lnTo>
                    <a:pt x="122" y="1247"/>
                  </a:lnTo>
                  <a:lnTo>
                    <a:pt x="192" y="1291"/>
                  </a:lnTo>
                  <a:lnTo>
                    <a:pt x="244" y="1308"/>
                  </a:lnTo>
                  <a:lnTo>
                    <a:pt x="288" y="1308"/>
                  </a:lnTo>
                  <a:lnTo>
                    <a:pt x="305" y="1308"/>
                  </a:lnTo>
                  <a:lnTo>
                    <a:pt x="323" y="1308"/>
                  </a:lnTo>
                  <a:lnTo>
                    <a:pt x="314" y="1308"/>
                  </a:lnTo>
                  <a:lnTo>
                    <a:pt x="384" y="1396"/>
                  </a:lnTo>
                  <a:lnTo>
                    <a:pt x="471" y="1457"/>
                  </a:lnTo>
                  <a:lnTo>
                    <a:pt x="576" y="1492"/>
                  </a:lnTo>
                  <a:lnTo>
                    <a:pt x="690" y="1509"/>
                  </a:lnTo>
                  <a:lnTo>
                    <a:pt x="803" y="1500"/>
                  </a:lnTo>
                  <a:lnTo>
                    <a:pt x="908" y="1457"/>
                  </a:lnTo>
                  <a:lnTo>
                    <a:pt x="969" y="1518"/>
                  </a:lnTo>
                  <a:lnTo>
                    <a:pt x="1039" y="1561"/>
                  </a:lnTo>
                  <a:lnTo>
                    <a:pt x="1126" y="1596"/>
                  </a:lnTo>
                  <a:lnTo>
                    <a:pt x="1214" y="1605"/>
                  </a:lnTo>
                  <a:lnTo>
                    <a:pt x="1275" y="1605"/>
                  </a:lnTo>
                  <a:lnTo>
                    <a:pt x="1336" y="1588"/>
                  </a:lnTo>
                  <a:lnTo>
                    <a:pt x="1432" y="1535"/>
                  </a:lnTo>
                  <a:lnTo>
                    <a:pt x="1519" y="1465"/>
                  </a:lnTo>
                  <a:lnTo>
                    <a:pt x="1571" y="1361"/>
                  </a:lnTo>
                  <a:lnTo>
                    <a:pt x="1606" y="1387"/>
                  </a:lnTo>
                  <a:lnTo>
                    <a:pt x="1650" y="1396"/>
                  </a:lnTo>
                  <a:lnTo>
                    <a:pt x="1737" y="1404"/>
                  </a:lnTo>
                  <a:lnTo>
                    <a:pt x="1798" y="1396"/>
                  </a:lnTo>
                  <a:lnTo>
                    <a:pt x="1860" y="1387"/>
                  </a:lnTo>
                  <a:lnTo>
                    <a:pt x="1912" y="1361"/>
                  </a:lnTo>
                  <a:lnTo>
                    <a:pt x="1964" y="1326"/>
                  </a:lnTo>
                  <a:lnTo>
                    <a:pt x="1999" y="1282"/>
                  </a:lnTo>
                  <a:lnTo>
                    <a:pt x="2026" y="1230"/>
                  </a:lnTo>
                  <a:lnTo>
                    <a:pt x="2043" y="1178"/>
                  </a:lnTo>
                  <a:lnTo>
                    <a:pt x="2052" y="1117"/>
                  </a:lnTo>
                  <a:lnTo>
                    <a:pt x="2122" y="1099"/>
                  </a:lnTo>
                  <a:lnTo>
                    <a:pt x="2183" y="1073"/>
                  </a:lnTo>
                  <a:lnTo>
                    <a:pt x="2235" y="1047"/>
                  </a:lnTo>
                  <a:lnTo>
                    <a:pt x="2279" y="1003"/>
                  </a:lnTo>
                  <a:lnTo>
                    <a:pt x="2322" y="951"/>
                  </a:lnTo>
                  <a:lnTo>
                    <a:pt x="2349" y="899"/>
                  </a:lnTo>
                  <a:lnTo>
                    <a:pt x="2366" y="837"/>
                  </a:lnTo>
                  <a:lnTo>
                    <a:pt x="2375" y="776"/>
                  </a:lnTo>
                  <a:lnTo>
                    <a:pt x="2366" y="724"/>
                  </a:lnTo>
                  <a:lnTo>
                    <a:pt x="2357" y="672"/>
                  </a:lnTo>
                  <a:lnTo>
                    <a:pt x="2331" y="619"/>
                  </a:lnTo>
                  <a:lnTo>
                    <a:pt x="2296" y="567"/>
                  </a:lnTo>
                  <a:lnTo>
                    <a:pt x="2314" y="515"/>
                  </a:lnTo>
                  <a:lnTo>
                    <a:pt x="2322" y="462"/>
                  </a:lnTo>
                  <a:lnTo>
                    <a:pt x="2305" y="375"/>
                  </a:lnTo>
                  <a:lnTo>
                    <a:pt x="2261" y="297"/>
                  </a:lnTo>
                  <a:lnTo>
                    <a:pt x="2191" y="236"/>
                  </a:lnTo>
                  <a:lnTo>
                    <a:pt x="2104" y="201"/>
                  </a:lnTo>
                  <a:lnTo>
                    <a:pt x="2095" y="157"/>
                  </a:lnTo>
                  <a:lnTo>
                    <a:pt x="2078" y="122"/>
                  </a:lnTo>
                  <a:lnTo>
                    <a:pt x="2017" y="61"/>
                  </a:lnTo>
                  <a:lnTo>
                    <a:pt x="1938" y="18"/>
                  </a:lnTo>
                  <a:lnTo>
                    <a:pt x="1842" y="0"/>
                  </a:lnTo>
                  <a:lnTo>
                    <a:pt x="1781" y="9"/>
                  </a:lnTo>
                  <a:lnTo>
                    <a:pt x="1729" y="26"/>
                  </a:lnTo>
                  <a:lnTo>
                    <a:pt x="1685" y="52"/>
                  </a:lnTo>
                  <a:lnTo>
                    <a:pt x="1641" y="87"/>
                  </a:lnTo>
                  <a:lnTo>
                    <a:pt x="1606" y="52"/>
                  </a:lnTo>
                  <a:lnTo>
                    <a:pt x="1554" y="26"/>
                  </a:lnTo>
                  <a:lnTo>
                    <a:pt x="1502" y="9"/>
                  </a:lnTo>
                  <a:lnTo>
                    <a:pt x="1449" y="0"/>
                  </a:lnTo>
                  <a:lnTo>
                    <a:pt x="1379" y="9"/>
                  </a:lnTo>
                  <a:lnTo>
                    <a:pt x="1318" y="35"/>
                  </a:lnTo>
                  <a:lnTo>
                    <a:pt x="1275" y="70"/>
                  </a:lnTo>
                  <a:lnTo>
                    <a:pt x="1231" y="122"/>
                  </a:lnTo>
                  <a:lnTo>
                    <a:pt x="1144" y="70"/>
                  </a:lnTo>
                  <a:lnTo>
                    <a:pt x="1091" y="61"/>
                  </a:lnTo>
                  <a:lnTo>
                    <a:pt x="1030" y="52"/>
                  </a:lnTo>
                  <a:lnTo>
                    <a:pt x="952" y="61"/>
                  </a:lnTo>
                  <a:lnTo>
                    <a:pt x="873" y="87"/>
                  </a:lnTo>
                  <a:lnTo>
                    <a:pt x="812" y="131"/>
                  </a:lnTo>
                  <a:lnTo>
                    <a:pt x="768" y="192"/>
                  </a:lnTo>
                  <a:lnTo>
                    <a:pt x="681" y="157"/>
                  </a:lnTo>
                  <a:lnTo>
                    <a:pt x="585" y="148"/>
                  </a:lnTo>
                  <a:lnTo>
                    <a:pt x="506" y="157"/>
                  </a:lnTo>
                  <a:lnTo>
                    <a:pt x="436" y="175"/>
                  </a:lnTo>
                  <a:lnTo>
                    <a:pt x="375" y="209"/>
                  </a:lnTo>
                  <a:lnTo>
                    <a:pt x="323" y="244"/>
                  </a:lnTo>
                  <a:lnTo>
                    <a:pt x="271" y="297"/>
                  </a:lnTo>
                  <a:lnTo>
                    <a:pt x="236" y="358"/>
                  </a:lnTo>
                  <a:lnTo>
                    <a:pt x="218" y="419"/>
                  </a:lnTo>
                  <a:lnTo>
                    <a:pt x="209" y="489"/>
                  </a:lnTo>
                  <a:lnTo>
                    <a:pt x="209" y="515"/>
                  </a:lnTo>
                  <a:lnTo>
                    <a:pt x="209" y="532"/>
                  </a:lnTo>
                  <a:lnTo>
                    <a:pt x="218" y="532"/>
                  </a:lnTo>
                </a:path>
              </a:pathLst>
            </a:custGeom>
            <a:solidFill>
              <a:srgbClr val="DDDDDD"/>
            </a:solidFill>
            <a:ln w="571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75" name="Text Box 6"/>
            <p:cNvSpPr txBox="1">
              <a:spLocks noChangeArrowheads="1"/>
            </p:cNvSpPr>
            <p:nvPr/>
          </p:nvSpPr>
          <p:spPr bwMode="auto">
            <a:xfrm>
              <a:off x="1644" y="2035"/>
              <a:ext cx="57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zh-TW" sz="1600" b="1">
                  <a:ea typeface="PMingLiU" pitchFamily="18" charset="-120"/>
                </a:rPr>
                <a:t>Channel </a:t>
              </a:r>
            </a:p>
          </p:txBody>
        </p:sp>
      </p:grpSp>
      <p:grpSp>
        <p:nvGrpSpPr>
          <p:cNvPr id="5126" name="Group 7"/>
          <p:cNvGrpSpPr>
            <a:grpSpLocks/>
          </p:cNvGrpSpPr>
          <p:nvPr/>
        </p:nvGrpSpPr>
        <p:grpSpPr bwMode="auto">
          <a:xfrm>
            <a:off x="2906714" y="2667001"/>
            <a:ext cx="873125" cy="74613"/>
            <a:chOff x="1776" y="1728"/>
            <a:chExt cx="960" cy="96"/>
          </a:xfrm>
        </p:grpSpPr>
        <p:sp>
          <p:nvSpPr>
            <p:cNvPr id="5171" name="Line 8"/>
            <p:cNvSpPr>
              <a:spLocks noChangeShapeType="1"/>
            </p:cNvSpPr>
            <p:nvPr/>
          </p:nvSpPr>
          <p:spPr bwMode="auto">
            <a:xfrm>
              <a:off x="2208" y="182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72" name="Line 9"/>
            <p:cNvSpPr>
              <a:spLocks noChangeShapeType="1"/>
            </p:cNvSpPr>
            <p:nvPr/>
          </p:nvSpPr>
          <p:spPr bwMode="auto">
            <a:xfrm>
              <a:off x="1776" y="1728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73" name="Line 10"/>
            <p:cNvSpPr>
              <a:spLocks noChangeShapeType="1"/>
            </p:cNvSpPr>
            <p:nvPr/>
          </p:nvSpPr>
          <p:spPr bwMode="auto">
            <a:xfrm flipH="1">
              <a:off x="2208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</p:grpSp>
      <p:grpSp>
        <p:nvGrpSpPr>
          <p:cNvPr id="5127" name="Group 11"/>
          <p:cNvGrpSpPr>
            <a:grpSpLocks/>
          </p:cNvGrpSpPr>
          <p:nvPr/>
        </p:nvGrpSpPr>
        <p:grpSpPr bwMode="auto">
          <a:xfrm>
            <a:off x="4583114" y="2667001"/>
            <a:ext cx="873125" cy="74613"/>
            <a:chOff x="1776" y="1728"/>
            <a:chExt cx="960" cy="96"/>
          </a:xfrm>
        </p:grpSpPr>
        <p:sp>
          <p:nvSpPr>
            <p:cNvPr id="5168" name="Line 12"/>
            <p:cNvSpPr>
              <a:spLocks noChangeShapeType="1"/>
            </p:cNvSpPr>
            <p:nvPr/>
          </p:nvSpPr>
          <p:spPr bwMode="auto">
            <a:xfrm>
              <a:off x="2208" y="182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69" name="Line 13"/>
            <p:cNvSpPr>
              <a:spLocks noChangeShapeType="1"/>
            </p:cNvSpPr>
            <p:nvPr/>
          </p:nvSpPr>
          <p:spPr bwMode="auto">
            <a:xfrm>
              <a:off x="1776" y="1728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70" name="Line 14"/>
            <p:cNvSpPr>
              <a:spLocks noChangeShapeType="1"/>
            </p:cNvSpPr>
            <p:nvPr/>
          </p:nvSpPr>
          <p:spPr bwMode="auto">
            <a:xfrm flipH="1">
              <a:off x="2208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</p:grpSp>
      <p:grpSp>
        <p:nvGrpSpPr>
          <p:cNvPr id="5128" name="Group 15"/>
          <p:cNvGrpSpPr>
            <a:grpSpLocks/>
          </p:cNvGrpSpPr>
          <p:nvPr/>
        </p:nvGrpSpPr>
        <p:grpSpPr bwMode="auto">
          <a:xfrm rot="-715127">
            <a:off x="6192839" y="1916114"/>
            <a:ext cx="695325" cy="401637"/>
            <a:chOff x="4416" y="1584"/>
            <a:chExt cx="864" cy="768"/>
          </a:xfrm>
        </p:grpSpPr>
        <p:sp>
          <p:nvSpPr>
            <p:cNvPr id="5165" name="Line 16"/>
            <p:cNvSpPr>
              <a:spLocks noChangeShapeType="1"/>
            </p:cNvSpPr>
            <p:nvPr/>
          </p:nvSpPr>
          <p:spPr bwMode="auto">
            <a:xfrm flipH="1">
              <a:off x="4416" y="1920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66" name="Line 17"/>
            <p:cNvSpPr>
              <a:spLocks noChangeShapeType="1"/>
            </p:cNvSpPr>
            <p:nvPr/>
          </p:nvSpPr>
          <p:spPr bwMode="auto">
            <a:xfrm flipH="1">
              <a:off x="4848" y="1584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67" name="Line 18"/>
            <p:cNvSpPr>
              <a:spLocks noChangeShapeType="1"/>
            </p:cNvSpPr>
            <p:nvPr/>
          </p:nvSpPr>
          <p:spPr bwMode="auto">
            <a:xfrm>
              <a:off x="4848" y="192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</p:grpSp>
      <p:grpSp>
        <p:nvGrpSpPr>
          <p:cNvPr id="5129" name="Group 19"/>
          <p:cNvGrpSpPr>
            <a:grpSpLocks/>
          </p:cNvGrpSpPr>
          <p:nvPr/>
        </p:nvGrpSpPr>
        <p:grpSpPr bwMode="auto">
          <a:xfrm rot="715127" flipH="1">
            <a:off x="6257926" y="3055939"/>
            <a:ext cx="695325" cy="401637"/>
            <a:chOff x="4416" y="1584"/>
            <a:chExt cx="864" cy="768"/>
          </a:xfrm>
        </p:grpSpPr>
        <p:sp>
          <p:nvSpPr>
            <p:cNvPr id="5162" name="Line 20"/>
            <p:cNvSpPr>
              <a:spLocks noChangeShapeType="1"/>
            </p:cNvSpPr>
            <p:nvPr/>
          </p:nvSpPr>
          <p:spPr bwMode="auto">
            <a:xfrm flipH="1">
              <a:off x="4416" y="1920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63" name="Line 21"/>
            <p:cNvSpPr>
              <a:spLocks noChangeShapeType="1"/>
            </p:cNvSpPr>
            <p:nvPr/>
          </p:nvSpPr>
          <p:spPr bwMode="auto">
            <a:xfrm flipH="1">
              <a:off x="4848" y="1584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64" name="Line 22"/>
            <p:cNvSpPr>
              <a:spLocks noChangeShapeType="1"/>
            </p:cNvSpPr>
            <p:nvPr/>
          </p:nvSpPr>
          <p:spPr bwMode="auto">
            <a:xfrm>
              <a:off x="4848" y="192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</p:grpSp>
      <p:grpSp>
        <p:nvGrpSpPr>
          <p:cNvPr id="5130" name="Group 23"/>
          <p:cNvGrpSpPr>
            <a:grpSpLocks/>
          </p:cNvGrpSpPr>
          <p:nvPr/>
        </p:nvGrpSpPr>
        <p:grpSpPr bwMode="auto">
          <a:xfrm>
            <a:off x="6869113" y="1524001"/>
            <a:ext cx="1047750" cy="714375"/>
            <a:chOff x="3504" y="960"/>
            <a:chExt cx="660" cy="450"/>
          </a:xfrm>
        </p:grpSpPr>
        <p:sp>
          <p:nvSpPr>
            <p:cNvPr id="5160" name="Freeform 24"/>
            <p:cNvSpPr>
              <a:spLocks/>
            </p:cNvSpPr>
            <p:nvPr/>
          </p:nvSpPr>
          <p:spPr bwMode="auto">
            <a:xfrm>
              <a:off x="3504" y="960"/>
              <a:ext cx="576" cy="450"/>
            </a:xfrm>
            <a:custGeom>
              <a:avLst/>
              <a:gdLst>
                <a:gd name="T0" fmla="*/ 0 w 2375"/>
                <a:gd name="T1" fmla="*/ 0 h 1605"/>
                <a:gd name="T2" fmla="*/ 0 w 2375"/>
                <a:gd name="T3" fmla="*/ 0 h 1605"/>
                <a:gd name="T4" fmla="*/ 0 w 2375"/>
                <a:gd name="T5" fmla="*/ 0 h 1605"/>
                <a:gd name="T6" fmla="*/ 0 w 2375"/>
                <a:gd name="T7" fmla="*/ 0 h 1605"/>
                <a:gd name="T8" fmla="*/ 0 w 2375"/>
                <a:gd name="T9" fmla="*/ 0 h 1605"/>
                <a:gd name="T10" fmla="*/ 0 w 2375"/>
                <a:gd name="T11" fmla="*/ 0 h 1605"/>
                <a:gd name="T12" fmla="*/ 0 w 2375"/>
                <a:gd name="T13" fmla="*/ 0 h 1605"/>
                <a:gd name="T14" fmla="*/ 0 w 2375"/>
                <a:gd name="T15" fmla="*/ 0 h 1605"/>
                <a:gd name="T16" fmla="*/ 0 w 2375"/>
                <a:gd name="T17" fmla="*/ 0 h 1605"/>
                <a:gd name="T18" fmla="*/ 0 w 2375"/>
                <a:gd name="T19" fmla="*/ 0 h 1605"/>
                <a:gd name="T20" fmla="*/ 0 w 2375"/>
                <a:gd name="T21" fmla="*/ 0 h 1605"/>
                <a:gd name="T22" fmla="*/ 0 w 2375"/>
                <a:gd name="T23" fmla="*/ 0 h 1605"/>
                <a:gd name="T24" fmla="*/ 0 w 2375"/>
                <a:gd name="T25" fmla="*/ 0 h 1605"/>
                <a:gd name="T26" fmla="*/ 0 w 2375"/>
                <a:gd name="T27" fmla="*/ 0 h 1605"/>
                <a:gd name="T28" fmla="*/ 0 w 2375"/>
                <a:gd name="T29" fmla="*/ 0 h 1605"/>
                <a:gd name="T30" fmla="*/ 0 w 2375"/>
                <a:gd name="T31" fmla="*/ 0 h 1605"/>
                <a:gd name="T32" fmla="*/ 0 w 2375"/>
                <a:gd name="T33" fmla="*/ 0 h 1605"/>
                <a:gd name="T34" fmla="*/ 0 w 2375"/>
                <a:gd name="T35" fmla="*/ 0 h 1605"/>
                <a:gd name="T36" fmla="*/ 0 w 2375"/>
                <a:gd name="T37" fmla="*/ 0 h 1605"/>
                <a:gd name="T38" fmla="*/ 0 w 2375"/>
                <a:gd name="T39" fmla="*/ 0 h 1605"/>
                <a:gd name="T40" fmla="*/ 0 w 2375"/>
                <a:gd name="T41" fmla="*/ 0 h 1605"/>
                <a:gd name="T42" fmla="*/ 0 w 2375"/>
                <a:gd name="T43" fmla="*/ 0 h 1605"/>
                <a:gd name="T44" fmla="*/ 0 w 2375"/>
                <a:gd name="T45" fmla="*/ 0 h 1605"/>
                <a:gd name="T46" fmla="*/ 0 w 2375"/>
                <a:gd name="T47" fmla="*/ 0 h 1605"/>
                <a:gd name="T48" fmla="*/ 0 w 2375"/>
                <a:gd name="T49" fmla="*/ 0 h 1605"/>
                <a:gd name="T50" fmla="*/ 0 w 2375"/>
                <a:gd name="T51" fmla="*/ 0 h 1605"/>
                <a:gd name="T52" fmla="*/ 0 w 2375"/>
                <a:gd name="T53" fmla="*/ 0 h 1605"/>
                <a:gd name="T54" fmla="*/ 0 w 2375"/>
                <a:gd name="T55" fmla="*/ 0 h 1605"/>
                <a:gd name="T56" fmla="*/ 0 w 2375"/>
                <a:gd name="T57" fmla="*/ 0 h 1605"/>
                <a:gd name="T58" fmla="*/ 0 w 2375"/>
                <a:gd name="T59" fmla="*/ 0 h 1605"/>
                <a:gd name="T60" fmla="*/ 0 w 2375"/>
                <a:gd name="T61" fmla="*/ 0 h 1605"/>
                <a:gd name="T62" fmla="*/ 0 w 2375"/>
                <a:gd name="T63" fmla="*/ 0 h 1605"/>
                <a:gd name="T64" fmla="*/ 0 w 2375"/>
                <a:gd name="T65" fmla="*/ 0 h 1605"/>
                <a:gd name="T66" fmla="*/ 0 w 2375"/>
                <a:gd name="T67" fmla="*/ 0 h 1605"/>
                <a:gd name="T68" fmla="*/ 0 w 2375"/>
                <a:gd name="T69" fmla="*/ 0 h 1605"/>
                <a:gd name="T70" fmla="*/ 0 w 2375"/>
                <a:gd name="T71" fmla="*/ 0 h 1605"/>
                <a:gd name="T72" fmla="*/ 0 w 2375"/>
                <a:gd name="T73" fmla="*/ 0 h 1605"/>
                <a:gd name="T74" fmla="*/ 0 w 2375"/>
                <a:gd name="T75" fmla="*/ 0 h 1605"/>
                <a:gd name="T76" fmla="*/ 0 w 2375"/>
                <a:gd name="T77" fmla="*/ 0 h 1605"/>
                <a:gd name="T78" fmla="*/ 0 w 2375"/>
                <a:gd name="T79" fmla="*/ 0 h 1605"/>
                <a:gd name="T80" fmla="*/ 0 w 2375"/>
                <a:gd name="T81" fmla="*/ 0 h 1605"/>
                <a:gd name="T82" fmla="*/ 0 w 2375"/>
                <a:gd name="T83" fmla="*/ 0 h 1605"/>
                <a:gd name="T84" fmla="*/ 0 w 2375"/>
                <a:gd name="T85" fmla="*/ 0 h 1605"/>
                <a:gd name="T86" fmla="*/ 0 w 2375"/>
                <a:gd name="T87" fmla="*/ 0 h 1605"/>
                <a:gd name="T88" fmla="*/ 0 w 2375"/>
                <a:gd name="T89" fmla="*/ 0 h 1605"/>
                <a:gd name="T90" fmla="*/ 0 w 2375"/>
                <a:gd name="T91" fmla="*/ 0 h 1605"/>
                <a:gd name="T92" fmla="*/ 0 w 2375"/>
                <a:gd name="T93" fmla="*/ 0 h 1605"/>
                <a:gd name="T94" fmla="*/ 0 w 2375"/>
                <a:gd name="T95" fmla="*/ 0 h 1605"/>
                <a:gd name="T96" fmla="*/ 0 w 2375"/>
                <a:gd name="T97" fmla="*/ 0 h 1605"/>
                <a:gd name="T98" fmla="*/ 0 w 2375"/>
                <a:gd name="T99" fmla="*/ 0 h 1605"/>
                <a:gd name="T100" fmla="*/ 0 w 2375"/>
                <a:gd name="T101" fmla="*/ 0 h 1605"/>
                <a:gd name="T102" fmla="*/ 0 w 2375"/>
                <a:gd name="T103" fmla="*/ 0 h 1605"/>
                <a:gd name="T104" fmla="*/ 0 w 2375"/>
                <a:gd name="T105" fmla="*/ 0 h 1605"/>
                <a:gd name="T106" fmla="*/ 0 w 2375"/>
                <a:gd name="T107" fmla="*/ 0 h 1605"/>
                <a:gd name="T108" fmla="*/ 0 w 2375"/>
                <a:gd name="T109" fmla="*/ 0 h 1605"/>
                <a:gd name="T110" fmla="*/ 0 w 2375"/>
                <a:gd name="T111" fmla="*/ 0 h 160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75"/>
                <a:gd name="T169" fmla="*/ 0 h 1605"/>
                <a:gd name="T170" fmla="*/ 2375 w 2375"/>
                <a:gd name="T171" fmla="*/ 1605 h 160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75" h="1605">
                  <a:moveTo>
                    <a:pt x="218" y="532"/>
                  </a:moveTo>
                  <a:lnTo>
                    <a:pt x="131" y="558"/>
                  </a:lnTo>
                  <a:lnTo>
                    <a:pt x="61" y="602"/>
                  </a:lnTo>
                  <a:lnTo>
                    <a:pt x="17" y="672"/>
                  </a:lnTo>
                  <a:lnTo>
                    <a:pt x="9" y="707"/>
                  </a:lnTo>
                  <a:lnTo>
                    <a:pt x="0" y="750"/>
                  </a:lnTo>
                  <a:lnTo>
                    <a:pt x="9" y="811"/>
                  </a:lnTo>
                  <a:lnTo>
                    <a:pt x="35" y="864"/>
                  </a:lnTo>
                  <a:lnTo>
                    <a:pt x="70" y="907"/>
                  </a:lnTo>
                  <a:lnTo>
                    <a:pt x="122" y="942"/>
                  </a:lnTo>
                  <a:lnTo>
                    <a:pt x="113" y="942"/>
                  </a:lnTo>
                  <a:lnTo>
                    <a:pt x="70" y="1012"/>
                  </a:lnTo>
                  <a:lnTo>
                    <a:pt x="61" y="1056"/>
                  </a:lnTo>
                  <a:lnTo>
                    <a:pt x="52" y="1090"/>
                  </a:lnTo>
                  <a:lnTo>
                    <a:pt x="61" y="1134"/>
                  </a:lnTo>
                  <a:lnTo>
                    <a:pt x="70" y="1178"/>
                  </a:lnTo>
                  <a:lnTo>
                    <a:pt x="122" y="1247"/>
                  </a:lnTo>
                  <a:lnTo>
                    <a:pt x="192" y="1291"/>
                  </a:lnTo>
                  <a:lnTo>
                    <a:pt x="244" y="1308"/>
                  </a:lnTo>
                  <a:lnTo>
                    <a:pt x="288" y="1308"/>
                  </a:lnTo>
                  <a:lnTo>
                    <a:pt x="305" y="1308"/>
                  </a:lnTo>
                  <a:lnTo>
                    <a:pt x="323" y="1308"/>
                  </a:lnTo>
                  <a:lnTo>
                    <a:pt x="314" y="1308"/>
                  </a:lnTo>
                  <a:lnTo>
                    <a:pt x="384" y="1396"/>
                  </a:lnTo>
                  <a:lnTo>
                    <a:pt x="471" y="1457"/>
                  </a:lnTo>
                  <a:lnTo>
                    <a:pt x="576" y="1492"/>
                  </a:lnTo>
                  <a:lnTo>
                    <a:pt x="690" y="1509"/>
                  </a:lnTo>
                  <a:lnTo>
                    <a:pt x="803" y="1500"/>
                  </a:lnTo>
                  <a:lnTo>
                    <a:pt x="908" y="1457"/>
                  </a:lnTo>
                  <a:lnTo>
                    <a:pt x="969" y="1518"/>
                  </a:lnTo>
                  <a:lnTo>
                    <a:pt x="1039" y="1561"/>
                  </a:lnTo>
                  <a:lnTo>
                    <a:pt x="1126" y="1596"/>
                  </a:lnTo>
                  <a:lnTo>
                    <a:pt x="1214" y="1605"/>
                  </a:lnTo>
                  <a:lnTo>
                    <a:pt x="1275" y="1605"/>
                  </a:lnTo>
                  <a:lnTo>
                    <a:pt x="1336" y="1588"/>
                  </a:lnTo>
                  <a:lnTo>
                    <a:pt x="1432" y="1535"/>
                  </a:lnTo>
                  <a:lnTo>
                    <a:pt x="1519" y="1465"/>
                  </a:lnTo>
                  <a:lnTo>
                    <a:pt x="1571" y="1361"/>
                  </a:lnTo>
                  <a:lnTo>
                    <a:pt x="1606" y="1387"/>
                  </a:lnTo>
                  <a:lnTo>
                    <a:pt x="1650" y="1396"/>
                  </a:lnTo>
                  <a:lnTo>
                    <a:pt x="1737" y="1404"/>
                  </a:lnTo>
                  <a:lnTo>
                    <a:pt x="1798" y="1396"/>
                  </a:lnTo>
                  <a:lnTo>
                    <a:pt x="1860" y="1387"/>
                  </a:lnTo>
                  <a:lnTo>
                    <a:pt x="1912" y="1361"/>
                  </a:lnTo>
                  <a:lnTo>
                    <a:pt x="1964" y="1326"/>
                  </a:lnTo>
                  <a:lnTo>
                    <a:pt x="1999" y="1282"/>
                  </a:lnTo>
                  <a:lnTo>
                    <a:pt x="2026" y="1230"/>
                  </a:lnTo>
                  <a:lnTo>
                    <a:pt x="2043" y="1178"/>
                  </a:lnTo>
                  <a:lnTo>
                    <a:pt x="2052" y="1117"/>
                  </a:lnTo>
                  <a:lnTo>
                    <a:pt x="2122" y="1099"/>
                  </a:lnTo>
                  <a:lnTo>
                    <a:pt x="2183" y="1073"/>
                  </a:lnTo>
                  <a:lnTo>
                    <a:pt x="2235" y="1047"/>
                  </a:lnTo>
                  <a:lnTo>
                    <a:pt x="2279" y="1003"/>
                  </a:lnTo>
                  <a:lnTo>
                    <a:pt x="2322" y="951"/>
                  </a:lnTo>
                  <a:lnTo>
                    <a:pt x="2349" y="899"/>
                  </a:lnTo>
                  <a:lnTo>
                    <a:pt x="2366" y="837"/>
                  </a:lnTo>
                  <a:lnTo>
                    <a:pt x="2375" y="776"/>
                  </a:lnTo>
                  <a:lnTo>
                    <a:pt x="2366" y="724"/>
                  </a:lnTo>
                  <a:lnTo>
                    <a:pt x="2357" y="672"/>
                  </a:lnTo>
                  <a:lnTo>
                    <a:pt x="2331" y="619"/>
                  </a:lnTo>
                  <a:lnTo>
                    <a:pt x="2296" y="567"/>
                  </a:lnTo>
                  <a:lnTo>
                    <a:pt x="2314" y="515"/>
                  </a:lnTo>
                  <a:lnTo>
                    <a:pt x="2322" y="462"/>
                  </a:lnTo>
                  <a:lnTo>
                    <a:pt x="2305" y="375"/>
                  </a:lnTo>
                  <a:lnTo>
                    <a:pt x="2261" y="297"/>
                  </a:lnTo>
                  <a:lnTo>
                    <a:pt x="2191" y="236"/>
                  </a:lnTo>
                  <a:lnTo>
                    <a:pt x="2104" y="201"/>
                  </a:lnTo>
                  <a:lnTo>
                    <a:pt x="2095" y="157"/>
                  </a:lnTo>
                  <a:lnTo>
                    <a:pt x="2078" y="122"/>
                  </a:lnTo>
                  <a:lnTo>
                    <a:pt x="2017" y="61"/>
                  </a:lnTo>
                  <a:lnTo>
                    <a:pt x="1938" y="18"/>
                  </a:lnTo>
                  <a:lnTo>
                    <a:pt x="1842" y="0"/>
                  </a:lnTo>
                  <a:lnTo>
                    <a:pt x="1781" y="9"/>
                  </a:lnTo>
                  <a:lnTo>
                    <a:pt x="1729" y="26"/>
                  </a:lnTo>
                  <a:lnTo>
                    <a:pt x="1685" y="52"/>
                  </a:lnTo>
                  <a:lnTo>
                    <a:pt x="1641" y="87"/>
                  </a:lnTo>
                  <a:lnTo>
                    <a:pt x="1606" y="52"/>
                  </a:lnTo>
                  <a:lnTo>
                    <a:pt x="1554" y="26"/>
                  </a:lnTo>
                  <a:lnTo>
                    <a:pt x="1502" y="9"/>
                  </a:lnTo>
                  <a:lnTo>
                    <a:pt x="1449" y="0"/>
                  </a:lnTo>
                  <a:lnTo>
                    <a:pt x="1379" y="9"/>
                  </a:lnTo>
                  <a:lnTo>
                    <a:pt x="1318" y="35"/>
                  </a:lnTo>
                  <a:lnTo>
                    <a:pt x="1275" y="70"/>
                  </a:lnTo>
                  <a:lnTo>
                    <a:pt x="1231" y="122"/>
                  </a:lnTo>
                  <a:lnTo>
                    <a:pt x="1144" y="70"/>
                  </a:lnTo>
                  <a:lnTo>
                    <a:pt x="1091" y="61"/>
                  </a:lnTo>
                  <a:lnTo>
                    <a:pt x="1030" y="52"/>
                  </a:lnTo>
                  <a:lnTo>
                    <a:pt x="952" y="61"/>
                  </a:lnTo>
                  <a:lnTo>
                    <a:pt x="873" y="87"/>
                  </a:lnTo>
                  <a:lnTo>
                    <a:pt x="812" y="131"/>
                  </a:lnTo>
                  <a:lnTo>
                    <a:pt x="768" y="192"/>
                  </a:lnTo>
                  <a:lnTo>
                    <a:pt x="681" y="157"/>
                  </a:lnTo>
                  <a:lnTo>
                    <a:pt x="585" y="148"/>
                  </a:lnTo>
                  <a:lnTo>
                    <a:pt x="506" y="157"/>
                  </a:lnTo>
                  <a:lnTo>
                    <a:pt x="436" y="175"/>
                  </a:lnTo>
                  <a:lnTo>
                    <a:pt x="375" y="209"/>
                  </a:lnTo>
                  <a:lnTo>
                    <a:pt x="323" y="244"/>
                  </a:lnTo>
                  <a:lnTo>
                    <a:pt x="271" y="297"/>
                  </a:lnTo>
                  <a:lnTo>
                    <a:pt x="236" y="358"/>
                  </a:lnTo>
                  <a:lnTo>
                    <a:pt x="218" y="419"/>
                  </a:lnTo>
                  <a:lnTo>
                    <a:pt x="209" y="489"/>
                  </a:lnTo>
                  <a:lnTo>
                    <a:pt x="209" y="515"/>
                  </a:lnTo>
                  <a:lnTo>
                    <a:pt x="209" y="532"/>
                  </a:lnTo>
                  <a:lnTo>
                    <a:pt x="218" y="532"/>
                  </a:lnTo>
                </a:path>
              </a:pathLst>
            </a:custGeom>
            <a:solidFill>
              <a:srgbClr val="DDDDDD"/>
            </a:solidFill>
            <a:ln w="571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61" name="Text Box 25"/>
            <p:cNvSpPr txBox="1">
              <a:spLocks noChangeArrowheads="1"/>
            </p:cNvSpPr>
            <p:nvPr/>
          </p:nvSpPr>
          <p:spPr bwMode="auto">
            <a:xfrm>
              <a:off x="3552" y="1008"/>
              <a:ext cx="61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400" b="1"/>
                <a:t>Private network</a:t>
              </a:r>
              <a:endParaRPr lang="en-US" altLang="zh-TW" sz="1400" b="1">
                <a:ea typeface="PMingLiU" pitchFamily="18" charset="-120"/>
              </a:endParaRPr>
            </a:p>
          </p:txBody>
        </p:sp>
      </p:grpSp>
      <p:grpSp>
        <p:nvGrpSpPr>
          <p:cNvPr id="5131" name="Group 26"/>
          <p:cNvGrpSpPr>
            <a:grpSpLocks/>
          </p:cNvGrpSpPr>
          <p:nvPr/>
        </p:nvGrpSpPr>
        <p:grpSpPr bwMode="auto">
          <a:xfrm>
            <a:off x="6792914" y="3352801"/>
            <a:ext cx="1101725" cy="714375"/>
            <a:chOff x="1584" y="1920"/>
            <a:chExt cx="607" cy="450"/>
          </a:xfrm>
        </p:grpSpPr>
        <p:sp>
          <p:nvSpPr>
            <p:cNvPr id="5158" name="Freeform 27"/>
            <p:cNvSpPr>
              <a:spLocks/>
            </p:cNvSpPr>
            <p:nvPr/>
          </p:nvSpPr>
          <p:spPr bwMode="auto">
            <a:xfrm>
              <a:off x="1584" y="1920"/>
              <a:ext cx="576" cy="450"/>
            </a:xfrm>
            <a:custGeom>
              <a:avLst/>
              <a:gdLst>
                <a:gd name="T0" fmla="*/ 0 w 2375"/>
                <a:gd name="T1" fmla="*/ 0 h 1605"/>
                <a:gd name="T2" fmla="*/ 0 w 2375"/>
                <a:gd name="T3" fmla="*/ 0 h 1605"/>
                <a:gd name="T4" fmla="*/ 0 w 2375"/>
                <a:gd name="T5" fmla="*/ 0 h 1605"/>
                <a:gd name="T6" fmla="*/ 0 w 2375"/>
                <a:gd name="T7" fmla="*/ 0 h 1605"/>
                <a:gd name="T8" fmla="*/ 0 w 2375"/>
                <a:gd name="T9" fmla="*/ 0 h 1605"/>
                <a:gd name="T10" fmla="*/ 0 w 2375"/>
                <a:gd name="T11" fmla="*/ 0 h 1605"/>
                <a:gd name="T12" fmla="*/ 0 w 2375"/>
                <a:gd name="T13" fmla="*/ 0 h 1605"/>
                <a:gd name="T14" fmla="*/ 0 w 2375"/>
                <a:gd name="T15" fmla="*/ 0 h 1605"/>
                <a:gd name="T16" fmla="*/ 0 w 2375"/>
                <a:gd name="T17" fmla="*/ 0 h 1605"/>
                <a:gd name="T18" fmla="*/ 0 w 2375"/>
                <a:gd name="T19" fmla="*/ 0 h 1605"/>
                <a:gd name="T20" fmla="*/ 0 w 2375"/>
                <a:gd name="T21" fmla="*/ 0 h 1605"/>
                <a:gd name="T22" fmla="*/ 0 w 2375"/>
                <a:gd name="T23" fmla="*/ 0 h 1605"/>
                <a:gd name="T24" fmla="*/ 0 w 2375"/>
                <a:gd name="T25" fmla="*/ 0 h 1605"/>
                <a:gd name="T26" fmla="*/ 0 w 2375"/>
                <a:gd name="T27" fmla="*/ 0 h 1605"/>
                <a:gd name="T28" fmla="*/ 0 w 2375"/>
                <a:gd name="T29" fmla="*/ 0 h 1605"/>
                <a:gd name="T30" fmla="*/ 0 w 2375"/>
                <a:gd name="T31" fmla="*/ 0 h 1605"/>
                <a:gd name="T32" fmla="*/ 0 w 2375"/>
                <a:gd name="T33" fmla="*/ 0 h 1605"/>
                <a:gd name="T34" fmla="*/ 0 w 2375"/>
                <a:gd name="T35" fmla="*/ 0 h 1605"/>
                <a:gd name="T36" fmla="*/ 0 w 2375"/>
                <a:gd name="T37" fmla="*/ 0 h 1605"/>
                <a:gd name="T38" fmla="*/ 0 w 2375"/>
                <a:gd name="T39" fmla="*/ 0 h 1605"/>
                <a:gd name="T40" fmla="*/ 0 w 2375"/>
                <a:gd name="T41" fmla="*/ 0 h 1605"/>
                <a:gd name="T42" fmla="*/ 0 w 2375"/>
                <a:gd name="T43" fmla="*/ 0 h 1605"/>
                <a:gd name="T44" fmla="*/ 0 w 2375"/>
                <a:gd name="T45" fmla="*/ 0 h 1605"/>
                <a:gd name="T46" fmla="*/ 0 w 2375"/>
                <a:gd name="T47" fmla="*/ 0 h 1605"/>
                <a:gd name="T48" fmla="*/ 0 w 2375"/>
                <a:gd name="T49" fmla="*/ 0 h 1605"/>
                <a:gd name="T50" fmla="*/ 0 w 2375"/>
                <a:gd name="T51" fmla="*/ 0 h 1605"/>
                <a:gd name="T52" fmla="*/ 0 w 2375"/>
                <a:gd name="T53" fmla="*/ 0 h 1605"/>
                <a:gd name="T54" fmla="*/ 0 w 2375"/>
                <a:gd name="T55" fmla="*/ 0 h 1605"/>
                <a:gd name="T56" fmla="*/ 0 w 2375"/>
                <a:gd name="T57" fmla="*/ 0 h 1605"/>
                <a:gd name="T58" fmla="*/ 0 w 2375"/>
                <a:gd name="T59" fmla="*/ 0 h 1605"/>
                <a:gd name="T60" fmla="*/ 0 w 2375"/>
                <a:gd name="T61" fmla="*/ 0 h 1605"/>
                <a:gd name="T62" fmla="*/ 0 w 2375"/>
                <a:gd name="T63" fmla="*/ 0 h 1605"/>
                <a:gd name="T64" fmla="*/ 0 w 2375"/>
                <a:gd name="T65" fmla="*/ 0 h 1605"/>
                <a:gd name="T66" fmla="*/ 0 w 2375"/>
                <a:gd name="T67" fmla="*/ 0 h 1605"/>
                <a:gd name="T68" fmla="*/ 0 w 2375"/>
                <a:gd name="T69" fmla="*/ 0 h 1605"/>
                <a:gd name="T70" fmla="*/ 0 w 2375"/>
                <a:gd name="T71" fmla="*/ 0 h 1605"/>
                <a:gd name="T72" fmla="*/ 0 w 2375"/>
                <a:gd name="T73" fmla="*/ 0 h 1605"/>
                <a:gd name="T74" fmla="*/ 0 w 2375"/>
                <a:gd name="T75" fmla="*/ 0 h 1605"/>
                <a:gd name="T76" fmla="*/ 0 w 2375"/>
                <a:gd name="T77" fmla="*/ 0 h 1605"/>
                <a:gd name="T78" fmla="*/ 0 w 2375"/>
                <a:gd name="T79" fmla="*/ 0 h 1605"/>
                <a:gd name="T80" fmla="*/ 0 w 2375"/>
                <a:gd name="T81" fmla="*/ 0 h 1605"/>
                <a:gd name="T82" fmla="*/ 0 w 2375"/>
                <a:gd name="T83" fmla="*/ 0 h 1605"/>
                <a:gd name="T84" fmla="*/ 0 w 2375"/>
                <a:gd name="T85" fmla="*/ 0 h 1605"/>
                <a:gd name="T86" fmla="*/ 0 w 2375"/>
                <a:gd name="T87" fmla="*/ 0 h 1605"/>
                <a:gd name="T88" fmla="*/ 0 w 2375"/>
                <a:gd name="T89" fmla="*/ 0 h 1605"/>
                <a:gd name="T90" fmla="*/ 0 w 2375"/>
                <a:gd name="T91" fmla="*/ 0 h 1605"/>
                <a:gd name="T92" fmla="*/ 0 w 2375"/>
                <a:gd name="T93" fmla="*/ 0 h 1605"/>
                <a:gd name="T94" fmla="*/ 0 w 2375"/>
                <a:gd name="T95" fmla="*/ 0 h 1605"/>
                <a:gd name="T96" fmla="*/ 0 w 2375"/>
                <a:gd name="T97" fmla="*/ 0 h 1605"/>
                <a:gd name="T98" fmla="*/ 0 w 2375"/>
                <a:gd name="T99" fmla="*/ 0 h 1605"/>
                <a:gd name="T100" fmla="*/ 0 w 2375"/>
                <a:gd name="T101" fmla="*/ 0 h 1605"/>
                <a:gd name="T102" fmla="*/ 0 w 2375"/>
                <a:gd name="T103" fmla="*/ 0 h 1605"/>
                <a:gd name="T104" fmla="*/ 0 w 2375"/>
                <a:gd name="T105" fmla="*/ 0 h 1605"/>
                <a:gd name="T106" fmla="*/ 0 w 2375"/>
                <a:gd name="T107" fmla="*/ 0 h 1605"/>
                <a:gd name="T108" fmla="*/ 0 w 2375"/>
                <a:gd name="T109" fmla="*/ 0 h 1605"/>
                <a:gd name="T110" fmla="*/ 0 w 2375"/>
                <a:gd name="T111" fmla="*/ 0 h 160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75"/>
                <a:gd name="T169" fmla="*/ 0 h 1605"/>
                <a:gd name="T170" fmla="*/ 2375 w 2375"/>
                <a:gd name="T171" fmla="*/ 1605 h 160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75" h="1605">
                  <a:moveTo>
                    <a:pt x="218" y="532"/>
                  </a:moveTo>
                  <a:lnTo>
                    <a:pt x="131" y="558"/>
                  </a:lnTo>
                  <a:lnTo>
                    <a:pt x="61" y="602"/>
                  </a:lnTo>
                  <a:lnTo>
                    <a:pt x="17" y="672"/>
                  </a:lnTo>
                  <a:lnTo>
                    <a:pt x="9" y="707"/>
                  </a:lnTo>
                  <a:lnTo>
                    <a:pt x="0" y="750"/>
                  </a:lnTo>
                  <a:lnTo>
                    <a:pt x="9" y="811"/>
                  </a:lnTo>
                  <a:lnTo>
                    <a:pt x="35" y="864"/>
                  </a:lnTo>
                  <a:lnTo>
                    <a:pt x="70" y="907"/>
                  </a:lnTo>
                  <a:lnTo>
                    <a:pt x="122" y="942"/>
                  </a:lnTo>
                  <a:lnTo>
                    <a:pt x="113" y="942"/>
                  </a:lnTo>
                  <a:lnTo>
                    <a:pt x="70" y="1012"/>
                  </a:lnTo>
                  <a:lnTo>
                    <a:pt x="61" y="1056"/>
                  </a:lnTo>
                  <a:lnTo>
                    <a:pt x="52" y="1090"/>
                  </a:lnTo>
                  <a:lnTo>
                    <a:pt x="61" y="1134"/>
                  </a:lnTo>
                  <a:lnTo>
                    <a:pt x="70" y="1178"/>
                  </a:lnTo>
                  <a:lnTo>
                    <a:pt x="122" y="1247"/>
                  </a:lnTo>
                  <a:lnTo>
                    <a:pt x="192" y="1291"/>
                  </a:lnTo>
                  <a:lnTo>
                    <a:pt x="244" y="1308"/>
                  </a:lnTo>
                  <a:lnTo>
                    <a:pt x="288" y="1308"/>
                  </a:lnTo>
                  <a:lnTo>
                    <a:pt x="305" y="1308"/>
                  </a:lnTo>
                  <a:lnTo>
                    <a:pt x="323" y="1308"/>
                  </a:lnTo>
                  <a:lnTo>
                    <a:pt x="314" y="1308"/>
                  </a:lnTo>
                  <a:lnTo>
                    <a:pt x="384" y="1396"/>
                  </a:lnTo>
                  <a:lnTo>
                    <a:pt x="471" y="1457"/>
                  </a:lnTo>
                  <a:lnTo>
                    <a:pt x="576" y="1492"/>
                  </a:lnTo>
                  <a:lnTo>
                    <a:pt x="690" y="1509"/>
                  </a:lnTo>
                  <a:lnTo>
                    <a:pt x="803" y="1500"/>
                  </a:lnTo>
                  <a:lnTo>
                    <a:pt x="908" y="1457"/>
                  </a:lnTo>
                  <a:lnTo>
                    <a:pt x="969" y="1518"/>
                  </a:lnTo>
                  <a:lnTo>
                    <a:pt x="1039" y="1561"/>
                  </a:lnTo>
                  <a:lnTo>
                    <a:pt x="1126" y="1596"/>
                  </a:lnTo>
                  <a:lnTo>
                    <a:pt x="1214" y="1605"/>
                  </a:lnTo>
                  <a:lnTo>
                    <a:pt x="1275" y="1605"/>
                  </a:lnTo>
                  <a:lnTo>
                    <a:pt x="1336" y="1588"/>
                  </a:lnTo>
                  <a:lnTo>
                    <a:pt x="1432" y="1535"/>
                  </a:lnTo>
                  <a:lnTo>
                    <a:pt x="1519" y="1465"/>
                  </a:lnTo>
                  <a:lnTo>
                    <a:pt x="1571" y="1361"/>
                  </a:lnTo>
                  <a:lnTo>
                    <a:pt x="1606" y="1387"/>
                  </a:lnTo>
                  <a:lnTo>
                    <a:pt x="1650" y="1396"/>
                  </a:lnTo>
                  <a:lnTo>
                    <a:pt x="1737" y="1404"/>
                  </a:lnTo>
                  <a:lnTo>
                    <a:pt x="1798" y="1396"/>
                  </a:lnTo>
                  <a:lnTo>
                    <a:pt x="1860" y="1387"/>
                  </a:lnTo>
                  <a:lnTo>
                    <a:pt x="1912" y="1361"/>
                  </a:lnTo>
                  <a:lnTo>
                    <a:pt x="1964" y="1326"/>
                  </a:lnTo>
                  <a:lnTo>
                    <a:pt x="1999" y="1282"/>
                  </a:lnTo>
                  <a:lnTo>
                    <a:pt x="2026" y="1230"/>
                  </a:lnTo>
                  <a:lnTo>
                    <a:pt x="2043" y="1178"/>
                  </a:lnTo>
                  <a:lnTo>
                    <a:pt x="2052" y="1117"/>
                  </a:lnTo>
                  <a:lnTo>
                    <a:pt x="2122" y="1099"/>
                  </a:lnTo>
                  <a:lnTo>
                    <a:pt x="2183" y="1073"/>
                  </a:lnTo>
                  <a:lnTo>
                    <a:pt x="2235" y="1047"/>
                  </a:lnTo>
                  <a:lnTo>
                    <a:pt x="2279" y="1003"/>
                  </a:lnTo>
                  <a:lnTo>
                    <a:pt x="2322" y="951"/>
                  </a:lnTo>
                  <a:lnTo>
                    <a:pt x="2349" y="899"/>
                  </a:lnTo>
                  <a:lnTo>
                    <a:pt x="2366" y="837"/>
                  </a:lnTo>
                  <a:lnTo>
                    <a:pt x="2375" y="776"/>
                  </a:lnTo>
                  <a:lnTo>
                    <a:pt x="2366" y="724"/>
                  </a:lnTo>
                  <a:lnTo>
                    <a:pt x="2357" y="672"/>
                  </a:lnTo>
                  <a:lnTo>
                    <a:pt x="2331" y="619"/>
                  </a:lnTo>
                  <a:lnTo>
                    <a:pt x="2296" y="567"/>
                  </a:lnTo>
                  <a:lnTo>
                    <a:pt x="2314" y="515"/>
                  </a:lnTo>
                  <a:lnTo>
                    <a:pt x="2322" y="462"/>
                  </a:lnTo>
                  <a:lnTo>
                    <a:pt x="2305" y="375"/>
                  </a:lnTo>
                  <a:lnTo>
                    <a:pt x="2261" y="297"/>
                  </a:lnTo>
                  <a:lnTo>
                    <a:pt x="2191" y="236"/>
                  </a:lnTo>
                  <a:lnTo>
                    <a:pt x="2104" y="201"/>
                  </a:lnTo>
                  <a:lnTo>
                    <a:pt x="2095" y="157"/>
                  </a:lnTo>
                  <a:lnTo>
                    <a:pt x="2078" y="122"/>
                  </a:lnTo>
                  <a:lnTo>
                    <a:pt x="2017" y="61"/>
                  </a:lnTo>
                  <a:lnTo>
                    <a:pt x="1938" y="18"/>
                  </a:lnTo>
                  <a:lnTo>
                    <a:pt x="1842" y="0"/>
                  </a:lnTo>
                  <a:lnTo>
                    <a:pt x="1781" y="9"/>
                  </a:lnTo>
                  <a:lnTo>
                    <a:pt x="1729" y="26"/>
                  </a:lnTo>
                  <a:lnTo>
                    <a:pt x="1685" y="52"/>
                  </a:lnTo>
                  <a:lnTo>
                    <a:pt x="1641" y="87"/>
                  </a:lnTo>
                  <a:lnTo>
                    <a:pt x="1606" y="52"/>
                  </a:lnTo>
                  <a:lnTo>
                    <a:pt x="1554" y="26"/>
                  </a:lnTo>
                  <a:lnTo>
                    <a:pt x="1502" y="9"/>
                  </a:lnTo>
                  <a:lnTo>
                    <a:pt x="1449" y="0"/>
                  </a:lnTo>
                  <a:lnTo>
                    <a:pt x="1379" y="9"/>
                  </a:lnTo>
                  <a:lnTo>
                    <a:pt x="1318" y="35"/>
                  </a:lnTo>
                  <a:lnTo>
                    <a:pt x="1275" y="70"/>
                  </a:lnTo>
                  <a:lnTo>
                    <a:pt x="1231" y="122"/>
                  </a:lnTo>
                  <a:lnTo>
                    <a:pt x="1144" y="70"/>
                  </a:lnTo>
                  <a:lnTo>
                    <a:pt x="1091" y="61"/>
                  </a:lnTo>
                  <a:lnTo>
                    <a:pt x="1030" y="52"/>
                  </a:lnTo>
                  <a:lnTo>
                    <a:pt x="952" y="61"/>
                  </a:lnTo>
                  <a:lnTo>
                    <a:pt x="873" y="87"/>
                  </a:lnTo>
                  <a:lnTo>
                    <a:pt x="812" y="131"/>
                  </a:lnTo>
                  <a:lnTo>
                    <a:pt x="768" y="192"/>
                  </a:lnTo>
                  <a:lnTo>
                    <a:pt x="681" y="157"/>
                  </a:lnTo>
                  <a:lnTo>
                    <a:pt x="585" y="148"/>
                  </a:lnTo>
                  <a:lnTo>
                    <a:pt x="506" y="157"/>
                  </a:lnTo>
                  <a:lnTo>
                    <a:pt x="436" y="175"/>
                  </a:lnTo>
                  <a:lnTo>
                    <a:pt x="375" y="209"/>
                  </a:lnTo>
                  <a:lnTo>
                    <a:pt x="323" y="244"/>
                  </a:lnTo>
                  <a:lnTo>
                    <a:pt x="271" y="297"/>
                  </a:lnTo>
                  <a:lnTo>
                    <a:pt x="236" y="358"/>
                  </a:lnTo>
                  <a:lnTo>
                    <a:pt x="218" y="419"/>
                  </a:lnTo>
                  <a:lnTo>
                    <a:pt x="209" y="489"/>
                  </a:lnTo>
                  <a:lnTo>
                    <a:pt x="209" y="515"/>
                  </a:lnTo>
                  <a:lnTo>
                    <a:pt x="209" y="532"/>
                  </a:lnTo>
                  <a:lnTo>
                    <a:pt x="218" y="532"/>
                  </a:lnTo>
                </a:path>
              </a:pathLst>
            </a:custGeom>
            <a:solidFill>
              <a:srgbClr val="DDDDDD"/>
            </a:solidFill>
            <a:ln w="571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59" name="Text Box 28"/>
            <p:cNvSpPr txBox="1">
              <a:spLocks noChangeArrowheads="1"/>
            </p:cNvSpPr>
            <p:nvPr/>
          </p:nvSpPr>
          <p:spPr bwMode="auto">
            <a:xfrm>
              <a:off x="1644" y="2035"/>
              <a:ext cx="54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600" b="1"/>
                <a:t>Channel</a:t>
              </a:r>
              <a:endParaRPr lang="en-US" altLang="zh-TW" sz="1600" b="1">
                <a:ea typeface="PMingLiU" pitchFamily="18" charset="-120"/>
              </a:endParaRPr>
            </a:p>
          </p:txBody>
        </p:sp>
      </p:grpSp>
      <p:grpSp>
        <p:nvGrpSpPr>
          <p:cNvPr id="5132" name="Group 29"/>
          <p:cNvGrpSpPr>
            <a:grpSpLocks/>
          </p:cNvGrpSpPr>
          <p:nvPr/>
        </p:nvGrpSpPr>
        <p:grpSpPr bwMode="auto">
          <a:xfrm>
            <a:off x="9191626" y="2362201"/>
            <a:ext cx="1285875" cy="790575"/>
            <a:chOff x="3504" y="960"/>
            <a:chExt cx="660" cy="450"/>
          </a:xfrm>
        </p:grpSpPr>
        <p:sp>
          <p:nvSpPr>
            <p:cNvPr id="5156" name="Freeform 30"/>
            <p:cNvSpPr>
              <a:spLocks/>
            </p:cNvSpPr>
            <p:nvPr/>
          </p:nvSpPr>
          <p:spPr bwMode="auto">
            <a:xfrm>
              <a:off x="3504" y="960"/>
              <a:ext cx="576" cy="450"/>
            </a:xfrm>
            <a:custGeom>
              <a:avLst/>
              <a:gdLst>
                <a:gd name="T0" fmla="*/ 0 w 2375"/>
                <a:gd name="T1" fmla="*/ 0 h 1605"/>
                <a:gd name="T2" fmla="*/ 0 w 2375"/>
                <a:gd name="T3" fmla="*/ 0 h 1605"/>
                <a:gd name="T4" fmla="*/ 0 w 2375"/>
                <a:gd name="T5" fmla="*/ 0 h 1605"/>
                <a:gd name="T6" fmla="*/ 0 w 2375"/>
                <a:gd name="T7" fmla="*/ 0 h 1605"/>
                <a:gd name="T8" fmla="*/ 0 w 2375"/>
                <a:gd name="T9" fmla="*/ 0 h 1605"/>
                <a:gd name="T10" fmla="*/ 0 w 2375"/>
                <a:gd name="T11" fmla="*/ 0 h 1605"/>
                <a:gd name="T12" fmla="*/ 0 w 2375"/>
                <a:gd name="T13" fmla="*/ 0 h 1605"/>
                <a:gd name="T14" fmla="*/ 0 w 2375"/>
                <a:gd name="T15" fmla="*/ 0 h 1605"/>
                <a:gd name="T16" fmla="*/ 0 w 2375"/>
                <a:gd name="T17" fmla="*/ 0 h 1605"/>
                <a:gd name="T18" fmla="*/ 0 w 2375"/>
                <a:gd name="T19" fmla="*/ 0 h 1605"/>
                <a:gd name="T20" fmla="*/ 0 w 2375"/>
                <a:gd name="T21" fmla="*/ 0 h 1605"/>
                <a:gd name="T22" fmla="*/ 0 w 2375"/>
                <a:gd name="T23" fmla="*/ 0 h 1605"/>
                <a:gd name="T24" fmla="*/ 0 w 2375"/>
                <a:gd name="T25" fmla="*/ 0 h 1605"/>
                <a:gd name="T26" fmla="*/ 0 w 2375"/>
                <a:gd name="T27" fmla="*/ 0 h 1605"/>
                <a:gd name="T28" fmla="*/ 0 w 2375"/>
                <a:gd name="T29" fmla="*/ 0 h 1605"/>
                <a:gd name="T30" fmla="*/ 0 w 2375"/>
                <a:gd name="T31" fmla="*/ 0 h 1605"/>
                <a:gd name="T32" fmla="*/ 0 w 2375"/>
                <a:gd name="T33" fmla="*/ 0 h 1605"/>
                <a:gd name="T34" fmla="*/ 0 w 2375"/>
                <a:gd name="T35" fmla="*/ 0 h 1605"/>
                <a:gd name="T36" fmla="*/ 0 w 2375"/>
                <a:gd name="T37" fmla="*/ 0 h 1605"/>
                <a:gd name="T38" fmla="*/ 0 w 2375"/>
                <a:gd name="T39" fmla="*/ 0 h 1605"/>
                <a:gd name="T40" fmla="*/ 0 w 2375"/>
                <a:gd name="T41" fmla="*/ 0 h 1605"/>
                <a:gd name="T42" fmla="*/ 0 w 2375"/>
                <a:gd name="T43" fmla="*/ 0 h 1605"/>
                <a:gd name="T44" fmla="*/ 0 w 2375"/>
                <a:gd name="T45" fmla="*/ 0 h 1605"/>
                <a:gd name="T46" fmla="*/ 0 w 2375"/>
                <a:gd name="T47" fmla="*/ 0 h 1605"/>
                <a:gd name="T48" fmla="*/ 0 w 2375"/>
                <a:gd name="T49" fmla="*/ 0 h 1605"/>
                <a:gd name="T50" fmla="*/ 0 w 2375"/>
                <a:gd name="T51" fmla="*/ 0 h 1605"/>
                <a:gd name="T52" fmla="*/ 0 w 2375"/>
                <a:gd name="T53" fmla="*/ 0 h 1605"/>
                <a:gd name="T54" fmla="*/ 0 w 2375"/>
                <a:gd name="T55" fmla="*/ 0 h 1605"/>
                <a:gd name="T56" fmla="*/ 0 w 2375"/>
                <a:gd name="T57" fmla="*/ 0 h 1605"/>
                <a:gd name="T58" fmla="*/ 0 w 2375"/>
                <a:gd name="T59" fmla="*/ 0 h 1605"/>
                <a:gd name="T60" fmla="*/ 0 w 2375"/>
                <a:gd name="T61" fmla="*/ 0 h 1605"/>
                <a:gd name="T62" fmla="*/ 0 w 2375"/>
                <a:gd name="T63" fmla="*/ 0 h 1605"/>
                <a:gd name="T64" fmla="*/ 0 w 2375"/>
                <a:gd name="T65" fmla="*/ 0 h 1605"/>
                <a:gd name="T66" fmla="*/ 0 w 2375"/>
                <a:gd name="T67" fmla="*/ 0 h 1605"/>
                <a:gd name="T68" fmla="*/ 0 w 2375"/>
                <a:gd name="T69" fmla="*/ 0 h 1605"/>
                <a:gd name="T70" fmla="*/ 0 w 2375"/>
                <a:gd name="T71" fmla="*/ 0 h 1605"/>
                <a:gd name="T72" fmla="*/ 0 w 2375"/>
                <a:gd name="T73" fmla="*/ 0 h 1605"/>
                <a:gd name="T74" fmla="*/ 0 w 2375"/>
                <a:gd name="T75" fmla="*/ 0 h 1605"/>
                <a:gd name="T76" fmla="*/ 0 w 2375"/>
                <a:gd name="T77" fmla="*/ 0 h 1605"/>
                <a:gd name="T78" fmla="*/ 0 w 2375"/>
                <a:gd name="T79" fmla="*/ 0 h 1605"/>
                <a:gd name="T80" fmla="*/ 0 w 2375"/>
                <a:gd name="T81" fmla="*/ 0 h 1605"/>
                <a:gd name="T82" fmla="*/ 0 w 2375"/>
                <a:gd name="T83" fmla="*/ 0 h 1605"/>
                <a:gd name="T84" fmla="*/ 0 w 2375"/>
                <a:gd name="T85" fmla="*/ 0 h 1605"/>
                <a:gd name="T86" fmla="*/ 0 w 2375"/>
                <a:gd name="T87" fmla="*/ 0 h 1605"/>
                <a:gd name="T88" fmla="*/ 0 w 2375"/>
                <a:gd name="T89" fmla="*/ 0 h 1605"/>
                <a:gd name="T90" fmla="*/ 0 w 2375"/>
                <a:gd name="T91" fmla="*/ 0 h 1605"/>
                <a:gd name="T92" fmla="*/ 0 w 2375"/>
                <a:gd name="T93" fmla="*/ 0 h 1605"/>
                <a:gd name="T94" fmla="*/ 0 w 2375"/>
                <a:gd name="T95" fmla="*/ 0 h 1605"/>
                <a:gd name="T96" fmla="*/ 0 w 2375"/>
                <a:gd name="T97" fmla="*/ 0 h 1605"/>
                <a:gd name="T98" fmla="*/ 0 w 2375"/>
                <a:gd name="T99" fmla="*/ 0 h 1605"/>
                <a:gd name="T100" fmla="*/ 0 w 2375"/>
                <a:gd name="T101" fmla="*/ 0 h 1605"/>
                <a:gd name="T102" fmla="*/ 0 w 2375"/>
                <a:gd name="T103" fmla="*/ 0 h 1605"/>
                <a:gd name="T104" fmla="*/ 0 w 2375"/>
                <a:gd name="T105" fmla="*/ 0 h 1605"/>
                <a:gd name="T106" fmla="*/ 0 w 2375"/>
                <a:gd name="T107" fmla="*/ 0 h 1605"/>
                <a:gd name="T108" fmla="*/ 0 w 2375"/>
                <a:gd name="T109" fmla="*/ 0 h 1605"/>
                <a:gd name="T110" fmla="*/ 0 w 2375"/>
                <a:gd name="T111" fmla="*/ 0 h 160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75"/>
                <a:gd name="T169" fmla="*/ 0 h 1605"/>
                <a:gd name="T170" fmla="*/ 2375 w 2375"/>
                <a:gd name="T171" fmla="*/ 1605 h 160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75" h="1605">
                  <a:moveTo>
                    <a:pt x="218" y="532"/>
                  </a:moveTo>
                  <a:lnTo>
                    <a:pt x="131" y="558"/>
                  </a:lnTo>
                  <a:lnTo>
                    <a:pt x="61" y="602"/>
                  </a:lnTo>
                  <a:lnTo>
                    <a:pt x="17" y="672"/>
                  </a:lnTo>
                  <a:lnTo>
                    <a:pt x="9" y="707"/>
                  </a:lnTo>
                  <a:lnTo>
                    <a:pt x="0" y="750"/>
                  </a:lnTo>
                  <a:lnTo>
                    <a:pt x="9" y="811"/>
                  </a:lnTo>
                  <a:lnTo>
                    <a:pt x="35" y="864"/>
                  </a:lnTo>
                  <a:lnTo>
                    <a:pt x="70" y="907"/>
                  </a:lnTo>
                  <a:lnTo>
                    <a:pt x="122" y="942"/>
                  </a:lnTo>
                  <a:lnTo>
                    <a:pt x="113" y="942"/>
                  </a:lnTo>
                  <a:lnTo>
                    <a:pt x="70" y="1012"/>
                  </a:lnTo>
                  <a:lnTo>
                    <a:pt x="61" y="1056"/>
                  </a:lnTo>
                  <a:lnTo>
                    <a:pt x="52" y="1090"/>
                  </a:lnTo>
                  <a:lnTo>
                    <a:pt x="61" y="1134"/>
                  </a:lnTo>
                  <a:lnTo>
                    <a:pt x="70" y="1178"/>
                  </a:lnTo>
                  <a:lnTo>
                    <a:pt x="122" y="1247"/>
                  </a:lnTo>
                  <a:lnTo>
                    <a:pt x="192" y="1291"/>
                  </a:lnTo>
                  <a:lnTo>
                    <a:pt x="244" y="1308"/>
                  </a:lnTo>
                  <a:lnTo>
                    <a:pt x="288" y="1308"/>
                  </a:lnTo>
                  <a:lnTo>
                    <a:pt x="305" y="1308"/>
                  </a:lnTo>
                  <a:lnTo>
                    <a:pt x="323" y="1308"/>
                  </a:lnTo>
                  <a:lnTo>
                    <a:pt x="314" y="1308"/>
                  </a:lnTo>
                  <a:lnTo>
                    <a:pt x="384" y="1396"/>
                  </a:lnTo>
                  <a:lnTo>
                    <a:pt x="471" y="1457"/>
                  </a:lnTo>
                  <a:lnTo>
                    <a:pt x="576" y="1492"/>
                  </a:lnTo>
                  <a:lnTo>
                    <a:pt x="690" y="1509"/>
                  </a:lnTo>
                  <a:lnTo>
                    <a:pt x="803" y="1500"/>
                  </a:lnTo>
                  <a:lnTo>
                    <a:pt x="908" y="1457"/>
                  </a:lnTo>
                  <a:lnTo>
                    <a:pt x="969" y="1518"/>
                  </a:lnTo>
                  <a:lnTo>
                    <a:pt x="1039" y="1561"/>
                  </a:lnTo>
                  <a:lnTo>
                    <a:pt x="1126" y="1596"/>
                  </a:lnTo>
                  <a:lnTo>
                    <a:pt x="1214" y="1605"/>
                  </a:lnTo>
                  <a:lnTo>
                    <a:pt x="1275" y="1605"/>
                  </a:lnTo>
                  <a:lnTo>
                    <a:pt x="1336" y="1588"/>
                  </a:lnTo>
                  <a:lnTo>
                    <a:pt x="1432" y="1535"/>
                  </a:lnTo>
                  <a:lnTo>
                    <a:pt x="1519" y="1465"/>
                  </a:lnTo>
                  <a:lnTo>
                    <a:pt x="1571" y="1361"/>
                  </a:lnTo>
                  <a:lnTo>
                    <a:pt x="1606" y="1387"/>
                  </a:lnTo>
                  <a:lnTo>
                    <a:pt x="1650" y="1396"/>
                  </a:lnTo>
                  <a:lnTo>
                    <a:pt x="1737" y="1404"/>
                  </a:lnTo>
                  <a:lnTo>
                    <a:pt x="1798" y="1396"/>
                  </a:lnTo>
                  <a:lnTo>
                    <a:pt x="1860" y="1387"/>
                  </a:lnTo>
                  <a:lnTo>
                    <a:pt x="1912" y="1361"/>
                  </a:lnTo>
                  <a:lnTo>
                    <a:pt x="1964" y="1326"/>
                  </a:lnTo>
                  <a:lnTo>
                    <a:pt x="1999" y="1282"/>
                  </a:lnTo>
                  <a:lnTo>
                    <a:pt x="2026" y="1230"/>
                  </a:lnTo>
                  <a:lnTo>
                    <a:pt x="2043" y="1178"/>
                  </a:lnTo>
                  <a:lnTo>
                    <a:pt x="2052" y="1117"/>
                  </a:lnTo>
                  <a:lnTo>
                    <a:pt x="2122" y="1099"/>
                  </a:lnTo>
                  <a:lnTo>
                    <a:pt x="2183" y="1073"/>
                  </a:lnTo>
                  <a:lnTo>
                    <a:pt x="2235" y="1047"/>
                  </a:lnTo>
                  <a:lnTo>
                    <a:pt x="2279" y="1003"/>
                  </a:lnTo>
                  <a:lnTo>
                    <a:pt x="2322" y="951"/>
                  </a:lnTo>
                  <a:lnTo>
                    <a:pt x="2349" y="899"/>
                  </a:lnTo>
                  <a:lnTo>
                    <a:pt x="2366" y="837"/>
                  </a:lnTo>
                  <a:lnTo>
                    <a:pt x="2375" y="776"/>
                  </a:lnTo>
                  <a:lnTo>
                    <a:pt x="2366" y="724"/>
                  </a:lnTo>
                  <a:lnTo>
                    <a:pt x="2357" y="672"/>
                  </a:lnTo>
                  <a:lnTo>
                    <a:pt x="2331" y="619"/>
                  </a:lnTo>
                  <a:lnTo>
                    <a:pt x="2296" y="567"/>
                  </a:lnTo>
                  <a:lnTo>
                    <a:pt x="2314" y="515"/>
                  </a:lnTo>
                  <a:lnTo>
                    <a:pt x="2322" y="462"/>
                  </a:lnTo>
                  <a:lnTo>
                    <a:pt x="2305" y="375"/>
                  </a:lnTo>
                  <a:lnTo>
                    <a:pt x="2261" y="297"/>
                  </a:lnTo>
                  <a:lnTo>
                    <a:pt x="2191" y="236"/>
                  </a:lnTo>
                  <a:lnTo>
                    <a:pt x="2104" y="201"/>
                  </a:lnTo>
                  <a:lnTo>
                    <a:pt x="2095" y="157"/>
                  </a:lnTo>
                  <a:lnTo>
                    <a:pt x="2078" y="122"/>
                  </a:lnTo>
                  <a:lnTo>
                    <a:pt x="2017" y="61"/>
                  </a:lnTo>
                  <a:lnTo>
                    <a:pt x="1938" y="18"/>
                  </a:lnTo>
                  <a:lnTo>
                    <a:pt x="1842" y="0"/>
                  </a:lnTo>
                  <a:lnTo>
                    <a:pt x="1781" y="9"/>
                  </a:lnTo>
                  <a:lnTo>
                    <a:pt x="1729" y="26"/>
                  </a:lnTo>
                  <a:lnTo>
                    <a:pt x="1685" y="52"/>
                  </a:lnTo>
                  <a:lnTo>
                    <a:pt x="1641" y="87"/>
                  </a:lnTo>
                  <a:lnTo>
                    <a:pt x="1606" y="52"/>
                  </a:lnTo>
                  <a:lnTo>
                    <a:pt x="1554" y="26"/>
                  </a:lnTo>
                  <a:lnTo>
                    <a:pt x="1502" y="9"/>
                  </a:lnTo>
                  <a:lnTo>
                    <a:pt x="1449" y="0"/>
                  </a:lnTo>
                  <a:lnTo>
                    <a:pt x="1379" y="9"/>
                  </a:lnTo>
                  <a:lnTo>
                    <a:pt x="1318" y="35"/>
                  </a:lnTo>
                  <a:lnTo>
                    <a:pt x="1275" y="70"/>
                  </a:lnTo>
                  <a:lnTo>
                    <a:pt x="1231" y="122"/>
                  </a:lnTo>
                  <a:lnTo>
                    <a:pt x="1144" y="70"/>
                  </a:lnTo>
                  <a:lnTo>
                    <a:pt x="1091" y="61"/>
                  </a:lnTo>
                  <a:lnTo>
                    <a:pt x="1030" y="52"/>
                  </a:lnTo>
                  <a:lnTo>
                    <a:pt x="952" y="61"/>
                  </a:lnTo>
                  <a:lnTo>
                    <a:pt x="873" y="87"/>
                  </a:lnTo>
                  <a:lnTo>
                    <a:pt x="812" y="131"/>
                  </a:lnTo>
                  <a:lnTo>
                    <a:pt x="768" y="192"/>
                  </a:lnTo>
                  <a:lnTo>
                    <a:pt x="681" y="157"/>
                  </a:lnTo>
                  <a:lnTo>
                    <a:pt x="585" y="148"/>
                  </a:lnTo>
                  <a:lnTo>
                    <a:pt x="506" y="157"/>
                  </a:lnTo>
                  <a:lnTo>
                    <a:pt x="436" y="175"/>
                  </a:lnTo>
                  <a:lnTo>
                    <a:pt x="375" y="209"/>
                  </a:lnTo>
                  <a:lnTo>
                    <a:pt x="323" y="244"/>
                  </a:lnTo>
                  <a:lnTo>
                    <a:pt x="271" y="297"/>
                  </a:lnTo>
                  <a:lnTo>
                    <a:pt x="236" y="358"/>
                  </a:lnTo>
                  <a:lnTo>
                    <a:pt x="218" y="419"/>
                  </a:lnTo>
                  <a:lnTo>
                    <a:pt x="209" y="489"/>
                  </a:lnTo>
                  <a:lnTo>
                    <a:pt x="209" y="515"/>
                  </a:lnTo>
                  <a:lnTo>
                    <a:pt x="209" y="532"/>
                  </a:lnTo>
                  <a:lnTo>
                    <a:pt x="218" y="532"/>
                  </a:lnTo>
                </a:path>
              </a:pathLst>
            </a:custGeom>
            <a:solidFill>
              <a:srgbClr val="DDDDDD"/>
            </a:solidFill>
            <a:ln w="571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57" name="Text Box 31"/>
            <p:cNvSpPr txBox="1">
              <a:spLocks noChangeArrowheads="1"/>
            </p:cNvSpPr>
            <p:nvPr/>
          </p:nvSpPr>
          <p:spPr bwMode="auto">
            <a:xfrm>
              <a:off x="3552" y="1008"/>
              <a:ext cx="612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zh-TW" sz="1600" b="1">
                  <a:ea typeface="PMingLiU" pitchFamily="18" charset="-120"/>
                </a:rPr>
                <a:t>Service provider</a:t>
              </a:r>
              <a:endParaRPr lang="en-US" altLang="zh-TW" sz="1600" b="1">
                <a:ea typeface="PMingLiU" pitchFamily="18" charset="-120"/>
              </a:endParaRPr>
            </a:p>
          </p:txBody>
        </p:sp>
      </p:grpSp>
      <p:pic>
        <p:nvPicPr>
          <p:cNvPr id="5133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3" y="2438400"/>
            <a:ext cx="1046162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4" name="Group 33"/>
          <p:cNvGrpSpPr>
            <a:grpSpLocks/>
          </p:cNvGrpSpPr>
          <p:nvPr/>
        </p:nvGrpSpPr>
        <p:grpSpPr bwMode="auto">
          <a:xfrm rot="715127" flipV="1">
            <a:off x="7781926" y="1912939"/>
            <a:ext cx="695325" cy="401637"/>
            <a:chOff x="4416" y="1584"/>
            <a:chExt cx="864" cy="768"/>
          </a:xfrm>
        </p:grpSpPr>
        <p:sp>
          <p:nvSpPr>
            <p:cNvPr id="5153" name="Line 34"/>
            <p:cNvSpPr>
              <a:spLocks noChangeShapeType="1"/>
            </p:cNvSpPr>
            <p:nvPr/>
          </p:nvSpPr>
          <p:spPr bwMode="auto">
            <a:xfrm flipH="1">
              <a:off x="4416" y="1920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54" name="Line 35"/>
            <p:cNvSpPr>
              <a:spLocks noChangeShapeType="1"/>
            </p:cNvSpPr>
            <p:nvPr/>
          </p:nvSpPr>
          <p:spPr bwMode="auto">
            <a:xfrm flipH="1">
              <a:off x="4848" y="1584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55" name="Line 36"/>
            <p:cNvSpPr>
              <a:spLocks noChangeShapeType="1"/>
            </p:cNvSpPr>
            <p:nvPr/>
          </p:nvSpPr>
          <p:spPr bwMode="auto">
            <a:xfrm>
              <a:off x="4848" y="192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</p:grpSp>
      <p:grpSp>
        <p:nvGrpSpPr>
          <p:cNvPr id="5135" name="Group 37"/>
          <p:cNvGrpSpPr>
            <a:grpSpLocks/>
          </p:cNvGrpSpPr>
          <p:nvPr/>
        </p:nvGrpSpPr>
        <p:grpSpPr bwMode="auto">
          <a:xfrm rot="-715127" flipH="1" flipV="1">
            <a:off x="7705726" y="3113089"/>
            <a:ext cx="696913" cy="401637"/>
            <a:chOff x="4416" y="1584"/>
            <a:chExt cx="864" cy="768"/>
          </a:xfrm>
        </p:grpSpPr>
        <p:sp>
          <p:nvSpPr>
            <p:cNvPr id="5150" name="Line 38"/>
            <p:cNvSpPr>
              <a:spLocks noChangeShapeType="1"/>
            </p:cNvSpPr>
            <p:nvPr/>
          </p:nvSpPr>
          <p:spPr bwMode="auto">
            <a:xfrm flipH="1">
              <a:off x="4416" y="1920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51" name="Line 39"/>
            <p:cNvSpPr>
              <a:spLocks noChangeShapeType="1"/>
            </p:cNvSpPr>
            <p:nvPr/>
          </p:nvSpPr>
          <p:spPr bwMode="auto">
            <a:xfrm flipH="1">
              <a:off x="4848" y="1584"/>
              <a:ext cx="43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52" name="Line 40"/>
            <p:cNvSpPr>
              <a:spLocks noChangeShapeType="1"/>
            </p:cNvSpPr>
            <p:nvPr/>
          </p:nvSpPr>
          <p:spPr bwMode="auto">
            <a:xfrm>
              <a:off x="4848" y="192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</p:grpSp>
      <p:grpSp>
        <p:nvGrpSpPr>
          <p:cNvPr id="5136" name="Group 41"/>
          <p:cNvGrpSpPr>
            <a:grpSpLocks/>
          </p:cNvGrpSpPr>
          <p:nvPr/>
        </p:nvGrpSpPr>
        <p:grpSpPr bwMode="auto">
          <a:xfrm>
            <a:off x="8769351" y="2743200"/>
            <a:ext cx="561975" cy="152400"/>
            <a:chOff x="1776" y="1728"/>
            <a:chExt cx="960" cy="96"/>
          </a:xfrm>
        </p:grpSpPr>
        <p:sp>
          <p:nvSpPr>
            <p:cNvPr id="5147" name="Line 42"/>
            <p:cNvSpPr>
              <a:spLocks noChangeShapeType="1"/>
            </p:cNvSpPr>
            <p:nvPr/>
          </p:nvSpPr>
          <p:spPr bwMode="auto">
            <a:xfrm>
              <a:off x="2208" y="182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48" name="Line 43"/>
            <p:cNvSpPr>
              <a:spLocks noChangeShapeType="1"/>
            </p:cNvSpPr>
            <p:nvPr/>
          </p:nvSpPr>
          <p:spPr bwMode="auto">
            <a:xfrm>
              <a:off x="1776" y="1728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  <p:sp>
          <p:nvSpPr>
            <p:cNvPr id="5149" name="Line 44"/>
            <p:cNvSpPr>
              <a:spLocks noChangeShapeType="1"/>
            </p:cNvSpPr>
            <p:nvPr/>
          </p:nvSpPr>
          <p:spPr bwMode="auto">
            <a:xfrm flipH="1">
              <a:off x="2208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Abadi" panose="020F0502020204030204" pitchFamily="34" charset="0"/>
              </a:endParaRPr>
            </a:p>
          </p:txBody>
        </p:sp>
      </p:grpSp>
      <p:pic>
        <p:nvPicPr>
          <p:cNvPr id="5137" name="Picture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5" y="2362201"/>
            <a:ext cx="11318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8" name="Text Box 46"/>
          <p:cNvSpPr txBox="1">
            <a:spLocks noChangeArrowheads="1"/>
          </p:cNvSpPr>
          <p:nvPr/>
        </p:nvSpPr>
        <p:spPr bwMode="auto">
          <a:xfrm>
            <a:off x="1876425" y="3505201"/>
            <a:ext cx="168910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 dirty="0"/>
              <a:t>Use of stolen Chips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 dirty="0"/>
              <a:t>password stolen from Device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 dirty="0"/>
              <a:t>Unauthorised access</a:t>
            </a:r>
            <a:endParaRPr lang="en-US" altLang="zh-TW" sz="1600" b="1" dirty="0">
              <a:ea typeface="PMingLiU" pitchFamily="18" charset="-120"/>
            </a:endParaRPr>
          </a:p>
        </p:txBody>
      </p:sp>
      <p:sp>
        <p:nvSpPr>
          <p:cNvPr id="5139" name="Text Box 47"/>
          <p:cNvSpPr txBox="1">
            <a:spLocks noChangeArrowheads="1"/>
          </p:cNvSpPr>
          <p:nvPr/>
        </p:nvSpPr>
        <p:spPr bwMode="auto">
          <a:xfrm>
            <a:off x="3516314" y="3505201"/>
            <a:ext cx="1512887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 dirty="0"/>
              <a:t>Information modified in transit</a:t>
            </a:r>
            <a:endParaRPr lang="en-US" altLang="zh-TW" sz="1600" b="1" dirty="0">
              <a:ea typeface="PMingLiU" pitchFamily="18" charset="-120"/>
            </a:endParaRPr>
          </a:p>
        </p:txBody>
      </p:sp>
      <p:sp>
        <p:nvSpPr>
          <p:cNvPr id="5140" name="Text Box 48"/>
          <p:cNvSpPr txBox="1">
            <a:spLocks noChangeArrowheads="1"/>
          </p:cNvSpPr>
          <p:nvPr/>
        </p:nvSpPr>
        <p:spPr bwMode="auto">
          <a:xfrm>
            <a:off x="5040314" y="3429000"/>
            <a:ext cx="174307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 dirty="0"/>
              <a:t>Payment info stolen from merchant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 dirty="0"/>
              <a:t>Masquerading as legitimate merchant</a:t>
            </a:r>
          </a:p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 dirty="0"/>
              <a:t>Key info stolen by merchant staff</a:t>
            </a:r>
            <a:endParaRPr lang="en-US" altLang="zh-TW" sz="1600" b="1" dirty="0">
              <a:ea typeface="PMingLiU" pitchFamily="18" charset="-120"/>
            </a:endParaRPr>
          </a:p>
        </p:txBody>
      </p:sp>
      <p:sp>
        <p:nvSpPr>
          <p:cNvPr id="5141" name="Text Box 49"/>
          <p:cNvSpPr txBox="1">
            <a:spLocks noChangeArrowheads="1"/>
          </p:cNvSpPr>
          <p:nvPr/>
        </p:nvSpPr>
        <p:spPr bwMode="auto">
          <a:xfrm>
            <a:off x="6716714" y="4191001"/>
            <a:ext cx="1589087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/>
              <a:t>Information modified in transit</a:t>
            </a:r>
            <a:endParaRPr lang="en-US" altLang="zh-TW" sz="1600" b="1">
              <a:ea typeface="PMingLiU" pitchFamily="18" charset="-120"/>
            </a:endParaRPr>
          </a:p>
        </p:txBody>
      </p:sp>
      <p:sp>
        <p:nvSpPr>
          <p:cNvPr id="5142" name="Text Box 50"/>
          <p:cNvSpPr txBox="1">
            <a:spLocks noChangeArrowheads="1"/>
          </p:cNvSpPr>
          <p:nvPr/>
        </p:nvSpPr>
        <p:spPr bwMode="auto">
          <a:xfrm>
            <a:off x="8088314" y="3200400"/>
            <a:ext cx="14366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1600" b="1"/>
              <a:t>Information stolen</a:t>
            </a:r>
            <a:endParaRPr lang="en-US" altLang="zh-TW" sz="1600" b="1">
              <a:ea typeface="PMingLiU" pitchFamily="18" charset="-120"/>
            </a:endParaRPr>
          </a:p>
        </p:txBody>
      </p:sp>
      <p:sp>
        <p:nvSpPr>
          <p:cNvPr id="5143" name="Text Box 51"/>
          <p:cNvSpPr txBox="1">
            <a:spLocks noChangeArrowheads="1"/>
          </p:cNvSpPr>
          <p:nvPr/>
        </p:nvSpPr>
        <p:spPr bwMode="auto">
          <a:xfrm>
            <a:off x="2068513" y="1905001"/>
            <a:ext cx="958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rgbClr val="0066CC"/>
                </a:solidFill>
              </a:rPr>
              <a:t>Buyer</a:t>
            </a:r>
            <a:endParaRPr lang="en-US" altLang="zh-TW" sz="2000" b="1">
              <a:solidFill>
                <a:srgbClr val="0066CC"/>
              </a:solidFill>
              <a:ea typeface="PMingLiU" pitchFamily="18" charset="-120"/>
            </a:endParaRPr>
          </a:p>
        </p:txBody>
      </p:sp>
      <p:sp>
        <p:nvSpPr>
          <p:cNvPr id="5144" name="Text Box 52"/>
          <p:cNvSpPr txBox="1">
            <a:spLocks noChangeArrowheads="1"/>
          </p:cNvSpPr>
          <p:nvPr/>
        </p:nvSpPr>
        <p:spPr bwMode="auto">
          <a:xfrm>
            <a:off x="5192713" y="1905000"/>
            <a:ext cx="1308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 dirty="0">
                <a:solidFill>
                  <a:srgbClr val="0066CC"/>
                </a:solidFill>
              </a:rPr>
              <a:t>Merchant</a:t>
            </a:r>
            <a:endParaRPr lang="en-US" altLang="zh-TW" b="1" dirty="0">
              <a:ea typeface="PMingLiU" pitchFamily="18" charset="-120"/>
            </a:endParaRPr>
          </a:p>
        </p:txBody>
      </p:sp>
      <p:sp>
        <p:nvSpPr>
          <p:cNvPr id="5145" name="Text Box 53"/>
          <p:cNvSpPr txBox="1">
            <a:spLocks noChangeArrowheads="1"/>
          </p:cNvSpPr>
          <p:nvPr/>
        </p:nvSpPr>
        <p:spPr bwMode="auto">
          <a:xfrm>
            <a:off x="8164513" y="1720851"/>
            <a:ext cx="13081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 indent="-952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accent2"/>
                </a:solidFill>
              </a:rPr>
              <a:t>Payment gateway</a:t>
            </a:r>
            <a:endParaRPr lang="en-US" altLang="zh-TW" sz="2000" b="1">
              <a:solidFill>
                <a:schemeClr val="accent2"/>
              </a:solidFill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7372525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payments related common frauds and preventive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878" y="1752601"/>
            <a:ext cx="10871200" cy="868044"/>
          </a:xfrm>
        </p:spPr>
        <p:txBody>
          <a:bodyPr/>
          <a:lstStyle/>
          <a:p>
            <a:r>
              <a:rPr sz="2400" b="1" dirty="0">
                <a:solidFill>
                  <a:srgbClr val="B50069"/>
                </a:solidFill>
                <a:latin typeface="+mj-lt"/>
              </a:rPr>
              <a:t>Losses to online payment fraud were estimated at USD 48–50 billion globally in 2024.</a:t>
            </a:r>
            <a:endParaRPr sz="2400" b="0" dirty="0">
              <a:latin typeface="+mj-lt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5F3D2AA8-25A5-FC42-AEBE-0F1DD9C218E8}"/>
              </a:ext>
            </a:extLst>
          </p:cNvPr>
          <p:cNvSpPr/>
          <p:nvPr/>
        </p:nvSpPr>
        <p:spPr>
          <a:xfrm>
            <a:off x="640080" y="2662792"/>
            <a:ext cx="5295747" cy="4042805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EB30F6-9DB2-E3B7-46D4-F2782A3E21C5}"/>
              </a:ext>
            </a:extLst>
          </p:cNvPr>
          <p:cNvSpPr txBox="1"/>
          <p:nvPr/>
        </p:nvSpPr>
        <p:spPr>
          <a:xfrm>
            <a:off x="868680" y="2845672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Identity Theft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7381E7-921E-E202-0982-67527ACC96AC}"/>
              </a:ext>
            </a:extLst>
          </p:cNvPr>
          <p:cNvSpPr txBox="1"/>
          <p:nvPr/>
        </p:nvSpPr>
        <p:spPr>
          <a:xfrm>
            <a:off x="868680" y="3440032"/>
            <a:ext cx="4838547" cy="3183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Threat</a:t>
            </a:r>
            <a:r>
              <a:rPr sz="2000" dirty="0">
                <a:latin typeface="Arial"/>
              </a:rPr>
              <a:t>: Phishing and impersonating websites/shops ask for customers' information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Remind customers of official channels and raise awareness of fake websites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Consumers should double-check websites before transacting</a:t>
            </a:r>
            <a:r>
              <a:rPr lang="en-US" sz="2000" dirty="0">
                <a:latin typeface="Arial"/>
              </a:rPr>
              <a:t>.</a:t>
            </a:r>
            <a:endParaRPr sz="2000" dirty="0">
              <a:latin typeface="Arial"/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74EBD6BC-9353-5D4A-1896-D373857B4F75}"/>
              </a:ext>
            </a:extLst>
          </p:cNvPr>
          <p:cNvSpPr/>
          <p:nvPr/>
        </p:nvSpPr>
        <p:spPr>
          <a:xfrm>
            <a:off x="6255867" y="2662792"/>
            <a:ext cx="5295747" cy="4042805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308C1-D772-98E5-9DF7-888D481C475C}"/>
              </a:ext>
            </a:extLst>
          </p:cNvPr>
          <p:cNvSpPr txBox="1"/>
          <p:nvPr/>
        </p:nvSpPr>
        <p:spPr>
          <a:xfrm>
            <a:off x="6484467" y="2845672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Business Email Compromise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24A8FD-C036-780B-DE6B-FC1E86100D5F}"/>
              </a:ext>
            </a:extLst>
          </p:cNvPr>
          <p:cNvSpPr txBox="1"/>
          <p:nvPr/>
        </p:nvSpPr>
        <p:spPr>
          <a:xfrm>
            <a:off x="6484467" y="3440032"/>
            <a:ext cx="4838547" cy="3183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Threat</a:t>
            </a:r>
            <a:r>
              <a:rPr sz="2000" dirty="0">
                <a:latin typeface="Arial"/>
              </a:rPr>
              <a:t>: Scammers impersonate a higher-up via fake email, or redirect invoices using social engineering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Frontline training, centralized finance/payment app, strict transaction records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Auto-block fraudulent senders; use voice analytics and new detection tech</a:t>
            </a:r>
            <a:r>
              <a:rPr lang="en-US" sz="2000" dirty="0">
                <a:latin typeface="Arial"/>
              </a:rPr>
              <a:t>s.</a:t>
            </a:r>
            <a:endParaRPr sz="20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1691716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Payment Frauds &amp; Prevention (2/3)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Payment Interception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51759"/>
            <a:ext cx="4838547" cy="328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Threat</a:t>
            </a:r>
            <a:r>
              <a:rPr sz="2000" dirty="0">
                <a:latin typeface="Arial"/>
              </a:rPr>
              <a:t>: “Man in the middle” fraud intercepts transactions mid-sale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Threat</a:t>
            </a:r>
            <a:r>
              <a:rPr sz="2000" dirty="0">
                <a:latin typeface="Arial"/>
              </a:rPr>
              <a:t>: Fraudsters reply to shop comments with links to unauthorized payment pages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Study the payment page carefully before paying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Avoid payment options with no dispute/refund option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Password or Code Hacking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651759"/>
            <a:ext cx="4838547" cy="2214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Threat</a:t>
            </a:r>
            <a:r>
              <a:rPr sz="2000" dirty="0">
                <a:latin typeface="Arial"/>
              </a:rPr>
              <a:t>: Password and code hacking has grown more sophisticated over time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Use secure, unique passwords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Use a password manager — e.g. LastPass, 1Password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Payment Frauds &amp; Prevention (3/3)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8680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Refund Fraud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51759"/>
            <a:ext cx="4838547" cy="2537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Threat</a:t>
            </a:r>
            <a:r>
              <a:rPr sz="2000" dirty="0">
                <a:latin typeface="Arial"/>
              </a:rPr>
              <a:t>: Integrations like Apple Pay, Google Pay, PayPal, </a:t>
            </a:r>
            <a:r>
              <a:rPr sz="2000" dirty="0" err="1">
                <a:latin typeface="Arial"/>
              </a:rPr>
              <a:t>MoMo</a:t>
            </a:r>
            <a:r>
              <a:rPr sz="2000" dirty="0">
                <a:latin typeface="Arial"/>
              </a:rPr>
              <a:t> enable refunds — and get abused by fraudsters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Publish clear return policies on your website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Always require a receipt and proof of return before refunding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1874519"/>
            <a:ext cx="5295747" cy="4663441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4467" y="2057399"/>
            <a:ext cx="483854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Website Takeovers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4467" y="2651759"/>
            <a:ext cx="4838547" cy="2860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Threat</a:t>
            </a:r>
            <a:r>
              <a:rPr sz="2000" dirty="0">
                <a:latin typeface="Arial"/>
              </a:rPr>
              <a:t>: Fraudsters hack a plugin/app to take over the store and redirect payments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Use an up-to-date security plugin — e.g. </a:t>
            </a:r>
            <a:r>
              <a:rPr sz="2000" dirty="0" err="1">
                <a:latin typeface="Arial"/>
              </a:rPr>
              <a:t>WordFence</a:t>
            </a:r>
            <a:endParaRPr sz="2000" dirty="0">
              <a:latin typeface="Arial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2000" dirty="0">
                <a:latin typeface="Arial"/>
              </a:rPr>
              <a:t>✓  </a:t>
            </a:r>
            <a:r>
              <a:rPr sz="2000" b="1" dirty="0">
                <a:latin typeface="Arial"/>
              </a:rPr>
              <a:t>Prevention</a:t>
            </a:r>
            <a:r>
              <a:rPr sz="2000" dirty="0">
                <a:latin typeface="Arial"/>
              </a:rPr>
              <a:t>: Regularly audit apps/plugins and rotate access credentials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Elements of a Secure E-Payment System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736559" y="2020823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496311"/>
            <a:ext cx="2357551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Confidentiality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18255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14735" y="2020823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7983" y="2496311"/>
            <a:ext cx="2357551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Authentication / Verification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6431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292911" y="2020823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6159" y="2496311"/>
            <a:ext cx="2357551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Integrity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74607" y="1874519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071087" y="2020823"/>
            <a:ext cx="384048" cy="384048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84335" y="2496311"/>
            <a:ext cx="2357551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Availability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736559" y="4453127"/>
            <a:ext cx="384048" cy="384048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4928615"/>
            <a:ext cx="2357551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Non-Repudiation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18255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514735" y="4453127"/>
            <a:ext cx="384048" cy="384048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7983" y="4928615"/>
            <a:ext cx="2357551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Authorization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292911" y="4453127"/>
            <a:ext cx="384048" cy="384048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6159" y="4928615"/>
            <a:ext cx="2357551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Accountability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74607" y="4306823"/>
            <a:ext cx="2577007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0071087" y="4453127"/>
            <a:ext cx="384048" cy="384048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84335" y="4928615"/>
            <a:ext cx="2357551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Privacy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Elements of E-Commerce security</a:t>
            </a:r>
            <a:endParaRPr lang="en-US" dirty="0"/>
          </a:p>
        </p:txBody>
      </p:sp>
      <p:grpSp>
        <p:nvGrpSpPr>
          <p:cNvPr id="5" name="Canvas 9"/>
          <p:cNvGrpSpPr/>
          <p:nvPr/>
        </p:nvGrpSpPr>
        <p:grpSpPr>
          <a:xfrm>
            <a:off x="2078142" y="1948418"/>
            <a:ext cx="6964257" cy="4418515"/>
            <a:chOff x="0" y="-23768"/>
            <a:chExt cx="3802380" cy="2599328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3802380" cy="2575560"/>
            </a:xfrm>
            <a:prstGeom prst="rect">
              <a:avLst/>
            </a:prstGeom>
          </p:spPr>
        </p:sp>
        <p:sp>
          <p:nvSpPr>
            <p:cNvPr id="7" name="Hexagon 6"/>
            <p:cNvSpPr/>
            <p:nvPr/>
          </p:nvSpPr>
          <p:spPr bwMode="auto">
            <a:xfrm>
              <a:off x="76200" y="953279"/>
              <a:ext cx="853440" cy="594360"/>
            </a:xfrm>
            <a:prstGeom prst="hexagon">
              <a:avLst/>
            </a:prstGeom>
            <a:solidFill>
              <a:srgbClr val="FFFF66"/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HTTPS and SSL certificates</a:t>
              </a:r>
            </a:p>
          </p:txBody>
        </p:sp>
        <p:sp>
          <p:nvSpPr>
            <p:cNvPr id="8" name="Hexagon 7"/>
            <p:cNvSpPr/>
            <p:nvPr/>
          </p:nvSpPr>
          <p:spPr bwMode="auto">
            <a:xfrm>
              <a:off x="454320" y="249359"/>
              <a:ext cx="894420" cy="642960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Perform security audits </a:t>
              </a:r>
              <a:endParaRPr lang="en-US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Hexagon 8"/>
            <p:cNvSpPr/>
            <p:nvPr/>
          </p:nvSpPr>
          <p:spPr bwMode="auto">
            <a:xfrm>
              <a:off x="1304510" y="-23768"/>
              <a:ext cx="909660" cy="711540"/>
            </a:xfrm>
            <a:prstGeom prst="hexagon">
              <a:avLst/>
            </a:prstGeom>
            <a:solidFill>
              <a:schemeClr val="accent5">
                <a:lumMod val="90000"/>
              </a:schemeClr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Anti-malware and antivirus</a:t>
              </a:r>
              <a:endParaRPr lang="en-US" sz="1400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Hexagon 9"/>
            <p:cNvSpPr/>
            <p:nvPr/>
          </p:nvSpPr>
          <p:spPr bwMode="auto">
            <a:xfrm>
              <a:off x="2001180" y="599879"/>
              <a:ext cx="879180" cy="650580"/>
            </a:xfrm>
            <a:prstGeom prst="hexagon">
              <a:avLst/>
            </a:prstGeom>
            <a:solidFill>
              <a:srgbClr val="FFFF66"/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Server security &amp; Admin </a:t>
              </a:r>
              <a:endParaRPr lang="en-US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Hexagon 10"/>
            <p:cNvSpPr/>
            <p:nvPr/>
          </p:nvSpPr>
          <p:spPr bwMode="auto">
            <a:xfrm>
              <a:off x="1129960" y="886899"/>
              <a:ext cx="878840" cy="650240"/>
            </a:xfrm>
            <a:prstGeom prst="hexagon">
              <a:avLst/>
            </a:prstGeom>
            <a:solidFill>
              <a:srgbClr val="CCA0D8"/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Use Firewall</a:t>
              </a:r>
              <a:endParaRPr lang="en-US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Hexagon 11"/>
            <p:cNvSpPr/>
            <p:nvPr/>
          </p:nvSpPr>
          <p:spPr bwMode="auto">
            <a:xfrm>
              <a:off x="2824140" y="851339"/>
              <a:ext cx="878840" cy="650240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Data backups</a:t>
              </a:r>
              <a:endParaRPr lang="en-US" sz="4000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Hexagon 12"/>
            <p:cNvSpPr/>
            <p:nvPr/>
          </p:nvSpPr>
          <p:spPr bwMode="auto">
            <a:xfrm>
              <a:off x="2064980" y="1325723"/>
              <a:ext cx="878840" cy="650240"/>
            </a:xfrm>
            <a:prstGeom prst="hexagon">
              <a:avLst/>
            </a:prstGeom>
            <a:solidFill>
              <a:schemeClr val="accent5">
                <a:lumMod val="90000"/>
              </a:schemeClr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Software updates</a:t>
              </a:r>
              <a:endParaRPr lang="en-US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4" name="Hexagon 13"/>
            <p:cNvSpPr/>
            <p:nvPr/>
          </p:nvSpPr>
          <p:spPr bwMode="auto">
            <a:xfrm>
              <a:off x="538140" y="1636199"/>
              <a:ext cx="878840" cy="650240"/>
            </a:xfrm>
            <a:prstGeom prst="hexagon">
              <a:avLst/>
            </a:prstGeom>
            <a:solidFill>
              <a:schemeClr val="accent5">
                <a:lumMod val="90000"/>
              </a:schemeClr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Employee training</a:t>
              </a:r>
              <a:endParaRPr lang="en-US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Hexagon 14"/>
            <p:cNvSpPr/>
            <p:nvPr/>
          </p:nvSpPr>
          <p:spPr bwMode="auto">
            <a:xfrm>
              <a:off x="2709840" y="119819"/>
              <a:ext cx="878840" cy="650240"/>
            </a:xfrm>
            <a:prstGeom prst="hexagon">
              <a:avLst/>
            </a:prstGeom>
            <a:solidFill>
              <a:srgbClr val="CCA0D8"/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 E-</a:t>
              </a:r>
              <a:r>
                <a:rPr lang="en-US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comm</a:t>
              </a: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security plugins</a:t>
              </a:r>
              <a:endParaRPr lang="en-US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Hexagon 15"/>
            <p:cNvSpPr/>
            <p:nvPr/>
          </p:nvSpPr>
          <p:spPr bwMode="auto">
            <a:xfrm>
              <a:off x="1372310" y="1852497"/>
              <a:ext cx="878840" cy="650240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headEnd type="none" w="sm" len="sm"/>
              <a:tailEnd type="none" w="sm" len="sm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Panels and tools </a:t>
              </a:r>
              <a:endParaRPr lang="en-US" dirty="0">
                <a:effectLst/>
                <a:latin typeface="Abadi" panose="020F0502020204030204" pitchFamily="34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2418035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Measures — Customer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>
              <a:latin typeface="Abad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Ensure physical security of devices from theft or destruction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F050202020403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08109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Use strong passwords/PINs, changed frequently, never kept with the device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>
              <a:latin typeface="Abad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46560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Use double or multiple authentication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9267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Never share confidential account or card details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>
              <a:latin typeface="Abadi" panose="020B0604020104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0425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Download apps only from trusted sources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50425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Immediately cancel and report a stolen card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>
              <a:latin typeface="Abadi" panose="020B0604020104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71583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Keep cards away from devices that cause electro-magnetic interference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Measures — Merchant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28302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Revise and review payment security standards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43077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129134"/>
            <a:ext cx="4587087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Build partnerships between financial institutions and mobile network operators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89846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Update and track certification of 3rd-party application devices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48995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404621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89846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Supervise E-Commerce staff using audit-trail logs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105399"/>
            <a:ext cx="5364327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513902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Disable accounts immediately when staff are discontinued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Measures — Financial Institutions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23498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Adopt existing security methods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23498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Review existing back-office processes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29267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Ensure downloadable software is certified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9267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Close cards immediately once reported stolen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0425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Design cards to self-destruct/disable after multiple failed password attempts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65814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Train staff and customers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71583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Provide physical security — e.g. CCTV cameras in ATM booths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Measures — Government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43256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43077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436911"/>
            <a:ext cx="10134295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Formulate and enforce policies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489959"/>
            <a:ext cx="10911535" cy="14325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4052351"/>
            <a:ext cx="10134295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Educate E-Commerce players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105399"/>
            <a:ext cx="10911535" cy="14325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566165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5667791"/>
            <a:ext cx="10134295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Process individuals who breach security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Measures — Mobile Network Operators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109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Include mobile security software, e.g. antivirus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08109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Ensure devices used in proximity payment are certified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4656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Provide general consumer education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29267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Adhere to security standards — authenticity, non-repudiation, etc.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04253"/>
            <a:ext cx="4587087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Ensure PCI DSS &amp; </a:t>
            </a:r>
            <a:r>
              <a:rPr lang="en-US" sz="2000" b="0" dirty="0">
                <a:latin typeface="Arial"/>
              </a:rPr>
              <a:t>other standards </a:t>
            </a:r>
            <a:r>
              <a:rPr sz="2000" b="0" dirty="0">
                <a:latin typeface="Arial"/>
              </a:rPr>
              <a:t>are met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65814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Encrypt sensitive data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86972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Control and limit distribution channels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Securing Channels of Communication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377440"/>
            <a:ext cx="3503066" cy="416052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542032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SSL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392574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Secure Socket Layer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3557222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For data transmission over the internet; data is encrypted, with transaction risk resting on the retailer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2377440"/>
            <a:ext cx="3503066" cy="416052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508906" y="2542032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428624"/>
            <a:ext cx="2542946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B50069"/>
                </a:solidFill>
                <a:latin typeface="Arial"/>
              </a:rPr>
              <a:t>Secure Electronic Transaction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3557222"/>
            <a:ext cx="3173882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Guarantees safe electronic transactions with debit/credit cards, authenticating the user on any network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2377440"/>
            <a:ext cx="3503066" cy="416052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13140" y="2542032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536986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HTTPS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3557222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Hypertext </a:t>
            </a:r>
            <a:r>
              <a:rPr sz="2000" b="0">
                <a:latin typeface="Arial"/>
              </a:rPr>
              <a:t>Trans</a:t>
            </a:r>
            <a:r>
              <a:rPr lang="en-US" sz="2000" b="0">
                <a:latin typeface="Arial"/>
              </a:rPr>
              <a:t>fer</a:t>
            </a:r>
            <a:r>
              <a:rPr sz="2000" b="0">
                <a:latin typeface="Arial"/>
              </a:rPr>
              <a:t> </a:t>
            </a:r>
            <a:r>
              <a:rPr sz="2000" b="0" dirty="0">
                <a:latin typeface="Arial"/>
              </a:rPr>
              <a:t>Protocol Secure — an extension of HTTP using encryption for secure communication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PCI DSS Standards (1/2)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92842"/>
            <a:ext cx="1091153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dirty="0">
                <a:latin typeface="Arial"/>
              </a:rPr>
              <a:t>Payment Card Industry Data Security Standard — requirements ensuring companies that process, store, or transmit card data maintain a secure environment. Set by a body created by Visa, Mastercard, American Express, Discover, and JCB.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774730"/>
            <a:ext cx="5364327" cy="1568669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77240" y="3177540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3183672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Use and maintain firewalls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7287" y="2774730"/>
            <a:ext cx="5364327" cy="1568669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24447" y="3177540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647" y="3183672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Proper password protections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969290"/>
            <a:ext cx="5364327" cy="1568669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77240" y="5372100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5378232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Protect cardholder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7" y="4969290"/>
            <a:ext cx="5364327" cy="1568669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24447" y="5372100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647" y="5378232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Encrypt transmitted data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PCI DSS Standards (2/2)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77240" y="222884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23498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dirty="0">
                <a:latin typeface="Arial"/>
              </a:rPr>
              <a:t>Use and maintain anti-virus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7287" y="187451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447" y="222884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647" y="223498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Properly update software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" y="344042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44656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Restrict data access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7" y="308609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447" y="344042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647" y="344656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Unique IDs for access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652009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65814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Restrict physical access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429767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324447" y="4652009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1647" y="465814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Create and maintain access logs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77240" y="586358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86972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Scan and test for vulnerabilities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87287" y="5509259"/>
            <a:ext cx="5364327" cy="102870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324447" y="5863589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647" y="5869721"/>
            <a:ext cx="4587087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latin typeface="Arial"/>
              </a:rPr>
              <a:t>Document policies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9E9615-C26E-CE5C-C497-70B8CE28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Standards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BEEE29-4BA4-AB04-ECCC-4C7A5B051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>
                <a:latin typeface="Arial"/>
              </a:rPr>
              <a:t>Secure Software Standard</a:t>
            </a:r>
          </a:p>
          <a:p>
            <a:r>
              <a:rPr lang="en-US" b="0" dirty="0">
                <a:latin typeface="Arial"/>
              </a:rPr>
              <a:t>Secure Software Lifecycle Standard</a:t>
            </a:r>
          </a:p>
          <a:p>
            <a:endParaRPr lang="en-US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0751517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Case: SIM-Swap Fraud in Uganda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04672" y="2149982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2047499"/>
            <a:ext cx="9878263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500093"/>
                </a:solidFill>
                <a:latin typeface="Arial"/>
              </a:rPr>
              <a:t>April 16, 2021  </a:t>
            </a:r>
            <a:r>
              <a:rPr sz="2000" b="0" dirty="0">
                <a:latin typeface="Arial"/>
              </a:rPr>
              <a:t>4 suspects hacked Gen. Salim Saleh's email account, attempting to steal UGX 43m from his Stanbic Bank account.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092957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4672" y="3368420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3265937"/>
            <a:ext cx="9878263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B50069"/>
                </a:solidFill>
                <a:latin typeface="Arial"/>
              </a:rPr>
              <a:t>Fraudulent Instruction  </a:t>
            </a:r>
            <a:r>
              <a:rPr sz="2000" b="0" dirty="0">
                <a:latin typeface="Arial"/>
              </a:rPr>
              <a:t>An express instruction was sent to the Bank Manager to do a bank-to-wallet transfer to 4 phone numbers.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311395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4672" y="4586858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84375"/>
            <a:ext cx="9878263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FF9900"/>
                </a:solidFill>
                <a:latin typeface="Arial"/>
              </a:rPr>
              <a:t>Suspicion Raised  </a:t>
            </a:r>
            <a:r>
              <a:rPr sz="2000" b="0" dirty="0">
                <a:latin typeface="Arial"/>
              </a:rPr>
              <a:t>The Bank Manager grew suspicious and contacted the General, who confirmed the instruction was fraudulent.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529833"/>
            <a:ext cx="10911535" cy="105384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Abadi" panose="020B0604020104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4672" y="5805296"/>
            <a:ext cx="502920" cy="50292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5702813"/>
            <a:ext cx="9878263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000" b="1" dirty="0">
                <a:solidFill>
                  <a:srgbClr val="00279F"/>
                </a:solidFill>
                <a:latin typeface="Arial"/>
              </a:rPr>
              <a:t>Arrests Made  </a:t>
            </a:r>
            <a:r>
              <a:rPr sz="2000" b="0" dirty="0">
                <a:latin typeface="Arial"/>
              </a:rPr>
              <a:t>Suspects were found with 613 fraudulently registered SIM cards; 7 telecom staff were also arrested for registering them.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hapter 3 teaching vers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apter 3 teaching 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 3 teaching 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3331C4E4-7656-492A-8A3B-54E74B1FDB6D}" vid="{851B3941-2BF4-486B-A2FA-B5BFF3C478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24504</TotalTime>
  <Words>2479</Words>
  <Application>Microsoft Office PowerPoint</Application>
  <PresentationFormat>Widescreen</PresentationFormat>
  <Paragraphs>423</Paragraphs>
  <Slides>34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PMingLiU</vt:lpstr>
      <vt:lpstr>Abadi</vt:lpstr>
      <vt:lpstr>Arial</vt:lpstr>
      <vt:lpstr>Calibri</vt:lpstr>
      <vt:lpstr>Century Schoolbook</vt:lpstr>
      <vt:lpstr>Wingdings</vt:lpstr>
      <vt:lpstr>Theme1</vt:lpstr>
      <vt:lpstr>TOPIC 5:   E-Commerce and Digital Payments</vt:lpstr>
      <vt:lpstr>E-Business and E-commerce</vt:lpstr>
      <vt:lpstr>Mobile Commerce</vt:lpstr>
      <vt:lpstr>Social-Commerce </vt:lpstr>
      <vt:lpstr>Main components of E-Commerce</vt:lpstr>
      <vt:lpstr>Types of Digital Payment Instruments</vt:lpstr>
      <vt:lpstr>Credit and Debit Cards</vt:lpstr>
      <vt:lpstr>PowerPoint Presentation</vt:lpstr>
      <vt:lpstr>Credit Card</vt:lpstr>
      <vt:lpstr>Card Security Features</vt:lpstr>
      <vt:lpstr>E-Payment Instruments Overview</vt:lpstr>
      <vt:lpstr>E-Payment Stakeholders</vt:lpstr>
      <vt:lpstr>Card Online Authorisation</vt:lpstr>
      <vt:lpstr>Payment Gateways — What they do &amp; how they protect you</vt:lpstr>
      <vt:lpstr>How Payment Gateways Work</vt:lpstr>
      <vt:lpstr>Mobile Payment Instruments / Platforms</vt:lpstr>
      <vt:lpstr>Categorization of E-Commerce Threats</vt:lpstr>
      <vt:lpstr>E-Commerce Threats</vt:lpstr>
      <vt:lpstr>E-commerce Risks</vt:lpstr>
      <vt:lpstr>Digital payments related common frauds and preventive measures</vt:lpstr>
      <vt:lpstr>Digital Payment Frauds &amp; Prevention (2/3)</vt:lpstr>
      <vt:lpstr>Digital Payment Frauds &amp; Prevention (3/3)</vt:lpstr>
      <vt:lpstr>Elements of a Secure E-Payment System</vt:lpstr>
      <vt:lpstr>Elements of E-Commerce security</vt:lpstr>
      <vt:lpstr>Security Measures — Customer</vt:lpstr>
      <vt:lpstr>Security Measures — Merchant</vt:lpstr>
      <vt:lpstr>Security Measures — Financial Institutions</vt:lpstr>
      <vt:lpstr>Security Measures — Government</vt:lpstr>
      <vt:lpstr>Security Measures — Mobile Network Operators</vt:lpstr>
      <vt:lpstr>Securing Channels of Communication</vt:lpstr>
      <vt:lpstr>PCI DSS Standards (1/2)</vt:lpstr>
      <vt:lpstr>PCI DSS Standards (2/2)</vt:lpstr>
      <vt:lpstr>Other Standards</vt:lpstr>
      <vt:lpstr>Case: SIM-Swap Fraud in Uganda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5:  E-Commerce and Digital Payments</dc:title>
  <dc:creator>hp i5</dc:creator>
  <cp:lastModifiedBy>Samali Mlay</cp:lastModifiedBy>
  <cp:revision>116</cp:revision>
  <dcterms:created xsi:type="dcterms:W3CDTF">2023-04-12T06:01:40Z</dcterms:created>
  <dcterms:modified xsi:type="dcterms:W3CDTF">2026-09-16T02:25:53Z</dcterms:modified>
</cp:coreProperties>
</file>