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to Week 1. This session establishes the vocabulary and conceptual foundation for the rest of the course: what a business organisation is, how IT and IS differ, how data becomes intelligence, and what makes an organisation digital.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 for the week. Each numbered theme corresponds to a section of the Week 1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scene: no functional area of a modern organisation operates without information and technology.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students to name the dominant objective of an organisation they know well.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Emphasise interdependence: IT is both a function of its own and a service to every other function.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registration system is not simply software — that is the key insight of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removing any one component breaks the system — technology alone is not an information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single worked example across all four columns so the progression is concrete.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shift is from IT as a support cost to IT and information as strategic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a Ugandan example under each heading before revealing the ones in the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system, different levels of use: a POS system records sales (operational), reports trends (managerial) and informs market expansion (strategic).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organisations redesign how they operate; they do not merely computerise existing manual routines.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table as a diagnostic: where does the organisation you chose for the activity sit on each row?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back to the discussion question: an organisation can invest heavily in IT and still perform poorly when alignment is missing.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Small groups of four; ten minutes to prepare, five minutes to report back.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6 and 8 are the richest for debate — reserve most time for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outcomes aloud at the start and again at the close of the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previewing Week 2 and reminding students of the practical activity deliverable.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965960"/>
            <a:ext cx="2011680" cy="19449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91840" y="1417320"/>
            <a:ext cx="8321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MAKERERE UNIVERSITY BUSINESS SCHOOL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3291840" y="1737360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Computing and Informatics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3291840" y="2194560"/>
            <a:ext cx="8321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C895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Week 1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3291840" y="2697480"/>
            <a:ext cx="8321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Foundations of Business and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Technology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3291840" y="4160520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organisations · Information systems · Data to intelligence · The digital organisation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31520" y="5943600"/>
            <a:ext cx="10881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facilitator: Associate Professor · Department of Applied Computing and Information Technology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 Cover This Week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roadmap of the eight themes in this session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25880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00200" y="1636776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636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2194560" y="1527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organisation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2194560" y="185623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Purpose, objectives and functional areas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720840" y="1325880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49440" y="1636776"/>
            <a:ext cx="457200" cy="45720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949440" y="16367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7543800" y="152704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versus IS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543800" y="1856232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related but distinct concepts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1371600" y="2587752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600200" y="2898648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600200" y="2898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2194560" y="27889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Components of an IS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2194560" y="311810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People, hardware, software, data, processes, networks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720840" y="2587752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949440" y="2898648"/>
            <a:ext cx="457200" cy="45720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949440" y="2898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543800" y="27889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to intelligence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7543800" y="3118104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raw facts become decisions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1371600" y="3849624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600200" y="4160520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60020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2194560" y="405079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 as a business resource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2194560" y="4379976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Efficiency, service, innovation, advantage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6720840" y="3849624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949440" y="4160520"/>
            <a:ext cx="457200" cy="45720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949440" y="4160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7543800" y="405079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Levels of IT use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543800" y="4379976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Operational, managerial and strategic</a:t>
            </a:r>
            <a:endParaRPr lang="en-US" sz="1250" dirty="0"/>
          </a:p>
        </p:txBody>
      </p:sp>
      <p:sp>
        <p:nvSpPr>
          <p:cNvPr id="35" name="Shape 32"/>
          <p:cNvSpPr/>
          <p:nvPr/>
        </p:nvSpPr>
        <p:spPr>
          <a:xfrm>
            <a:off x="1371600" y="5111496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1600200" y="5422392"/>
            <a:ext cx="457200" cy="45720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00200" y="5422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2194560" y="531266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digital organisation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2194560" y="564184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 and comparisons</a:t>
            </a:r>
            <a:endParaRPr lang="en-US" sz="1250" dirty="0"/>
          </a:p>
        </p:txBody>
      </p:sp>
      <p:sp>
        <p:nvSpPr>
          <p:cNvPr id="40" name="Shape 37"/>
          <p:cNvSpPr/>
          <p:nvPr/>
        </p:nvSpPr>
        <p:spPr>
          <a:xfrm>
            <a:off x="6720840" y="5111496"/>
            <a:ext cx="5029200" cy="1078992"/>
          </a:xfrm>
          <a:prstGeom prst="roundRect">
            <a:avLst>
              <a:gd name="adj" fmla="val 678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6949440" y="5422392"/>
            <a:ext cx="457200" cy="45720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949440" y="54223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43" name="Text 40"/>
          <p:cNvSpPr/>
          <p:nvPr/>
        </p:nvSpPr>
        <p:spPr>
          <a:xfrm>
            <a:off x="7543800" y="5312664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value of IT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7543800" y="5641848"/>
            <a:ext cx="4023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technology actually pays off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Introduction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business and information technology are now inseparable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1371600" y="132588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and Information Technology are increasingly inseparable.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71600" y="1965960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organisations depend on information, digital technologies, communication networks, software applications, databases and analytics.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resources are used to conduct operations, serve customers, manage employees and make decisions.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purpose of this week is to understand how business organisations function.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equally important to see how IT and IS support organisational activities and decision-making.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7772400" y="1325880"/>
            <a:ext cx="3931920" cy="4023360"/>
          </a:xfrm>
          <a:prstGeom prst="roundRect">
            <a:avLst>
              <a:gd name="adj" fmla="val 186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92440" y="155448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Organisations run on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092440" y="196596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275320" y="196596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092440" y="251460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75320" y="251460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technologies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092440" y="306324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275320" y="306324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networks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8092440" y="361188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275320" y="361188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applications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8092440" y="416052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75320" y="416052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Databases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092440" y="4709160"/>
            <a:ext cx="3291840" cy="438912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275320" y="4709160"/>
            <a:ext cx="3017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Business Organisation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 and organisational objectives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25880"/>
            <a:ext cx="10332720" cy="1143000"/>
          </a:xfrm>
          <a:prstGeom prst="roundRect">
            <a:avLst>
              <a:gd name="adj" fmla="val 64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91640" y="1463040"/>
            <a:ext cx="9692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business organisation is an organised entity established to provide goods or services in order to achieve specified objectives.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371600" y="2651760"/>
            <a:ext cx="10332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objectives may include: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137160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600200" y="30632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Profitability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89204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20640" y="30632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412480" y="306324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641080" y="306324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satisfaction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1371600" y="4114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00200" y="411480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delivery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892040" y="4114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120640" y="411480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impact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8412480" y="4114800"/>
            <a:ext cx="3246120" cy="868680"/>
          </a:xfrm>
          <a:prstGeom prst="roundRect">
            <a:avLst>
              <a:gd name="adj" fmla="val 842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641080" y="4114800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Organisational sustainability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371600" y="530352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 differ across sectors — a SACCO, a hospital and a telecom operator each pursue a different mix.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Functional Areas of an Organisation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functions, one shared dependence on information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572768" y="146304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572768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572768" y="1901952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and administration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4059936" y="1280160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261104" y="146304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261104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4261104" y="1901952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and accounting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748272" y="1280160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6949440" y="146304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949440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949440" y="1901952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and sales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9436608" y="1280160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637776" y="1463040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9637776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9637776" y="1901952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resource management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1371600" y="271576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572768" y="289864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72768" y="2898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1572768" y="333756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Operations and production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059936" y="271576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261104" y="289864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61104" y="2898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4261104" y="333756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and logistics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748272" y="271576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949440" y="2898648"/>
            <a:ext cx="365760" cy="365760"/>
          </a:xfrm>
          <a:prstGeom prst="ellipse">
            <a:avLst/>
          </a:prstGeom>
          <a:solidFill>
            <a:srgbClr val="2A4C86"/>
          </a:solidFill>
          <a:ln w="12700">
            <a:solidFill>
              <a:srgbClr val="2A4C86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949440" y="2898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6949440" y="333756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service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9436608" y="2715768"/>
            <a:ext cx="2487168" cy="1234440"/>
          </a:xfrm>
          <a:prstGeom prst="roundRect">
            <a:avLst>
              <a:gd name="adj" fmla="val 5926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9637776" y="2898648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637776" y="2898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9637776" y="333756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1371600" y="4160520"/>
            <a:ext cx="10332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1371600" y="4160520"/>
            <a:ext cx="10332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5875">
            <a:solidFill>
              <a:srgbClr val="D8DFEA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691640" y="429768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Although these departments perform different functions, they all depend on information and technology to coordinate their activities.</a:t>
            </a:r>
            <a:endParaRPr lang="en-US" sz="1500" dirty="0"/>
          </a:p>
        </p:txBody>
      </p:sp>
      <p:sp>
        <p:nvSpPr>
          <p:cNvPr id="40" name="Text 37"/>
          <p:cNvSpPr/>
          <p:nvPr/>
        </p:nvSpPr>
        <p:spPr>
          <a:xfrm>
            <a:off x="1691640" y="4882896"/>
            <a:ext cx="9692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— a commercial bank: the IT department supports electronic banking systems, while finance uses the information generated by those systems for financial reporting and management decision-making.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Information Technology versus Information Systems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Related terms, but not interchangeable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5029200" cy="4114800"/>
          </a:xfrm>
          <a:prstGeom prst="roundRect">
            <a:avLst>
              <a:gd name="adj" fmla="val 1778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91640" y="1463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Technology (IT)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691640" y="1874520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technological tools used to create, process, store, communicate and manage information.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828800" y="2606040"/>
            <a:ext cx="42062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Smartphones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 software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 platforms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technologies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675120" y="1280160"/>
            <a:ext cx="5029200" cy="4114800"/>
          </a:xfrm>
          <a:prstGeom prst="roundRect">
            <a:avLst>
              <a:gd name="adj" fmla="val 1778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995160" y="1463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Systems (IS)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6995160" y="18745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Broader. An information system combines technology with people, processes and data to support organisational activities.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995160" y="27432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 university student registration system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132320" y="3108960"/>
            <a:ext cx="4114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Students, lecturers, administrators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Registration procedures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Databases and computers</a:t>
            </a:r>
            <a:endParaRPr lang="en-US" sz="1350" dirty="0"/>
          </a:p>
          <a:p>
            <a:pPr marL="342900" indent="-342900">
              <a:spcAft>
                <a:spcPts val="800"/>
              </a:spcAft>
              <a:buSzPct val="100000"/>
              <a:buChar char="▪"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Institutional policies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1371600" y="553212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mainly the technology; IS combines technology, people, processes and information to achieve organisational objectives.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Components of an Information System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elements that must work together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00200" y="148132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481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084832" y="146304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People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600200" y="196596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Users, managers, customers, IT professionals and administrators who interact with or manage the system.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0" y="128016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257800" y="148132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257800" y="1481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5742432" y="146304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Hardware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5257800" y="196596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devices: computers, servers, printers, scanners, routers and mobile devices.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8686800" y="128016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915400" y="148132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915400" y="1481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9400032" y="146304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Software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8915400" y="196596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Instructions enabling computers to perform tasks — operating systems and application software.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1371600" y="320040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600200" y="340156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60020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084832" y="338328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160020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facts captured and stored: customer names, sales figures, student marks, employee records.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5029200" y="320040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5257800" y="340156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25780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5742432" y="338328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Procedures and processes</a:t>
            </a:r>
            <a:endParaRPr lang="en-US" sz="1500" dirty="0"/>
          </a:p>
        </p:txBody>
      </p:sp>
      <p:sp>
        <p:nvSpPr>
          <p:cNvPr id="29" name="Text 26"/>
          <p:cNvSpPr/>
          <p:nvPr/>
        </p:nvSpPr>
        <p:spPr>
          <a:xfrm>
            <a:off x="525780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rules, methods and activities through which information is collected, processed and used.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8686800" y="3200400"/>
            <a:ext cx="3383280" cy="1691640"/>
          </a:xfrm>
          <a:prstGeom prst="roundRect">
            <a:avLst>
              <a:gd name="adj" fmla="val 4324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915400" y="340156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8915400" y="34015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9400032" y="3383280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Networks and telecommunications</a:t>
            </a:r>
            <a:endParaRPr lang="en-US" sz="1500" dirty="0"/>
          </a:p>
        </p:txBody>
      </p:sp>
      <p:sp>
        <p:nvSpPr>
          <p:cNvPr id="34" name="Text 31"/>
          <p:cNvSpPr/>
          <p:nvPr/>
        </p:nvSpPr>
        <p:spPr>
          <a:xfrm>
            <a:off x="891540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Internet, organisational intranets and mobile networks that let devices communicate.</a:t>
            </a:r>
            <a:endParaRPr lang="en-US" sz="1250" dirty="0"/>
          </a:p>
        </p:txBody>
      </p:sp>
      <p:sp>
        <p:nvSpPr>
          <p:cNvPr id="35" name="Shape 32"/>
          <p:cNvSpPr/>
          <p:nvPr/>
        </p:nvSpPr>
        <p:spPr>
          <a:xfrm>
            <a:off x="1371600" y="5166360"/>
            <a:ext cx="10332720" cy="685800"/>
          </a:xfrm>
          <a:prstGeom prst="roundRect">
            <a:avLst>
              <a:gd name="adj" fmla="val 10667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1371600" y="516636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People + Processes + Data + Hardware + Software + Networks  =  Information System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Data, Information, Knowledge and Intelligence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becomes valuable only when processed, interpreted and applied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25880"/>
            <a:ext cx="2487168" cy="2971800"/>
          </a:xfrm>
          <a:prstGeom prst="roundRect">
            <a:avLst>
              <a:gd name="adj" fmla="val 294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00200" y="1508760"/>
            <a:ext cx="411480" cy="41148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03120" y="1490472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600200" y="2011680"/>
            <a:ext cx="20299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facts not yet interpreted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1600200" y="2880360"/>
            <a:ext cx="2029968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737360" y="2971800"/>
            <a:ext cx="17556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450 · UGX 3,000,000 · 75 students · 15 August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840480" y="265176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95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4059936" y="1325880"/>
            <a:ext cx="2487168" cy="2971800"/>
          </a:xfrm>
          <a:prstGeom prst="roundRect">
            <a:avLst>
              <a:gd name="adj" fmla="val 2941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288536" y="1508760"/>
            <a:ext cx="411480" cy="41148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4288536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4791456" y="1490472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4288536" y="2011680"/>
            <a:ext cx="20299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processed and given context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288536" y="2880360"/>
            <a:ext cx="2029968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425696" y="2971800"/>
            <a:ext cx="17556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revenue for July was UGX 3,000,000.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6528816" y="265176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95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6748272" y="1325880"/>
            <a:ext cx="2487168" cy="2971800"/>
          </a:xfrm>
          <a:prstGeom prst="roundRect">
            <a:avLst>
              <a:gd name="adj" fmla="val 294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976872" y="1508760"/>
            <a:ext cx="411480" cy="41148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976872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7479792" y="1490472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Knowledge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6976872" y="2011680"/>
            <a:ext cx="20299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interpreted with experience and expertise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6976872" y="2880360"/>
            <a:ext cx="2029968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114032" y="2971800"/>
            <a:ext cx="17556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have fallen over three months; demand may be declining.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9217152" y="2651760"/>
            <a:ext cx="237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895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9" name="Shape 26"/>
          <p:cNvSpPr/>
          <p:nvPr/>
        </p:nvSpPr>
        <p:spPr>
          <a:xfrm>
            <a:off x="9436608" y="1325880"/>
            <a:ext cx="2487168" cy="2971800"/>
          </a:xfrm>
          <a:prstGeom prst="roundRect">
            <a:avLst>
              <a:gd name="adj" fmla="val 2941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9665208" y="1508760"/>
            <a:ext cx="411480" cy="41148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9665208" y="1508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10168128" y="1490472"/>
            <a:ext cx="1572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Intelligence</a:t>
            </a:r>
            <a:endParaRPr lang="en-US" sz="1700" dirty="0"/>
          </a:p>
        </p:txBody>
      </p:sp>
      <p:sp>
        <p:nvSpPr>
          <p:cNvPr id="33" name="Text 30"/>
          <p:cNvSpPr/>
          <p:nvPr/>
        </p:nvSpPr>
        <p:spPr>
          <a:xfrm>
            <a:off x="9665208" y="2011680"/>
            <a:ext cx="202996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Knowledge, analysis and insight applied to decisions</a:t>
            </a:r>
            <a:endParaRPr lang="en-US" sz="1250" dirty="0"/>
          </a:p>
        </p:txBody>
      </p:sp>
      <p:sp>
        <p:nvSpPr>
          <p:cNvPr id="34" name="Shape 31"/>
          <p:cNvSpPr/>
          <p:nvPr/>
        </p:nvSpPr>
        <p:spPr>
          <a:xfrm>
            <a:off x="9665208" y="2880360"/>
            <a:ext cx="2029968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802368" y="2971800"/>
            <a:ext cx="175564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Investigate the causes and introduce targeted promotions.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1371600" y="4617720"/>
            <a:ext cx="10332720" cy="685800"/>
          </a:xfrm>
          <a:prstGeom prst="roundRect">
            <a:avLst>
              <a:gd name="adj" fmla="val 10667"/>
            </a:avLst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371600" y="4617720"/>
            <a:ext cx="10332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 →  Information  →  Knowledge  →  Intelligence  →  Decision / Action</a:t>
            </a:r>
            <a:endParaRPr lang="en-US" sz="1700" dirty="0"/>
          </a:p>
        </p:txBody>
      </p:sp>
      <p:sp>
        <p:nvSpPr>
          <p:cNvPr id="38" name="Text 35"/>
          <p:cNvSpPr/>
          <p:nvPr/>
        </p:nvSpPr>
        <p:spPr>
          <a:xfrm>
            <a:off x="1371600" y="544068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themselves, raw figures may have little meaning; context, interpretation and insight are added at each stage.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Information Technology as a Business Resource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traditional resources to strategic information resources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1371600" y="132588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Traditionally regarded as resources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1371600" y="1737360"/>
            <a:ext cx="4572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>
            <a:solidFill>
              <a:srgbClr val="D8DFE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737360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1371600" y="2395728"/>
            <a:ext cx="4572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>
            <a:solidFill>
              <a:srgbClr val="D8DFE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600200" y="2395728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1371600" y="3054096"/>
            <a:ext cx="4572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>
            <a:solidFill>
              <a:srgbClr val="D8DFE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600200" y="3054096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1371600" y="3712464"/>
            <a:ext cx="457200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5875">
            <a:solidFill>
              <a:srgbClr val="D8DFE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600200" y="3712464"/>
            <a:ext cx="4114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Equipment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035040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895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6766560" y="132588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Today, equally strategic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6766560" y="1737360"/>
            <a:ext cx="4937760" cy="1847088"/>
          </a:xfrm>
          <a:prstGeom prst="roundRect">
            <a:avLst>
              <a:gd name="adj" fmla="val 396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040880" y="18745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Technology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7040880" y="228600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tools, platforms and infrastructure through which the organisation operates.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7040880" y="292608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2A4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Computers · networks · databases · cloud platforms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766560" y="3749040"/>
            <a:ext cx="4937760" cy="1847088"/>
          </a:xfrm>
          <a:prstGeom prst="roundRect">
            <a:avLst>
              <a:gd name="adj" fmla="val 396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040880" y="38862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itself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040880" y="429768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asset in its own right — a basis for decisions, service quality and competitiveness.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7040880" y="4937760"/>
            <a:ext cx="4389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figures · customer records · usage and transaction data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1371600" y="4663440"/>
            <a:ext cx="4572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Technology and information itself are now important strategic organisational resources.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Supports Business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ways technology contributes to organisational performance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00200" y="148132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481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03120" y="146304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efficiency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600200" y="193852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Automates repetitive tasks and reduces processing time — automated payroll systems calculate salaries faster than manual processing.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675120" y="128016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903720" y="148132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903720" y="148132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7406640" y="146304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Communication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903720" y="193852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Email, video conferencing and collaboration platforms allow employees and organisations to communicate efficiently.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1371600" y="283464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600200" y="303580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600200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2103120" y="301752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Decision-making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600200" y="349300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Information Systems and Business Intelligence tools provide information managers use to make decisions.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675120" y="283464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903720" y="303580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903720" y="30358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7406640" y="301752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service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6903720" y="349300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Relationship Management systems allow organisations to understand and respond to customer needs.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1371600" y="438912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600200" y="459028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600200" y="4590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2103120" y="457200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Innovation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1600200" y="504748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new products, services and business models — mobile banking, e-commerce, digital payments, online education, telemedicine.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6675120" y="4389120"/>
            <a:ext cx="5029200" cy="1371600"/>
          </a:xfrm>
          <a:prstGeom prst="roundRect">
            <a:avLst>
              <a:gd name="adj" fmla="val 5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903720" y="459028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903720" y="45902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33" name="Text 30"/>
          <p:cNvSpPr/>
          <p:nvPr/>
        </p:nvSpPr>
        <p:spPr>
          <a:xfrm>
            <a:off x="7406640" y="4572000"/>
            <a:ext cx="4114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Competitive advantage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6903720" y="5047488"/>
            <a:ext cx="45720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Businesses may use IT to reduce costs, differentiate services or respond faster to customers.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7. Strategic versus Operational Use of IT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technology serves three different organisational levels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2588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45920" y="15087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Operational use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645920" y="1920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 day-to-day activities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1755648" y="2487168"/>
            <a:ext cx="27249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 sales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Recording attendance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 payroll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stock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029200" y="132588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E7EDF7"/>
          </a:solidFill>
          <a:ln w="12700">
            <a:solidFill>
              <a:srgbClr val="E7ED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303520" y="15087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4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Managerial use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5303520" y="1920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coordination and decision-making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5413248" y="2487168"/>
            <a:ext cx="27249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Monthly sales reports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monitoring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performance reports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8686800" y="1325880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61120" y="150876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8951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Strategic use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8961120" y="1920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direction and competitiveness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9070848" y="2487168"/>
            <a:ext cx="27249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Introducing online banking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Adopting artificial intelligence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an e-commerce platform</a:t>
            </a:r>
            <a:endParaRPr lang="en-US" sz="13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3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data analytics to enter new markets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1371600" y="5074920"/>
            <a:ext cx="10332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IT moves up these levels, its time horizon lengthens and its impact on organisational direction grows.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 The Digital Organisation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simply using computers — redesigning the organisation around technology and data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10332720" cy="1005840"/>
          </a:xfrm>
          <a:prstGeom prst="roundRect">
            <a:avLst>
              <a:gd name="adj" fmla="val 727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91640" y="137160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digital organisation is one in which digital technologies are deeply integrated into business processes, communication, customer relationships and decision-making.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371600" y="242316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Characteristics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1371600" y="278892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554480" y="278892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Digitised business processes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059936" y="278892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242816" y="278892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Extensive use of data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748272" y="278892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931152" y="278892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customer interaction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9436608" y="278892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619488" y="278892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communication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1371600" y="36118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554480" y="361188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Cloud-based applications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059936" y="36118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242816" y="361188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technologies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748272" y="36118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931152" y="361188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9436608" y="361188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619488" y="361188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Data-driven decision-making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1371600" y="443484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554480" y="443484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between departments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4059936" y="4434840"/>
            <a:ext cx="2487168" cy="658368"/>
          </a:xfrm>
          <a:prstGeom prst="roundRect">
            <a:avLst>
              <a:gd name="adj" fmla="val 8333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4242816" y="4434840"/>
            <a:ext cx="212140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products and services</a:t>
            </a:r>
            <a:endParaRPr lang="en-US" sz="1250" dirty="0"/>
          </a:p>
        </p:txBody>
      </p:sp>
      <p:sp>
        <p:nvSpPr>
          <p:cNvPr id="28" name="Text 25"/>
          <p:cNvSpPr/>
          <p:nvPr/>
        </p:nvSpPr>
        <p:spPr>
          <a:xfrm>
            <a:off x="1371600" y="5349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Examples: banks offering mobile banking · universities providing online learning platforms · retailers operating e-commerce platforms · government agencies offering electronic public services.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9. Traditional versus Digital Organisation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points of contrast</a:t>
            </a:r>
            <a:endParaRPr lang="en-US" sz="13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371600" y="1325880"/>
          <a:ext cx="10332720" cy="914400"/>
        </p:xfrm>
        <a:graphic>
          <a:graphicData uri="http://schemas.openxmlformats.org/drawingml/2006/table">
            <a:tbl>
              <a:tblPr/>
              <a:tblGrid>
                <a:gridCol w="5166360"/>
                <a:gridCol w="516636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Traditional Organisation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05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Digital Organisation</a:t>
                      </a:r>
                      <a:endParaRPr lang="en-US" sz="15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860B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Paper-based records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Electronic records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Face-to-face transactions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Online and mobile transactions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Manual processes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Automated processes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Departmental information silos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Integrated information systems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Limited access to information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Real-time information access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Decisions based heavily on experience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Increasingly data-driven decisions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Physical communication channels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communication platforms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5A647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 market orientation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6305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Potential global digital reach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50800" marB="50800" anchor="ctr">
                    <a:lnL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DF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3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 Business Value of Information Technology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comes from alignment, not from technology alone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10332720" cy="731520"/>
          </a:xfrm>
          <a:prstGeom prst="roundRect">
            <a:avLst>
              <a:gd name="adj" fmla="val 1000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91640" y="1280160"/>
            <a:ext cx="9692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Technology itself does not automatically create value. Business value occurs when technology is properly aligned with organisational goals.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371600" y="219456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00200" y="232257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 reduction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600200" y="267004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Automation reduces labour and operational costs.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029200" y="219456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57800" y="232257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Revenue generation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257800" y="267004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channels may create new sources of income.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686800" y="219456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915400" y="232257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Improved productivity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915400" y="267004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Employees can accomplish tasks faster.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1371600" y="342900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600200" y="355701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Better decisions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1600200" y="390448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Analytics provides managers with useful insights.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5029200" y="342900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257800" y="355701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Customer satisfaction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5257800" y="390448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and more personalised services.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8686800" y="3429000"/>
            <a:ext cx="33832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8915400" y="3557016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Risk management</a:t>
            </a:r>
            <a:endParaRPr lang="en-US" sz="1500" dirty="0"/>
          </a:p>
        </p:txBody>
      </p:sp>
      <p:sp>
        <p:nvSpPr>
          <p:cNvPr id="24" name="Text 21"/>
          <p:cNvSpPr/>
          <p:nvPr/>
        </p:nvSpPr>
        <p:spPr>
          <a:xfrm>
            <a:off x="8915400" y="3904488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Systems help detect fraud and monitor risks.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1371600" y="4663440"/>
            <a:ext cx="10698480" cy="1051560"/>
          </a:xfrm>
          <a:prstGeom prst="roundRect">
            <a:avLst>
              <a:gd name="adj" fmla="val 6957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600200" y="4791456"/>
            <a:ext cx="10241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Business continuity</a:t>
            </a:r>
            <a:endParaRPr lang="en-US" sz="1500" dirty="0"/>
          </a:p>
        </p:txBody>
      </p:sp>
      <p:sp>
        <p:nvSpPr>
          <p:cNvPr id="27" name="Text 24"/>
          <p:cNvSpPr/>
          <p:nvPr/>
        </p:nvSpPr>
        <p:spPr>
          <a:xfrm>
            <a:off x="1600200" y="5138928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Cloud computing, backups and digital communication sustain operations during disruptions.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11. Practical / Class Activity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week's concepts to a familiar organisation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280160"/>
            <a:ext cx="4114800" cy="4160520"/>
          </a:xfrm>
          <a:prstGeom prst="roundRect">
            <a:avLst>
              <a:gd name="adj" fmla="val 1778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645920" y="14630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Choose one organisation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783080" y="1920240"/>
            <a:ext cx="33832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bank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university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hospital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supermarket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SACCO</a:t>
            </a:r>
            <a:endParaRPr lang="en-US" sz="140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telecommunications company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83080" y="480060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or any organisation you know well.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5806440" y="1325880"/>
            <a:ext cx="5897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00" kern="0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identify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806440" y="1719072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806440" y="17190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309360" y="169164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 business activities of the organisation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5806440" y="2267712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806440" y="22677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309360" y="224028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Technologies used by the organisation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5806440" y="2816352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806440" y="28163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309360" y="278892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Information systems supporting its operations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5806440" y="3364992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06440" y="3364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309360" y="333756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generated by the organisation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5806440" y="3913632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06440" y="39136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309360" y="388620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 data becomes useful information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5806440" y="4462272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806440" y="4462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6309360" y="443484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managers use the information to make decisions</a:t>
            </a:r>
            <a:endParaRPr lang="en-US" sz="1350" dirty="0"/>
          </a:p>
        </p:txBody>
      </p:sp>
      <p:sp>
        <p:nvSpPr>
          <p:cNvPr id="28" name="Shape 25"/>
          <p:cNvSpPr/>
          <p:nvPr/>
        </p:nvSpPr>
        <p:spPr>
          <a:xfrm>
            <a:off x="5806440" y="5010912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806440" y="5010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6309360" y="4983480"/>
            <a:ext cx="5394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Ways technology has made it a more digital organisation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12. Discussion Questions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seminar discussion and personal revision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25880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00200" y="1618488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00200" y="16184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03120" y="141732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has Information Technology become an important business resource?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675120" y="1325880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903720" y="1618488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903720" y="161848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406640" y="141732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difference between IT and IS using a practical business example.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1371600" y="2450592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600200" y="2743200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0020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103120" y="2542032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people and processes contribute to the success of an information system?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6675120" y="2450592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903720" y="2743200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903720" y="2743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7406640" y="2542032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between data, information, knowledge and intelligence.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1371600" y="3575304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600200" y="3867912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600200" y="38679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2103120" y="3666744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characteristics distinguish a digital organisation from a traditional one?</a:t>
            </a:r>
            <a:endParaRPr lang="en-US" sz="1350" dirty="0"/>
          </a:p>
        </p:txBody>
      </p:sp>
      <p:sp>
        <p:nvSpPr>
          <p:cNvPr id="25" name="Shape 22"/>
          <p:cNvSpPr/>
          <p:nvPr/>
        </p:nvSpPr>
        <p:spPr>
          <a:xfrm>
            <a:off x="6675120" y="3575304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903720" y="3867912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903720" y="386791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7406640" y="3666744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an organisation invest heavily in IT and still perform poorly? Explain.</a:t>
            </a:r>
            <a:endParaRPr lang="en-US" sz="1350" dirty="0"/>
          </a:p>
        </p:txBody>
      </p:sp>
      <p:sp>
        <p:nvSpPr>
          <p:cNvPr id="29" name="Shape 26"/>
          <p:cNvSpPr/>
          <p:nvPr/>
        </p:nvSpPr>
        <p:spPr>
          <a:xfrm>
            <a:off x="1371600" y="4700016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600200" y="4992624"/>
            <a:ext cx="384048" cy="384048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00200" y="49926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2103120" y="4791456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can IT contribute to competitive advantage?</a:t>
            </a:r>
            <a:endParaRPr lang="en-US" sz="1350" dirty="0"/>
          </a:p>
        </p:txBody>
      </p:sp>
      <p:sp>
        <p:nvSpPr>
          <p:cNvPr id="33" name="Shape 30"/>
          <p:cNvSpPr/>
          <p:nvPr/>
        </p:nvSpPr>
        <p:spPr>
          <a:xfrm>
            <a:off x="6675120" y="4700016"/>
            <a:ext cx="5029200" cy="960120"/>
          </a:xfrm>
          <a:prstGeom prst="roundRect">
            <a:avLst>
              <a:gd name="adj" fmla="val 7619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903720" y="4992624"/>
            <a:ext cx="384048" cy="384048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903720" y="49926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6" name="Text 33"/>
          <p:cNvSpPr/>
          <p:nvPr/>
        </p:nvSpPr>
        <p:spPr>
          <a:xfrm>
            <a:off x="7406640" y="4791456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challenges might organisations face when becoming more digital?</a:t>
            </a:r>
            <a:endParaRPr lang="en-US" sz="13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13. Expected Learning Outcomes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end of Week 1, learners should be able to: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371600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572768" y="1453896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572768" y="1453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03120" y="1371600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the concept and major functions of a business organisation.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371600" y="1993392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572768" y="2075688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572768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2103120" y="1993392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Differentiate between Information Technology and Information Systems.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371600" y="2615184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1572768" y="2697480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572768" y="26974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2103120" y="2615184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and describe the major components of an information system.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371600" y="3236976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1572768" y="3319272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572768" y="3319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2103120" y="3236976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Distinguish among data, information, knowledge and intelligence.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371600" y="3858768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572768" y="3941064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1572768" y="3941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2103120" y="3858768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IT functions as an organisational and strategic business resource.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371600" y="4480560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FFFFFF"/>
          </a:solidFill>
          <a:ln w="12700">
            <a:solidFill>
              <a:srgbClr val="D8DFEA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1572768" y="4562856"/>
            <a:ext cx="365760" cy="36576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572768" y="45628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2103120" y="4480560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characteristics of a digital organisation.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1371600" y="5102352"/>
            <a:ext cx="10332720" cy="530352"/>
          </a:xfrm>
          <a:prstGeom prst="roundRect">
            <a:avLst>
              <a:gd name="adj" fmla="val 10345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1572768" y="5184648"/>
            <a:ext cx="365760" cy="36576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572768" y="51846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32" name="Text 29"/>
          <p:cNvSpPr/>
          <p:nvPr/>
        </p:nvSpPr>
        <p:spPr>
          <a:xfrm>
            <a:off x="2103120" y="5102352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630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how digital technologies can contribute to organisational performance and competitiveness.</a:t>
            </a:r>
            <a:endParaRPr lang="en-US" sz="1400" dirty="0"/>
          </a:p>
        </p:txBody>
      </p:sp>
      <p:sp>
        <p:nvSpPr>
          <p:cNvPr id="33" name="Text 30"/>
          <p:cNvSpPr/>
          <p:nvPr/>
        </p:nvSpPr>
        <p:spPr>
          <a:xfrm>
            <a:off x="1371600" y="58064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outcomes are assessed formatively through the class activity and discussion questions.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u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274320"/>
            <a:ext cx="777240" cy="75163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71600" y="2743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371600" y="777240"/>
            <a:ext cx="10332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i="1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carry into Week 2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1371600" y="1417320"/>
            <a:ext cx="10332720" cy="914400"/>
          </a:xfrm>
          <a:prstGeom prst="roundRect">
            <a:avLst>
              <a:gd name="adj" fmla="val 80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627632" y="1673352"/>
            <a:ext cx="411480" cy="41148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627632" y="16733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194560" y="1527048"/>
            <a:ext cx="3200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Technology is only one part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486400" y="1527048"/>
            <a:ext cx="5943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information system is people, processes and data as well as hardware, software and networks.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1371600" y="2468880"/>
            <a:ext cx="10332720" cy="914400"/>
          </a:xfrm>
          <a:prstGeom prst="roundRect">
            <a:avLst>
              <a:gd name="adj" fmla="val 800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27632" y="2724912"/>
            <a:ext cx="411480" cy="41148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627632" y="272491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2194560" y="2578608"/>
            <a:ext cx="3200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Value is created, not bought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0" y="2578608"/>
            <a:ext cx="5943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delivers value only when it is aligned with the organisation's goals.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1371600" y="3520440"/>
            <a:ext cx="10332720" cy="914400"/>
          </a:xfrm>
          <a:prstGeom prst="roundRect">
            <a:avLst>
              <a:gd name="adj" fmla="val 8000"/>
            </a:avLst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627632" y="3776472"/>
            <a:ext cx="411480" cy="411480"/>
          </a:xfrm>
          <a:prstGeom prst="ellipse">
            <a:avLst/>
          </a:prstGeom>
          <a:solidFill>
            <a:srgbClr val="16305B"/>
          </a:solidFill>
          <a:ln w="12700">
            <a:solidFill>
              <a:srgbClr val="16305B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627632" y="377647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2194560" y="3630168"/>
            <a:ext cx="3200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Data must travel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5486400" y="3630168"/>
            <a:ext cx="5943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Raw facts create no advantage until they become information, knowledge and intelligence.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1371600" y="4572000"/>
            <a:ext cx="10332720" cy="914400"/>
          </a:xfrm>
          <a:prstGeom prst="roundRect">
            <a:avLst>
              <a:gd name="adj" fmla="val 8000"/>
            </a:avLst>
          </a:prstGeom>
          <a:solidFill>
            <a:srgbClr val="FBF4E3"/>
          </a:solidFill>
          <a:ln w="12700">
            <a:solidFill>
              <a:srgbClr val="FBF4E3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627632" y="4828032"/>
            <a:ext cx="411480" cy="411480"/>
          </a:xfrm>
          <a:prstGeom prst="ellipse">
            <a:avLst/>
          </a:prstGeom>
          <a:solidFill>
            <a:srgbClr val="C8951E"/>
          </a:solidFill>
          <a:ln w="12700">
            <a:solidFill>
              <a:srgbClr val="C8951E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627632" y="482803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2194560" y="4681728"/>
            <a:ext cx="32004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630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is a redesign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5486400" y="4681728"/>
            <a:ext cx="5943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2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organisations rethink how they operate rather than simply computerise old routines.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1371600" y="585216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A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Makerere University Business School · Faculty of Computing and Informatics · Week 1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1: Foundations of Business and Information Technology</dc:title>
  <dc:subject>PptxGenJS Presentation</dc:subject>
  <dc:creator>Makerere University Business School</dc:creator>
  <cp:lastModifiedBy>Makerere University Business School</cp:lastModifiedBy>
  <cp:revision>1</cp:revision>
  <dcterms:created xsi:type="dcterms:W3CDTF">2026-08-14T13:16:14Z</dcterms:created>
  <dcterms:modified xsi:type="dcterms:W3CDTF">2026-08-14T13:16:14Z</dcterms:modified>
</cp:coreProperties>
</file>