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0" r:id="rId4"/>
    <p:sldId id="257" r:id="rId5"/>
    <p:sldId id="259" r:id="rId6"/>
    <p:sldId id="281" r:id="rId7"/>
    <p:sldId id="258" r:id="rId8"/>
    <p:sldId id="260" r:id="rId9"/>
    <p:sldId id="289" r:id="rId10"/>
    <p:sldId id="288" r:id="rId11"/>
    <p:sldId id="290" r:id="rId12"/>
    <p:sldId id="284" r:id="rId13"/>
    <p:sldId id="273" r:id="rId14"/>
    <p:sldId id="285" r:id="rId15"/>
    <p:sldId id="287" r:id="rId16"/>
    <p:sldId id="286" r:id="rId17"/>
    <p:sldId id="282" r:id="rId18"/>
    <p:sldId id="274" r:id="rId19"/>
    <p:sldId id="275" r:id="rId20"/>
    <p:sldId id="276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0" autoAdjust="0"/>
    <p:restoredTop sz="94660"/>
  </p:normalViewPr>
  <p:slideViewPr>
    <p:cSldViewPr snapToGrid="0">
      <p:cViewPr varScale="1">
        <p:scale>
          <a:sx n="75" d="100"/>
          <a:sy n="75" d="100"/>
        </p:scale>
        <p:origin x="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33766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26-09-03T17:51:06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12137 7805 0</inkml:trace>
  <inkml:trace contextRef="#ctx0" brushRef="#br0" timeOffset="698791.4607">6589 4481 0</inkml:trace>
  <inkml:trace contextRef="#ctx0" brushRef="#br0" timeOffset="2.05134E6">4017 14888 0</inkml:trace>
  <inkml:trace contextRef="#ctx0" brushRef="#br0" timeOffset="2.05248E6">4017 14743 0</inkml:trace>
  <inkml:trace contextRef="#ctx0" brushRef="#br0" timeOffset="2.05366E6">4017 14743 0</inkml:trace>
  <inkml:trace contextRef="#ctx0" brushRef="#br0" timeOffset="2.06196E6">4277 14483 0</inkml:trace>
  <inkml:trace contextRef="#ctx0" brushRef="#br0" timeOffset="2.06458E6">4161 14425 0</inkml:trace>
  <inkml:trace contextRef="#ctx0" brushRef="#br0" timeOffset="2.06592E6">4046 14599 0</inkml:trace>
  <inkml:trace contextRef="#ctx0" brushRef="#br0" timeOffset="2.06846E6">4219 14888 0</inkml:trace>
  <inkml:trace contextRef="#ctx0" brushRef="#br0" timeOffset="2.07028E6">4479 14801 0</inkml:trace>
  <inkml:trace contextRef="#ctx0" brushRef="#br0" timeOffset="2.07184E6">4421 14627 0</inkml:trace>
  <inkml:trace contextRef="#ctx0" brushRef="#br0" timeOffset="2.0755E6">4393 14917 0</inkml:trace>
  <inkml:trace contextRef="#ctx0" brushRef="#br0" timeOffset="2.07767E6">4161 14888 0</inkml:trace>
  <inkml:trace contextRef="#ctx0" brushRef="#br0" timeOffset="2.07968E6">4017 14917 0</inkml:trace>
  <inkml:trace contextRef="#ctx0" brushRef="#br0" timeOffset="2.51826E6">7485 9280 0</inkml:trace>
  <inkml:trace contextRef="#ctx0" brushRef="#br0" timeOffset="2.52187E6">6820 9308 0</inkml:trace>
  <inkml:trace contextRef="#ctx0" brushRef="#br0" timeOffset="2.52304E6">6820 9569 0</inkml:trace>
  <inkml:trace contextRef="#ctx0" brushRef="#br0" timeOffset="2.52442E6">6762 9453 0</inkml:trace>
  <inkml:trace contextRef="#ctx0" brushRef="#br0" timeOffset="2.52548E6">6675 9424 0</inkml:trace>
  <inkml:trace contextRef="#ctx0" brushRef="#br0" timeOffset="2.53427E6">7485 12777 0</inkml:trace>
  <inkml:trace contextRef="#ctx0" brushRef="#br0" timeOffset="2.5356E6">7485 12777 0</inkml:trace>
  <inkml:trace contextRef="#ctx0" brushRef="#br0" timeOffset="2.53684E6">7542 12777 0</inkml:trace>
  <inkml:trace contextRef="#ctx0" brushRef="#br0" timeOffset="2.53791E6">7542 12777 0</inkml:trace>
  <inkml:trace contextRef="#ctx0" brushRef="#br0" timeOffset="2.65553E6">25545 4250 0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8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4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07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1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9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40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9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8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85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43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6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CFC49-1378-43AA-BFD1-D46858D7D6D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CD741-FC55-4B43-B80A-DA1948EF2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470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" y="381001"/>
            <a:ext cx="11064240" cy="2226732"/>
          </a:xfrm>
        </p:spPr>
        <p:txBody>
          <a:bodyPr/>
          <a:lstStyle/>
          <a:p>
            <a:r>
              <a:rPr lang="en-US" dirty="0" smtClean="0"/>
              <a:t>Establishing a Monitoring and Evaluation System `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smtClean="0"/>
              <a:t>Francis </a:t>
            </a:r>
            <a:r>
              <a:rPr lang="en-US" dirty="0" err="1" smtClean="0"/>
              <a:t>K.Kimbugwe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054"/>
          </a:xfrm>
        </p:spPr>
        <p:txBody>
          <a:bodyPr/>
          <a:lstStyle/>
          <a:p>
            <a:r>
              <a:rPr lang="en-US" dirty="0" smtClean="0"/>
              <a:t>Session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98180"/>
            <a:ext cx="10515600" cy="4978783"/>
          </a:xfrm>
        </p:spPr>
        <p:txBody>
          <a:bodyPr/>
          <a:lstStyle/>
          <a:p>
            <a:r>
              <a:rPr lang="en-US" dirty="0" smtClean="0"/>
              <a:t>Meaning of a M &amp;E System</a:t>
            </a:r>
          </a:p>
          <a:p>
            <a:r>
              <a:rPr lang="en-US" dirty="0" smtClean="0"/>
              <a:t>Objective of developing an M &amp;E System</a:t>
            </a:r>
          </a:p>
          <a:p>
            <a:r>
              <a:rPr lang="en-US" dirty="0" smtClean="0"/>
              <a:t>Relevance of the M &amp; E system</a:t>
            </a:r>
          </a:p>
          <a:p>
            <a:r>
              <a:rPr lang="en-US" dirty="0" smtClean="0"/>
              <a:t>M &amp; E Process</a:t>
            </a:r>
          </a:p>
          <a:p>
            <a:r>
              <a:rPr lang="en-US" dirty="0" smtClean="0"/>
              <a:t>Tasks undertaken when developing M&amp; E Plan</a:t>
            </a:r>
          </a:p>
          <a:p>
            <a:r>
              <a:rPr lang="en-US" dirty="0" smtClean="0"/>
              <a:t>Key Project areas that are monitored.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6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terms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/>
              <a:t>Monitoring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z="2800" dirty="0" smtClean="0"/>
              <a:t>Is the systematic collection and analysis of information as a project progresses.</a:t>
            </a:r>
            <a:endParaRPr lang="en-US" sz="28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/>
              <a:t>Evaluation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z="2800" dirty="0" smtClean="0"/>
              <a:t>Is the comparison of actual project impacts against the agreed plan.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48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10313"/>
            <a:ext cx="11146536" cy="877824"/>
          </a:xfrm>
        </p:spPr>
        <p:txBody>
          <a:bodyPr>
            <a:normAutofit/>
          </a:bodyPr>
          <a:lstStyle/>
          <a:p>
            <a:pPr marL="0" indent="0"/>
            <a:r>
              <a:rPr lang="en-US" altLang="en-US" dirty="0" smtClean="0"/>
              <a:t>What is a M &amp; E system?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632" y="969264"/>
            <a:ext cx="11219688" cy="5207699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A system of collecting and utilizing information regarding the progress of the project or program.</a:t>
            </a:r>
          </a:p>
          <a:p>
            <a:pPr lvl="1"/>
            <a:r>
              <a:rPr lang="en-US" sz="2800" dirty="0" smtClean="0"/>
              <a:t>Also a means of collecting and communicating information on project progress. </a:t>
            </a:r>
          </a:p>
          <a:p>
            <a:pPr lvl="1">
              <a:spcBef>
                <a:spcPts val="1200"/>
              </a:spcBef>
            </a:pPr>
            <a:r>
              <a:rPr lang="en-US" altLang="en-US" sz="2800" dirty="0" smtClean="0"/>
              <a:t>It is a systematic monitoring and evaluation plan.</a:t>
            </a: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dirty="0" smtClean="0"/>
              <a:t>The main purpose of M &amp; E system is to: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Facilitate learning and informed decision making with in  the project.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smtClean="0"/>
              <a:t>The system is also aimed at generating relevant timely information and making this available for project stakeholders.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3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163"/>
          </a:xfrm>
        </p:spPr>
        <p:txBody>
          <a:bodyPr/>
          <a:lstStyle/>
          <a:p>
            <a:r>
              <a:rPr lang="en-US" dirty="0" smtClean="0"/>
              <a:t>Objective of M &amp; 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76" y="1490472"/>
            <a:ext cx="11192256" cy="493776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main objective for developing the M&amp;E system is to </a:t>
            </a:r>
            <a:r>
              <a:rPr lang="en-US" dirty="0" smtClean="0">
                <a:solidFill>
                  <a:srgbClr val="C00000"/>
                </a:solidFill>
              </a:rPr>
              <a:t>facilitate learning and to inform decision making </a:t>
            </a:r>
            <a:r>
              <a:rPr lang="en-US" dirty="0" smtClean="0"/>
              <a:t>within the </a:t>
            </a:r>
            <a:r>
              <a:rPr lang="en-US" dirty="0" err="1" smtClean="0"/>
              <a:t>organisations</a:t>
            </a:r>
            <a:r>
              <a:rPr lang="en-US" dirty="0" smtClean="0"/>
              <a:t>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system is also aimed at generating </a:t>
            </a:r>
            <a:r>
              <a:rPr lang="en-US" dirty="0" smtClean="0">
                <a:solidFill>
                  <a:srgbClr val="C00000"/>
                </a:solidFill>
              </a:rPr>
              <a:t>relevant &amp; timely information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information should be made available for project stakeholders.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Improving </a:t>
            </a:r>
            <a:r>
              <a:rPr lang="en-US" dirty="0" smtClean="0">
                <a:solidFill>
                  <a:srgbClr val="C00000"/>
                </a:solidFill>
              </a:rPr>
              <a:t>project management </a:t>
            </a:r>
            <a:r>
              <a:rPr lang="en-US" dirty="0" smtClean="0"/>
              <a:t>and ensuring optimum use of funds and other resources. </a:t>
            </a:r>
          </a:p>
          <a:p>
            <a:r>
              <a:rPr lang="en-US" dirty="0" smtClean="0"/>
              <a:t>Facilitate learning so as to improve the </a:t>
            </a:r>
            <a:r>
              <a:rPr lang="en-US" dirty="0" smtClean="0">
                <a:solidFill>
                  <a:srgbClr val="C00000"/>
                </a:solidFill>
              </a:rPr>
              <a:t>relevance and outcome</a:t>
            </a:r>
            <a:r>
              <a:rPr lang="en-US" dirty="0" smtClean="0"/>
              <a:t> of the </a:t>
            </a:r>
            <a:r>
              <a:rPr lang="en-US" dirty="0" err="1" smtClean="0"/>
              <a:t>programme</a:t>
            </a:r>
            <a:r>
              <a:rPr lang="en-US" dirty="0" smtClean="0"/>
              <a:t>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35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7656"/>
            <a:ext cx="10515600" cy="709448"/>
          </a:xfrm>
        </p:spPr>
        <p:txBody>
          <a:bodyPr/>
          <a:lstStyle/>
          <a:p>
            <a:r>
              <a:rPr lang="en-US" dirty="0" smtClean="0"/>
              <a:t>Objectives of M &amp; E system </a:t>
            </a:r>
            <a:r>
              <a:rPr lang="en-US" dirty="0" err="1" smtClean="0"/>
              <a:t>cont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559" y="1363717"/>
            <a:ext cx="11043744" cy="4813246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Strengthening the </a:t>
            </a:r>
            <a:r>
              <a:rPr lang="en-US" dirty="0" smtClean="0">
                <a:solidFill>
                  <a:srgbClr val="C00000"/>
                </a:solidFill>
              </a:rPr>
              <a:t>capacity</a:t>
            </a:r>
            <a:r>
              <a:rPr lang="en-US" dirty="0" smtClean="0"/>
              <a:t> of the </a:t>
            </a:r>
            <a:r>
              <a:rPr lang="en-US" dirty="0" err="1" smtClean="0"/>
              <a:t>organisation</a:t>
            </a:r>
            <a:r>
              <a:rPr lang="en-US" dirty="0" smtClean="0"/>
              <a:t> and the community to </a:t>
            </a:r>
            <a:r>
              <a:rPr lang="en-US" dirty="0" smtClean="0">
                <a:solidFill>
                  <a:srgbClr val="C00000"/>
                </a:solidFill>
              </a:rPr>
              <a:t>monitor and evaluate </a:t>
            </a:r>
            <a:r>
              <a:rPr lang="en-US" dirty="0" smtClean="0"/>
              <a:t>their activities. </a:t>
            </a:r>
          </a:p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dirty="0" smtClean="0"/>
              <a:t>Meeting </a:t>
            </a:r>
            <a:r>
              <a:rPr lang="en-US" dirty="0" smtClean="0">
                <a:solidFill>
                  <a:srgbClr val="C00000"/>
                </a:solidFill>
              </a:rPr>
              <a:t>funders requirements </a:t>
            </a:r>
            <a:r>
              <a:rPr lang="en-US" dirty="0" smtClean="0"/>
              <a:t>to ensure resources are used effectively, efficiently and for agreed objectives.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467"/>
          </a:xfrm>
        </p:spPr>
        <p:txBody>
          <a:bodyPr>
            <a:normAutofit/>
          </a:bodyPr>
          <a:lstStyle/>
          <a:p>
            <a:r>
              <a:rPr lang="en-US" dirty="0" smtClean="0"/>
              <a:t>Purpose/Relevance of M &amp; 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 fontScale="92500" lnSpcReduction="10000"/>
          </a:bodyPr>
          <a:lstStyle/>
          <a:p>
            <a:pPr marL="365760" indent="-256032">
              <a:spcBef>
                <a:spcPts val="1200"/>
              </a:spcBef>
              <a:buFont typeface="Wingdings 3"/>
              <a:buChar char=""/>
              <a:defRPr/>
            </a:pPr>
            <a:r>
              <a:rPr lang="en-US" dirty="0"/>
              <a:t>The M &amp; E system will serve to:</a:t>
            </a:r>
            <a:endParaRPr lang="en-US" dirty="0" smtClean="0">
              <a:latin typeface="Garamond" pitchFamily="18" charset="0"/>
            </a:endParaRP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 smtClean="0">
                <a:latin typeface="Garamond" pitchFamily="18" charset="0"/>
              </a:rPr>
              <a:t>Improve </a:t>
            </a:r>
            <a:r>
              <a:rPr lang="en-US" dirty="0">
                <a:latin typeface="Garamond" pitchFamily="18" charset="0"/>
              </a:rPr>
              <a:t>the effectiveness &amp; implementation of the project components </a:t>
            </a:r>
            <a:endParaRPr lang="en-US" dirty="0" smtClean="0">
              <a:latin typeface="Garamond" pitchFamily="18" charset="0"/>
            </a:endParaRPr>
          </a:p>
          <a:p>
            <a:pPr marL="1024128" lvl="1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B</a:t>
            </a:r>
            <a:r>
              <a:rPr lang="en-US" dirty="0" smtClean="0">
                <a:latin typeface="Garamond" pitchFamily="18" charset="0"/>
              </a:rPr>
              <a:t>y </a:t>
            </a:r>
            <a:r>
              <a:rPr lang="en-US" dirty="0">
                <a:latin typeface="Garamond" pitchFamily="18" charset="0"/>
              </a:rPr>
              <a:t>signaling when impact is less than anticipated and identifying possible problems.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Strengthen the organization's ability to report results and justify resource requests to the donors.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Identify lessons learned and best practices. 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Ensure that all organizations' project funds are used effectively within the agreed </a:t>
            </a:r>
            <a:r>
              <a:rPr lang="en-US" dirty="0" smtClean="0">
                <a:latin typeface="Garamond" pitchFamily="18" charset="0"/>
              </a:rPr>
              <a:t>time frame </a:t>
            </a:r>
            <a:r>
              <a:rPr lang="en-US" dirty="0">
                <a:latin typeface="Garamond" pitchFamily="18" charset="0"/>
              </a:rPr>
              <a:t>and budget.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Ensure continuous learning and quality control for the organization’s </a:t>
            </a:r>
            <a:r>
              <a:rPr lang="en-US" dirty="0" err="1">
                <a:latin typeface="Garamond" pitchFamily="18" charset="0"/>
              </a:rPr>
              <a:t>programme</a:t>
            </a:r>
            <a:r>
              <a:rPr lang="en-US" dirty="0">
                <a:latin typeface="Garamond" pitchFamily="18" charset="0"/>
              </a:rPr>
              <a:t>.</a:t>
            </a:r>
          </a:p>
          <a:p>
            <a:pPr marL="566928" indent="-457200">
              <a:spcBef>
                <a:spcPts val="1200"/>
              </a:spcBef>
              <a:defRPr/>
            </a:pPr>
            <a:r>
              <a:rPr lang="en-US" dirty="0">
                <a:latin typeface="Garamond" pitchFamily="18" charset="0"/>
              </a:rPr>
              <a:t>Support the broader </a:t>
            </a:r>
            <a:r>
              <a:rPr lang="en-US" dirty="0" err="1">
                <a:latin typeface="Garamond" pitchFamily="18" charset="0"/>
              </a:rPr>
              <a:t>programme</a:t>
            </a:r>
            <a:r>
              <a:rPr lang="en-US" dirty="0">
                <a:latin typeface="Garamond" pitchFamily="18" charset="0"/>
              </a:rPr>
              <a:t> management requirement.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65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120" y="82975"/>
            <a:ext cx="10515600" cy="6265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Process of Designing M &amp; 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498" y="953814"/>
            <a:ext cx="11596819" cy="5223150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AutoNum type="arabicPeriod"/>
            </a:pPr>
            <a:r>
              <a:rPr lang="en-US" b="1" dirty="0" smtClean="0"/>
              <a:t>Define </a:t>
            </a:r>
            <a:r>
              <a:rPr lang="en-US" b="1" dirty="0" smtClean="0"/>
              <a:t>the aim/purpose of the M&amp;E System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Baseline information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3</a:t>
            </a:r>
            <a:r>
              <a:rPr lang="en-US" b="1" dirty="0" smtClean="0"/>
              <a:t>.          Select the relevant information </a:t>
            </a:r>
          </a:p>
          <a:p>
            <a:pPr lvl="1"/>
            <a:r>
              <a:rPr lang="en-US" dirty="0" smtClean="0"/>
              <a:t>Examine </a:t>
            </a:r>
            <a:r>
              <a:rPr lang="en-US" dirty="0" smtClean="0"/>
              <a:t>and refer to the project goal, objectives, activities and performance indicators. </a:t>
            </a:r>
          </a:p>
          <a:p>
            <a:pPr lvl="1"/>
            <a:r>
              <a:rPr lang="en-US" dirty="0" smtClean="0"/>
              <a:t>Identify what project components and issues that are to be monitored and evaluated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Relevance; efficiency; effectiveness; outcomes; </a:t>
            </a:r>
            <a:r>
              <a:rPr lang="en-US" dirty="0">
                <a:solidFill>
                  <a:srgbClr val="FF0000"/>
                </a:solidFill>
              </a:rPr>
              <a:t>impact; sustainability; replicability.= </a:t>
            </a:r>
            <a:r>
              <a:rPr lang="en-US" dirty="0" smtClean="0"/>
              <a:t>Evaluation questions/ Parameters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 smtClean="0"/>
              <a:t>4</a:t>
            </a:r>
            <a:r>
              <a:rPr lang="en-US" b="1" dirty="0" smtClean="0"/>
              <a:t>.         Design the M&amp;E tools </a:t>
            </a:r>
          </a:p>
          <a:p>
            <a:pPr lvl="1"/>
            <a:r>
              <a:rPr lang="en-US" dirty="0" smtClean="0"/>
              <a:t>Good form design facilitate accurate recording of information</a:t>
            </a:r>
          </a:p>
          <a:p>
            <a:pPr lvl="1"/>
            <a:r>
              <a:rPr lang="en-US" dirty="0" smtClean="0"/>
              <a:t>Clear instructions </a:t>
            </a:r>
          </a:p>
          <a:p>
            <a:pPr lvl="1"/>
            <a:r>
              <a:rPr lang="en-US" dirty="0" smtClean="0"/>
              <a:t>Forms should contain enough information </a:t>
            </a:r>
          </a:p>
          <a:p>
            <a:pPr lvl="1"/>
            <a:r>
              <a:rPr lang="en-US" dirty="0" smtClean="0"/>
              <a:t>Ease of use of the form</a:t>
            </a:r>
          </a:p>
          <a:p>
            <a:pPr marL="0" indent="0">
              <a:buNone/>
            </a:pPr>
            <a:r>
              <a:rPr lang="en-US" dirty="0" smtClean="0"/>
              <a:t>5.    </a:t>
            </a:r>
            <a:r>
              <a:rPr lang="en-US" b="1" dirty="0" smtClean="0"/>
              <a:t>Collect and analyze data </a:t>
            </a:r>
          </a:p>
          <a:p>
            <a:pPr marL="457200" lvl="1" indent="0">
              <a:buNone/>
            </a:pPr>
            <a:r>
              <a:rPr lang="en-US" b="1" dirty="0" smtClean="0"/>
              <a:t>Collection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Data </a:t>
            </a:r>
            <a:r>
              <a:rPr lang="en-US" dirty="0" smtClean="0"/>
              <a:t>– when will data be collected- How will be collected- who collects-who reports</a:t>
            </a:r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Methods of collecting data: </a:t>
            </a:r>
            <a:r>
              <a:rPr lang="en-US" dirty="0" smtClean="0"/>
              <a:t>surveys with preset questionnaire; participatory methods; supervision and </a:t>
            </a:r>
            <a:r>
              <a:rPr lang="en-US" dirty="0" smtClean="0"/>
              <a:t>checklists</a:t>
            </a:r>
            <a:r>
              <a:rPr lang="en-US" dirty="0" smtClean="0"/>
              <a:t>,; Project visits; case studies; Regular record keeping/forms diaries.</a:t>
            </a:r>
          </a:p>
          <a:p>
            <a:pPr lvl="1"/>
            <a:r>
              <a:rPr lang="en-US" dirty="0" smtClean="0"/>
              <a:t>Recording manner</a:t>
            </a:r>
          </a:p>
          <a:p>
            <a:pPr lvl="1"/>
            <a:r>
              <a:rPr lang="en-US" dirty="0" smtClean="0"/>
              <a:t>Formats of project reporting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raining and support.</a:t>
            </a:r>
          </a:p>
          <a:p>
            <a:pPr marL="457200" lvl="1" indent="0">
              <a:buNone/>
            </a:pPr>
            <a:r>
              <a:rPr lang="en-US" b="1" dirty="0" smtClean="0"/>
              <a:t>Analysis</a:t>
            </a:r>
            <a:r>
              <a:rPr lang="en-US" dirty="0" smtClean="0"/>
              <a:t>: </a:t>
            </a:r>
          </a:p>
          <a:p>
            <a:pPr marL="457200" lvl="1" indent="0">
              <a:buNone/>
            </a:pPr>
            <a:r>
              <a:rPr lang="en-US" dirty="0" smtClean="0"/>
              <a:t>Accuracy; Relevance ; People using the finding; results are available when needed. Who will evaluate the monitoring data; what will be the unit of analysis.</a:t>
            </a:r>
          </a:p>
          <a:p>
            <a:pPr marL="457200" lvl="1" indent="0">
              <a:buNone/>
            </a:pPr>
            <a:r>
              <a:rPr lang="en-US" dirty="0" smtClean="0"/>
              <a:t>Reflection</a:t>
            </a:r>
          </a:p>
          <a:p>
            <a:pPr marL="0" indent="0">
              <a:buNone/>
            </a:pPr>
            <a:r>
              <a:rPr lang="en-US" dirty="0" smtClean="0"/>
              <a:t>6.     </a:t>
            </a:r>
            <a:r>
              <a:rPr lang="en-US" b="1" dirty="0" smtClean="0"/>
              <a:t>Present and use information 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Communicating and reporting: </a:t>
            </a:r>
            <a:r>
              <a:rPr lang="en-US" b="1" dirty="0" smtClean="0"/>
              <a:t>Reporting </a:t>
            </a:r>
            <a:r>
              <a:rPr lang="en-US" b="1" dirty="0" smtClean="0"/>
              <a:t>schedule; Who receives the report and when</a:t>
            </a:r>
            <a:r>
              <a:rPr lang="en-US" dirty="0" smtClean="0"/>
              <a:t>; </a:t>
            </a:r>
            <a:r>
              <a:rPr lang="en-US" dirty="0" smtClean="0"/>
              <a:t>report the M&amp; E findings to different stakeholders for difference.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446120" y="1530000"/>
              <a:ext cx="7750440" cy="38404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6760" y="1520640"/>
                <a:ext cx="7769160" cy="385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36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534"/>
            <a:ext cx="10515600" cy="62653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Step 1: Define </a:t>
            </a:r>
            <a:r>
              <a:rPr lang="en-US" b="1" dirty="0"/>
              <a:t>the aim/purpose of the M&amp;E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905933"/>
            <a:ext cx="11303000" cy="527103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1. Who needs the information and for what</a:t>
            </a:r>
            <a:r>
              <a:rPr lang="en-US" dirty="0" smtClean="0"/>
              <a:t>?</a:t>
            </a:r>
          </a:p>
          <a:p>
            <a:r>
              <a:rPr lang="en-US" dirty="0" smtClean="0"/>
              <a:t>Information could be needed for:</a:t>
            </a:r>
          </a:p>
          <a:p>
            <a:pPr lvl="1"/>
            <a:r>
              <a:rPr lang="en-US" i="1" dirty="0" smtClean="0"/>
              <a:t>Accountability to donors and your own organization, partners, those affected by your work</a:t>
            </a:r>
          </a:p>
          <a:p>
            <a:pPr lvl="1"/>
            <a:r>
              <a:rPr lang="en-US" i="1" dirty="0" smtClean="0"/>
              <a:t>Day-to-day decision about your work</a:t>
            </a:r>
            <a:endParaRPr lang="en-US" i="1" dirty="0"/>
          </a:p>
          <a:p>
            <a:pPr marL="0" indent="0">
              <a:buNone/>
            </a:pPr>
            <a:r>
              <a:rPr lang="en-US" b="1" dirty="0" smtClean="0"/>
              <a:t>2. Set the objectives of the system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u="sng" dirty="0" smtClean="0"/>
              <a:t>Purpose evaluation Question</a:t>
            </a:r>
            <a:r>
              <a:rPr lang="en-US" dirty="0" smtClean="0"/>
              <a:t>: The core purposes of the M &amp;E system for  ….. </a:t>
            </a:r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i="1" dirty="0" smtClean="0"/>
              <a:t>to provide the information needed for results-based management and to involve key stakeholder in learning how to improve project implementation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8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32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Step 2. Baseline Information/ Survey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267" y="1236133"/>
            <a:ext cx="11125199" cy="494083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These are studies that are carried out to establish a starting point for the project making it possible to see if anything has changed as a result of the project.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In project management, a baseline is a known state by which something is measured or compared.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Baseline is best established before a program is implemented.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Documenting the status is a vital component in project implementation process.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407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666"/>
            <a:ext cx="10515600" cy="516467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+mn-lt"/>
              </a:rPr>
              <a:t>Step3: Select </a:t>
            </a:r>
            <a:r>
              <a:rPr lang="en-US" sz="3200" b="1" dirty="0">
                <a:latin typeface="+mn-lt"/>
              </a:rPr>
              <a:t>the relevant information 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067" y="829732"/>
            <a:ext cx="10989733" cy="5774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b="1" dirty="0" smtClean="0"/>
              <a:t>Determine </a:t>
            </a:r>
            <a:r>
              <a:rPr lang="en-US" b="1" dirty="0"/>
              <a:t>the information to be collected on the issues for monitoring</a:t>
            </a:r>
            <a:r>
              <a:rPr lang="en-US" dirty="0"/>
              <a:t>.</a:t>
            </a:r>
          </a:p>
          <a:p>
            <a:r>
              <a:rPr lang="en-US" sz="2400" i="1" dirty="0" smtClean="0"/>
              <a:t>VIP Construction: Information shall need to be collected? </a:t>
            </a:r>
          </a:p>
          <a:p>
            <a:r>
              <a:rPr lang="en-US" sz="2400" i="1" dirty="0" smtClean="0"/>
              <a:t>Depth of the pit, Ventilation, Number of door, quality of materials used, size of the rooms, width and height of the walls, material mix etc. </a:t>
            </a:r>
            <a:r>
              <a:rPr lang="en-US" sz="2400" b="1" i="1" dirty="0" smtClean="0"/>
              <a:t>PDM project</a:t>
            </a:r>
            <a:r>
              <a:rPr lang="en-US" sz="2400" i="1" dirty="0" smtClean="0"/>
              <a:t>: Income earned after receiving PDM funds, household incomes,  enterprise establishment/expansion, increased production,  employment creation,  improved household welfare,  increased household assets, saving and investment, Food security, poverty reduction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2. Decide what information will you will use.</a:t>
            </a:r>
          </a:p>
          <a:p>
            <a:pPr marL="0" indent="0">
              <a:buNone/>
            </a:pPr>
            <a:r>
              <a:rPr lang="en-US" dirty="0" smtClean="0"/>
              <a:t>3. Existing systems.</a:t>
            </a:r>
          </a:p>
          <a:p>
            <a:pPr marL="0" indent="0">
              <a:buNone/>
            </a:pPr>
            <a:r>
              <a:rPr lang="en-US" dirty="0" smtClean="0"/>
              <a:t>4. Identify the </a:t>
            </a:r>
            <a:r>
              <a:rPr lang="en-US" b="1" dirty="0" smtClean="0">
                <a:solidFill>
                  <a:srgbClr val="C00000"/>
                </a:solidFill>
              </a:rPr>
              <a:t>M&amp;E questions </a:t>
            </a:r>
            <a:r>
              <a:rPr lang="en-US" dirty="0" smtClean="0"/>
              <a:t>and key indicators.</a:t>
            </a:r>
          </a:p>
          <a:p>
            <a:pPr marL="0" indent="0">
              <a:buNone/>
            </a:pPr>
            <a:r>
              <a:rPr lang="en-US" dirty="0" smtClean="0"/>
              <a:t>5. Set performance measurement question. </a:t>
            </a:r>
            <a:r>
              <a:rPr lang="en-US" sz="1800" i="1" dirty="0" smtClean="0"/>
              <a:t>How has the income levels of the PDM target households changed as compared to the non-target households? To what extent……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9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126"/>
            <a:ext cx="10515600" cy="30938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386" y="536266"/>
            <a:ext cx="10934414" cy="564069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have implemented a project to construct VIPs around the two divisions of </a:t>
            </a:r>
            <a:r>
              <a:rPr lang="en-US" dirty="0" err="1" smtClean="0"/>
              <a:t>Arua</a:t>
            </a:r>
            <a:r>
              <a:rPr lang="en-US" dirty="0" smtClean="0"/>
              <a:t> City. As an M &amp; E expert or project manager, what information will be collected about the VIP construction?</a:t>
            </a:r>
          </a:p>
          <a:p>
            <a:pPr marL="0" indent="0">
              <a:buNone/>
            </a:pPr>
            <a:r>
              <a:rPr lang="en-US" dirty="0" smtClean="0"/>
              <a:t>	1. </a:t>
            </a:r>
          </a:p>
          <a:p>
            <a:pPr marL="0" indent="0">
              <a:buNone/>
            </a:pPr>
            <a:r>
              <a:rPr lang="en-US" dirty="0" smtClean="0"/>
              <a:t>	2. </a:t>
            </a:r>
          </a:p>
          <a:p>
            <a:pPr marL="0" indent="0">
              <a:buNone/>
            </a:pPr>
            <a:r>
              <a:rPr lang="en-US" dirty="0" smtClean="0"/>
              <a:t>	3.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7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2739"/>
          </a:xfrm>
        </p:spPr>
        <p:txBody>
          <a:bodyPr/>
          <a:lstStyle/>
          <a:p>
            <a:r>
              <a:rPr lang="en-US" dirty="0" smtClean="0"/>
              <a:t>Monitoring and Evaluation Plan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307592"/>
            <a:ext cx="11146536" cy="5294376"/>
          </a:xfrm>
        </p:spPr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s critical for keeping track of activities and resources. </a:t>
            </a:r>
          </a:p>
          <a:p>
            <a:r>
              <a:rPr lang="en-US" dirty="0" smtClean="0"/>
              <a:t>Describes M&amp;E objectives, strategies, methodologies, work plan, its activities in detail and the technical tools to be used </a:t>
            </a:r>
          </a:p>
          <a:p>
            <a:pPr lvl="1"/>
            <a:r>
              <a:rPr lang="en-US" dirty="0" smtClean="0"/>
              <a:t>Key questions for monitoring </a:t>
            </a:r>
          </a:p>
          <a:p>
            <a:pPr lvl="1"/>
            <a:r>
              <a:rPr lang="en-US" dirty="0" smtClean="0"/>
              <a:t>Indicators </a:t>
            </a:r>
          </a:p>
          <a:p>
            <a:pPr lvl="1"/>
            <a:r>
              <a:rPr lang="en-US" dirty="0" smtClean="0"/>
              <a:t>Baseline data </a:t>
            </a:r>
          </a:p>
          <a:p>
            <a:pPr lvl="1"/>
            <a:r>
              <a:rPr lang="en-US" dirty="0" smtClean="0"/>
              <a:t>Frequency of data collection </a:t>
            </a:r>
          </a:p>
          <a:p>
            <a:pPr lvl="1"/>
            <a:r>
              <a:rPr lang="en-US" dirty="0" smtClean="0"/>
              <a:t>How information will be collected </a:t>
            </a:r>
          </a:p>
          <a:p>
            <a:pPr lvl="1"/>
            <a:r>
              <a:rPr lang="en-US" dirty="0" smtClean="0"/>
              <a:t>Who is involved </a:t>
            </a:r>
          </a:p>
          <a:p>
            <a:pPr lvl="1"/>
            <a:r>
              <a:rPr lang="en-US" dirty="0" smtClean="0"/>
              <a:t>How the information collected will be 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376" y="73152"/>
            <a:ext cx="10515600" cy="4846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Logical framework to monitor &amp; Evaluation tool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353049"/>
              </p:ext>
            </p:extLst>
          </p:nvPr>
        </p:nvGraphicFramePr>
        <p:xfrm>
          <a:off x="139948" y="706292"/>
          <a:ext cx="11750036" cy="877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0800"/>
                <a:gridCol w="1200319"/>
                <a:gridCol w="925605"/>
                <a:gridCol w="857042"/>
                <a:gridCol w="865612"/>
                <a:gridCol w="874182"/>
                <a:gridCol w="874182"/>
                <a:gridCol w="934175"/>
                <a:gridCol w="881977"/>
                <a:gridCol w="988714"/>
                <a:gridCol w="988714"/>
                <a:gridCol w="988714"/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Project</a:t>
                      </a:r>
                      <a:r>
                        <a:rPr lang="en-US" sz="1600" b="1" baseline="0" dirty="0" smtClean="0"/>
                        <a:t> Summary/intervention logic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OVIs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MOVs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Assumptions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Baseline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Frequency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Methods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Participants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Information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Use of Information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01914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Project</a:t>
                      </a:r>
                      <a:r>
                        <a:rPr lang="en-US" sz="1200" b="1" baseline="0" dirty="0" smtClean="0"/>
                        <a:t> Goal: </a:t>
                      </a:r>
                      <a:r>
                        <a:rPr lang="en-US" sz="1200" baseline="0" dirty="0" smtClean="0"/>
                        <a:t>(Impact) Rural households in </a:t>
                      </a:r>
                      <a:r>
                        <a:rPr lang="en-US" sz="1200" baseline="0" dirty="0" err="1" smtClean="0"/>
                        <a:t>Kabale</a:t>
                      </a:r>
                      <a:r>
                        <a:rPr lang="en-US" sz="1200" baseline="0" dirty="0" smtClean="0"/>
                        <a:t> increase their average household income by 25%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 of families who produce enough food to cover lean periods.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-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20%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Accountability/Learning</a:t>
                      </a:r>
                      <a:r>
                        <a:rPr lang="en-US" sz="1400" baseline="0" dirty="0" smtClean="0"/>
                        <a:t>/ Decision making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1047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Project</a:t>
                      </a:r>
                      <a:r>
                        <a:rPr lang="en-US" sz="1200" b="1" baseline="0" dirty="0" smtClean="0"/>
                        <a:t> Purpose</a:t>
                      </a:r>
                      <a:r>
                        <a:rPr lang="en-US" sz="1200" baseline="0" dirty="0" smtClean="0"/>
                        <a:t>: (Outcomes)</a:t>
                      </a:r>
                    </a:p>
                    <a:p>
                      <a:r>
                        <a:rPr lang="en-US" sz="1200" baseline="0" dirty="0" smtClean="0"/>
                        <a:t>Subsistence farmers increase their crop yields by implementing more appropriate crop production methods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% of families adopting improved techniques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Where?</a:t>
                      </a:r>
                    </a:p>
                    <a:p>
                      <a:r>
                        <a:rPr lang="en-US" sz="1400" dirty="0" smtClean="0"/>
                        <a:t>How?</a:t>
                      </a:r>
                    </a:p>
                    <a:p>
                      <a:r>
                        <a:rPr lang="en-US" sz="1400" dirty="0" smtClean="0"/>
                        <a:t>-Review</a:t>
                      </a:r>
                      <a:r>
                        <a:rPr lang="en-US" sz="1400" baseline="0" dirty="0" smtClean="0"/>
                        <a:t> records of Extension workers.</a:t>
                      </a:r>
                    </a:p>
                    <a:p>
                      <a:r>
                        <a:rPr lang="en-US" sz="1400" baseline="0" dirty="0" smtClean="0"/>
                        <a:t>- Observe through site visits.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1313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Project</a:t>
                      </a:r>
                      <a:r>
                        <a:rPr lang="en-US" sz="1200" b="1" baseline="0" dirty="0" smtClean="0"/>
                        <a:t> outputs</a:t>
                      </a:r>
                      <a:r>
                        <a:rPr lang="en-US" sz="1200" baseline="0" dirty="0" smtClean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baseline="0" dirty="0" smtClean="0"/>
                        <a:t>The Farmers’ Association is supported and strengthened in the target area.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baseline="0" dirty="0" smtClean="0"/>
                        <a:t>Farmers’ Groups Created.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baseline="0" dirty="0" smtClean="0"/>
                        <a:t>Modern Farming </a:t>
                      </a:r>
                      <a:r>
                        <a:rPr lang="en-US" sz="1200" baseline="0" dirty="0" err="1" smtClean="0"/>
                        <a:t>equipments</a:t>
                      </a:r>
                      <a:r>
                        <a:rPr lang="en-US" sz="1200" baseline="0" dirty="0" smtClean="0"/>
                        <a:t> distributed.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No. of farmers groups created.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131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Project</a:t>
                      </a:r>
                      <a:r>
                        <a:rPr lang="en-US" b="1" baseline="0" dirty="0" smtClean="0"/>
                        <a:t> activities</a:t>
                      </a:r>
                    </a:p>
                    <a:p>
                      <a:r>
                        <a:rPr lang="en-US" sz="1400" b="0" baseline="0" dirty="0" smtClean="0"/>
                        <a:t>1.1 </a:t>
                      </a:r>
                    </a:p>
                    <a:p>
                      <a:r>
                        <a:rPr lang="en-US" sz="1400" b="0" baseline="0" dirty="0" smtClean="0"/>
                        <a:t>1.2</a:t>
                      </a:r>
                    </a:p>
                    <a:p>
                      <a:r>
                        <a:rPr lang="en-US" sz="1400" b="0" baseline="0" dirty="0" smtClean="0"/>
                        <a:t>2.1 </a:t>
                      </a:r>
                    </a:p>
                    <a:p>
                      <a:r>
                        <a:rPr lang="en-US" sz="1400" b="0" baseline="0" dirty="0" smtClean="0"/>
                        <a:t>2.2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u="sng" dirty="0" smtClean="0"/>
                        <a:t>Inputs</a:t>
                      </a:r>
                      <a:endParaRPr lang="en-US" sz="1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The System is stable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1470992" y="5532340"/>
            <a:ext cx="2456953" cy="723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1844703" y="4834393"/>
            <a:ext cx="2162754" cy="556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137036" y="4655972"/>
            <a:ext cx="2862470" cy="74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946204" y="3349266"/>
            <a:ext cx="3061253" cy="1121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137037" y="3294588"/>
            <a:ext cx="3124862" cy="7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073426" y="2108175"/>
            <a:ext cx="3132814" cy="1066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5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687" y="70928"/>
            <a:ext cx="10515600" cy="42205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125681"/>
              </p:ext>
            </p:extLst>
          </p:nvPr>
        </p:nvGraphicFramePr>
        <p:xfrm>
          <a:off x="333957" y="612252"/>
          <a:ext cx="11019843" cy="4554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427"/>
                <a:gridCol w="1224427"/>
                <a:gridCol w="1224427"/>
                <a:gridCol w="1224427"/>
                <a:gridCol w="1224427"/>
                <a:gridCol w="1224427"/>
                <a:gridCol w="1224427"/>
                <a:gridCol w="1224427"/>
                <a:gridCol w="1224427"/>
              </a:tblGrid>
              <a:tr h="544179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Status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Frequency /When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r>
                        <a:rPr lang="en-US" dirty="0" smtClean="0"/>
                        <a:t>Baseline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</a:t>
                      </a:r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Quantitative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Qualitative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179">
                <a:tc gridSpan="9"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Impact:</a:t>
                      </a:r>
                      <a:r>
                        <a:rPr lang="en-US" b="1" baseline="0" dirty="0" smtClean="0"/>
                        <a:t>                  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Weekly, Monthly,</a:t>
                      </a:r>
                      <a:r>
                        <a:rPr lang="en-US" baseline="0" dirty="0" smtClean="0"/>
                        <a:t> Quarterly /</a:t>
                      </a:r>
                      <a:r>
                        <a:rPr lang="en-US" baseline="0" dirty="0" err="1" smtClean="0"/>
                        <a:t>annaul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Surveys/Questionnaire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Interviews/Observation/ Story</a:t>
                      </a:r>
                      <a:r>
                        <a:rPr lang="en-US" baseline="0" dirty="0" smtClean="0"/>
                        <a:t> telling/document review.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4179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90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Farmers</a:t>
            </a:r>
            <a:r>
              <a:rPr lang="en-US" dirty="0"/>
              <a:t>’ Groups </a:t>
            </a:r>
            <a:r>
              <a:rPr lang="en-US" dirty="0" smtClean="0"/>
              <a:t>Created. (Output)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711" y="1439186"/>
            <a:ext cx="10980089" cy="4737777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Activities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2.1 Identifying farmers</a:t>
            </a:r>
          </a:p>
          <a:p>
            <a:pPr marL="0" indent="0">
              <a:buNone/>
            </a:pPr>
            <a:r>
              <a:rPr lang="en-US" dirty="0" smtClean="0"/>
              <a:t>2.2 Profiling farmers</a:t>
            </a:r>
          </a:p>
          <a:p>
            <a:pPr marL="0" indent="0">
              <a:buNone/>
            </a:pPr>
            <a:r>
              <a:rPr lang="en-US" dirty="0" smtClean="0"/>
              <a:t>2.3 Validating farmers</a:t>
            </a:r>
          </a:p>
          <a:p>
            <a:pPr marL="0" indent="0">
              <a:buNone/>
            </a:pPr>
            <a:r>
              <a:rPr lang="en-US" dirty="0" smtClean="0"/>
              <a:t>2.4 </a:t>
            </a:r>
            <a:r>
              <a:rPr lang="en-US" dirty="0" err="1" smtClean="0"/>
              <a:t>e.t.c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 smtClean="0"/>
              <a:t>Inputs/Resources</a:t>
            </a:r>
          </a:p>
          <a:p>
            <a:pPr marL="0" indent="0">
              <a:buNone/>
            </a:pPr>
            <a:r>
              <a:rPr lang="en-US" dirty="0" smtClean="0"/>
              <a:t>2.1.1 Local council leaders.</a:t>
            </a:r>
          </a:p>
          <a:p>
            <a:pPr marL="0" indent="0">
              <a:buNone/>
            </a:pPr>
            <a:r>
              <a:rPr lang="en-US" dirty="0" smtClean="0"/>
              <a:t>2.1.2 Farmers’ lists.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 &amp; </a:t>
            </a:r>
            <a:r>
              <a:rPr lang="en-US" smtClean="0"/>
              <a:t>E Plan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976814"/>
              </p:ext>
            </p:extLst>
          </p:nvPr>
        </p:nvGraphicFramePr>
        <p:xfrm>
          <a:off x="320043" y="1825625"/>
          <a:ext cx="1103375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973"/>
                <a:gridCol w="1225973"/>
                <a:gridCol w="1225973"/>
                <a:gridCol w="1225973"/>
                <a:gridCol w="1225973"/>
                <a:gridCol w="1450508"/>
                <a:gridCol w="1682496"/>
                <a:gridCol w="544915"/>
                <a:gridCol w="1225973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Questions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Indicators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Baseline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Information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9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0171"/>
          </a:xfrm>
        </p:spPr>
        <p:txBody>
          <a:bodyPr/>
          <a:lstStyle/>
          <a:p>
            <a:r>
              <a:rPr lang="en-US" dirty="0" smtClean="0"/>
              <a:t>Key Documents Required for M&amp;E System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880"/>
            <a:ext cx="10515600" cy="4851083"/>
          </a:xfrm>
        </p:spPr>
        <p:txBody>
          <a:bodyPr/>
          <a:lstStyle/>
          <a:p>
            <a:r>
              <a:rPr lang="en-US" dirty="0" smtClean="0"/>
              <a:t>The following are key for each project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Needs Assessment/ situational analysis report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The project implementation manual;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Final results framework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Project monitoring and evaluation plan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Monthly/Quarterly/Weekly performance progress 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0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043"/>
          </a:xfrm>
        </p:spPr>
        <p:txBody>
          <a:bodyPr/>
          <a:lstStyle/>
          <a:p>
            <a:r>
              <a:rPr lang="en-US" dirty="0" smtClean="0"/>
              <a:t>Quality of your M&amp;E and Keeping It Updated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9616"/>
            <a:ext cx="10515600" cy="4677347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 smtClean="0"/>
              <a:t>Once you have a detailed M&amp;E system, two more steps are needed.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600" dirty="0" smtClean="0"/>
              <a:t>First, you need to check the overall quality of the system itself, as designed. </a:t>
            </a:r>
            <a:endParaRPr lang="en-US" sz="2600" dirty="0"/>
          </a:p>
          <a:p>
            <a:pPr lvl="2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Second, you need to keep updating it to accommodate changing  information needs, </a:t>
            </a:r>
          </a:p>
          <a:p>
            <a:pPr lvl="2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skill levels and contexts as well as the</a:t>
            </a:r>
          </a:p>
          <a:p>
            <a:pPr lvl="2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refinements in project strategies and activities.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1357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332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Standard Criteria for Assessing the Quality of Your M&amp;E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3624"/>
            <a:ext cx="10515600" cy="4956048"/>
          </a:xfrm>
        </p:spPr>
        <p:txBody>
          <a:bodyPr>
            <a:normAutofit/>
          </a:bodyPr>
          <a:lstStyle/>
          <a:p>
            <a:r>
              <a:rPr lang="en-US" dirty="0" smtClean="0"/>
              <a:t>Utility </a:t>
            </a:r>
          </a:p>
          <a:p>
            <a:pPr lvl="1"/>
            <a:r>
              <a:rPr lang="en-US" dirty="0" smtClean="0"/>
              <a:t>The M&amp;E system will serve the practical information needs of intended users; </a:t>
            </a:r>
          </a:p>
          <a:p>
            <a:r>
              <a:rPr lang="en-US" dirty="0" smtClean="0"/>
              <a:t>Feasibility </a:t>
            </a:r>
          </a:p>
          <a:p>
            <a:pPr lvl="1"/>
            <a:r>
              <a:rPr lang="en-US" dirty="0" smtClean="0"/>
              <a:t>The methods, sequences, timing and processing procedures proposed are realistic, prudent and cost effective; </a:t>
            </a:r>
          </a:p>
          <a:p>
            <a:r>
              <a:rPr lang="en-US" dirty="0" smtClean="0"/>
              <a:t>Propriety </a:t>
            </a:r>
          </a:p>
          <a:p>
            <a:pPr lvl="1"/>
            <a:r>
              <a:rPr lang="en-US" dirty="0" smtClean="0"/>
              <a:t>The M&amp;E activities will be conducted legally, ethically and with due regard for the welfare of those affected by its results; </a:t>
            </a:r>
          </a:p>
          <a:p>
            <a:r>
              <a:rPr lang="en-US" dirty="0" smtClean="0"/>
              <a:t>Accuracy </a:t>
            </a:r>
          </a:p>
          <a:p>
            <a:pPr lvl="1"/>
            <a:r>
              <a:rPr lang="en-US" dirty="0" smtClean="0"/>
              <a:t>The M&amp;E outputs will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What is going to be M&amp;E? What methodologies are going to be used?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Who is going to M&amp;E?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How will this data be evaluated?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/>
              <a:t>What will be done with the M&amp;E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2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1457</Words>
  <Application>Microsoft Office PowerPoint</Application>
  <PresentationFormat>Widescreen</PresentationFormat>
  <Paragraphs>198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Garamond</vt:lpstr>
      <vt:lpstr>Wingdings</vt:lpstr>
      <vt:lpstr>Wingdings 3</vt:lpstr>
      <vt:lpstr>Office Theme</vt:lpstr>
      <vt:lpstr>Establishing a Monitoring and Evaluation System `</vt:lpstr>
      <vt:lpstr>Session Content</vt:lpstr>
      <vt:lpstr>Key terms </vt:lpstr>
      <vt:lpstr>What is a M &amp; E system?</vt:lpstr>
      <vt:lpstr>Objective of M &amp; E System</vt:lpstr>
      <vt:lpstr>Objectives of M &amp; E system cont’</vt:lpstr>
      <vt:lpstr>Purpose/Relevance of M &amp; E System</vt:lpstr>
      <vt:lpstr>Process of Designing M &amp; E System</vt:lpstr>
      <vt:lpstr>Step 1: Define the aim/purpose of the M&amp;E System </vt:lpstr>
      <vt:lpstr>Step 2. Baseline Information/ Survey</vt:lpstr>
      <vt:lpstr>Step3: Select the relevant information </vt:lpstr>
      <vt:lpstr>PowerPoint Presentation</vt:lpstr>
      <vt:lpstr>Monitoring and Evaluation Plan </vt:lpstr>
      <vt:lpstr>Logical framework to monitor &amp; Evaluation tool</vt:lpstr>
      <vt:lpstr>PowerPoint Presentation</vt:lpstr>
      <vt:lpstr>2. Farmers’ Groups Created. (Output)</vt:lpstr>
      <vt:lpstr>M &amp; E Plan</vt:lpstr>
      <vt:lpstr>Key Documents Required for M&amp;E System </vt:lpstr>
      <vt:lpstr>Quality of your M&amp;E and Keeping It Updated</vt:lpstr>
      <vt:lpstr>Standard Criteria for Assessing the Quality of Your M&amp;E System</vt:lpstr>
      <vt:lpstr>Summary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81</cp:revision>
  <dcterms:created xsi:type="dcterms:W3CDTF">2024-09-30T10:03:00Z</dcterms:created>
  <dcterms:modified xsi:type="dcterms:W3CDTF">2026-09-09T18:35:23Z</dcterms:modified>
</cp:coreProperties>
</file>