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87" r:id="rId4"/>
    <p:sldId id="271" r:id="rId5"/>
    <p:sldId id="284" r:id="rId6"/>
    <p:sldId id="272" r:id="rId7"/>
    <p:sldId id="283" r:id="rId8"/>
    <p:sldId id="275" r:id="rId9"/>
    <p:sldId id="285" r:id="rId10"/>
    <p:sldId id="274" r:id="rId11"/>
    <p:sldId id="286" r:id="rId12"/>
    <p:sldId id="288" r:id="rId13"/>
    <p:sldId id="282" r:id="rId14"/>
    <p:sldId id="258" r:id="rId15"/>
  </p:sldIdLst>
  <p:sldSz cx="1080135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9BF4E481-26F6-45EF-A5D7-1AD8843CFAD7}">
          <p14:sldIdLst>
            <p14:sldId id="256"/>
          </p14:sldIdLst>
        </p14:section>
        <p14:section name="Untitled Section" id="{49AA565C-C90F-40F3-8FB9-6B02FAEA08FB}">
          <p14:sldIdLst>
            <p14:sldId id="287"/>
            <p14:sldId id="271"/>
            <p14:sldId id="284"/>
            <p14:sldId id="272"/>
            <p14:sldId id="283"/>
            <p14:sldId id="275"/>
            <p14:sldId id="285"/>
            <p14:sldId id="274"/>
            <p14:sldId id="286"/>
            <p14:sldId id="288"/>
            <p14:sldId id="282"/>
          </p14:sldIdLst>
        </p14:section>
        <p14:section name="Untitled Section" id="{E2C87060-DDC3-4540-B676-36A871383333}">
          <p14:sldIdLst>
            <p14:sldId id="258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9607" autoAdjust="0"/>
  </p:normalViewPr>
  <p:slideViewPr>
    <p:cSldViewPr>
      <p:cViewPr>
        <p:scale>
          <a:sx n="75" d="100"/>
          <a:sy n="75" d="100"/>
        </p:scale>
        <p:origin x="-614" y="-187"/>
      </p:cViewPr>
      <p:guideLst>
        <p:guide orient="horz" pos="2160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6FA322-80AD-4319-B46C-880714D15621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EC75C-A433-490E-BBCB-B74B5205A5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836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102" y="2130434"/>
            <a:ext cx="9181148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0205" y="3886200"/>
            <a:ext cx="7560945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73BE-73DC-46A6-9E45-4CE0EA432019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62142-7DD8-40CA-81E4-BB8367B2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310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73BE-73DC-46A6-9E45-4CE0EA432019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62142-7DD8-40CA-81E4-BB8367B2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138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232" y="4406909"/>
            <a:ext cx="918114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232" y="2906713"/>
            <a:ext cx="9181148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73BE-73DC-46A6-9E45-4CE0EA432019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62142-7DD8-40CA-81E4-BB8367B2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341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0068" y="1600206"/>
            <a:ext cx="4770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0688" y="1600206"/>
            <a:ext cx="4770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73BE-73DC-46A6-9E45-4CE0EA432019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62142-7DD8-40CA-81E4-BB8367B2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478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068" y="1535113"/>
            <a:ext cx="47724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0068" y="2174875"/>
            <a:ext cx="47724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86940" y="1535113"/>
            <a:ext cx="477434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86940" y="2174875"/>
            <a:ext cx="477434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73BE-73DC-46A6-9E45-4CE0EA432019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62142-7DD8-40CA-81E4-BB8367B2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49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73BE-73DC-46A6-9E45-4CE0EA432019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62142-7DD8-40CA-81E4-BB8367B2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643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73BE-73DC-46A6-9E45-4CE0EA432019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62142-7DD8-40CA-81E4-BB8367B2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119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70" y="273050"/>
            <a:ext cx="355357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3030" y="273059"/>
            <a:ext cx="603825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0070" y="1435103"/>
            <a:ext cx="355357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73BE-73DC-46A6-9E45-4CE0EA432019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62142-7DD8-40CA-81E4-BB8367B2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502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7141" y="4800600"/>
            <a:ext cx="648081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17141" y="612775"/>
            <a:ext cx="648081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17141" y="5367338"/>
            <a:ext cx="648081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73BE-73DC-46A6-9E45-4CE0EA432019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62142-7DD8-40CA-81E4-BB8367B2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780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73BE-73DC-46A6-9E45-4CE0EA432019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62142-7DD8-40CA-81E4-BB8367B2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08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30979" y="274647"/>
            <a:ext cx="2430304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0071" y="274647"/>
            <a:ext cx="7110889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73BE-73DC-46A6-9E45-4CE0EA432019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62142-7DD8-40CA-81E4-BB8367B2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390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101" y="1905005"/>
            <a:ext cx="8911114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101" y="4572000"/>
            <a:ext cx="7632954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73BE-73DC-46A6-9E45-4CE0EA432019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62142-7DD8-40CA-81E4-BB8367B205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73BE-73DC-46A6-9E45-4CE0EA432019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62142-7DD8-40CA-81E4-BB8367B205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235" y="5486400"/>
            <a:ext cx="9048005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234" y="3852863"/>
            <a:ext cx="7247780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73BE-73DC-46A6-9E45-4CE0EA432019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62142-7DD8-40CA-81E4-BB8367B205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0068" y="1536192"/>
            <a:ext cx="432054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0653" y="1536192"/>
            <a:ext cx="432054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73BE-73DC-46A6-9E45-4CE0EA432019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62142-7DD8-40CA-81E4-BB8367B205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068" y="1535113"/>
            <a:ext cx="432054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0068" y="2174875"/>
            <a:ext cx="432054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0653" y="1535113"/>
            <a:ext cx="432054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0653" y="2174875"/>
            <a:ext cx="432054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73BE-73DC-46A6-9E45-4CE0EA432019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62142-7DD8-40CA-81E4-BB8367B205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73BE-73DC-46A6-9E45-4CE0EA432019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62142-7DD8-40CA-81E4-BB8367B205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73BE-73DC-46A6-9E45-4CE0EA432019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62142-7DD8-40CA-81E4-BB8367B205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6" y="5495544"/>
            <a:ext cx="9181148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0047" y="6096000"/>
            <a:ext cx="9181149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73BE-73DC-46A6-9E45-4CE0EA432019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62142-7DD8-40CA-81E4-BB8367B2055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0045" y="381000"/>
            <a:ext cx="9181148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444" y="5495278"/>
            <a:ext cx="9181148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" y="0"/>
            <a:ext cx="9991249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6444" y="6096000"/>
            <a:ext cx="9181148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73BE-73DC-46A6-9E45-4CE0EA432019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A62142-7DD8-40CA-81E4-BB8367B2055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73BE-73DC-46A6-9E45-4CE0EA432019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62142-7DD8-40CA-81E4-BB8367B205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30981" y="274643"/>
            <a:ext cx="2070259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0067" y="274643"/>
            <a:ext cx="7110889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73BE-73DC-46A6-9E45-4CE0EA432019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62142-7DD8-40CA-81E4-BB8367B205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0070" y="274638"/>
            <a:ext cx="972121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070" y="1600206"/>
            <a:ext cx="972121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071" y="6356359"/>
            <a:ext cx="25203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A73BE-73DC-46A6-9E45-4CE0EA432019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90462" y="6356359"/>
            <a:ext cx="34204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0970" y="6356359"/>
            <a:ext cx="25203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62142-7DD8-40CA-81E4-BB8367B205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542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0070" y="274638"/>
            <a:ext cx="90011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070" y="1600200"/>
            <a:ext cx="9001125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991250" y="0"/>
            <a:ext cx="8101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991250" y="5486400"/>
            <a:ext cx="810101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78177" y="5648960"/>
            <a:ext cx="648081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3FA62142-7DD8-40CA-81E4-BB8367B2055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176575" y="4015613"/>
            <a:ext cx="2367281" cy="4320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9141016" y="1612773"/>
            <a:ext cx="2438399" cy="4320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51FA73BE-73DC-46A6-9E45-4CE0EA432019}" type="datetimeFigureOut">
              <a:rPr lang="en-US" smtClean="0"/>
              <a:t>8/20/2024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youtu.be/q6u0AVn-NUM?si=1OjhmrWPIielIABe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0.jpeg"/><Relationship Id="rId7" Type="http://schemas.openxmlformats.org/officeDocument/2006/relationships/image" Target="../media/image11.png"/><Relationship Id="rId12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/jodiya@mubs.ac.ug" TargetMode="External"/><Relationship Id="rId11" Type="http://schemas.openxmlformats.org/officeDocument/2006/relationships/image" Target="../media/image13.png"/><Relationship Id="rId5" Type="http://schemas.openxmlformats.org/officeDocument/2006/relationships/hyperlink" Target="mailto:hodbad@mubs.ac.ug" TargetMode="External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MUBS: How Diploma and Postgraduate Students Can Change Course or Campus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3242" r="20365"/>
          <a:stretch/>
        </p:blipFill>
        <p:spPr bwMode="auto">
          <a:xfrm>
            <a:off x="0" y="0"/>
            <a:ext cx="10834912" cy="6851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76" y="-27384"/>
            <a:ext cx="10834910" cy="6984776"/>
            <a:chOff x="-33561" y="-51871"/>
            <a:chExt cx="10834912" cy="6937256"/>
          </a:xfrm>
        </p:grpSpPr>
        <p:pic>
          <p:nvPicPr>
            <p:cNvPr id="1026" name="Picture 2" descr="C:\Users\lenovo\Desktop\Faculty power point\POWERPOINT.jpg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98"/>
            <a:stretch/>
          </p:blipFill>
          <p:spPr bwMode="auto">
            <a:xfrm>
              <a:off x="504055" y="-45672"/>
              <a:ext cx="10297296" cy="69036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C:\Users\lenovo\Desktop\Faculty power point\POWERPOINT.jpg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98" r="79962"/>
            <a:stretch/>
          </p:blipFill>
          <p:spPr bwMode="auto">
            <a:xfrm>
              <a:off x="-33561" y="-51871"/>
              <a:ext cx="700311" cy="6937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/>
          <p:cNvGrpSpPr/>
          <p:nvPr/>
        </p:nvGrpSpPr>
        <p:grpSpPr>
          <a:xfrm>
            <a:off x="-287956" y="260652"/>
            <a:ext cx="6552727" cy="6543443"/>
            <a:chOff x="11425678" y="-716449"/>
            <a:chExt cx="6552727" cy="6543443"/>
          </a:xfrm>
        </p:grpSpPr>
        <p:sp>
          <p:nvSpPr>
            <p:cNvPr id="30" name="TextBox 29"/>
            <p:cNvSpPr txBox="1"/>
            <p:nvPr/>
          </p:nvSpPr>
          <p:spPr>
            <a:xfrm>
              <a:off x="11425678" y="1229356"/>
              <a:ext cx="65527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u="sng" dirty="0">
                  <a:solidFill>
                    <a:schemeClr val="bg1"/>
                  </a:solidFill>
                  <a:latin typeface="Bookman Old Style" pitchFamily="18" charset="0"/>
                </a:rPr>
                <a:t>MAKERERE UNIVERSITY BUSINESS SCHOOL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1805399" y="5534606"/>
              <a:ext cx="527404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dirty="0">
                  <a:solidFill>
                    <a:schemeClr val="bg1"/>
                  </a:solidFill>
                  <a:latin typeface="Bookman Old Style" pitchFamily="18" charset="0"/>
                </a:rPr>
                <a:t>©2024    - DEPARTMENT OF COMMUNICATION</a:t>
              </a:r>
            </a:p>
          </p:txBody>
        </p:sp>
        <p:sp>
          <p:nvSpPr>
            <p:cNvPr id="33" name="Oval 32"/>
            <p:cNvSpPr/>
            <p:nvPr/>
          </p:nvSpPr>
          <p:spPr>
            <a:xfrm>
              <a:off x="13734548" y="-716449"/>
              <a:ext cx="1764806" cy="171455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34548" y="-716449"/>
              <a:ext cx="1764806" cy="1764806"/>
            </a:xfrm>
            <a:prstGeom prst="rect">
              <a:avLst/>
            </a:prstGeom>
          </p:spPr>
        </p:pic>
        <p:sp>
          <p:nvSpPr>
            <p:cNvPr id="40" name="Rectangle 39"/>
            <p:cNvSpPr/>
            <p:nvPr/>
          </p:nvSpPr>
          <p:spPr>
            <a:xfrm>
              <a:off x="11903571" y="2498664"/>
              <a:ext cx="5350400" cy="9541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lvl="0" algn="ctr"/>
              <a:r>
                <a:rPr lang="en-US" sz="2800" dirty="0">
                  <a:solidFill>
                    <a:prstClr val="white"/>
                  </a:solidFill>
                  <a:latin typeface="Bookman Old Style" pitchFamily="18" charset="0"/>
                </a:rPr>
                <a:t>Business Communication Skills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1894865" y="3734406"/>
              <a:ext cx="518457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>
                  <a:solidFill>
                    <a:schemeClr val="bg1"/>
                  </a:solidFill>
                  <a:latin typeface="Bookman Old Style" pitchFamily="18" charset="0"/>
                </a:rPr>
                <a:t>FOR </a:t>
              </a:r>
              <a:r>
                <a:rPr lang="en-US" sz="1300" dirty="0" smtClean="0">
                  <a:solidFill>
                    <a:schemeClr val="bg1"/>
                  </a:solidFill>
                  <a:latin typeface="Bookman Old Style" pitchFamily="18" charset="0"/>
                </a:rPr>
                <a:t>DIPLOMA</a:t>
              </a:r>
              <a:endParaRPr lang="en-US" sz="1300" dirty="0">
                <a:solidFill>
                  <a:schemeClr val="bg1"/>
                </a:solidFill>
                <a:latin typeface="Bookman Old Style" pitchFamily="18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1979930" y="1629466"/>
              <a:ext cx="527404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bg1"/>
                  </a:solidFill>
                  <a:latin typeface="Bookman Old Style" pitchFamily="18" charset="0"/>
                </a:rPr>
                <a:t>FACULTY OF BUSINESS ADMINISTRATION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083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autoRev="1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6" dur="3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TOPIC 2: EFFECTIVE COMMUNICATION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half" idx="1"/>
          </p:nvPr>
        </p:nvSpPr>
        <p:spPr>
          <a:xfrm>
            <a:off x="509622" y="1538286"/>
            <a:ext cx="4320540" cy="4590288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50000"/>
              </a:lnSpc>
              <a:buClr>
                <a:srgbClr val="4F81BD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process of exchanging ideas, thoughts, knowledge and information such that the purpose or intention is fulfilled through shared meaning. </a:t>
            </a:r>
          </a:p>
          <a:p>
            <a:pPr marL="0" lvl="0" indent="0" algn="just">
              <a:lnSpc>
                <a:spcPct val="150000"/>
              </a:lnSpc>
              <a:buClr>
                <a:srgbClr val="4F81BD"/>
              </a:buClr>
              <a:buNone/>
            </a:pP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50000"/>
              </a:lnSpc>
              <a:buClr>
                <a:srgbClr val="4F81BD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simple words, it is the presentation of views by the sender in a way best understood by the receiver.</a:t>
            </a:r>
          </a:p>
          <a:p>
            <a:pPr marL="0" lvl="0" indent="0" algn="just">
              <a:lnSpc>
                <a:spcPct val="150000"/>
              </a:lnSpc>
              <a:buClr>
                <a:srgbClr val="4F81BD"/>
              </a:buClr>
              <a:buNone/>
            </a:pPr>
            <a:endParaRPr lang="en-US" sz="1800" dirty="0">
              <a:solidFill>
                <a:prstClr val="black"/>
              </a:solidFill>
              <a:latin typeface="Bookman Old Style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en-US" b="1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401DC-9B37-4341-B08E-32E49C3A82FC}" type="datetime1">
              <a:rPr lang="en-US" smtClean="0"/>
              <a:t>8/20/2024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9937179" y="332660"/>
            <a:ext cx="882403" cy="882403"/>
            <a:chOff x="9937179" y="332656"/>
            <a:chExt cx="882403" cy="882403"/>
          </a:xfrm>
        </p:grpSpPr>
        <p:sp>
          <p:nvSpPr>
            <p:cNvPr id="4" name="Oval 3"/>
            <p:cNvSpPr/>
            <p:nvPr/>
          </p:nvSpPr>
          <p:spPr>
            <a:xfrm>
              <a:off x="10009112" y="404663"/>
              <a:ext cx="720155" cy="72008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7179" y="332656"/>
              <a:ext cx="882403" cy="882403"/>
            </a:xfrm>
            <a:prstGeom prst="rect">
              <a:avLst/>
            </a:prstGeom>
          </p:spPr>
        </p:pic>
      </p:grpSp>
      <p:sp>
        <p:nvSpPr>
          <p:cNvPr id="3" name="AutoShape 2" descr="Image result for employees"/>
          <p:cNvSpPr>
            <a:spLocks noChangeAspect="1" noChangeArrowheads="1"/>
          </p:cNvSpPr>
          <p:nvPr/>
        </p:nvSpPr>
        <p:spPr bwMode="auto">
          <a:xfrm>
            <a:off x="155576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Image result for employees"/>
          <p:cNvSpPr>
            <a:spLocks noChangeAspect="1" noChangeArrowheads="1"/>
          </p:cNvSpPr>
          <p:nvPr/>
        </p:nvSpPr>
        <p:spPr bwMode="auto">
          <a:xfrm>
            <a:off x="307974" y="79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employees"/>
          <p:cNvSpPr>
            <a:spLocks noChangeAspect="1" noChangeArrowheads="1"/>
          </p:cNvSpPr>
          <p:nvPr/>
        </p:nvSpPr>
        <p:spPr bwMode="auto">
          <a:xfrm>
            <a:off x="460375" y="1603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8" descr="Image result for employees"/>
          <p:cNvSpPr>
            <a:spLocks noChangeAspect="1" noChangeArrowheads="1"/>
          </p:cNvSpPr>
          <p:nvPr/>
        </p:nvSpPr>
        <p:spPr bwMode="auto">
          <a:xfrm>
            <a:off x="612775" y="3127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0" descr="Image result for employees"/>
          <p:cNvSpPr>
            <a:spLocks noChangeAspect="1" noChangeArrowheads="1"/>
          </p:cNvSpPr>
          <p:nvPr/>
        </p:nvSpPr>
        <p:spPr bwMode="auto">
          <a:xfrm>
            <a:off x="765175" y="4651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2" descr="Image result for employees"/>
          <p:cNvSpPr>
            <a:spLocks noChangeAspect="1" noChangeArrowheads="1"/>
          </p:cNvSpPr>
          <p:nvPr/>
        </p:nvSpPr>
        <p:spPr bwMode="auto">
          <a:xfrm>
            <a:off x="917575" y="6175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2" descr="Image result for uganda government"/>
          <p:cNvSpPr>
            <a:spLocks noChangeAspect="1" noChangeArrowheads="1"/>
          </p:cNvSpPr>
          <p:nvPr/>
        </p:nvSpPr>
        <p:spPr bwMode="auto">
          <a:xfrm>
            <a:off x="1222375" y="9223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4" descr="Image result for uganda government"/>
          <p:cNvSpPr>
            <a:spLocks noChangeAspect="1" noChangeArrowheads="1"/>
          </p:cNvSpPr>
          <p:nvPr/>
        </p:nvSpPr>
        <p:spPr bwMode="auto">
          <a:xfrm>
            <a:off x="1374776" y="10747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6" descr="Image result for uganda government"/>
          <p:cNvSpPr>
            <a:spLocks noChangeAspect="1" noChangeArrowheads="1"/>
          </p:cNvSpPr>
          <p:nvPr/>
        </p:nvSpPr>
        <p:spPr bwMode="auto">
          <a:xfrm>
            <a:off x="1527174" y="12271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xmlns="" id="{523A5D2A-CC97-4F2D-A561-7F75025CAE53}"/>
              </a:ext>
            </a:extLst>
          </p:cNvPr>
          <p:cNvSpPr txBox="1">
            <a:spLocks/>
          </p:cNvSpPr>
          <p:nvPr/>
        </p:nvSpPr>
        <p:spPr>
          <a:xfrm>
            <a:off x="1" y="3212977"/>
            <a:ext cx="10369188" cy="3645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x-none" sz="4800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644" y="1844824"/>
            <a:ext cx="4822386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2670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540070" y="274638"/>
            <a:ext cx="9001125" cy="800103"/>
          </a:xfrm>
        </p:spPr>
        <p:txBody>
          <a:bodyPr/>
          <a:lstStyle/>
          <a:p>
            <a:r>
              <a:rPr lang="en-US" dirty="0"/>
              <a:t>Conti……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540070" y="1265245"/>
            <a:ext cx="9001125" cy="5135555"/>
          </a:xfrm>
        </p:spPr>
        <p:txBody>
          <a:bodyPr>
            <a:normAutofit lnSpcReduction="10000"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/>
                <a:ea typeface="Times New Roman"/>
              </a:rPr>
              <a:t>People remember more a good communicator than an excellent professional who communicates poorly. </a:t>
            </a: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/>
                <a:ea typeface="Times New Roman"/>
              </a:rPr>
              <a:t>Effective communication </a:t>
            </a:r>
            <a:r>
              <a:rPr lang="en-GB" dirty="0">
                <a:latin typeface="Times New Roman"/>
                <a:ea typeface="Times New Roman"/>
              </a:rPr>
              <a:t>occurs when the receiver understands the same meaning of the message </a:t>
            </a:r>
            <a:r>
              <a:rPr lang="en-US" dirty="0">
                <a:latin typeface="Times New Roman"/>
                <a:ea typeface="Times New Roman"/>
              </a:rPr>
              <a:t>the sender intended to convey.</a:t>
            </a:r>
          </a:p>
          <a:p>
            <a:pPr marL="11430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achieve effective communication, one should take into consideration the following:</a:t>
            </a:r>
          </a:p>
          <a:p>
            <a:pPr marL="628650" indent="-514350">
              <a:buFont typeface="+mj-lt"/>
              <a:buAutoNum type="romanL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communication process </a:t>
            </a:r>
          </a:p>
          <a:p>
            <a:pPr marL="628650" indent="-514350">
              <a:buFont typeface="+mj-lt"/>
              <a:buAutoNum type="romanL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Barriers to effective communication and their solutions</a:t>
            </a:r>
          </a:p>
          <a:p>
            <a:pPr marL="628650" indent="-514350">
              <a:buFont typeface="+mj-lt"/>
              <a:buAutoNum type="romanL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Planning for communication</a:t>
            </a:r>
          </a:p>
          <a:p>
            <a:pPr marL="628650" indent="-514350">
              <a:buFont typeface="+mj-lt"/>
              <a:buAutoNum type="romanL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Basic Business English in relation to Principles of Effective Communication</a:t>
            </a:r>
          </a:p>
          <a:p>
            <a:pPr marL="11430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of the above will further be explained in detail in the subsequent sub-topics.</a:t>
            </a:r>
          </a:p>
          <a:p>
            <a:pPr marL="11430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en-US" b="1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401DC-9B37-4341-B08E-32E49C3A82FC}" type="datetime1">
              <a:rPr lang="en-US" smtClean="0"/>
              <a:t>8/20/2024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9937179" y="332660"/>
            <a:ext cx="882403" cy="882403"/>
            <a:chOff x="9937179" y="332656"/>
            <a:chExt cx="882403" cy="882403"/>
          </a:xfrm>
        </p:grpSpPr>
        <p:sp>
          <p:nvSpPr>
            <p:cNvPr id="4" name="Oval 3"/>
            <p:cNvSpPr/>
            <p:nvPr/>
          </p:nvSpPr>
          <p:spPr>
            <a:xfrm>
              <a:off x="10009112" y="404663"/>
              <a:ext cx="720155" cy="72008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7179" y="332656"/>
              <a:ext cx="882403" cy="882403"/>
            </a:xfrm>
            <a:prstGeom prst="rect">
              <a:avLst/>
            </a:prstGeom>
          </p:spPr>
        </p:pic>
      </p:grpSp>
      <p:sp>
        <p:nvSpPr>
          <p:cNvPr id="3" name="AutoShape 2" descr="Image result for employees"/>
          <p:cNvSpPr>
            <a:spLocks noChangeAspect="1" noChangeArrowheads="1"/>
          </p:cNvSpPr>
          <p:nvPr/>
        </p:nvSpPr>
        <p:spPr bwMode="auto">
          <a:xfrm>
            <a:off x="155576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Image result for employees"/>
          <p:cNvSpPr>
            <a:spLocks noChangeAspect="1" noChangeArrowheads="1"/>
          </p:cNvSpPr>
          <p:nvPr/>
        </p:nvSpPr>
        <p:spPr bwMode="auto">
          <a:xfrm>
            <a:off x="307974" y="79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employees"/>
          <p:cNvSpPr>
            <a:spLocks noChangeAspect="1" noChangeArrowheads="1"/>
          </p:cNvSpPr>
          <p:nvPr/>
        </p:nvSpPr>
        <p:spPr bwMode="auto">
          <a:xfrm>
            <a:off x="460375" y="1603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8" descr="Image result for employees"/>
          <p:cNvSpPr>
            <a:spLocks noChangeAspect="1" noChangeArrowheads="1"/>
          </p:cNvSpPr>
          <p:nvPr/>
        </p:nvSpPr>
        <p:spPr bwMode="auto">
          <a:xfrm>
            <a:off x="612775" y="3127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0" descr="Image result for employees"/>
          <p:cNvSpPr>
            <a:spLocks noChangeAspect="1" noChangeArrowheads="1"/>
          </p:cNvSpPr>
          <p:nvPr/>
        </p:nvSpPr>
        <p:spPr bwMode="auto">
          <a:xfrm>
            <a:off x="765175" y="4651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2" descr="Image result for employees"/>
          <p:cNvSpPr>
            <a:spLocks noChangeAspect="1" noChangeArrowheads="1"/>
          </p:cNvSpPr>
          <p:nvPr/>
        </p:nvSpPr>
        <p:spPr bwMode="auto">
          <a:xfrm>
            <a:off x="917575" y="6175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2" descr="Image result for uganda government"/>
          <p:cNvSpPr>
            <a:spLocks noChangeAspect="1" noChangeArrowheads="1"/>
          </p:cNvSpPr>
          <p:nvPr/>
        </p:nvSpPr>
        <p:spPr bwMode="auto">
          <a:xfrm>
            <a:off x="1222375" y="9223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4" descr="Image result for uganda government"/>
          <p:cNvSpPr>
            <a:spLocks noChangeAspect="1" noChangeArrowheads="1"/>
          </p:cNvSpPr>
          <p:nvPr/>
        </p:nvSpPr>
        <p:spPr bwMode="auto">
          <a:xfrm>
            <a:off x="1374776" y="10747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6" descr="Image result for uganda government"/>
          <p:cNvSpPr>
            <a:spLocks noChangeAspect="1" noChangeArrowheads="1"/>
          </p:cNvSpPr>
          <p:nvPr/>
        </p:nvSpPr>
        <p:spPr bwMode="auto">
          <a:xfrm>
            <a:off x="1527174" y="12271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xmlns="" id="{523A5D2A-CC97-4F2D-A561-7F75025CAE53}"/>
              </a:ext>
            </a:extLst>
          </p:cNvPr>
          <p:cNvSpPr txBox="1">
            <a:spLocks/>
          </p:cNvSpPr>
          <p:nvPr/>
        </p:nvSpPr>
        <p:spPr>
          <a:xfrm>
            <a:off x="1" y="3212977"/>
            <a:ext cx="10369188" cy="3645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x-none" sz="4800" dirty="0"/>
          </a:p>
        </p:txBody>
      </p:sp>
    </p:spTree>
    <p:extLst>
      <p:ext uri="{BB962C8B-B14F-4D97-AF65-F5344CB8AC3E}">
        <p14:creationId xmlns:p14="http://schemas.microsoft.com/office/powerpoint/2010/main" val="96274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TOPIC 2a: COMMUNICATION PROCESS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communication process is the guide and a series of steps towards realizing effective communication. 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happens when there is sharing of a common meaning between the sender and the receiver.</a:t>
            </a:r>
          </a:p>
          <a:p>
            <a:pPr marL="11430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14300" indent="0">
              <a:buNone/>
            </a:pPr>
            <a:endParaRPr lang="en-US" b="1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401DC-9B37-4341-B08E-32E49C3A82FC}" type="datetime1">
              <a:rPr lang="en-US" smtClean="0"/>
              <a:t>8/20/2024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9937179" y="332660"/>
            <a:ext cx="882403" cy="882403"/>
            <a:chOff x="9937179" y="332656"/>
            <a:chExt cx="882403" cy="882403"/>
          </a:xfrm>
        </p:grpSpPr>
        <p:sp>
          <p:nvSpPr>
            <p:cNvPr id="4" name="Oval 3"/>
            <p:cNvSpPr/>
            <p:nvPr/>
          </p:nvSpPr>
          <p:spPr>
            <a:xfrm>
              <a:off x="10009112" y="404663"/>
              <a:ext cx="720155" cy="72008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7179" y="332656"/>
              <a:ext cx="882403" cy="882403"/>
            </a:xfrm>
            <a:prstGeom prst="rect">
              <a:avLst/>
            </a:prstGeom>
          </p:spPr>
        </p:pic>
      </p:grpSp>
      <p:sp>
        <p:nvSpPr>
          <p:cNvPr id="3" name="AutoShape 2" descr="Image result for employees"/>
          <p:cNvSpPr>
            <a:spLocks noChangeAspect="1" noChangeArrowheads="1"/>
          </p:cNvSpPr>
          <p:nvPr/>
        </p:nvSpPr>
        <p:spPr bwMode="auto">
          <a:xfrm>
            <a:off x="155576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Image result for employees"/>
          <p:cNvSpPr>
            <a:spLocks noChangeAspect="1" noChangeArrowheads="1"/>
          </p:cNvSpPr>
          <p:nvPr/>
        </p:nvSpPr>
        <p:spPr bwMode="auto">
          <a:xfrm>
            <a:off x="307974" y="79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employees"/>
          <p:cNvSpPr>
            <a:spLocks noChangeAspect="1" noChangeArrowheads="1"/>
          </p:cNvSpPr>
          <p:nvPr/>
        </p:nvSpPr>
        <p:spPr bwMode="auto">
          <a:xfrm>
            <a:off x="460375" y="1603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8" descr="Image result for employees"/>
          <p:cNvSpPr>
            <a:spLocks noChangeAspect="1" noChangeArrowheads="1"/>
          </p:cNvSpPr>
          <p:nvPr/>
        </p:nvSpPr>
        <p:spPr bwMode="auto">
          <a:xfrm>
            <a:off x="612775" y="3127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0" descr="Image result for employees"/>
          <p:cNvSpPr>
            <a:spLocks noChangeAspect="1" noChangeArrowheads="1"/>
          </p:cNvSpPr>
          <p:nvPr/>
        </p:nvSpPr>
        <p:spPr bwMode="auto">
          <a:xfrm>
            <a:off x="765175" y="4651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2" descr="Image result for employees"/>
          <p:cNvSpPr>
            <a:spLocks noChangeAspect="1" noChangeArrowheads="1"/>
          </p:cNvSpPr>
          <p:nvPr/>
        </p:nvSpPr>
        <p:spPr bwMode="auto">
          <a:xfrm>
            <a:off x="917575" y="6175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2" descr="Image result for uganda government"/>
          <p:cNvSpPr>
            <a:spLocks noChangeAspect="1" noChangeArrowheads="1"/>
          </p:cNvSpPr>
          <p:nvPr/>
        </p:nvSpPr>
        <p:spPr bwMode="auto">
          <a:xfrm>
            <a:off x="1222375" y="9223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4" descr="Image result for uganda government"/>
          <p:cNvSpPr>
            <a:spLocks noChangeAspect="1" noChangeArrowheads="1"/>
          </p:cNvSpPr>
          <p:nvPr/>
        </p:nvSpPr>
        <p:spPr bwMode="auto">
          <a:xfrm>
            <a:off x="1374776" y="10747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6" descr="Image result for uganda government"/>
          <p:cNvSpPr>
            <a:spLocks noChangeAspect="1" noChangeArrowheads="1"/>
          </p:cNvSpPr>
          <p:nvPr/>
        </p:nvSpPr>
        <p:spPr bwMode="auto">
          <a:xfrm>
            <a:off x="1527174" y="12271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xmlns="" id="{523A5D2A-CC97-4F2D-A561-7F75025CAE53}"/>
              </a:ext>
            </a:extLst>
          </p:cNvPr>
          <p:cNvSpPr txBox="1">
            <a:spLocks/>
          </p:cNvSpPr>
          <p:nvPr/>
        </p:nvSpPr>
        <p:spPr>
          <a:xfrm>
            <a:off x="1" y="3212977"/>
            <a:ext cx="10369188" cy="3645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x-none" sz="4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715" y="1593280"/>
            <a:ext cx="3600400" cy="4500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260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3600" b="1" dirty="0"/>
              <a:t>Topic Outline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540067" y="1536192"/>
            <a:ext cx="5508680" cy="4917144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of communication process.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Stages of communication process.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Explanations of each stage.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feedback.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Exercise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Video ( link)</a:t>
            </a:r>
          </a:p>
          <a:p>
            <a:pPr marL="0" marR="0" indent="0">
              <a:spcBef>
                <a:spcPts val="0"/>
              </a:spcBef>
              <a:spcAft>
                <a:spcPts val="800"/>
              </a:spcAft>
              <a:buNone/>
            </a:pPr>
            <a:endParaRPr lang="en-US" sz="2400" b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en-US" sz="1800" dirty="0">
              <a:latin typeface="+mj-lt"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401DC-9B37-4341-B08E-32E49C3A82FC}" type="datetime1">
              <a:rPr lang="en-US" smtClean="0"/>
              <a:t>8/20/2024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4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9937179" y="332660"/>
            <a:ext cx="882403" cy="882403"/>
            <a:chOff x="9937179" y="332656"/>
            <a:chExt cx="882403" cy="882403"/>
          </a:xfrm>
        </p:grpSpPr>
        <p:sp>
          <p:nvSpPr>
            <p:cNvPr id="4" name="Oval 3"/>
            <p:cNvSpPr/>
            <p:nvPr/>
          </p:nvSpPr>
          <p:spPr>
            <a:xfrm>
              <a:off x="10009112" y="404663"/>
              <a:ext cx="720155" cy="72008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7179" y="332656"/>
              <a:ext cx="882403" cy="882403"/>
            </a:xfrm>
            <a:prstGeom prst="rect">
              <a:avLst/>
            </a:prstGeom>
          </p:spPr>
        </p:pic>
      </p:grpSp>
      <p:sp>
        <p:nvSpPr>
          <p:cNvPr id="3" name="AutoShape 2" descr="Image result for employees"/>
          <p:cNvSpPr>
            <a:spLocks noChangeAspect="1" noChangeArrowheads="1"/>
          </p:cNvSpPr>
          <p:nvPr/>
        </p:nvSpPr>
        <p:spPr bwMode="auto">
          <a:xfrm>
            <a:off x="155576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Image result for employees"/>
          <p:cNvSpPr>
            <a:spLocks noChangeAspect="1" noChangeArrowheads="1"/>
          </p:cNvSpPr>
          <p:nvPr/>
        </p:nvSpPr>
        <p:spPr bwMode="auto">
          <a:xfrm>
            <a:off x="307974" y="79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employees"/>
          <p:cNvSpPr>
            <a:spLocks noChangeAspect="1" noChangeArrowheads="1"/>
          </p:cNvSpPr>
          <p:nvPr/>
        </p:nvSpPr>
        <p:spPr bwMode="auto">
          <a:xfrm>
            <a:off x="460375" y="1603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8" descr="Image result for employees"/>
          <p:cNvSpPr>
            <a:spLocks noChangeAspect="1" noChangeArrowheads="1"/>
          </p:cNvSpPr>
          <p:nvPr/>
        </p:nvSpPr>
        <p:spPr bwMode="auto">
          <a:xfrm>
            <a:off x="612775" y="3127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0" descr="Image result for employees"/>
          <p:cNvSpPr>
            <a:spLocks noChangeAspect="1" noChangeArrowheads="1"/>
          </p:cNvSpPr>
          <p:nvPr/>
        </p:nvSpPr>
        <p:spPr bwMode="auto">
          <a:xfrm>
            <a:off x="765175" y="4651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2" descr="Image result for employees"/>
          <p:cNvSpPr>
            <a:spLocks noChangeAspect="1" noChangeArrowheads="1"/>
          </p:cNvSpPr>
          <p:nvPr/>
        </p:nvSpPr>
        <p:spPr bwMode="auto">
          <a:xfrm>
            <a:off x="917575" y="6175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2" descr="Image result for uganda government"/>
          <p:cNvSpPr>
            <a:spLocks noChangeAspect="1" noChangeArrowheads="1"/>
          </p:cNvSpPr>
          <p:nvPr/>
        </p:nvSpPr>
        <p:spPr bwMode="auto">
          <a:xfrm>
            <a:off x="1222375" y="9223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4" descr="Image result for uganda government"/>
          <p:cNvSpPr>
            <a:spLocks noChangeAspect="1" noChangeArrowheads="1"/>
          </p:cNvSpPr>
          <p:nvPr/>
        </p:nvSpPr>
        <p:spPr bwMode="auto">
          <a:xfrm>
            <a:off x="1374776" y="10747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6048747" y="1531942"/>
            <a:ext cx="3528392" cy="4921394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utoShape 6" descr="Image result for uganda government"/>
          <p:cNvSpPr>
            <a:spLocks noChangeAspect="1" noChangeArrowheads="1"/>
          </p:cNvSpPr>
          <p:nvPr/>
        </p:nvSpPr>
        <p:spPr bwMode="auto">
          <a:xfrm>
            <a:off x="1527174" y="12271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6048747" y="1753661"/>
            <a:ext cx="3816425" cy="4687099"/>
            <a:chOff x="4906128" y="1406198"/>
            <a:chExt cx="4658459" cy="4759105"/>
          </a:xfrm>
        </p:grpSpPr>
        <p:pic>
          <p:nvPicPr>
            <p:cNvPr id="2050" name="Picture 2" descr="Lets get started stock illustration. Illustration of business - 116264815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0" b="7479"/>
            <a:stretch/>
          </p:blipFill>
          <p:spPr bwMode="auto">
            <a:xfrm>
              <a:off x="4906128" y="1406198"/>
              <a:ext cx="4595960" cy="34629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" descr="Lets get started stock illustration. Illustration of business - 116264815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0" t="69259" b="7479"/>
            <a:stretch/>
          </p:blipFill>
          <p:spPr bwMode="auto">
            <a:xfrm rot="10800000">
              <a:off x="4968627" y="4869158"/>
              <a:ext cx="4595960" cy="12961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3533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3600" b="1" dirty="0"/>
              <a:t>Topic Learning Outcomes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By the end of this topic, the student should be able to:</a:t>
            </a:r>
          </a:p>
          <a:p>
            <a:r>
              <a:rPr lang="en-GB" sz="2400" dirty="0"/>
              <a:t>Define Effective Communication</a:t>
            </a:r>
          </a:p>
          <a:p>
            <a:r>
              <a:rPr lang="en-GB" sz="2400" dirty="0"/>
              <a:t>Articulate the various aspects of effective communication</a:t>
            </a:r>
          </a:p>
          <a:p>
            <a:r>
              <a:rPr lang="en-GB" sz="2400" dirty="0"/>
              <a:t>Explain the elements of a communication process</a:t>
            </a:r>
          </a:p>
          <a:p>
            <a:r>
              <a:rPr lang="en-GB" sz="2400" dirty="0"/>
              <a:t>Illustrate the communication process</a:t>
            </a:r>
          </a:p>
          <a:p>
            <a:r>
              <a:rPr lang="en-GB" sz="2400" dirty="0"/>
              <a:t>Demonstrate the communication process that should be followed in any business situation</a:t>
            </a:r>
          </a:p>
          <a:p>
            <a:r>
              <a:rPr lang="en-GB" sz="2400" dirty="0"/>
              <a:t>Explain the role of feedback in effective communication</a:t>
            </a:r>
          </a:p>
          <a:p>
            <a:r>
              <a:rPr lang="en-GB" sz="2400" dirty="0"/>
              <a:t>Assess the effectiveness of communication in various business contexts</a:t>
            </a:r>
          </a:p>
          <a:p>
            <a:pPr marL="0" marR="0" indent="0">
              <a:spcBef>
                <a:spcPts val="0"/>
              </a:spcBef>
              <a:spcAft>
                <a:spcPts val="800"/>
              </a:spcAft>
              <a:buNone/>
            </a:pPr>
            <a:endParaRPr lang="en-US" sz="18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800"/>
              </a:spcAft>
              <a:buNone/>
            </a:pPr>
            <a:endParaRPr lang="en-US" sz="18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800"/>
              </a:spcAft>
              <a:buNone/>
            </a:pPr>
            <a:endParaRPr lang="en-US" sz="18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endParaRPr lang="en-US" sz="1800" dirty="0">
              <a:latin typeface="+mj-lt"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401DC-9B37-4341-B08E-32E49C3A82FC}" type="datetime1">
              <a:rPr lang="en-US" smtClean="0"/>
              <a:t>8/20/2024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9937179" y="332660"/>
            <a:ext cx="882403" cy="882403"/>
            <a:chOff x="9937179" y="332656"/>
            <a:chExt cx="882403" cy="882403"/>
          </a:xfrm>
        </p:grpSpPr>
        <p:sp>
          <p:nvSpPr>
            <p:cNvPr id="4" name="Oval 3"/>
            <p:cNvSpPr/>
            <p:nvPr/>
          </p:nvSpPr>
          <p:spPr>
            <a:xfrm>
              <a:off x="10009112" y="404663"/>
              <a:ext cx="720155" cy="72008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7179" y="332656"/>
              <a:ext cx="882403" cy="882403"/>
            </a:xfrm>
            <a:prstGeom prst="rect">
              <a:avLst/>
            </a:prstGeom>
          </p:spPr>
        </p:pic>
      </p:grpSp>
      <p:sp>
        <p:nvSpPr>
          <p:cNvPr id="3" name="AutoShape 2" descr="Image result for employees"/>
          <p:cNvSpPr>
            <a:spLocks noChangeAspect="1" noChangeArrowheads="1"/>
          </p:cNvSpPr>
          <p:nvPr/>
        </p:nvSpPr>
        <p:spPr bwMode="auto">
          <a:xfrm>
            <a:off x="155576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Image result for employees"/>
          <p:cNvSpPr>
            <a:spLocks noChangeAspect="1" noChangeArrowheads="1"/>
          </p:cNvSpPr>
          <p:nvPr/>
        </p:nvSpPr>
        <p:spPr bwMode="auto">
          <a:xfrm>
            <a:off x="307974" y="79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employees"/>
          <p:cNvSpPr>
            <a:spLocks noChangeAspect="1" noChangeArrowheads="1"/>
          </p:cNvSpPr>
          <p:nvPr/>
        </p:nvSpPr>
        <p:spPr bwMode="auto">
          <a:xfrm>
            <a:off x="460375" y="1603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8" descr="Image result for employees"/>
          <p:cNvSpPr>
            <a:spLocks noChangeAspect="1" noChangeArrowheads="1"/>
          </p:cNvSpPr>
          <p:nvPr/>
        </p:nvSpPr>
        <p:spPr bwMode="auto">
          <a:xfrm>
            <a:off x="612775" y="3127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0" descr="Image result for employees"/>
          <p:cNvSpPr>
            <a:spLocks noChangeAspect="1" noChangeArrowheads="1"/>
          </p:cNvSpPr>
          <p:nvPr/>
        </p:nvSpPr>
        <p:spPr bwMode="auto">
          <a:xfrm>
            <a:off x="765175" y="4651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2" descr="Image result for employees"/>
          <p:cNvSpPr>
            <a:spLocks noChangeAspect="1" noChangeArrowheads="1"/>
          </p:cNvSpPr>
          <p:nvPr/>
        </p:nvSpPr>
        <p:spPr bwMode="auto">
          <a:xfrm>
            <a:off x="917575" y="6175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2" descr="Image result for uganda government"/>
          <p:cNvSpPr>
            <a:spLocks noChangeAspect="1" noChangeArrowheads="1"/>
          </p:cNvSpPr>
          <p:nvPr/>
        </p:nvSpPr>
        <p:spPr bwMode="auto">
          <a:xfrm>
            <a:off x="1222375" y="9223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4" descr="Image result for uganda government"/>
          <p:cNvSpPr>
            <a:spLocks noChangeAspect="1" noChangeArrowheads="1"/>
          </p:cNvSpPr>
          <p:nvPr/>
        </p:nvSpPr>
        <p:spPr bwMode="auto">
          <a:xfrm>
            <a:off x="1374776" y="10747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6" descr="Image result for uganda government"/>
          <p:cNvSpPr>
            <a:spLocks noChangeAspect="1" noChangeArrowheads="1"/>
          </p:cNvSpPr>
          <p:nvPr/>
        </p:nvSpPr>
        <p:spPr bwMode="auto">
          <a:xfrm>
            <a:off x="1527174" y="12271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3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3600" b="1" dirty="0"/>
              <a:t>The Communication Process 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401DC-9B37-4341-B08E-32E49C3A82FC}" type="datetime1">
              <a:rPr lang="en-US" smtClean="0"/>
              <a:t>8/20/2024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6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9937179" y="332660"/>
            <a:ext cx="882403" cy="882403"/>
            <a:chOff x="9937179" y="332656"/>
            <a:chExt cx="882403" cy="882403"/>
          </a:xfrm>
        </p:grpSpPr>
        <p:sp>
          <p:nvSpPr>
            <p:cNvPr id="4" name="Oval 3"/>
            <p:cNvSpPr/>
            <p:nvPr/>
          </p:nvSpPr>
          <p:spPr>
            <a:xfrm>
              <a:off x="10009112" y="404663"/>
              <a:ext cx="720155" cy="72008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7179" y="332656"/>
              <a:ext cx="882403" cy="882403"/>
            </a:xfrm>
            <a:prstGeom prst="rect">
              <a:avLst/>
            </a:prstGeom>
          </p:spPr>
        </p:pic>
      </p:grpSp>
      <p:sp>
        <p:nvSpPr>
          <p:cNvPr id="3" name="AutoShape 2" descr="Image result for employees"/>
          <p:cNvSpPr>
            <a:spLocks noChangeAspect="1" noChangeArrowheads="1"/>
          </p:cNvSpPr>
          <p:nvPr/>
        </p:nvSpPr>
        <p:spPr bwMode="auto">
          <a:xfrm>
            <a:off x="155576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Image result for employees"/>
          <p:cNvSpPr>
            <a:spLocks noChangeAspect="1" noChangeArrowheads="1"/>
          </p:cNvSpPr>
          <p:nvPr/>
        </p:nvSpPr>
        <p:spPr bwMode="auto">
          <a:xfrm>
            <a:off x="307974" y="79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employees"/>
          <p:cNvSpPr>
            <a:spLocks noChangeAspect="1" noChangeArrowheads="1"/>
          </p:cNvSpPr>
          <p:nvPr/>
        </p:nvSpPr>
        <p:spPr bwMode="auto">
          <a:xfrm>
            <a:off x="460375" y="1603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8" descr="Image result for employees"/>
          <p:cNvSpPr>
            <a:spLocks noChangeAspect="1" noChangeArrowheads="1"/>
          </p:cNvSpPr>
          <p:nvPr/>
        </p:nvSpPr>
        <p:spPr bwMode="auto">
          <a:xfrm>
            <a:off x="612775" y="3127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0" descr="Image result for employees"/>
          <p:cNvSpPr>
            <a:spLocks noChangeAspect="1" noChangeArrowheads="1"/>
          </p:cNvSpPr>
          <p:nvPr/>
        </p:nvSpPr>
        <p:spPr bwMode="auto">
          <a:xfrm>
            <a:off x="765175" y="4651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2" descr="Image result for employees"/>
          <p:cNvSpPr>
            <a:spLocks noChangeAspect="1" noChangeArrowheads="1"/>
          </p:cNvSpPr>
          <p:nvPr/>
        </p:nvSpPr>
        <p:spPr bwMode="auto">
          <a:xfrm>
            <a:off x="917575" y="6175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2" descr="Image result for uganda government"/>
          <p:cNvSpPr>
            <a:spLocks noChangeAspect="1" noChangeArrowheads="1"/>
          </p:cNvSpPr>
          <p:nvPr/>
        </p:nvSpPr>
        <p:spPr bwMode="auto">
          <a:xfrm>
            <a:off x="1222375" y="9223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4" descr="Image result for uganda government"/>
          <p:cNvSpPr>
            <a:spLocks noChangeAspect="1" noChangeArrowheads="1"/>
          </p:cNvSpPr>
          <p:nvPr/>
        </p:nvSpPr>
        <p:spPr bwMode="auto">
          <a:xfrm>
            <a:off x="1374776" y="10747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6" descr="Image result for uganda government"/>
          <p:cNvSpPr>
            <a:spLocks noChangeAspect="1" noChangeArrowheads="1"/>
          </p:cNvSpPr>
          <p:nvPr/>
        </p:nvSpPr>
        <p:spPr bwMode="auto">
          <a:xfrm>
            <a:off x="1527174" y="12271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12452"/>
            <a:ext cx="9001125" cy="4740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246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3600" b="1" dirty="0"/>
              <a:t> Stages of the Communication Process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40070" y="1600199"/>
            <a:ext cx="9001125" cy="4945059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1143000" lvl="2" defTabSz="4572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23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Sender: </a:t>
            </a:r>
            <a:r>
              <a:rPr lang="en-US" sz="23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sender identifies the need to communicate and formulates an idea</a:t>
            </a:r>
            <a:endParaRPr lang="en-US" sz="2300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lvl="2" defTabSz="4572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23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Encoding: </a:t>
            </a:r>
            <a:r>
              <a:rPr lang="en-US" sz="23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sender transforms the thoughts, ideas, or information into a message in form of symbols, words or gestures that can be understood by the receiver.</a:t>
            </a:r>
            <a:endParaRPr lang="x-none" sz="2300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lvl="2" defTabSz="4572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23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Channel: </a:t>
            </a:r>
            <a:r>
              <a:rPr lang="en-US" sz="2300" dirty="0">
                <a:solidFill>
                  <a:srgbClr val="3A3A3A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The channel is the medium that transmits the message to receivers</a:t>
            </a:r>
            <a:endParaRPr lang="en-US" sz="2300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lvl="2" defTabSz="4572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23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Receiver: </a:t>
            </a:r>
            <a:r>
              <a:rPr lang="en-US" sz="23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receiver is the individual or group to whom the message is directed and who interprets or decodes the message.</a:t>
            </a:r>
            <a:endParaRPr lang="en-US" sz="2300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lvl="2" defTabSz="4572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23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Decoding: entails the receiver converting the message into thought. </a:t>
            </a:r>
          </a:p>
          <a:p>
            <a:pPr marL="1143000" lvl="2" defTabSz="4572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en-US" sz="23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Feedback.</a:t>
            </a:r>
            <a:r>
              <a:rPr lang="en-US" sz="2300" dirty="0">
                <a:solidFill>
                  <a:srgbClr val="3A3A3A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Is the response the receiver sends to the sender. </a:t>
            </a:r>
            <a:endParaRPr lang="en-US" sz="23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401DC-9B37-4341-B08E-32E49C3A82FC}" type="datetime1">
              <a:rPr lang="en-US" smtClean="0"/>
              <a:t>8/20/2024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7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9937179" y="332660"/>
            <a:ext cx="882403" cy="882403"/>
            <a:chOff x="9937179" y="332656"/>
            <a:chExt cx="882403" cy="882403"/>
          </a:xfrm>
        </p:grpSpPr>
        <p:sp>
          <p:nvSpPr>
            <p:cNvPr id="4" name="Oval 3"/>
            <p:cNvSpPr/>
            <p:nvPr/>
          </p:nvSpPr>
          <p:spPr>
            <a:xfrm>
              <a:off x="10009112" y="404663"/>
              <a:ext cx="720155" cy="72008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7179" y="332656"/>
              <a:ext cx="882403" cy="882403"/>
            </a:xfrm>
            <a:prstGeom prst="rect">
              <a:avLst/>
            </a:prstGeom>
          </p:spPr>
        </p:pic>
      </p:grpSp>
      <p:sp>
        <p:nvSpPr>
          <p:cNvPr id="3" name="AutoShape 2" descr="Image result for employees"/>
          <p:cNvSpPr>
            <a:spLocks noChangeAspect="1" noChangeArrowheads="1"/>
          </p:cNvSpPr>
          <p:nvPr/>
        </p:nvSpPr>
        <p:spPr bwMode="auto">
          <a:xfrm>
            <a:off x="155576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Image result for employees"/>
          <p:cNvSpPr>
            <a:spLocks noChangeAspect="1" noChangeArrowheads="1"/>
          </p:cNvSpPr>
          <p:nvPr/>
        </p:nvSpPr>
        <p:spPr bwMode="auto">
          <a:xfrm>
            <a:off x="307974" y="79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employees"/>
          <p:cNvSpPr>
            <a:spLocks noChangeAspect="1" noChangeArrowheads="1"/>
          </p:cNvSpPr>
          <p:nvPr/>
        </p:nvSpPr>
        <p:spPr bwMode="auto">
          <a:xfrm>
            <a:off x="460375" y="1603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8" descr="Image result for employees"/>
          <p:cNvSpPr>
            <a:spLocks noChangeAspect="1" noChangeArrowheads="1"/>
          </p:cNvSpPr>
          <p:nvPr/>
        </p:nvSpPr>
        <p:spPr bwMode="auto">
          <a:xfrm>
            <a:off x="612775" y="3127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0" descr="Image result for employees"/>
          <p:cNvSpPr>
            <a:spLocks noChangeAspect="1" noChangeArrowheads="1"/>
          </p:cNvSpPr>
          <p:nvPr/>
        </p:nvSpPr>
        <p:spPr bwMode="auto">
          <a:xfrm>
            <a:off x="765175" y="4651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2" descr="Image result for employees"/>
          <p:cNvSpPr>
            <a:spLocks noChangeAspect="1" noChangeArrowheads="1"/>
          </p:cNvSpPr>
          <p:nvPr/>
        </p:nvSpPr>
        <p:spPr bwMode="auto">
          <a:xfrm>
            <a:off x="917575" y="6175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2" descr="Image result for uganda government"/>
          <p:cNvSpPr>
            <a:spLocks noChangeAspect="1" noChangeArrowheads="1"/>
          </p:cNvSpPr>
          <p:nvPr/>
        </p:nvSpPr>
        <p:spPr bwMode="auto">
          <a:xfrm>
            <a:off x="1222375" y="9223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4" descr="Image result for uganda government"/>
          <p:cNvSpPr>
            <a:spLocks noChangeAspect="1" noChangeArrowheads="1"/>
          </p:cNvSpPr>
          <p:nvPr/>
        </p:nvSpPr>
        <p:spPr bwMode="auto">
          <a:xfrm>
            <a:off x="1374776" y="10747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6" descr="Image result for uganda government"/>
          <p:cNvSpPr>
            <a:spLocks noChangeAspect="1" noChangeArrowheads="1"/>
          </p:cNvSpPr>
          <p:nvPr/>
        </p:nvSpPr>
        <p:spPr bwMode="auto">
          <a:xfrm>
            <a:off x="1527174" y="12271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24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3600" b="1" dirty="0"/>
              <a:t> Importance of Feedback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-342900" algn="just">
              <a:buFont typeface="Symbol" panose="05050102010706020507" pitchFamily="18" charset="2"/>
              <a:buChar char=""/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Information obtained from feedback can be used in decision making.</a:t>
            </a:r>
            <a:endParaRPr lang="x-none" sz="24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indent="-342900" algn="just">
              <a:buFont typeface="Symbol" panose="05050102010706020507" pitchFamily="18" charset="2"/>
              <a:buChar char=""/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Completes the communication cycle.</a:t>
            </a:r>
            <a:endParaRPr lang="x-none" sz="24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indent="-342900" algn="just">
              <a:buFont typeface="Symbol" panose="05050102010706020507" pitchFamily="18" charset="2"/>
              <a:buChar char=""/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Confirmation that the message was received.</a:t>
            </a:r>
            <a:endParaRPr lang="x-none" sz="24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indent="-342900" algn="just">
              <a:buFont typeface="Symbol" panose="05050102010706020507" pitchFamily="18" charset="2"/>
              <a:buChar char=""/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Used as a tool to assess whether the communication was successful.</a:t>
            </a:r>
            <a:endParaRPr lang="x-none" sz="24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indent="-342900" algn="just">
              <a:buFont typeface="Symbol" panose="05050102010706020507" pitchFamily="18" charset="2"/>
              <a:buChar char=""/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 measure of performance.</a:t>
            </a:r>
            <a:endParaRPr lang="x-none" sz="24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indent="-342900" algn="just">
              <a:buFont typeface="Symbol" panose="05050102010706020507" pitchFamily="18" charset="2"/>
              <a:buChar char=""/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Feedback can be used as a motivation tool etc.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401DC-9B37-4341-B08E-32E49C3A82FC}" type="datetime1">
              <a:rPr lang="en-US" smtClean="0"/>
              <a:t>8/20/2024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8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9937179" y="332660"/>
            <a:ext cx="882403" cy="882403"/>
            <a:chOff x="9937179" y="332656"/>
            <a:chExt cx="882403" cy="882403"/>
          </a:xfrm>
        </p:grpSpPr>
        <p:sp>
          <p:nvSpPr>
            <p:cNvPr id="4" name="Oval 3"/>
            <p:cNvSpPr/>
            <p:nvPr/>
          </p:nvSpPr>
          <p:spPr>
            <a:xfrm>
              <a:off x="10009112" y="404663"/>
              <a:ext cx="720155" cy="72008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7179" y="332656"/>
              <a:ext cx="882403" cy="882403"/>
            </a:xfrm>
            <a:prstGeom prst="rect">
              <a:avLst/>
            </a:prstGeom>
          </p:spPr>
        </p:pic>
      </p:grpSp>
      <p:sp>
        <p:nvSpPr>
          <p:cNvPr id="3" name="AutoShape 2" descr="Image result for employees"/>
          <p:cNvSpPr>
            <a:spLocks noChangeAspect="1" noChangeArrowheads="1"/>
          </p:cNvSpPr>
          <p:nvPr/>
        </p:nvSpPr>
        <p:spPr bwMode="auto">
          <a:xfrm>
            <a:off x="155576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Image result for employees"/>
          <p:cNvSpPr>
            <a:spLocks noChangeAspect="1" noChangeArrowheads="1"/>
          </p:cNvSpPr>
          <p:nvPr/>
        </p:nvSpPr>
        <p:spPr bwMode="auto">
          <a:xfrm>
            <a:off x="307974" y="79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employees"/>
          <p:cNvSpPr>
            <a:spLocks noChangeAspect="1" noChangeArrowheads="1"/>
          </p:cNvSpPr>
          <p:nvPr/>
        </p:nvSpPr>
        <p:spPr bwMode="auto">
          <a:xfrm>
            <a:off x="460375" y="1603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8" descr="Image result for employees"/>
          <p:cNvSpPr>
            <a:spLocks noChangeAspect="1" noChangeArrowheads="1"/>
          </p:cNvSpPr>
          <p:nvPr/>
        </p:nvSpPr>
        <p:spPr bwMode="auto">
          <a:xfrm>
            <a:off x="612775" y="3127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0" descr="Image result for employees"/>
          <p:cNvSpPr>
            <a:spLocks noChangeAspect="1" noChangeArrowheads="1"/>
          </p:cNvSpPr>
          <p:nvPr/>
        </p:nvSpPr>
        <p:spPr bwMode="auto">
          <a:xfrm>
            <a:off x="765175" y="4651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2" descr="Image result for employees"/>
          <p:cNvSpPr>
            <a:spLocks noChangeAspect="1" noChangeArrowheads="1"/>
          </p:cNvSpPr>
          <p:nvPr/>
        </p:nvSpPr>
        <p:spPr bwMode="auto">
          <a:xfrm>
            <a:off x="917575" y="6175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2" descr="Image result for uganda government"/>
          <p:cNvSpPr>
            <a:spLocks noChangeAspect="1" noChangeArrowheads="1"/>
          </p:cNvSpPr>
          <p:nvPr/>
        </p:nvSpPr>
        <p:spPr bwMode="auto">
          <a:xfrm>
            <a:off x="1222375" y="9223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4" descr="Image result for uganda government"/>
          <p:cNvSpPr>
            <a:spLocks noChangeAspect="1" noChangeArrowheads="1"/>
          </p:cNvSpPr>
          <p:nvPr/>
        </p:nvSpPr>
        <p:spPr bwMode="auto">
          <a:xfrm>
            <a:off x="1374776" y="10747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6" descr="Image result for uganda government"/>
          <p:cNvSpPr>
            <a:spLocks noChangeAspect="1" noChangeArrowheads="1"/>
          </p:cNvSpPr>
          <p:nvPr/>
        </p:nvSpPr>
        <p:spPr bwMode="auto">
          <a:xfrm>
            <a:off x="1527174" y="12271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89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3600" b="1" dirty="0"/>
              <a:t>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Noise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is any barrier or hindrance to effective communication that arises during the communication process.</a:t>
            </a:r>
          </a:p>
          <a:p>
            <a:pPr marL="0" indent="0">
              <a:buNone/>
            </a:pP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 can arise from any stage of the communication process.</a:t>
            </a:r>
          </a:p>
          <a:p>
            <a:pPr marL="0" indent="0">
              <a:buNone/>
            </a:pPr>
            <a:endParaRPr lang="en-US" sz="2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There are different types of noise to include:</a:t>
            </a: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Physical: It refers to any external or environmental interference that disrupts or distorts the transmission of a message.</a:t>
            </a: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Psychological: It refers to internal factors in the mind of a person that can hinder or distort their ability to receive, interpret or respond to a message during communication.</a:t>
            </a: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Semantic: It refers to misinterpretations that arise from the use of language in communication.</a:t>
            </a: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Physiological: It refers to physical body conditions that can interfere with the effective transmission or reception of a message.</a:t>
            </a:r>
          </a:p>
          <a:p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The above divisions will be explained in detail in topic 2b</a:t>
            </a:r>
            <a:endParaRPr lang="x-none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342900" algn="just">
              <a:buFont typeface="Symbol" panose="05050102010706020507" pitchFamily="18" charset="2"/>
              <a:buChar char=""/>
            </a:pPr>
            <a:endParaRPr lang="en-US" sz="2000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401DC-9B37-4341-B08E-32E49C3A82FC}" type="datetime1">
              <a:rPr lang="en-US" smtClean="0"/>
              <a:t>8/20/2024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9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9937179" y="332660"/>
            <a:ext cx="882403" cy="882403"/>
            <a:chOff x="9937179" y="332656"/>
            <a:chExt cx="882403" cy="882403"/>
          </a:xfrm>
        </p:grpSpPr>
        <p:sp>
          <p:nvSpPr>
            <p:cNvPr id="4" name="Oval 3"/>
            <p:cNvSpPr/>
            <p:nvPr/>
          </p:nvSpPr>
          <p:spPr>
            <a:xfrm>
              <a:off x="10009112" y="404663"/>
              <a:ext cx="720155" cy="72008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7179" y="332656"/>
              <a:ext cx="882403" cy="882403"/>
            </a:xfrm>
            <a:prstGeom prst="rect">
              <a:avLst/>
            </a:prstGeom>
          </p:spPr>
        </p:pic>
      </p:grpSp>
      <p:sp>
        <p:nvSpPr>
          <p:cNvPr id="3" name="AutoShape 2" descr="Image result for employees"/>
          <p:cNvSpPr>
            <a:spLocks noChangeAspect="1" noChangeArrowheads="1"/>
          </p:cNvSpPr>
          <p:nvPr/>
        </p:nvSpPr>
        <p:spPr bwMode="auto">
          <a:xfrm>
            <a:off x="155576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Image result for employees"/>
          <p:cNvSpPr>
            <a:spLocks noChangeAspect="1" noChangeArrowheads="1"/>
          </p:cNvSpPr>
          <p:nvPr/>
        </p:nvSpPr>
        <p:spPr bwMode="auto">
          <a:xfrm>
            <a:off x="307974" y="79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employees"/>
          <p:cNvSpPr>
            <a:spLocks noChangeAspect="1" noChangeArrowheads="1"/>
          </p:cNvSpPr>
          <p:nvPr/>
        </p:nvSpPr>
        <p:spPr bwMode="auto">
          <a:xfrm>
            <a:off x="460375" y="1603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8" descr="Image result for employees"/>
          <p:cNvSpPr>
            <a:spLocks noChangeAspect="1" noChangeArrowheads="1"/>
          </p:cNvSpPr>
          <p:nvPr/>
        </p:nvSpPr>
        <p:spPr bwMode="auto">
          <a:xfrm>
            <a:off x="612775" y="3127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0" descr="Image result for employees"/>
          <p:cNvSpPr>
            <a:spLocks noChangeAspect="1" noChangeArrowheads="1"/>
          </p:cNvSpPr>
          <p:nvPr/>
        </p:nvSpPr>
        <p:spPr bwMode="auto">
          <a:xfrm>
            <a:off x="765175" y="4651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2" descr="Image result for employees"/>
          <p:cNvSpPr>
            <a:spLocks noChangeAspect="1" noChangeArrowheads="1"/>
          </p:cNvSpPr>
          <p:nvPr/>
        </p:nvSpPr>
        <p:spPr bwMode="auto">
          <a:xfrm>
            <a:off x="917575" y="6175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2" descr="Image result for uganda government"/>
          <p:cNvSpPr>
            <a:spLocks noChangeAspect="1" noChangeArrowheads="1"/>
          </p:cNvSpPr>
          <p:nvPr/>
        </p:nvSpPr>
        <p:spPr bwMode="auto">
          <a:xfrm>
            <a:off x="1222375" y="9223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4" descr="Image result for uganda government"/>
          <p:cNvSpPr>
            <a:spLocks noChangeAspect="1" noChangeArrowheads="1"/>
          </p:cNvSpPr>
          <p:nvPr/>
        </p:nvSpPr>
        <p:spPr bwMode="auto">
          <a:xfrm>
            <a:off x="1374776" y="10747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6" descr="Image result for uganda government"/>
          <p:cNvSpPr>
            <a:spLocks noChangeAspect="1" noChangeArrowheads="1"/>
          </p:cNvSpPr>
          <p:nvPr/>
        </p:nvSpPr>
        <p:spPr bwMode="auto">
          <a:xfrm>
            <a:off x="1527174" y="12271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09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3600" b="1" dirty="0"/>
              <a:t>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Exercise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1a) Based on the orientation week that you attended as a first-year student, choose one of the communication sessions you had with any MUBS officials and explain the communication process that took place.</a:t>
            </a:r>
          </a:p>
          <a:p>
            <a:pPr marL="0" indent="0">
              <a:buNone/>
            </a:pPr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Critique the above process.</a:t>
            </a:r>
          </a:p>
          <a:p>
            <a:pPr marL="0" indent="0">
              <a:buNone/>
            </a:pPr>
            <a:r>
              <a:rPr lang="en-GB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x-none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342900" algn="just">
              <a:buFont typeface="Symbol" panose="05050102010706020507" pitchFamily="18" charset="2"/>
              <a:buChar char=""/>
            </a:pPr>
            <a:endParaRPr lang="en-US" sz="2000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401DC-9B37-4341-B08E-32E49C3A82FC}" type="datetime1">
              <a:rPr lang="en-US" smtClean="0"/>
              <a:t>8/20/2024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10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9937179" y="332660"/>
            <a:ext cx="882403" cy="882403"/>
            <a:chOff x="9937179" y="332656"/>
            <a:chExt cx="882403" cy="882403"/>
          </a:xfrm>
        </p:grpSpPr>
        <p:sp>
          <p:nvSpPr>
            <p:cNvPr id="4" name="Oval 3"/>
            <p:cNvSpPr/>
            <p:nvPr/>
          </p:nvSpPr>
          <p:spPr>
            <a:xfrm>
              <a:off x="10009112" y="404663"/>
              <a:ext cx="720155" cy="72008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7179" y="332656"/>
              <a:ext cx="882403" cy="882403"/>
            </a:xfrm>
            <a:prstGeom prst="rect">
              <a:avLst/>
            </a:prstGeom>
          </p:spPr>
        </p:pic>
      </p:grpSp>
      <p:sp>
        <p:nvSpPr>
          <p:cNvPr id="3" name="AutoShape 2" descr="Image result for employees"/>
          <p:cNvSpPr>
            <a:spLocks noChangeAspect="1" noChangeArrowheads="1"/>
          </p:cNvSpPr>
          <p:nvPr/>
        </p:nvSpPr>
        <p:spPr bwMode="auto">
          <a:xfrm>
            <a:off x="155576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Image result for employees"/>
          <p:cNvSpPr>
            <a:spLocks noChangeAspect="1" noChangeArrowheads="1"/>
          </p:cNvSpPr>
          <p:nvPr/>
        </p:nvSpPr>
        <p:spPr bwMode="auto">
          <a:xfrm>
            <a:off x="307974" y="79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employees"/>
          <p:cNvSpPr>
            <a:spLocks noChangeAspect="1" noChangeArrowheads="1"/>
          </p:cNvSpPr>
          <p:nvPr/>
        </p:nvSpPr>
        <p:spPr bwMode="auto">
          <a:xfrm>
            <a:off x="460375" y="1603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8" descr="Image result for employees"/>
          <p:cNvSpPr>
            <a:spLocks noChangeAspect="1" noChangeArrowheads="1"/>
          </p:cNvSpPr>
          <p:nvPr/>
        </p:nvSpPr>
        <p:spPr bwMode="auto">
          <a:xfrm>
            <a:off x="612775" y="3127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0" descr="Image result for employees"/>
          <p:cNvSpPr>
            <a:spLocks noChangeAspect="1" noChangeArrowheads="1"/>
          </p:cNvSpPr>
          <p:nvPr/>
        </p:nvSpPr>
        <p:spPr bwMode="auto">
          <a:xfrm>
            <a:off x="765175" y="4651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2" descr="Image result for employees"/>
          <p:cNvSpPr>
            <a:spLocks noChangeAspect="1" noChangeArrowheads="1"/>
          </p:cNvSpPr>
          <p:nvPr/>
        </p:nvSpPr>
        <p:spPr bwMode="auto">
          <a:xfrm>
            <a:off x="917575" y="6175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2" descr="Image result for uganda government"/>
          <p:cNvSpPr>
            <a:spLocks noChangeAspect="1" noChangeArrowheads="1"/>
          </p:cNvSpPr>
          <p:nvPr/>
        </p:nvSpPr>
        <p:spPr bwMode="auto">
          <a:xfrm>
            <a:off x="1222375" y="9223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4" descr="Image result for uganda government"/>
          <p:cNvSpPr>
            <a:spLocks noChangeAspect="1" noChangeArrowheads="1"/>
          </p:cNvSpPr>
          <p:nvPr/>
        </p:nvSpPr>
        <p:spPr bwMode="auto">
          <a:xfrm>
            <a:off x="1374776" y="10747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6" descr="Image result for uganda government"/>
          <p:cNvSpPr>
            <a:spLocks noChangeAspect="1" noChangeArrowheads="1"/>
          </p:cNvSpPr>
          <p:nvPr/>
        </p:nvSpPr>
        <p:spPr bwMode="auto">
          <a:xfrm>
            <a:off x="1527174" y="12271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39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3600" b="1" dirty="0">
                <a:cs typeface="Times New Roman" panose="02020603050405020304" pitchFamily="18" charset="0"/>
              </a:rPr>
              <a:t>References</a:t>
            </a:r>
            <a:endParaRPr lang="en-US" sz="3600" b="1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401DC-9B37-4341-B08E-32E49C3A82FC}" type="datetime1">
              <a:rPr lang="en-US" smtClean="0"/>
              <a:t>8/20/2024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11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9937179" y="332660"/>
            <a:ext cx="882403" cy="882403"/>
            <a:chOff x="9937179" y="332656"/>
            <a:chExt cx="882403" cy="882403"/>
          </a:xfrm>
        </p:grpSpPr>
        <p:sp>
          <p:nvSpPr>
            <p:cNvPr id="4" name="Oval 3"/>
            <p:cNvSpPr/>
            <p:nvPr/>
          </p:nvSpPr>
          <p:spPr>
            <a:xfrm>
              <a:off x="10009112" y="404663"/>
              <a:ext cx="720155" cy="72008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7179" y="332656"/>
              <a:ext cx="882403" cy="882403"/>
            </a:xfrm>
            <a:prstGeom prst="rect">
              <a:avLst/>
            </a:prstGeom>
          </p:spPr>
        </p:pic>
      </p:grpSp>
      <p:sp>
        <p:nvSpPr>
          <p:cNvPr id="3" name="AutoShape 2" descr="Image result for employees"/>
          <p:cNvSpPr>
            <a:spLocks noChangeAspect="1" noChangeArrowheads="1"/>
          </p:cNvSpPr>
          <p:nvPr/>
        </p:nvSpPr>
        <p:spPr bwMode="auto">
          <a:xfrm>
            <a:off x="155576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Image result for employees"/>
          <p:cNvSpPr>
            <a:spLocks noChangeAspect="1" noChangeArrowheads="1"/>
          </p:cNvSpPr>
          <p:nvPr/>
        </p:nvSpPr>
        <p:spPr bwMode="auto">
          <a:xfrm>
            <a:off x="307974" y="79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employees"/>
          <p:cNvSpPr>
            <a:spLocks noChangeAspect="1" noChangeArrowheads="1"/>
          </p:cNvSpPr>
          <p:nvPr/>
        </p:nvSpPr>
        <p:spPr bwMode="auto">
          <a:xfrm>
            <a:off x="460375" y="1603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8" descr="Image result for employees"/>
          <p:cNvSpPr>
            <a:spLocks noChangeAspect="1" noChangeArrowheads="1"/>
          </p:cNvSpPr>
          <p:nvPr/>
        </p:nvSpPr>
        <p:spPr bwMode="auto">
          <a:xfrm>
            <a:off x="612775" y="3127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0" descr="Image result for employees"/>
          <p:cNvSpPr>
            <a:spLocks noChangeAspect="1" noChangeArrowheads="1"/>
          </p:cNvSpPr>
          <p:nvPr/>
        </p:nvSpPr>
        <p:spPr bwMode="auto">
          <a:xfrm>
            <a:off x="765175" y="4651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2" descr="Image result for employees"/>
          <p:cNvSpPr>
            <a:spLocks noChangeAspect="1" noChangeArrowheads="1"/>
          </p:cNvSpPr>
          <p:nvPr/>
        </p:nvSpPr>
        <p:spPr bwMode="auto">
          <a:xfrm>
            <a:off x="917575" y="6175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2" descr="Image result for uganda government"/>
          <p:cNvSpPr>
            <a:spLocks noChangeAspect="1" noChangeArrowheads="1"/>
          </p:cNvSpPr>
          <p:nvPr/>
        </p:nvSpPr>
        <p:spPr bwMode="auto">
          <a:xfrm>
            <a:off x="1222375" y="9223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4" descr="Image result for uganda government"/>
          <p:cNvSpPr>
            <a:spLocks noChangeAspect="1" noChangeArrowheads="1"/>
          </p:cNvSpPr>
          <p:nvPr/>
        </p:nvSpPr>
        <p:spPr bwMode="auto">
          <a:xfrm>
            <a:off x="1374776" y="10747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6" descr="Image result for uganda government"/>
          <p:cNvSpPr>
            <a:spLocks noChangeAspect="1" noChangeArrowheads="1"/>
          </p:cNvSpPr>
          <p:nvPr/>
        </p:nvSpPr>
        <p:spPr bwMode="auto">
          <a:xfrm>
            <a:off x="1527174" y="122714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266" name="Picture 2" descr="Reference Managers and citations for researchers - ResearchBrains : The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39" y="1531941"/>
            <a:ext cx="4715893" cy="47158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ontent Placeholder 17"/>
          <p:cNvSpPr>
            <a:spLocks noGrp="1"/>
          </p:cNvSpPr>
          <p:nvPr>
            <p:ph sz="half" idx="1"/>
          </p:nvPr>
        </p:nvSpPr>
        <p:spPr>
          <a:xfrm>
            <a:off x="4824611" y="1514092"/>
            <a:ext cx="4752528" cy="4733742"/>
          </a:xfrm>
          <a:solidFill>
            <a:schemeClr val="bg1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2000" u="sng" dirty="0">
                <a:hlinkClick r:id="rId4"/>
              </a:rPr>
              <a:t>https://youtu.be/q6u0AVn-NUM?si=1OjhmrWPIielIABe</a:t>
            </a:r>
            <a:endParaRPr lang="en-US" sz="2000" dirty="0"/>
          </a:p>
          <a:p>
            <a:pPr marL="114300" lvl="0" indent="0">
              <a:buNone/>
            </a:pPr>
            <a:endParaRPr lang="en-US" sz="2000" dirty="0">
              <a:latin typeface="+mj-lt"/>
            </a:endParaRPr>
          </a:p>
          <a:p>
            <a:pPr marL="0" indent="0">
              <a:buNone/>
            </a:pPr>
            <a:endParaRPr lang="en-US" sz="2000" dirty="0">
              <a:latin typeface="+mj-lt"/>
            </a:endParaRPr>
          </a:p>
          <a:p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935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/>
          <p:cNvSpPr/>
          <p:nvPr/>
        </p:nvSpPr>
        <p:spPr>
          <a:xfrm>
            <a:off x="1839759" y="202285"/>
            <a:ext cx="1764806" cy="171455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759" y="202281"/>
            <a:ext cx="1764806" cy="1764806"/>
          </a:xfrm>
          <a:prstGeom prst="rect">
            <a:avLst/>
          </a:prstGeom>
        </p:spPr>
      </p:pic>
      <p:pic>
        <p:nvPicPr>
          <p:cNvPr id="1039" name="Picture 15" descr="Top 10 Universities In Uganda(2020 Update) 202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510" t="7225" b="21348"/>
          <a:stretch/>
        </p:blipFill>
        <p:spPr bwMode="auto">
          <a:xfrm>
            <a:off x="0" y="0"/>
            <a:ext cx="10801350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0" y="0"/>
            <a:ext cx="10801350" cy="6841976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2174532" y="-56779"/>
            <a:ext cx="705863" cy="691477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2880397" y="836714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 Black" pitchFamily="34" charset="0"/>
              </a:rPr>
              <a:t>Thank you for being a great audience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879165" y="2072465"/>
            <a:ext cx="5274041" cy="492443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u="sng" dirty="0">
                <a:solidFill>
                  <a:srgbClr val="000000"/>
                </a:solidFill>
                <a:latin typeface="Arial Black" pitchFamily="34" charset="0"/>
              </a:rPr>
              <a:t>Address</a:t>
            </a:r>
          </a:p>
          <a:p>
            <a:r>
              <a:rPr lang="en-US" sz="1300" dirty="0">
                <a:solidFill>
                  <a:srgbClr val="0070C0"/>
                </a:solidFill>
                <a:latin typeface="Arial Black" pitchFamily="34" charset="0"/>
              </a:rPr>
              <a:t>Main building , first floor Room 1.0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807157" y="4782187"/>
            <a:ext cx="5274041" cy="89255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u="sng" dirty="0">
                <a:solidFill>
                  <a:srgbClr val="000000"/>
                </a:solidFill>
                <a:latin typeface="Arial Black" pitchFamily="34" charset="0"/>
              </a:rPr>
              <a:t>Email</a:t>
            </a:r>
          </a:p>
          <a:p>
            <a:r>
              <a:rPr lang="en-US" sz="1300" dirty="0">
                <a:solidFill>
                  <a:srgbClr val="000000"/>
                </a:solidFill>
                <a:latin typeface="Arial Black" pitchFamily="34" charset="0"/>
                <a:hlinkClick r:id="rId5"/>
              </a:rPr>
              <a:t>hodcommunication@mubs.ac.</a:t>
            </a:r>
            <a:r>
              <a:rPr lang="en-US" sz="1300" dirty="0">
                <a:solidFill>
                  <a:srgbClr val="0070C0"/>
                </a:solidFill>
                <a:latin typeface="Arial Black" pitchFamily="34" charset="0"/>
                <a:hlinkClick r:id="rId5"/>
              </a:rPr>
              <a:t>ug</a:t>
            </a:r>
            <a:r>
              <a:rPr lang="en-US" sz="1300" dirty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en-US" sz="1300" dirty="0" smtClean="0">
                <a:solidFill>
                  <a:srgbClr val="0070C0"/>
                </a:solidFill>
                <a:latin typeface="Arial Black" pitchFamily="34" charset="0"/>
                <a:hlinkClick r:id="rId6"/>
              </a:rPr>
              <a:t>/snakyeyune@mubs.ac.ug</a:t>
            </a:r>
            <a:endParaRPr lang="en-US" sz="1300" dirty="0">
              <a:solidFill>
                <a:srgbClr val="0070C0"/>
              </a:solidFill>
              <a:latin typeface="Arial Black" pitchFamily="34" charset="0"/>
            </a:endParaRPr>
          </a:p>
          <a:p>
            <a:endParaRPr lang="en-US" sz="1300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824613" y="3312571"/>
            <a:ext cx="5274041" cy="69249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u="sng" dirty="0">
                <a:solidFill>
                  <a:srgbClr val="000000"/>
                </a:solidFill>
                <a:latin typeface="Arial Black" pitchFamily="34" charset="0"/>
              </a:rPr>
              <a:t>Contacts</a:t>
            </a:r>
          </a:p>
          <a:p>
            <a:r>
              <a:rPr lang="en-US" sz="1300" dirty="0">
                <a:solidFill>
                  <a:srgbClr val="0070C0"/>
                </a:solidFill>
                <a:latin typeface="Arial Black" pitchFamily="34" charset="0"/>
              </a:rPr>
              <a:t>Team leader: 	+</a:t>
            </a:r>
            <a:r>
              <a:rPr lang="en-US" sz="1300" dirty="0" smtClean="0">
                <a:solidFill>
                  <a:srgbClr val="0070C0"/>
                </a:solidFill>
                <a:latin typeface="Arial Black" pitchFamily="34" charset="0"/>
              </a:rPr>
              <a:t>256-777-899-582</a:t>
            </a:r>
            <a:endParaRPr lang="en-US" sz="1300" dirty="0">
              <a:solidFill>
                <a:srgbClr val="0070C0"/>
              </a:solidFill>
              <a:latin typeface="Arial Black" pitchFamily="34" charset="0"/>
            </a:endParaRPr>
          </a:p>
          <a:p>
            <a:r>
              <a:rPr lang="en-US" sz="1300" dirty="0">
                <a:solidFill>
                  <a:srgbClr val="0070C0"/>
                </a:solidFill>
                <a:latin typeface="Arial Black" pitchFamily="34" charset="0"/>
              </a:rPr>
              <a:t>Facilitator:	+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024411" y="6479760"/>
            <a:ext cx="77769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 Black" pitchFamily="34" charset="0"/>
              </a:rPr>
              <a:t>©2024    - FACULTY OF BUSINESS ADMINISTRATION, Department of Communication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2088307" y="5507044"/>
            <a:ext cx="882403" cy="882403"/>
            <a:chOff x="9937179" y="332656"/>
            <a:chExt cx="882403" cy="882403"/>
          </a:xfrm>
        </p:grpSpPr>
        <p:sp>
          <p:nvSpPr>
            <p:cNvPr id="17" name="Oval 16"/>
            <p:cNvSpPr/>
            <p:nvPr/>
          </p:nvSpPr>
          <p:spPr>
            <a:xfrm>
              <a:off x="10009112" y="404663"/>
              <a:ext cx="720155" cy="72008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7179" y="332656"/>
              <a:ext cx="882403" cy="882403"/>
            </a:xfrm>
            <a:prstGeom prst="rect">
              <a:avLst/>
            </a:prstGeom>
          </p:spPr>
        </p:pic>
      </p:grpSp>
      <p:sp>
        <p:nvSpPr>
          <p:cNvPr id="2" name="Oval 1"/>
          <p:cNvSpPr/>
          <p:nvPr/>
        </p:nvSpPr>
        <p:spPr>
          <a:xfrm>
            <a:off x="1771022" y="2645612"/>
            <a:ext cx="1586388" cy="158638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rbeiterbetriebsrat App - Apps on Google Play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rgbClr val="00206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021" y="2645612"/>
            <a:ext cx="1586388" cy="158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ddress, location, map, marker, red icon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610" y="1854240"/>
            <a:ext cx="928884" cy="92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Mail Email Address Round Outline Red Icon Transparent PNG | City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900" y="4692912"/>
            <a:ext cx="677117" cy="68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Download Telephone Icon Red | Transparent PNG Download | SeekPN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628" y="3312093"/>
            <a:ext cx="711663" cy="69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85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djacenc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1414</TotalTime>
  <Words>699</Words>
  <Application>Microsoft Office PowerPoint</Application>
  <PresentationFormat>Custom</PresentationFormat>
  <Paragraphs>108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Adjacency</vt:lpstr>
      <vt:lpstr>PowerPoint Presentation</vt:lpstr>
      <vt:lpstr>TOPIC 2: EFFECTIVE COMMUNICATION</vt:lpstr>
      <vt:lpstr>Conti……</vt:lpstr>
      <vt:lpstr>TOPIC 2a: COMMUNICATION PROCESS</vt:lpstr>
      <vt:lpstr>Topic Outline</vt:lpstr>
      <vt:lpstr>Topic Learning Outcomes</vt:lpstr>
      <vt:lpstr>The Communication Process </vt:lpstr>
      <vt:lpstr> Stages of the Communication Process</vt:lpstr>
      <vt:lpstr> Importance of Feedback</vt:lpstr>
      <vt:lpstr> Noise</vt:lpstr>
      <vt:lpstr> Exercise</vt:lpstr>
      <vt:lpstr>References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ELITEBOOK840</cp:lastModifiedBy>
  <cp:revision>127</cp:revision>
  <dcterms:created xsi:type="dcterms:W3CDTF">2024-07-22T14:26:40Z</dcterms:created>
  <dcterms:modified xsi:type="dcterms:W3CDTF">2024-08-20T06:57:50Z</dcterms:modified>
</cp:coreProperties>
</file>