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66" r:id="rId3"/>
    <p:sldId id="267" r:id="rId4"/>
    <p:sldId id="268" r:id="rId5"/>
    <p:sldId id="269" r:id="rId6"/>
    <p:sldId id="257" r:id="rId7"/>
    <p:sldId id="258" r:id="rId8"/>
    <p:sldId id="270" r:id="rId9"/>
    <p:sldId id="259" r:id="rId10"/>
    <p:sldId id="260" r:id="rId11"/>
    <p:sldId id="261" r:id="rId12"/>
    <p:sldId id="262" r:id="rId13"/>
    <p:sldId id="263" r:id="rId14"/>
    <p:sldId id="26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2491" autoAdjust="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7F7603-BABB-4A1B-97BD-EFF03BC91CF1}" type="datetimeFigureOut">
              <a:rPr lang="en-US" smtClean="0"/>
              <a:t>9/19/2026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3AEB2B-A46E-454C-B6AC-AC62945151C2}" type="slidenum">
              <a:rPr lang="en-US" smtClean="0"/>
              <a:t>‹#›</a:t>
            </a:fld>
            <a:endParaRPr lang="en-US"/>
          </a:p>
        </p:txBody>
      </p:sp>
    </p:spTree>
    <p:extLst>
      <p:ext uri="{BB962C8B-B14F-4D97-AF65-F5344CB8AC3E}">
        <p14:creationId xmlns:p14="http://schemas.microsoft.com/office/powerpoint/2010/main" val="36434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3AEB2B-A46E-454C-B6AC-AC62945151C2}" type="slidenum">
              <a:rPr lang="en-US" smtClean="0"/>
              <a:t>5</a:t>
            </a:fld>
            <a:endParaRPr lang="en-US"/>
          </a:p>
        </p:txBody>
      </p:sp>
    </p:spTree>
    <p:extLst>
      <p:ext uri="{BB962C8B-B14F-4D97-AF65-F5344CB8AC3E}">
        <p14:creationId xmlns:p14="http://schemas.microsoft.com/office/powerpoint/2010/main" val="260904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0F7C76-DEC3-41ED-B5B2-EAD16596A6C6}"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A0D2E5-C7FF-4D1D-8933-995FAF291E39}" type="slidenum">
              <a:rPr lang="en-US" smtClean="0"/>
              <a:t>‹#›</a:t>
            </a:fld>
            <a:endParaRPr lang="en-US"/>
          </a:p>
        </p:txBody>
      </p:sp>
    </p:spTree>
    <p:extLst>
      <p:ext uri="{BB962C8B-B14F-4D97-AF65-F5344CB8AC3E}">
        <p14:creationId xmlns:p14="http://schemas.microsoft.com/office/powerpoint/2010/main" val="3500585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0F7C76-DEC3-41ED-B5B2-EAD16596A6C6}"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A0D2E5-C7FF-4D1D-8933-995FAF291E39}" type="slidenum">
              <a:rPr lang="en-US" smtClean="0"/>
              <a:t>‹#›</a:t>
            </a:fld>
            <a:endParaRPr lang="en-US"/>
          </a:p>
        </p:txBody>
      </p:sp>
    </p:spTree>
    <p:extLst>
      <p:ext uri="{BB962C8B-B14F-4D97-AF65-F5344CB8AC3E}">
        <p14:creationId xmlns:p14="http://schemas.microsoft.com/office/powerpoint/2010/main" val="358268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0F7C76-DEC3-41ED-B5B2-EAD16596A6C6}"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A0D2E5-C7FF-4D1D-8933-995FAF291E39}" type="slidenum">
              <a:rPr lang="en-US" smtClean="0"/>
              <a:t>‹#›</a:t>
            </a:fld>
            <a:endParaRPr lang="en-US"/>
          </a:p>
        </p:txBody>
      </p:sp>
    </p:spTree>
    <p:extLst>
      <p:ext uri="{BB962C8B-B14F-4D97-AF65-F5344CB8AC3E}">
        <p14:creationId xmlns:p14="http://schemas.microsoft.com/office/powerpoint/2010/main" val="4070283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D0F7C76-DEC3-41ED-B5B2-EAD16596A6C6}" type="datetimeFigureOut">
              <a:rPr lang="en-US" smtClean="0"/>
              <a:t>9/19/2026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A0D2E5-C7FF-4D1D-8933-995FAF291E39}" type="slidenum">
              <a:rPr lang="en-US" smtClean="0"/>
              <a:t>‹#›</a:t>
            </a:fld>
            <a:endParaRPr lang="en-US"/>
          </a:p>
        </p:txBody>
      </p:sp>
    </p:spTree>
    <p:extLst>
      <p:ext uri="{BB962C8B-B14F-4D97-AF65-F5344CB8AC3E}">
        <p14:creationId xmlns:p14="http://schemas.microsoft.com/office/powerpoint/2010/main" val="1285049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D0F7C76-DEC3-41ED-B5B2-EAD16596A6C6}" type="datetimeFigureOut">
              <a:rPr lang="en-US" smtClean="0"/>
              <a:t>9/19/2026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A0D2E5-C7FF-4D1D-8933-995FAF291E39}" type="slidenum">
              <a:rPr lang="en-US" smtClean="0"/>
              <a:t>‹#›</a:t>
            </a:fld>
            <a:endParaRPr lang="en-US"/>
          </a:p>
        </p:txBody>
      </p:sp>
    </p:spTree>
    <p:extLst>
      <p:ext uri="{BB962C8B-B14F-4D97-AF65-F5344CB8AC3E}">
        <p14:creationId xmlns:p14="http://schemas.microsoft.com/office/powerpoint/2010/main" val="3048766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D0F7C76-DEC3-41ED-B5B2-EAD16596A6C6}" type="datetimeFigureOut">
              <a:rPr lang="en-US" smtClean="0"/>
              <a:t>9/19/2026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A0D2E5-C7FF-4D1D-8933-995FAF291E39}" type="slidenum">
              <a:rPr lang="en-US" smtClean="0"/>
              <a:t>‹#›</a:t>
            </a:fld>
            <a:endParaRPr lang="en-US"/>
          </a:p>
        </p:txBody>
      </p:sp>
    </p:spTree>
    <p:extLst>
      <p:ext uri="{BB962C8B-B14F-4D97-AF65-F5344CB8AC3E}">
        <p14:creationId xmlns:p14="http://schemas.microsoft.com/office/powerpoint/2010/main" val="676693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0F7C76-DEC3-41ED-B5B2-EAD16596A6C6}" type="datetimeFigureOut">
              <a:rPr lang="en-US" smtClean="0"/>
              <a:t>9/19/2026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A0D2E5-C7FF-4D1D-8933-995FAF291E39}" type="slidenum">
              <a:rPr lang="en-US" smtClean="0"/>
              <a:t>‹#›</a:t>
            </a:fld>
            <a:endParaRPr lang="en-US"/>
          </a:p>
        </p:txBody>
      </p:sp>
    </p:spTree>
    <p:extLst>
      <p:ext uri="{BB962C8B-B14F-4D97-AF65-F5344CB8AC3E}">
        <p14:creationId xmlns:p14="http://schemas.microsoft.com/office/powerpoint/2010/main" val="18784249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0F7C76-DEC3-41ED-B5B2-EAD16596A6C6}" type="datetimeFigureOut">
              <a:rPr lang="en-US" smtClean="0"/>
              <a:t>9/19/2026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A0D2E5-C7FF-4D1D-8933-995FAF291E39}" type="slidenum">
              <a:rPr lang="en-US" smtClean="0"/>
              <a:t>‹#›</a:t>
            </a:fld>
            <a:endParaRPr lang="en-US"/>
          </a:p>
        </p:txBody>
      </p:sp>
    </p:spTree>
    <p:extLst>
      <p:ext uri="{BB962C8B-B14F-4D97-AF65-F5344CB8AC3E}">
        <p14:creationId xmlns:p14="http://schemas.microsoft.com/office/powerpoint/2010/main" val="2373344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0F7C76-DEC3-41ED-B5B2-EAD16596A6C6}" type="datetimeFigureOut">
              <a:rPr lang="en-US" smtClean="0"/>
              <a:t>9/19/2026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A0D2E5-C7FF-4D1D-8933-995FAF291E39}" type="slidenum">
              <a:rPr lang="en-US" smtClean="0"/>
              <a:t>‹#›</a:t>
            </a:fld>
            <a:endParaRPr lang="en-US"/>
          </a:p>
        </p:txBody>
      </p:sp>
    </p:spTree>
    <p:extLst>
      <p:ext uri="{BB962C8B-B14F-4D97-AF65-F5344CB8AC3E}">
        <p14:creationId xmlns:p14="http://schemas.microsoft.com/office/powerpoint/2010/main" val="163394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0F7C76-DEC3-41ED-B5B2-EAD16596A6C6}"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A0D2E5-C7FF-4D1D-8933-995FAF291E39}" type="slidenum">
              <a:rPr lang="en-US" smtClean="0"/>
              <a:t>‹#›</a:t>
            </a:fld>
            <a:endParaRPr lang="en-US"/>
          </a:p>
        </p:txBody>
      </p:sp>
    </p:spTree>
    <p:extLst>
      <p:ext uri="{BB962C8B-B14F-4D97-AF65-F5344CB8AC3E}">
        <p14:creationId xmlns:p14="http://schemas.microsoft.com/office/powerpoint/2010/main" val="34312770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0F7C76-DEC3-41ED-B5B2-EAD16596A6C6}"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A0D2E5-C7FF-4D1D-8933-995FAF291E39}" type="slidenum">
              <a:rPr lang="en-US" smtClean="0"/>
              <a:t>‹#›</a:t>
            </a:fld>
            <a:endParaRPr lang="en-US"/>
          </a:p>
        </p:txBody>
      </p:sp>
    </p:spTree>
    <p:extLst>
      <p:ext uri="{BB962C8B-B14F-4D97-AF65-F5344CB8AC3E}">
        <p14:creationId xmlns:p14="http://schemas.microsoft.com/office/powerpoint/2010/main" val="3232753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0F7C76-DEC3-41ED-B5B2-EAD16596A6C6}" type="datetimeFigureOut">
              <a:rPr lang="en-US" smtClean="0"/>
              <a:t>9/19/2026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A0D2E5-C7FF-4D1D-8933-995FAF291E39}" type="slidenum">
              <a:rPr lang="en-US" smtClean="0"/>
              <a:t>‹#›</a:t>
            </a:fld>
            <a:endParaRPr lang="en-US"/>
          </a:p>
        </p:txBody>
      </p:sp>
    </p:spTree>
    <p:extLst>
      <p:ext uri="{BB962C8B-B14F-4D97-AF65-F5344CB8AC3E}">
        <p14:creationId xmlns:p14="http://schemas.microsoft.com/office/powerpoint/2010/main" val="19293499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Financial /</a:t>
            </a:r>
            <a:r>
              <a:rPr lang="en-US" b="1" dirty="0" smtClean="0"/>
              <a:t> </a:t>
            </a:r>
            <a:r>
              <a:rPr lang="en-US" dirty="0" smtClean="0"/>
              <a:t>Cost Management Plan</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6865736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33372"/>
          </a:xfrm>
        </p:spPr>
        <p:txBody>
          <a:bodyPr>
            <a:normAutofit/>
          </a:bodyPr>
          <a:lstStyle/>
          <a:p>
            <a:r>
              <a:rPr lang="en-US" sz="3200" dirty="0" smtClean="0"/>
              <a:t>How To Create A Cost Management Plan</a:t>
            </a:r>
            <a:endParaRPr lang="en-US" sz="3200" dirty="0"/>
          </a:p>
        </p:txBody>
      </p:sp>
      <p:sp>
        <p:nvSpPr>
          <p:cNvPr id="3" name="Content Placeholder 2"/>
          <p:cNvSpPr>
            <a:spLocks noGrp="1"/>
          </p:cNvSpPr>
          <p:nvPr>
            <p:ph idx="1"/>
          </p:nvPr>
        </p:nvSpPr>
        <p:spPr>
          <a:xfrm>
            <a:off x="469127" y="1001864"/>
            <a:ext cx="10884673" cy="5175099"/>
          </a:xfrm>
        </p:spPr>
        <p:txBody>
          <a:bodyPr>
            <a:normAutofit fontScale="85000" lnSpcReduction="20000"/>
          </a:bodyPr>
          <a:lstStyle/>
          <a:p>
            <a:r>
              <a:rPr lang="en-US" dirty="0" smtClean="0"/>
              <a:t>Use </a:t>
            </a:r>
            <a:r>
              <a:rPr lang="en-US" dirty="0"/>
              <a:t>these steps to create a cost management plan that aligns with your project goals and scope. </a:t>
            </a:r>
          </a:p>
          <a:p>
            <a:pPr marL="0" indent="0">
              <a:buNone/>
            </a:pPr>
            <a:r>
              <a:rPr lang="en-US" b="1" dirty="0"/>
              <a:t>1. Review Scope &amp; Deliverables</a:t>
            </a:r>
          </a:p>
          <a:p>
            <a:pPr lvl="1"/>
            <a:r>
              <a:rPr lang="en-US" dirty="0"/>
              <a:t>Review your </a:t>
            </a:r>
            <a:r>
              <a:rPr lang="en-US" dirty="0" smtClean="0"/>
              <a:t>project’s scope, </a:t>
            </a:r>
            <a:r>
              <a:rPr lang="en-US" dirty="0"/>
              <a:t>deliverables, objectives, timelines, and outputs to make sure all aspects are clearly defined. </a:t>
            </a:r>
            <a:endParaRPr lang="en-US" dirty="0" smtClean="0"/>
          </a:p>
          <a:p>
            <a:pPr lvl="2"/>
            <a:r>
              <a:rPr lang="en-US" dirty="0" smtClean="0"/>
              <a:t>Engage </a:t>
            </a:r>
            <a:r>
              <a:rPr lang="en-US" dirty="0"/>
              <a:t>your stakeholders to gather input and get buy-in as well. </a:t>
            </a:r>
            <a:endParaRPr lang="en-US" dirty="0" smtClean="0"/>
          </a:p>
          <a:p>
            <a:pPr lvl="2"/>
            <a:r>
              <a:rPr lang="en-US" dirty="0" smtClean="0"/>
              <a:t>This </a:t>
            </a:r>
            <a:r>
              <a:rPr lang="en-US" dirty="0"/>
              <a:t>helps </a:t>
            </a:r>
            <a:r>
              <a:rPr lang="en-US" dirty="0" smtClean="0"/>
              <a:t>avoid scope creep that </a:t>
            </a:r>
            <a:r>
              <a:rPr lang="en-US" dirty="0"/>
              <a:t>can lead to unplanned costs and delays. </a:t>
            </a:r>
          </a:p>
          <a:p>
            <a:pPr lvl="1"/>
            <a:r>
              <a:rPr lang="en-US" dirty="0"/>
              <a:t>Document this information in the cost management plan for everyone to reference throughout your project.</a:t>
            </a:r>
          </a:p>
          <a:p>
            <a:pPr marL="0" indent="0">
              <a:buNone/>
            </a:pPr>
            <a:r>
              <a:rPr lang="en-US" b="1" dirty="0"/>
              <a:t>2. Determine The Required Resources</a:t>
            </a:r>
          </a:p>
          <a:p>
            <a:pPr lvl="1"/>
            <a:r>
              <a:rPr lang="en-US" dirty="0"/>
              <a:t>Identify all the resources you need to execute your project effectively. </a:t>
            </a:r>
            <a:endParaRPr lang="en-US" dirty="0" smtClean="0"/>
          </a:p>
          <a:p>
            <a:pPr lvl="2"/>
            <a:r>
              <a:rPr lang="en-US" dirty="0" smtClean="0"/>
              <a:t>This </a:t>
            </a:r>
            <a:r>
              <a:rPr lang="en-US" dirty="0"/>
              <a:t>includes human resources, materials, equipment, and any external services that may be required. </a:t>
            </a:r>
            <a:endParaRPr lang="en-US" dirty="0" smtClean="0"/>
          </a:p>
          <a:p>
            <a:pPr lvl="2"/>
            <a:r>
              <a:rPr lang="en-US" dirty="0" smtClean="0"/>
              <a:t>This </a:t>
            </a:r>
            <a:r>
              <a:rPr lang="en-US" dirty="0"/>
              <a:t>will provide a baseline for your cost estimation.</a:t>
            </a:r>
          </a:p>
          <a:p>
            <a:pPr lvl="1"/>
            <a:r>
              <a:rPr lang="en-US" dirty="0"/>
              <a:t>Involve your team members and subject matter experts during this process. </a:t>
            </a:r>
            <a:endParaRPr lang="en-US" dirty="0" smtClean="0"/>
          </a:p>
          <a:p>
            <a:pPr lvl="2"/>
            <a:r>
              <a:rPr lang="en-US" dirty="0" smtClean="0"/>
              <a:t>Their </a:t>
            </a:r>
            <a:r>
              <a:rPr lang="en-US" dirty="0"/>
              <a:t>insights into the specific project tasks and needs will help make sure you haven’t missed anything, and will promote engagement and commitment. </a:t>
            </a:r>
          </a:p>
          <a:p>
            <a:pPr lvl="2"/>
            <a:r>
              <a:rPr lang="en-US" dirty="0" smtClean="0"/>
              <a:t>You </a:t>
            </a:r>
            <a:r>
              <a:rPr lang="en-US" dirty="0"/>
              <a:t>should also evaluate </a:t>
            </a:r>
            <a:r>
              <a:rPr lang="en-US" dirty="0" smtClean="0"/>
              <a:t>resource availability, </a:t>
            </a:r>
            <a:r>
              <a:rPr lang="en-US" dirty="0"/>
              <a:t>as shortages or delays can increase expenses and project timelines. </a:t>
            </a:r>
          </a:p>
        </p:txBody>
      </p:sp>
    </p:spTree>
    <p:extLst>
      <p:ext uri="{BB962C8B-B14F-4D97-AF65-F5344CB8AC3E}">
        <p14:creationId xmlns:p14="http://schemas.microsoft.com/office/powerpoint/2010/main" val="29285364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60593"/>
          </a:xfrm>
        </p:spPr>
        <p:txBody>
          <a:bodyPr>
            <a:normAutofit/>
          </a:bodyPr>
          <a:lstStyle/>
          <a:p>
            <a:r>
              <a:rPr lang="en-US" sz="3200" b="1" dirty="0" smtClean="0"/>
              <a:t>How To Create A Cost Management Plan</a:t>
            </a:r>
            <a:endParaRPr lang="en-US" sz="3200" dirty="0"/>
          </a:p>
        </p:txBody>
      </p:sp>
      <p:sp>
        <p:nvSpPr>
          <p:cNvPr id="3" name="Content Placeholder 2"/>
          <p:cNvSpPr>
            <a:spLocks noGrp="1"/>
          </p:cNvSpPr>
          <p:nvPr>
            <p:ph idx="1"/>
          </p:nvPr>
        </p:nvSpPr>
        <p:spPr>
          <a:xfrm>
            <a:off x="500931" y="1192696"/>
            <a:ext cx="11243145" cy="4984267"/>
          </a:xfrm>
        </p:spPr>
        <p:txBody>
          <a:bodyPr>
            <a:normAutofit fontScale="85000" lnSpcReduction="10000"/>
          </a:bodyPr>
          <a:lstStyle/>
          <a:p>
            <a:pPr marL="0" indent="0">
              <a:buNone/>
            </a:pPr>
            <a:r>
              <a:rPr lang="en-US" b="1" dirty="0" smtClean="0"/>
              <a:t>Estimate Costs</a:t>
            </a:r>
          </a:p>
          <a:p>
            <a:pPr lvl="1"/>
            <a:r>
              <a:rPr lang="en-US" dirty="0" smtClean="0"/>
              <a:t>Assess all identified resources and their associated costs. Refer to your work break down structures (WBS) and use estimation techniques like analogous, parametric, and bottom-up estimating to derive realistic cost projections.</a:t>
            </a:r>
          </a:p>
          <a:p>
            <a:pPr lvl="1"/>
            <a:r>
              <a:rPr lang="en-US" b="1" dirty="0" smtClean="0"/>
              <a:t>Analogous estimating</a:t>
            </a:r>
            <a:r>
              <a:rPr lang="en-US" dirty="0" smtClean="0"/>
              <a:t>: Use similar past projects as a reference point when you’re developing estimates for the current project. </a:t>
            </a:r>
          </a:p>
          <a:p>
            <a:pPr lvl="1"/>
            <a:r>
              <a:rPr lang="en-US" b="1" dirty="0" smtClean="0"/>
              <a:t>Parametric estimating</a:t>
            </a:r>
            <a:r>
              <a:rPr lang="en-US" dirty="0" smtClean="0"/>
              <a:t>: Use statistical relationships between variables to calculate costs. </a:t>
            </a:r>
          </a:p>
          <a:p>
            <a:pPr lvl="1"/>
            <a:r>
              <a:rPr lang="en-US" b="1" dirty="0" smtClean="0"/>
              <a:t>Bottom-up estimating</a:t>
            </a:r>
            <a:r>
              <a:rPr lang="en-US" dirty="0" smtClean="0"/>
              <a:t>: Break down project tasks into smaller components and estimate costs for each.</a:t>
            </a:r>
          </a:p>
          <a:p>
            <a:pPr marL="0" lvl="0" indent="0">
              <a:buNone/>
            </a:pPr>
            <a:r>
              <a:rPr lang="en-US" b="1" dirty="0" smtClean="0"/>
              <a:t>4. Monitor &amp; Control Costs Throughout The Project</a:t>
            </a:r>
          </a:p>
          <a:p>
            <a:pPr lvl="1"/>
            <a:r>
              <a:rPr lang="en-US" dirty="0" smtClean="0"/>
              <a:t>Keeping a close eye on costs throughout the project life cycle allows you to identify potential cost overruns early and implement corrective actions. </a:t>
            </a:r>
          </a:p>
          <a:p>
            <a:pPr lvl="2"/>
            <a:r>
              <a:rPr lang="en-US" dirty="0" smtClean="0"/>
              <a:t>This involves regularly tracking actual costs against your approved budget and analyzing cost variances.</a:t>
            </a:r>
          </a:p>
          <a:p>
            <a:pPr lvl="1"/>
            <a:r>
              <a:rPr lang="en-US" dirty="0" smtClean="0"/>
              <a:t>For cost control, establish performance metrics and indicators that you’ll use to quantify project performance and identify areas that require attention. 	</a:t>
            </a:r>
          </a:p>
          <a:p>
            <a:pPr lvl="2"/>
            <a:r>
              <a:rPr lang="en-US" dirty="0" smtClean="0"/>
              <a:t>For example, earned value management (EVM) compares planned progress with actual cost performance in terms of cost and schedule. This metric tells you whether your project is on track, ahead, or behind schedule.</a:t>
            </a:r>
          </a:p>
          <a:p>
            <a:endParaRPr lang="en-US" dirty="0"/>
          </a:p>
        </p:txBody>
      </p:sp>
    </p:spTree>
    <p:extLst>
      <p:ext uri="{BB962C8B-B14F-4D97-AF65-F5344CB8AC3E}">
        <p14:creationId xmlns:p14="http://schemas.microsoft.com/office/powerpoint/2010/main" val="27095522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60593"/>
          </a:xfrm>
        </p:spPr>
        <p:txBody>
          <a:bodyPr>
            <a:normAutofit/>
          </a:bodyPr>
          <a:lstStyle/>
          <a:p>
            <a:r>
              <a:rPr lang="en-US" sz="3200" b="1" dirty="0" smtClean="0"/>
              <a:t>Tools for Managing Project Costs</a:t>
            </a:r>
            <a:endParaRPr lang="en-US" sz="3200" dirty="0"/>
          </a:p>
        </p:txBody>
      </p:sp>
      <p:sp>
        <p:nvSpPr>
          <p:cNvPr id="3" name="Content Placeholder 2"/>
          <p:cNvSpPr>
            <a:spLocks noGrp="1"/>
          </p:cNvSpPr>
          <p:nvPr>
            <p:ph idx="1"/>
          </p:nvPr>
        </p:nvSpPr>
        <p:spPr>
          <a:xfrm>
            <a:off x="838200" y="1121134"/>
            <a:ext cx="10515600" cy="5055829"/>
          </a:xfrm>
        </p:spPr>
        <p:txBody>
          <a:bodyPr>
            <a:normAutofit fontScale="85000" lnSpcReduction="10000"/>
          </a:bodyPr>
          <a:lstStyle/>
          <a:p>
            <a:r>
              <a:rPr lang="en-US" dirty="0" smtClean="0"/>
              <a:t>Project </a:t>
            </a:r>
            <a:r>
              <a:rPr lang="en-US" dirty="0"/>
              <a:t>management software and tools are your best bet for budgeting, forecasting, expense tracking, and reporting. </a:t>
            </a:r>
            <a:endParaRPr lang="en-US" dirty="0" smtClean="0"/>
          </a:p>
          <a:p>
            <a:r>
              <a:rPr lang="en-US" dirty="0" smtClean="0"/>
              <a:t>These </a:t>
            </a:r>
            <a:r>
              <a:rPr lang="en-US" dirty="0"/>
              <a:t>tools often offer customized dashboards and other features to help you:</a:t>
            </a:r>
          </a:p>
          <a:p>
            <a:pPr lvl="1"/>
            <a:r>
              <a:rPr lang="en-US" dirty="0" smtClean="0"/>
              <a:t>Create your project budgets</a:t>
            </a:r>
            <a:endParaRPr lang="en-US" dirty="0"/>
          </a:p>
          <a:p>
            <a:pPr lvl="1"/>
            <a:r>
              <a:rPr lang="en-US" dirty="0"/>
              <a:t>Allocate resources</a:t>
            </a:r>
          </a:p>
          <a:p>
            <a:pPr lvl="1"/>
            <a:r>
              <a:rPr lang="en-US" dirty="0"/>
              <a:t>Handle resource management</a:t>
            </a:r>
          </a:p>
          <a:p>
            <a:pPr lvl="1"/>
            <a:r>
              <a:rPr lang="en-US" dirty="0"/>
              <a:t>Improve time tracking (either with a built-in tool or through an integration </a:t>
            </a:r>
            <a:r>
              <a:rPr lang="en-US" dirty="0" smtClean="0"/>
              <a:t>with time tracking software)</a:t>
            </a:r>
            <a:endParaRPr lang="en-US" dirty="0"/>
          </a:p>
          <a:p>
            <a:pPr lvl="1"/>
            <a:r>
              <a:rPr lang="en-US" dirty="0"/>
              <a:t>Monitor expenses in real </a:t>
            </a:r>
            <a:r>
              <a:rPr lang="en-US" dirty="0" smtClean="0"/>
              <a:t>time</a:t>
            </a:r>
          </a:p>
          <a:p>
            <a:pPr lvl="1"/>
            <a:r>
              <a:rPr lang="en-US" dirty="0" smtClean="0"/>
              <a:t>Streamline your workflows</a:t>
            </a:r>
            <a:endParaRPr lang="en-US" dirty="0"/>
          </a:p>
          <a:p>
            <a:pPr lvl="1"/>
            <a:r>
              <a:rPr lang="en-US" dirty="0" smtClean="0"/>
              <a:t>Facilitate </a:t>
            </a:r>
            <a:r>
              <a:rPr lang="en-US" dirty="0"/>
              <a:t>collaboration among team members</a:t>
            </a:r>
          </a:p>
          <a:p>
            <a:pPr lvl="1"/>
            <a:r>
              <a:rPr lang="en-US" dirty="0"/>
              <a:t>Provide essential and timely insights into financial performance</a:t>
            </a:r>
          </a:p>
          <a:p>
            <a:pPr lvl="1"/>
            <a:r>
              <a:rPr lang="en-US" dirty="0"/>
              <a:t>Update stakeholders on task and project progress</a:t>
            </a:r>
          </a:p>
          <a:p>
            <a:pPr lvl="1"/>
            <a:r>
              <a:rPr lang="en-US" dirty="0"/>
              <a:t>Report financial discrepancies</a:t>
            </a:r>
          </a:p>
          <a:p>
            <a:pPr lvl="1"/>
            <a:r>
              <a:rPr lang="en-US" dirty="0"/>
              <a:t>Deliver transparency</a:t>
            </a:r>
          </a:p>
          <a:p>
            <a:pPr lvl="1"/>
            <a:r>
              <a:rPr lang="en-US" dirty="0"/>
              <a:t>Improve accountability</a:t>
            </a:r>
          </a:p>
          <a:p>
            <a:pPr marL="457200" lvl="1" indent="0">
              <a:buNone/>
            </a:pPr>
            <a:endParaRPr lang="en-US" dirty="0"/>
          </a:p>
          <a:p>
            <a:endParaRPr lang="en-US" dirty="0"/>
          </a:p>
        </p:txBody>
      </p:sp>
    </p:spTree>
    <p:extLst>
      <p:ext uri="{BB962C8B-B14F-4D97-AF65-F5344CB8AC3E}">
        <p14:creationId xmlns:p14="http://schemas.microsoft.com/office/powerpoint/2010/main" val="20699445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04934"/>
          </a:xfrm>
        </p:spPr>
        <p:txBody>
          <a:bodyPr>
            <a:normAutofit/>
          </a:bodyPr>
          <a:lstStyle/>
          <a:p>
            <a:r>
              <a:rPr lang="en-US" sz="3200" b="1" dirty="0" smtClean="0"/>
              <a:t>Best Practices for Managing Project Costs</a:t>
            </a:r>
            <a:endParaRPr lang="en-US" sz="3200" dirty="0"/>
          </a:p>
        </p:txBody>
      </p:sp>
      <p:sp>
        <p:nvSpPr>
          <p:cNvPr id="3" name="Content Placeholder 2"/>
          <p:cNvSpPr>
            <a:spLocks noGrp="1"/>
          </p:cNvSpPr>
          <p:nvPr>
            <p:ph idx="1"/>
          </p:nvPr>
        </p:nvSpPr>
        <p:spPr>
          <a:xfrm>
            <a:off x="516835" y="1224501"/>
            <a:ext cx="11187485" cy="4952462"/>
          </a:xfrm>
        </p:spPr>
        <p:txBody>
          <a:bodyPr>
            <a:normAutofit lnSpcReduction="10000"/>
          </a:bodyPr>
          <a:lstStyle/>
          <a:p>
            <a:pPr lvl="0"/>
            <a:r>
              <a:rPr lang="en-US" b="1" dirty="0" smtClean="0"/>
              <a:t>Anticipate </a:t>
            </a:r>
            <a:r>
              <a:rPr lang="en-US" b="1" dirty="0"/>
              <a:t>surprises</a:t>
            </a:r>
            <a:r>
              <a:rPr lang="en-US" dirty="0"/>
              <a:t>: </a:t>
            </a:r>
            <a:endParaRPr lang="en-US" dirty="0" smtClean="0"/>
          </a:p>
          <a:p>
            <a:pPr lvl="1"/>
            <a:r>
              <a:rPr lang="en-US" dirty="0" smtClean="0"/>
              <a:t>To </a:t>
            </a:r>
            <a:r>
              <a:rPr lang="en-US" dirty="0"/>
              <a:t>avoid surprises and prevent cost overruns, create a risk management plan and note risks that will directly impact the budget if they occur. </a:t>
            </a:r>
            <a:endParaRPr lang="en-US" dirty="0" smtClean="0"/>
          </a:p>
          <a:p>
            <a:pPr lvl="1"/>
            <a:r>
              <a:rPr lang="en-US" dirty="0" smtClean="0"/>
              <a:t>Make </a:t>
            </a:r>
            <a:r>
              <a:rPr lang="en-US" dirty="0"/>
              <a:t>a mitigation plan to address them.</a:t>
            </a:r>
          </a:p>
          <a:p>
            <a:pPr lvl="0"/>
            <a:r>
              <a:rPr lang="en-US" b="1" dirty="0"/>
              <a:t>Remain realistic and practical</a:t>
            </a:r>
            <a:r>
              <a:rPr lang="en-US" dirty="0"/>
              <a:t>: </a:t>
            </a:r>
            <a:endParaRPr lang="en-US" dirty="0" smtClean="0"/>
          </a:p>
          <a:p>
            <a:pPr lvl="1"/>
            <a:r>
              <a:rPr lang="en-US" dirty="0" smtClean="0"/>
              <a:t>Adopt </a:t>
            </a:r>
            <a:r>
              <a:rPr lang="en-US" dirty="0"/>
              <a:t>a </a:t>
            </a:r>
            <a:r>
              <a:rPr lang="en-US" b="1" dirty="0"/>
              <a:t>zero based budgeting approach</a:t>
            </a:r>
            <a:r>
              <a:rPr lang="en-US" dirty="0"/>
              <a:t> where expenses must be justified for each new period rather than carrying forward previous </a:t>
            </a:r>
            <a:r>
              <a:rPr lang="en-US" dirty="0" smtClean="0"/>
              <a:t>budgets.</a:t>
            </a:r>
          </a:p>
          <a:p>
            <a:pPr lvl="1"/>
            <a:r>
              <a:rPr lang="en-US" dirty="0" smtClean="0"/>
              <a:t>Scrutinize </a:t>
            </a:r>
            <a:r>
              <a:rPr lang="en-US" dirty="0"/>
              <a:t>every line item to make sure only necessary expenditures are approved.  </a:t>
            </a:r>
          </a:p>
          <a:p>
            <a:pPr lvl="0"/>
            <a:r>
              <a:rPr lang="en-US" b="1" dirty="0"/>
              <a:t>Set aside a contingency fund</a:t>
            </a:r>
            <a:r>
              <a:rPr lang="en-US" dirty="0"/>
              <a:t>: </a:t>
            </a:r>
            <a:endParaRPr lang="en-US" dirty="0" smtClean="0"/>
          </a:p>
          <a:p>
            <a:pPr lvl="1"/>
            <a:r>
              <a:rPr lang="en-US" dirty="0" smtClean="0"/>
              <a:t>This </a:t>
            </a:r>
            <a:r>
              <a:rPr lang="en-US" dirty="0"/>
              <a:t>can provide a safety net for those unexpected costs. </a:t>
            </a:r>
          </a:p>
          <a:p>
            <a:pPr lvl="0"/>
            <a:r>
              <a:rPr lang="en-US" b="1" dirty="0"/>
              <a:t>Practice continuous cost monitoring</a:t>
            </a:r>
            <a:r>
              <a:rPr lang="en-US" dirty="0"/>
              <a:t>: </a:t>
            </a:r>
            <a:endParaRPr lang="en-US" dirty="0" smtClean="0"/>
          </a:p>
          <a:p>
            <a:pPr lvl="1"/>
            <a:r>
              <a:rPr lang="en-US" dirty="0" smtClean="0"/>
              <a:t>Review </a:t>
            </a:r>
            <a:r>
              <a:rPr lang="en-US" dirty="0"/>
              <a:t>financial performance against the budget and forecasts regularly</a:t>
            </a:r>
            <a:r>
              <a:rPr lang="en-US" dirty="0" smtClean="0"/>
              <a:t>.</a:t>
            </a:r>
            <a:endParaRPr lang="en-US" dirty="0"/>
          </a:p>
          <a:p>
            <a:endParaRPr lang="en-US" dirty="0"/>
          </a:p>
        </p:txBody>
      </p:sp>
    </p:spTree>
    <p:extLst>
      <p:ext uri="{BB962C8B-B14F-4D97-AF65-F5344CB8AC3E}">
        <p14:creationId xmlns:p14="http://schemas.microsoft.com/office/powerpoint/2010/main" val="3406112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4734"/>
            <a:ext cx="10515600" cy="787400"/>
          </a:xfrm>
        </p:spPr>
        <p:txBody>
          <a:bodyPr/>
          <a:lstStyle/>
          <a:p>
            <a:r>
              <a:rPr lang="en-US" b="1" dirty="0" smtClean="0"/>
              <a:t>What is the Financial Plan?</a:t>
            </a:r>
            <a:endParaRPr lang="en-US" b="1" dirty="0"/>
          </a:p>
        </p:txBody>
      </p:sp>
      <p:sp>
        <p:nvSpPr>
          <p:cNvPr id="3" name="Content Placeholder 2"/>
          <p:cNvSpPr>
            <a:spLocks noGrp="1"/>
          </p:cNvSpPr>
          <p:nvPr>
            <p:ph idx="1"/>
          </p:nvPr>
        </p:nvSpPr>
        <p:spPr>
          <a:xfrm>
            <a:off x="575733" y="1100667"/>
            <a:ext cx="11057467" cy="5076296"/>
          </a:xfrm>
        </p:spPr>
        <p:txBody>
          <a:bodyPr>
            <a:normAutofit/>
          </a:bodyPr>
          <a:lstStyle/>
          <a:p>
            <a:r>
              <a:rPr lang="en-US" dirty="0" smtClean="0"/>
              <a:t>Results from a number of financial planning steps.</a:t>
            </a:r>
          </a:p>
          <a:p>
            <a:r>
              <a:rPr lang="en-US" dirty="0" smtClean="0"/>
              <a:t>It sets out the financial resources your project will need, and how they will be used to achieve your objectives.</a:t>
            </a:r>
          </a:p>
          <a:p>
            <a:r>
              <a:rPr lang="en-US" dirty="0" smtClean="0"/>
              <a:t>There should be a close link between the Operational Plan and the Financial Plan.</a:t>
            </a:r>
          </a:p>
          <a:p>
            <a:r>
              <a:rPr lang="en-US" dirty="0" smtClean="0"/>
              <a:t>By taking time to engage in financial planning you will be able to:</a:t>
            </a:r>
          </a:p>
          <a:p>
            <a:pPr lvl="1"/>
            <a:r>
              <a:rPr lang="en-US" dirty="0" smtClean="0"/>
              <a:t>Identify what it is likely to cost to implement the activities.</a:t>
            </a:r>
          </a:p>
          <a:p>
            <a:pPr lvl="1"/>
            <a:r>
              <a:rPr lang="en-US" dirty="0" smtClean="0"/>
              <a:t>Analyze what sources of financial income you will draw on to cover your costs, and </a:t>
            </a:r>
          </a:p>
          <a:p>
            <a:pPr lvl="1"/>
            <a:r>
              <a:rPr lang="en-US" dirty="0" smtClean="0"/>
              <a:t>Assess whether you will have enough money in the bank when you need it to cover your expenses.</a:t>
            </a:r>
            <a:endParaRPr lang="en-US" dirty="0"/>
          </a:p>
        </p:txBody>
      </p:sp>
    </p:spTree>
    <p:extLst>
      <p:ext uri="{BB962C8B-B14F-4D97-AF65-F5344CB8AC3E}">
        <p14:creationId xmlns:p14="http://schemas.microsoft.com/office/powerpoint/2010/main" val="17063897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1992"/>
            <a:ext cx="10515600" cy="752475"/>
          </a:xfrm>
        </p:spPr>
        <p:txBody>
          <a:bodyPr/>
          <a:lstStyle/>
          <a:p>
            <a:endParaRPr lang="en-US" dirty="0"/>
          </a:p>
        </p:txBody>
      </p:sp>
      <p:sp>
        <p:nvSpPr>
          <p:cNvPr id="3" name="Content Placeholder 2"/>
          <p:cNvSpPr>
            <a:spLocks noGrp="1"/>
          </p:cNvSpPr>
          <p:nvPr>
            <p:ph idx="1"/>
          </p:nvPr>
        </p:nvSpPr>
        <p:spPr>
          <a:xfrm>
            <a:off x="550333" y="1092200"/>
            <a:ext cx="11142134" cy="5084763"/>
          </a:xfrm>
        </p:spPr>
        <p:txBody>
          <a:bodyPr>
            <a:normAutofit fontScale="92500" lnSpcReduction="20000"/>
          </a:bodyPr>
          <a:lstStyle/>
          <a:p>
            <a:r>
              <a:rPr lang="en-US" dirty="0" smtClean="0"/>
              <a:t>The Financial Plan is similar to the Operational Planning in that both are way of planning and managing your work.</a:t>
            </a:r>
          </a:p>
          <a:p>
            <a:r>
              <a:rPr lang="en-US" dirty="0" smtClean="0"/>
              <a:t>Once you have prepared your Financial Plan, the way you go about implementing your activities can be guided by the information it contains.</a:t>
            </a:r>
          </a:p>
          <a:p>
            <a:r>
              <a:rPr lang="en-US" dirty="0" smtClean="0"/>
              <a:t>The Financial Plan makes it possible for you to; </a:t>
            </a:r>
          </a:p>
          <a:p>
            <a:pPr lvl="1">
              <a:buFont typeface="Courier New" panose="02070309020205020404" pitchFamily="49" charset="0"/>
              <a:buChar char="o"/>
            </a:pPr>
            <a:r>
              <a:rPr lang="en-US" dirty="0" smtClean="0"/>
              <a:t>Receives regularly reports on the financial performance of the project</a:t>
            </a:r>
          </a:p>
          <a:p>
            <a:pPr lvl="1">
              <a:buFont typeface="Courier New" panose="02070309020205020404" pitchFamily="49" charset="0"/>
              <a:buChar char="o"/>
            </a:pPr>
            <a:r>
              <a:rPr lang="en-US" dirty="0" smtClean="0"/>
              <a:t>Make comparisons between the actual and the expected financial performance figures</a:t>
            </a:r>
          </a:p>
          <a:p>
            <a:pPr lvl="1">
              <a:buFont typeface="Courier New" panose="02070309020205020404" pitchFamily="49" charset="0"/>
              <a:buChar char="o"/>
            </a:pPr>
            <a:r>
              <a:rPr lang="en-US" dirty="0" smtClean="0"/>
              <a:t>Make informed decisions that guide the work through the reality of its operating environment.</a:t>
            </a:r>
          </a:p>
          <a:p>
            <a:r>
              <a:rPr lang="en-US" dirty="0" smtClean="0"/>
              <a:t>Financial plan needs to be practical and easy to use.</a:t>
            </a:r>
          </a:p>
          <a:p>
            <a:r>
              <a:rPr lang="en-US" dirty="0" smtClean="0"/>
              <a:t>Its purpose is to support the work you do.</a:t>
            </a:r>
          </a:p>
          <a:p>
            <a:r>
              <a:rPr lang="en-US" dirty="0" smtClean="0"/>
              <a:t>It can provide you with  a basis for deciding whether or not you should make any changes to your Operational Plan.</a:t>
            </a:r>
          </a:p>
          <a:p>
            <a:r>
              <a:rPr lang="en-US" dirty="0" smtClean="0"/>
              <a:t>This can help you ensure that you will have sufficient financial resources to achieve the objectives you have set for your project.</a:t>
            </a:r>
          </a:p>
        </p:txBody>
      </p:sp>
    </p:spTree>
    <p:extLst>
      <p:ext uri="{BB962C8B-B14F-4D97-AF65-F5344CB8AC3E}">
        <p14:creationId xmlns:p14="http://schemas.microsoft.com/office/powerpoint/2010/main" val="21982844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7161"/>
            <a:ext cx="10515600" cy="448055"/>
          </a:xfrm>
        </p:spPr>
        <p:txBody>
          <a:bodyPr>
            <a:noAutofit/>
          </a:bodyPr>
          <a:lstStyle/>
          <a:p>
            <a:r>
              <a:rPr lang="en-US" sz="3200" dirty="0" smtClean="0">
                <a:latin typeface="+mn-lt"/>
              </a:rPr>
              <a:t>Principles of Project Financial Management</a:t>
            </a:r>
            <a:endParaRPr lang="en-US" sz="3200" dirty="0">
              <a:latin typeface="+mn-lt"/>
            </a:endParaRPr>
          </a:p>
        </p:txBody>
      </p:sp>
      <p:sp>
        <p:nvSpPr>
          <p:cNvPr id="3" name="Content Placeholder 2"/>
          <p:cNvSpPr>
            <a:spLocks noGrp="1"/>
          </p:cNvSpPr>
          <p:nvPr>
            <p:ph idx="1"/>
          </p:nvPr>
        </p:nvSpPr>
        <p:spPr>
          <a:xfrm>
            <a:off x="192024" y="777240"/>
            <a:ext cx="11658600" cy="5399723"/>
          </a:xfrm>
        </p:spPr>
        <p:txBody>
          <a:bodyPr>
            <a:normAutofit lnSpcReduction="10000"/>
          </a:bodyPr>
          <a:lstStyle/>
          <a:p>
            <a:pPr marL="514350" indent="-514350">
              <a:buFont typeface="+mj-lt"/>
              <a:buAutoNum type="arabicPeriod"/>
            </a:pPr>
            <a:r>
              <a:rPr lang="en-US" dirty="0" smtClean="0"/>
              <a:t>Determine </a:t>
            </a:r>
            <a:r>
              <a:rPr lang="en-US" dirty="0"/>
              <a:t>and respect donor requirements in respect of accountability and reporting</a:t>
            </a:r>
            <a:r>
              <a:rPr lang="en-US" dirty="0" smtClean="0"/>
              <a:t>.</a:t>
            </a:r>
            <a:endParaRPr lang="en-US" dirty="0"/>
          </a:p>
          <a:p>
            <a:pPr marL="514350" lvl="0" indent="-514350">
              <a:buFont typeface="+mj-lt"/>
              <a:buAutoNum type="arabicPeriod"/>
            </a:pPr>
            <a:r>
              <a:rPr lang="en-US" dirty="0"/>
              <a:t>Open and maintain basket fund bank account into which funds from donors can be deposited and cash drawn to meet eligible activities. </a:t>
            </a:r>
            <a:endParaRPr lang="en-US" dirty="0" smtClean="0"/>
          </a:p>
          <a:p>
            <a:pPr marL="514350" lvl="0" indent="-514350">
              <a:buFont typeface="+mj-lt"/>
              <a:buAutoNum type="arabicPeriod"/>
            </a:pPr>
            <a:r>
              <a:rPr lang="en-US" dirty="0" smtClean="0"/>
              <a:t>Produce </a:t>
            </a:r>
            <a:r>
              <a:rPr lang="en-US" dirty="0"/>
              <a:t>a financial management manual containing procedure for fund requisition and accountability. </a:t>
            </a:r>
            <a:r>
              <a:rPr lang="en-US" dirty="0" smtClean="0"/>
              <a:t>Have </a:t>
            </a:r>
            <a:r>
              <a:rPr lang="en-US" dirty="0"/>
              <a:t>proper document storage system. Hold all records regarding financial transactions in a secure and easily retrievable manner because one time you will need them</a:t>
            </a:r>
            <a:r>
              <a:rPr lang="en-US" dirty="0" smtClean="0"/>
              <a:t>.</a:t>
            </a:r>
          </a:p>
          <a:p>
            <a:pPr marL="514350" lvl="0" indent="-514350">
              <a:buFont typeface="+mj-lt"/>
              <a:buAutoNum type="arabicPeriod"/>
            </a:pPr>
            <a:r>
              <a:rPr lang="en-US" dirty="0" smtClean="0"/>
              <a:t>Be </a:t>
            </a:r>
            <a:r>
              <a:rPr lang="en-US" dirty="0"/>
              <a:t>prompt in submission of your periodic reports including audited accounts. </a:t>
            </a:r>
          </a:p>
          <a:p>
            <a:pPr marL="514350" lvl="0" indent="-514350">
              <a:buFont typeface="+mj-lt"/>
              <a:buAutoNum type="arabicPeriod"/>
            </a:pPr>
            <a:r>
              <a:rPr lang="en-US" dirty="0"/>
              <a:t>Help beneficiaries to comply with donor guidelines </a:t>
            </a:r>
            <a:endParaRPr lang="en-US" dirty="0" smtClean="0"/>
          </a:p>
          <a:p>
            <a:pPr marL="514350" lvl="0" indent="-514350">
              <a:buFont typeface="+mj-lt"/>
              <a:buAutoNum type="arabicPeriod"/>
            </a:pPr>
            <a:r>
              <a:rPr lang="en-US" dirty="0" err="1" smtClean="0"/>
              <a:t>Honour</a:t>
            </a:r>
            <a:r>
              <a:rPr lang="en-US" dirty="0" smtClean="0"/>
              <a:t> </a:t>
            </a:r>
            <a:r>
              <a:rPr lang="en-US" dirty="0"/>
              <a:t>your financial obligations as agreed to with beneficiaries. </a:t>
            </a:r>
            <a:endParaRPr lang="en-US" dirty="0" smtClean="0"/>
          </a:p>
          <a:p>
            <a:pPr marL="514350" lvl="0" indent="-514350">
              <a:buFont typeface="+mj-lt"/>
              <a:buAutoNum type="arabicPeriod"/>
            </a:pPr>
            <a:r>
              <a:rPr lang="en-US" dirty="0" smtClean="0"/>
              <a:t>Desist </a:t>
            </a:r>
            <a:r>
              <a:rPr lang="en-US" dirty="0"/>
              <a:t>from quoting donors as a basis </a:t>
            </a:r>
            <a:r>
              <a:rPr lang="en-US" dirty="0" smtClean="0"/>
              <a:t>for </a:t>
            </a:r>
            <a:r>
              <a:rPr lang="en-US" dirty="0" err="1"/>
              <a:t>beaucratic</a:t>
            </a:r>
            <a:r>
              <a:rPr lang="en-US" dirty="0"/>
              <a:t> </a:t>
            </a:r>
            <a:r>
              <a:rPr lang="en-US" dirty="0" smtClean="0"/>
              <a:t>procedures</a:t>
            </a:r>
            <a:r>
              <a:rPr lang="en-US" dirty="0"/>
              <a:t> </a:t>
            </a:r>
          </a:p>
          <a:p>
            <a:endParaRPr lang="en-US" dirty="0"/>
          </a:p>
        </p:txBody>
      </p:sp>
    </p:spTree>
    <p:extLst>
      <p:ext uri="{BB962C8B-B14F-4D97-AF65-F5344CB8AC3E}">
        <p14:creationId xmlns:p14="http://schemas.microsoft.com/office/powerpoint/2010/main" val="3520015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7000"/>
            <a:ext cx="10515600" cy="804334"/>
          </a:xfrm>
        </p:spPr>
        <p:txBody>
          <a:bodyPr>
            <a:normAutofit/>
          </a:bodyPr>
          <a:lstStyle/>
          <a:p>
            <a:r>
              <a:rPr lang="en-US" b="1" dirty="0" smtClean="0"/>
              <a:t>What Kind of Financial Plan?</a:t>
            </a:r>
            <a:endParaRPr lang="en-US" b="1" dirty="0"/>
          </a:p>
        </p:txBody>
      </p:sp>
      <p:sp>
        <p:nvSpPr>
          <p:cNvPr id="3" name="Content Placeholder 2"/>
          <p:cNvSpPr>
            <a:spLocks noGrp="1"/>
          </p:cNvSpPr>
          <p:nvPr>
            <p:ph idx="1"/>
          </p:nvPr>
        </p:nvSpPr>
        <p:spPr>
          <a:xfrm>
            <a:off x="491067" y="1049867"/>
            <a:ext cx="11226800" cy="5127096"/>
          </a:xfrm>
        </p:spPr>
        <p:txBody>
          <a:bodyPr>
            <a:normAutofit fontScale="92500" lnSpcReduction="20000"/>
          </a:bodyPr>
          <a:lstStyle/>
          <a:p>
            <a:r>
              <a:rPr lang="en-US" dirty="0" smtClean="0"/>
              <a:t>There are some basic and standard financial tools that have been developed over time by accountants and bookkeepers. </a:t>
            </a:r>
          </a:p>
          <a:p>
            <a:r>
              <a:rPr lang="en-US" dirty="0" smtClean="0"/>
              <a:t>These tools can do a good job of supporting your work, as long as they are based on realistic financial figures.</a:t>
            </a:r>
          </a:p>
          <a:p>
            <a:r>
              <a:rPr lang="en-US" dirty="0" smtClean="0"/>
              <a:t>In order to have a practical and realistic Financial Plan, you should prepare the following three documents:</a:t>
            </a:r>
          </a:p>
          <a:p>
            <a:r>
              <a:rPr lang="en-US" b="1" dirty="0" smtClean="0"/>
              <a:t>Cost Estimates</a:t>
            </a:r>
          </a:p>
          <a:p>
            <a:pPr lvl="1"/>
            <a:r>
              <a:rPr lang="en-US" dirty="0" smtClean="0"/>
              <a:t>This helps you to realistically determine what it will cost to implement your operational plan.</a:t>
            </a:r>
          </a:p>
          <a:p>
            <a:r>
              <a:rPr lang="en-US" b="1" dirty="0" smtClean="0"/>
              <a:t>Budget </a:t>
            </a:r>
          </a:p>
          <a:p>
            <a:pPr lvl="1"/>
            <a:r>
              <a:rPr lang="en-US" dirty="0" smtClean="0"/>
              <a:t>This document sets out your estimated expenses (costs) and the income that you anticipate you will receive to cover these expenses.</a:t>
            </a:r>
          </a:p>
          <a:p>
            <a:r>
              <a:rPr lang="en-US" b="1" dirty="0" smtClean="0"/>
              <a:t>Cash Flow Forecasts</a:t>
            </a:r>
          </a:p>
          <a:p>
            <a:pPr lvl="1"/>
            <a:r>
              <a:rPr lang="en-US" dirty="0" smtClean="0"/>
              <a:t>This presents your income and expenditure targets on a monthly basis. This is an important tool in helping you assess whether you will have the necessary funds in the bank when they are needed to cover expenses.</a:t>
            </a:r>
            <a:endParaRPr lang="en-US" dirty="0"/>
          </a:p>
        </p:txBody>
      </p:sp>
    </p:spTree>
    <p:extLst>
      <p:ext uri="{BB962C8B-B14F-4D97-AF65-F5344CB8AC3E}">
        <p14:creationId xmlns:p14="http://schemas.microsoft.com/office/powerpoint/2010/main" val="39264838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33372"/>
          </a:xfrm>
        </p:spPr>
        <p:txBody>
          <a:bodyPr>
            <a:normAutofit fontScale="90000"/>
          </a:bodyPr>
          <a:lstStyle/>
          <a:p>
            <a:r>
              <a:rPr lang="en-US" dirty="0" smtClean="0"/>
              <a:t>Cost Estimate </a:t>
            </a:r>
            <a:endParaRPr lang="en-US" dirty="0"/>
          </a:p>
        </p:txBody>
      </p:sp>
      <p:sp>
        <p:nvSpPr>
          <p:cNvPr id="3" name="Content Placeholder 2"/>
          <p:cNvSpPr>
            <a:spLocks noGrp="1"/>
          </p:cNvSpPr>
          <p:nvPr>
            <p:ph idx="1"/>
          </p:nvPr>
        </p:nvSpPr>
        <p:spPr>
          <a:xfrm>
            <a:off x="477078" y="1105231"/>
            <a:ext cx="11044362" cy="5071732"/>
          </a:xfrm>
        </p:spPr>
        <p:txBody>
          <a:bodyPr>
            <a:normAutofit/>
          </a:bodyPr>
          <a:lstStyle/>
          <a:p>
            <a:r>
              <a:rPr lang="en-US" b="1" dirty="0" smtClean="0"/>
              <a:t>What are </a:t>
            </a:r>
            <a:r>
              <a:rPr lang="en-US" b="1" dirty="0"/>
              <a:t>C</a:t>
            </a:r>
            <a:r>
              <a:rPr lang="en-US" b="1" dirty="0" smtClean="0"/>
              <a:t>ost Estimate?</a:t>
            </a:r>
          </a:p>
          <a:p>
            <a:r>
              <a:rPr lang="en-US" dirty="0" smtClean="0"/>
              <a:t>The costs are the financial expenses you will face as you implement your project.</a:t>
            </a:r>
          </a:p>
          <a:p>
            <a:r>
              <a:rPr lang="en-US" dirty="0" smtClean="0"/>
              <a:t>You will probably make use of a wide range of inputs if your project is to be successful.</a:t>
            </a:r>
          </a:p>
          <a:p>
            <a:r>
              <a:rPr lang="en-US" dirty="0" smtClean="0"/>
              <a:t>Once you have established what it will cost to achieve your objectives, you will want to monitor and manage the expenses.</a:t>
            </a:r>
          </a:p>
          <a:p>
            <a:pPr lvl="1">
              <a:buFont typeface="Courier New" panose="02070309020205020404" pitchFamily="49" charset="0"/>
              <a:buChar char="o"/>
            </a:pPr>
            <a:r>
              <a:rPr lang="en-US" dirty="0" smtClean="0"/>
              <a:t>Knowing the cost estimates will place you in a better position to control the actual costs for various activities.</a:t>
            </a:r>
          </a:p>
          <a:p>
            <a:pPr lvl="1">
              <a:buFont typeface="Courier New" panose="02070309020205020404" pitchFamily="49" charset="0"/>
              <a:buChar char="o"/>
            </a:pPr>
            <a:r>
              <a:rPr lang="en-US" dirty="0" smtClean="0"/>
              <a:t>You will be better equipped to address problems such as activities which have been under-budgeted.</a:t>
            </a:r>
            <a:endParaRPr lang="en-US" dirty="0"/>
          </a:p>
        </p:txBody>
      </p:sp>
    </p:spTree>
    <p:extLst>
      <p:ext uri="{BB962C8B-B14F-4D97-AF65-F5344CB8AC3E}">
        <p14:creationId xmlns:p14="http://schemas.microsoft.com/office/powerpoint/2010/main" val="28771876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93616"/>
          </a:xfrm>
        </p:spPr>
        <p:txBody>
          <a:bodyPr>
            <a:normAutofit fontScale="90000"/>
          </a:bodyPr>
          <a:lstStyle/>
          <a:p>
            <a:r>
              <a:rPr lang="en-US" b="1" dirty="0" smtClean="0"/>
              <a:t>Activity-Based Costing </a:t>
            </a:r>
            <a:endParaRPr lang="en-US" b="1" dirty="0"/>
          </a:p>
        </p:txBody>
      </p:sp>
      <p:sp>
        <p:nvSpPr>
          <p:cNvPr id="3" name="Content Placeholder 2"/>
          <p:cNvSpPr>
            <a:spLocks noGrp="1"/>
          </p:cNvSpPr>
          <p:nvPr>
            <p:ph idx="1"/>
          </p:nvPr>
        </p:nvSpPr>
        <p:spPr>
          <a:xfrm>
            <a:off x="572493" y="1105231"/>
            <a:ext cx="11052313" cy="5071732"/>
          </a:xfrm>
        </p:spPr>
        <p:txBody>
          <a:bodyPr>
            <a:normAutofit fontScale="92500" lnSpcReduction="10000"/>
          </a:bodyPr>
          <a:lstStyle/>
          <a:p>
            <a:r>
              <a:rPr lang="en-US" dirty="0" smtClean="0"/>
              <a:t>One approach to prepare the Cost Estimates. </a:t>
            </a:r>
          </a:p>
          <a:p>
            <a:r>
              <a:rPr lang="en-US" dirty="0" smtClean="0"/>
              <a:t>This is useful tool that practically assists you in preparing realistic cost for each activity.</a:t>
            </a:r>
          </a:p>
          <a:p>
            <a:r>
              <a:rPr lang="en-US" dirty="0" smtClean="0"/>
              <a:t>This provides you with a good foundation from which to manage the expenses once you start implementing the work.</a:t>
            </a:r>
          </a:p>
          <a:p>
            <a:pPr marL="0" indent="0">
              <a:buNone/>
            </a:pPr>
            <a:r>
              <a:rPr lang="en-US" b="1" dirty="0" smtClean="0"/>
              <a:t>How?</a:t>
            </a:r>
          </a:p>
          <a:p>
            <a:r>
              <a:rPr lang="en-US" dirty="0" smtClean="0"/>
              <a:t>Prepare the activities of your operational Plan</a:t>
            </a:r>
          </a:p>
          <a:p>
            <a:r>
              <a:rPr lang="en-US" dirty="0" smtClean="0"/>
              <a:t>Estimate the realistic costs you incur in the process of implementing all the activities of your Operational Plan.</a:t>
            </a:r>
          </a:p>
          <a:p>
            <a:r>
              <a:rPr lang="en-US" dirty="0" smtClean="0"/>
              <a:t>Identify what additional cost your will face, and select an appropriate Cost Estimate framework.</a:t>
            </a:r>
          </a:p>
          <a:p>
            <a:r>
              <a:rPr lang="en-US" dirty="0" smtClean="0"/>
              <a:t>Summarize all these costs in the budget.</a:t>
            </a:r>
            <a:endParaRPr lang="en-US" dirty="0"/>
          </a:p>
        </p:txBody>
      </p:sp>
    </p:spTree>
    <p:extLst>
      <p:ext uri="{BB962C8B-B14F-4D97-AF65-F5344CB8AC3E}">
        <p14:creationId xmlns:p14="http://schemas.microsoft.com/office/powerpoint/2010/main" val="20819421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92398"/>
          </a:xfrm>
        </p:spPr>
        <p:txBody>
          <a:bodyPr>
            <a:normAutofit fontScale="90000"/>
          </a:bodyPr>
          <a:lstStyle/>
          <a:p>
            <a:r>
              <a:rPr lang="en-US" b="1" dirty="0" smtClean="0"/>
              <a:t>A simple framework of costs</a:t>
            </a:r>
            <a:endParaRPr lang="en-US" b="1" dirty="0"/>
          </a:p>
        </p:txBody>
      </p:sp>
      <p:sp>
        <p:nvSpPr>
          <p:cNvPr id="3" name="Content Placeholder 2"/>
          <p:cNvSpPr>
            <a:spLocks noGrp="1"/>
          </p:cNvSpPr>
          <p:nvPr>
            <p:ph idx="1"/>
          </p:nvPr>
        </p:nvSpPr>
        <p:spPr>
          <a:xfrm>
            <a:off x="612250" y="1296063"/>
            <a:ext cx="10741550" cy="4880900"/>
          </a:xfrm>
        </p:spPr>
        <p:txBody>
          <a:bodyPr>
            <a:normAutofit fontScale="92500" lnSpcReduction="10000"/>
          </a:bodyPr>
          <a:lstStyle/>
          <a:p>
            <a:r>
              <a:rPr lang="en-US" dirty="0" smtClean="0"/>
              <a:t>There are many different ways of calculating the costs your project will face. </a:t>
            </a:r>
          </a:p>
          <a:p>
            <a:r>
              <a:rPr lang="en-US" dirty="0" smtClean="0"/>
              <a:t>At the simplest level (which suits a great majority of project situations), there are three major areas you will need to accommodate in your estimate of costs.</a:t>
            </a:r>
          </a:p>
          <a:p>
            <a:r>
              <a:rPr lang="en-US" b="1" dirty="0" smtClean="0"/>
              <a:t>Operational costs</a:t>
            </a:r>
          </a:p>
          <a:p>
            <a:r>
              <a:rPr lang="en-US" dirty="0" smtClean="0"/>
              <a:t>The operational costs are the costs of actually carrying out your work.</a:t>
            </a:r>
          </a:p>
          <a:p>
            <a:pPr lvl="1">
              <a:buFont typeface="Courier New" panose="02070309020205020404" pitchFamily="49" charset="0"/>
              <a:buChar char="o"/>
            </a:pPr>
            <a:r>
              <a:rPr lang="en-US" dirty="0" smtClean="0"/>
              <a:t>These are the costs that are related to the activities you have identified.</a:t>
            </a:r>
          </a:p>
          <a:p>
            <a:r>
              <a:rPr lang="en-US" dirty="0" smtClean="0"/>
              <a:t>The operational costs will only be incurred when you carry out tasks related to the project’s activities.</a:t>
            </a:r>
          </a:p>
          <a:p>
            <a:pPr lvl="1">
              <a:buFont typeface="Courier New" panose="02070309020205020404" pitchFamily="49" charset="0"/>
              <a:buChar char="o"/>
            </a:pPr>
            <a:r>
              <a:rPr lang="en-US" dirty="0" smtClean="0"/>
              <a:t>Examples of this are hiring venues for meetings, paying for the printing of pamphlets and the cost of accommodation when you travel.</a:t>
            </a:r>
          </a:p>
          <a:p>
            <a:r>
              <a:rPr lang="en-US" dirty="0" smtClean="0"/>
              <a:t>Operational costs are also known as </a:t>
            </a:r>
            <a:r>
              <a:rPr lang="en-US" b="1" dirty="0" smtClean="0"/>
              <a:t>direct costs</a:t>
            </a:r>
            <a:r>
              <a:rPr lang="en-US" dirty="0" smtClean="0"/>
              <a:t>, because they are incurred directly by the project.</a:t>
            </a:r>
            <a:endParaRPr lang="en-US" dirty="0"/>
          </a:p>
        </p:txBody>
      </p:sp>
    </p:spTree>
    <p:extLst>
      <p:ext uri="{BB962C8B-B14F-4D97-AF65-F5344CB8AC3E}">
        <p14:creationId xmlns:p14="http://schemas.microsoft.com/office/powerpoint/2010/main" val="41499068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09518"/>
          </a:xfrm>
        </p:spPr>
        <p:txBody>
          <a:bodyPr>
            <a:normAutofit fontScale="90000"/>
          </a:bodyPr>
          <a:lstStyle/>
          <a:p>
            <a:r>
              <a:rPr lang="en-US" b="1" dirty="0"/>
              <a:t>Organizational Costs.</a:t>
            </a:r>
          </a:p>
        </p:txBody>
      </p:sp>
      <p:sp>
        <p:nvSpPr>
          <p:cNvPr id="3" name="Content Placeholder 2"/>
          <p:cNvSpPr>
            <a:spLocks noGrp="1"/>
          </p:cNvSpPr>
          <p:nvPr>
            <p:ph idx="1"/>
          </p:nvPr>
        </p:nvSpPr>
        <p:spPr>
          <a:xfrm>
            <a:off x="461176" y="985962"/>
            <a:ext cx="10892624" cy="5191001"/>
          </a:xfrm>
        </p:spPr>
        <p:txBody>
          <a:bodyPr>
            <a:normAutofit/>
          </a:bodyPr>
          <a:lstStyle/>
          <a:p>
            <a:pPr lvl="1"/>
            <a:r>
              <a:rPr lang="en-US" dirty="0" smtClean="0"/>
              <a:t>Each project needs an organizational base, along with management support and administrative services. </a:t>
            </a:r>
          </a:p>
          <a:p>
            <a:r>
              <a:rPr lang="en-US" dirty="0" smtClean="0"/>
              <a:t>Examples of organizational costs are rent, insurance, board meetings and the auditing of financial statements.</a:t>
            </a:r>
          </a:p>
          <a:p>
            <a:r>
              <a:rPr lang="en-US" dirty="0" smtClean="0"/>
              <a:t>Organizational costs are also known as indirect costs, as they support rather than directly contribute to the achievement of the project’s objectives.</a:t>
            </a:r>
            <a:endParaRPr lang="en-US" dirty="0"/>
          </a:p>
        </p:txBody>
      </p:sp>
    </p:spTree>
    <p:extLst>
      <p:ext uri="{BB962C8B-B14F-4D97-AF65-F5344CB8AC3E}">
        <p14:creationId xmlns:p14="http://schemas.microsoft.com/office/powerpoint/2010/main" val="13928625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84447"/>
          </a:xfrm>
        </p:spPr>
        <p:txBody>
          <a:bodyPr>
            <a:normAutofit fontScale="90000"/>
          </a:bodyPr>
          <a:lstStyle/>
          <a:p>
            <a:r>
              <a:rPr lang="en-US" b="1" dirty="0"/>
              <a:t>Staffing costs</a:t>
            </a:r>
          </a:p>
        </p:txBody>
      </p:sp>
      <p:sp>
        <p:nvSpPr>
          <p:cNvPr id="3" name="Content Placeholder 2"/>
          <p:cNvSpPr>
            <a:spLocks noGrp="1"/>
          </p:cNvSpPr>
          <p:nvPr>
            <p:ph idx="1"/>
          </p:nvPr>
        </p:nvSpPr>
        <p:spPr>
          <a:xfrm>
            <a:off x="588396" y="1113183"/>
            <a:ext cx="10996653" cy="5063780"/>
          </a:xfrm>
        </p:spPr>
        <p:txBody>
          <a:bodyPr>
            <a:normAutofit/>
          </a:bodyPr>
          <a:lstStyle/>
          <a:p>
            <a:r>
              <a:rPr lang="en-US" dirty="0" smtClean="0"/>
              <a:t>In some organizations, people work on more than one project at a time. </a:t>
            </a:r>
          </a:p>
          <a:p>
            <a:r>
              <a:rPr lang="en-US" dirty="0" smtClean="0"/>
              <a:t>Staff costs may include the salary that is paid each month, as well as the employer’s contributions to their benefits and a share of other related costs.</a:t>
            </a:r>
          </a:p>
          <a:p>
            <a:r>
              <a:rPr lang="en-US" dirty="0" smtClean="0"/>
              <a:t>Staffing costs are also </a:t>
            </a:r>
            <a:r>
              <a:rPr lang="en-US" b="1" dirty="0" smtClean="0"/>
              <a:t>indirect costs</a:t>
            </a:r>
            <a:r>
              <a:rPr lang="en-US" dirty="0" smtClean="0"/>
              <a:t>.</a:t>
            </a:r>
          </a:p>
          <a:p>
            <a:r>
              <a:rPr lang="en-US" dirty="0" smtClean="0"/>
              <a:t>A forth area is occasionally added to cost estimates -</a:t>
            </a:r>
            <a:r>
              <a:rPr lang="en-US" b="1" dirty="0" smtClean="0"/>
              <a:t>Capital costs.</a:t>
            </a:r>
          </a:p>
        </p:txBody>
      </p:sp>
    </p:spTree>
    <p:extLst>
      <p:ext uri="{BB962C8B-B14F-4D97-AF65-F5344CB8AC3E}">
        <p14:creationId xmlns:p14="http://schemas.microsoft.com/office/powerpoint/2010/main" val="408342589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366</TotalTime>
  <Words>1210</Words>
  <Application>Microsoft Office PowerPoint</Application>
  <PresentationFormat>Widescreen</PresentationFormat>
  <Paragraphs>123</Paragraphs>
  <Slides>14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Courier New</vt:lpstr>
      <vt:lpstr>Office Theme</vt:lpstr>
      <vt:lpstr>Financial / Cost Management Plan</vt:lpstr>
      <vt:lpstr>How To Create A Cost Management Plan</vt:lpstr>
      <vt:lpstr>How To Create A Cost Management Plan</vt:lpstr>
      <vt:lpstr>Tools for Managing Project Costs</vt:lpstr>
      <vt:lpstr>Best Practices for Managing Project Costs</vt:lpstr>
      <vt:lpstr>What is the Financial Plan?</vt:lpstr>
      <vt:lpstr>PowerPoint Presentation</vt:lpstr>
      <vt:lpstr>Principles of Project Financial Management</vt:lpstr>
      <vt:lpstr>What Kind of Financial Plan?</vt:lpstr>
      <vt:lpstr>Cost Estimate </vt:lpstr>
      <vt:lpstr>Activity-Based Costing </vt:lpstr>
      <vt:lpstr>A simple framework of costs</vt:lpstr>
      <vt:lpstr>Organizational Costs.</vt:lpstr>
      <vt:lpstr>Staffing costs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Plan</dc:title>
  <dc:creator>Hp</dc:creator>
  <cp:lastModifiedBy>Hp</cp:lastModifiedBy>
  <cp:revision>17</cp:revision>
  <dcterms:created xsi:type="dcterms:W3CDTF">2026-08-29T19:08:36Z</dcterms:created>
  <dcterms:modified xsi:type="dcterms:W3CDTF">2026-09-20T09:14:14Z</dcterms:modified>
</cp:coreProperties>
</file>