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8DC38428-F524-326F-70C6-25460FB33526}">
          <p14:sldIdLst>
            <p14:sldId id="256"/>
            <p14:sldId id="257"/>
            <p14:sldId id="258"/>
            <p14:sldId id="259"/>
          </p14:sldIdLst>
        </p14:section>
        <p14:section name="Session 1 technologies" id="{4560D625-7C5A-F787-D98B-2397322CEECA}">
          <p14:sldIdLst>
            <p14:sldId id="260"/>
            <p14:sldId id="261"/>
            <p14:sldId id="262"/>
            <p14:sldId id="263"/>
            <p14:sldId id="264"/>
            <p14:sldId id="265"/>
            <p14:sldId id="266"/>
            <p14:sldId id="267"/>
            <p14:sldId id="268"/>
            <p14:sldId id="269"/>
            <p14:sldId id="270"/>
            <p14:sldId id="271"/>
            <p14:sldId id="272"/>
            <p14:sldId id="273"/>
          </p14:sldIdLst>
        </p14:section>
        <p14:section name="Session 2 technologies" id="{6FF8303F-DA2C-8E36-7F89-CC3D194B6F0F}">
          <p14:sldIdLst>
            <p14:sldId id="274"/>
            <p14:sldId id="275"/>
            <p14:sldId id="276"/>
            <p14:sldId id="277"/>
            <p14:sldId id="278"/>
            <p14:sldId id="279"/>
            <p14:sldId id="280"/>
            <p14:sldId id="281"/>
            <p14:sldId id="282"/>
            <p14:sldId id="283"/>
          </p14:sldIdLst>
        </p14:section>
        <p14:section name="Wrap-up" id="{297782E8-C2EC-4B35-6DA7-41BF4874F0D6}">
          <p14:sldIdLst>
            <p14:sldId id="284"/>
            <p14:sldId id="285"/>
            <p14:sldId id="286"/>
          </p14:sldIdLst>
        </p14:section>
        <p14:section name="Quiz" id="{92DC23D4-293C-2AFC-710A-A30CE7859895}">
          <p14:sldIdLst>
            <p14:sldId id="287"/>
            <p14:sldId id="288"/>
            <p14:sldId id="289"/>
            <p14:sldId id="290"/>
            <p14:sldId id="291"/>
            <p14:sldId id="292"/>
          </p14:sldIdLst>
        </p14:section>
        <p14:section name="Close" id="{13CACB5B-4118-4116-ECF9-18ECE2A95F88}">
          <p14:sldIdLst>
            <p14:sldId id="2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2" d="100"/>
          <a:sy n="72" d="100"/>
        </p:scale>
        <p:origin x="16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3690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Topic 6 (Weeks 10 and 11, 7 contact hours). This topic surveys ten technologies. For each one we ask three questions: what is it, how are businesses and organisations using it today, and what are the benefits? Suggested split: Session 1 covers nanotechnology to quantum computing (slides 1 to 18); Session 2 covers autonomic computing to 5G, plus the summary, activity and quiz.</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outcomes aloud. They mirror the course learning outcomes: evaluate emerging technologies, apply them in business, and assess their societal effects.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map before the journey. Point out that some are already all around them (cloud, embedded systems), some are growing fast (computer vision, 5G), and some are still early (quantum computing). Ask students to tick the ones they have already used today.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structure for every technology in the deck. Students can use the same three questions to structure exam answers. Add a fourth question from Week 1: will people actually adopt it? Use TAM: perceived usefulness and ease of use.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scale: hold up a strand of hair and explain that a nanometre is about one hundred-thousandth of its width. The key business idea is that materials behave differently at this size, so firms use nanotech to make existing products stronger, lighter or smarter.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scale vivid. A nanometre is one-billionth of a metre. If a marble were one nanometre wide, the whole Earth would be only about one metre wide. A human hair is roughly 80,000 to 100,000 nanometres thick. Why size matters: when you cut a cube into many tiny cubes, the same amount of material has far more surface exposed, so it reacts, absorbs and conducts differently. At this scale quantum effects also start to matter, so gold can look red or purple and carbon can become stronger than steel. These new properties are what businesses exploit.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Nanotechnology is not just a future idea; it is already in products students use. Self-cleaning glass: a thin coating of titanium dioxide nanoparticles uses sunlight to break down dirt, and makes rainwater spread into a sheet that rinses it away. Stain-repellent clothing: tiny nano-whiskers on the fibres hold a cushion of air, so spills roll off. Targeted medicine: nano-sized capsules carry cancer drugs to tumour cells, protecting healthy tissue and reducing side effects. Clear sunscreen: zinc oxide nanoparticles block UV rays without the thick white paste. Sports gear: rackets, bicycles and golf clubs reinforced with carbon nanotubes, which are far stronger than steel for their weight. Ask: which of these could a Ugandan manufacturer or retailer sell or produce?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businesses meet nanotechnology as buyers of better products, not as inventors. Ask: which products in a Ugandan supermarket might already use nanotechnology? Sunscreens, some paints and coatings, and every smartphone. Discuss the risk side: regulators are still studying how some nanoparticles affect health and the environment.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Biotechnology is very old: brewing and baking use living yeast. What is new is our ability to read and edit DNA. Use the three colours as a memory aid: red for health, green for agriculture, white for industry.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Uganda examples to discuss: tissue-culture banana and coffee plantlets sold to farmers, and the Dei BioPharma plant at Matugga, which aims to make medicines and vaccines locally. The plant's financing has been publicly debated, which is a good case for discussing government support for strategic industries. Raise the GMO debate as an example of legal and normative forces from Week 1.</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with the picture: each block is like a page in a shared ledger, and the chain links mean that changing one page breaks every page after it. Because many computers hold a copy, nobody can secretly alter history. Bitcoin was the first big use, but the business value is in shared, trusted records.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that blockchain is not the same as cryptocurrency. Ask: where in Uganda do people struggle to trust records? Land titles, academic certificates and produce origin are common answers. Stress the limitation that a blockchain only guarantees records are unchanged after entry; it cannot check that the original entry was true.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electricity analogy: businesses used to generate their own power; now they buy it from the grid. Cloud computing does the same for IT. Explain IaaS, PaaS and SaaS with a pizza analogy if helpful: make it at home, take-and-bake, or have it delivered.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many students use Gmail or Google Drive: that is SaaS. For SMEs the big benefit is turning a large capital cost into a small monthly operating cost. Discuss Ugandan concerns: internet reliability, the cost of data, and where personal data is stored under the Data Protection and Privacy Act, 2019.</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simple: an ordinary bit is a coin lying heads or tails; a qubit is a coin spinning in the air, both at once until you look. That lets a quantum computer explore many possibilities together. Point to the sphere: the arrow can point anywhere, not just up or down.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real coin. Put it flat on the table: heads or tails, that is a bit, like a light switch that is either off (0) or on (1). Now spin it: while it spins it is not yet heads or tails, a mix of both. That is a qubit in superposition. When it stops, which is like measuring it, it becomes either 0 or 1. Ordinary computers work through possibilities one after another at great speed; quantum computers use superposition, entanglement and interference to tackle some problems in a fundamentally different way.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Superposition: a qubit can hold a mix of 0 and 1, so a set of qubits can represent a huge number of combinations at once. Entanglement: linked qubits behave as one system; measuring one immediately tells you about the other, even if they are far apart. Interference: like waves in water that add up or cancel out, quantum algorithms are designed so that wrong answers cancel and the right answer is reinforced. Teaching caution: a quantum computer does not simply try every answer in parallel and pick the best; interference is what makes the right answer likely when measured. The catch: qubits are extremely fragile. Heat, vibration or stray radiation destroys their quantum state (decoherence), so machines are cooled close to absolute zero (about minus 273 degrees Celsius) and work alongside ordinary computers rather than replacing them.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with students: quantum computing is mostly at the research stage. Its business importance today is strategic, especially for banks and telecoms, who must prepare for quantum-safe encryption. Link back to cloud computing: most organisations will use quantum computing as a cloud service, not by buying a machine.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body analogy: you do not decide to breathe or to sweat; your autonomic nervous system does it. Autonomic computing aims for systems that look after themselves. The four 'self' properties are often remembered as self-CHOP: Configure, Heal, Optimise, Protect.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MAPE-K loop on the next slide if time allows: the system Monitors itself, Analyses problems, Plans a response and Executes it, using a shared Knowledge base. The business case is reliability at lower cost. Link to AI: modern autonomic systems increasingly use machine learning.</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picture: the camera sees the scene and the AI draws boxes around what it recognises, a car and a person, with labels. Link back to the AR topic: computer vision is what lets AR apps find floors, faces and objects.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the Makerere example with pride: the AI and Data Science Research Lab has built phone-based tools for cassava disease diagnosis and malaria detection. Discuss the ethics of facial recognition and CCTV: who holds the data, and how accurate is it for African faces?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count how many embedded systems they used today: phone, car, microwave, ATM, Yaka meter. Usually the answer is dozens. The key word is 'dedicated': an embedded system does one job very well, unlike a general-purpose laptop.</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clearly to the IoT topic from Weeks 6 and 7: IoT devices are embedded systems with a network connection. Business angle: embedded systems let firms automate, measure and control, for example prepaid metering, which improved revenue collection for utilities.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with traditional manufacturing: a carpenter cuts wood away (subtractive), but a 3D printer adds material only where needed (additive). Point to the picture: the vase is built from many thin layers.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Ugandan businesses the strongest cases are prototypes, spare parts that are hard to import, and medical devices such as prosthetic limbs. Discuss the intellectual property risk: if a design file leaks, anyone can print the product.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three words: faster, quicker to respond, and more connections. Explain latency with a football analogy: a commentator with a two-second delay is useless for live betting; low latency matters for remote control, robots and AR.</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Uganda: MTN launched the first 5G network in 2023, starting in Kampala and other urban areas, and Airtel followed. Ask: which Ugandan sectors benefit first? Factories, hospitals, broadcasters and businesses wanting fast wireless internet. Remind students that 5G is the network that enables many of the other technologies in this topic.</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 revision table. The readiness column is a judgement for discussion, not a measured fact: ask students whether they agree, and to justify any changes with evidence. Adoption theory link: readiness depends on cost, skills, infrastructure and perceived usefulness.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coffee example from left to right. Embedded sensors on a farm measure soil moisture; 5G or 4G carries the data; the cloud stores and processes it; computer vision checks bean quality from photos; and a blockchain records each step so a buyer in Europe can trust the origin. The point for managers: value comes from combining technologies, not from any one alone.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5 or 6, 25 minutes to discuss and 2 minutes each to report. Encourage specific organisations: for example a hospital, a coffee exporter, a bank, a university or a manufacturer. Good answers name a real problem, link a technology to it, quantify the benefit roughly, and admit at least one risk.</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number a sheet from 1 to 8. Show each quiz slide for about 2 to 3 minutes. Answers follow on the next slide after the quiz.</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B, 2 C.</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3 A, 4 B.</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5 A, 6 C.</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7 C, 8 A.</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any question that many students got wrong and return to that technology's slides.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four are on the course reading list. The web sources support the Ugandan examples used in the slides.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7F5E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rtlCol="0"/>
          <a:lstStyle>
            <a:lvl1pPr marL="0" indent="0" algn="l">
              <a:buNone/>
              <a:defRPr lang="en-US" sz="3200" b="1" dirty="0">
                <a:solidFill>
                  <a:srgbClr val="14213D"/>
                </a:solidFill>
                <a:latin typeface="Cambria" pitchFamily="34" charset="0"/>
                <a:ea typeface="Cambria" pitchFamily="34" charset="-122"/>
                <a:cs typeface="Cambria" pitchFamily="34" charset="-120"/>
              </a:defRPr>
            </a:lvl1pPr>
          </a:lstStyle>
          <a:p>
            <a:pPr marL="0" indent="0" algn="l">
              <a:buNone/>
            </a:pPr>
            <a:endParaRPr lang="en-US" sz="3200" dirty="0"/>
          </a:p>
        </p:txBody>
      </p:sp>
      <p:sp>
        <p:nvSpPr>
          <p:cNvPr id="3" name="Text 0"/>
          <p:cNvSpPr/>
          <p:nvPr/>
        </p:nvSpPr>
        <p:spPr>
          <a:xfrm>
            <a:off x="548640" y="6355080"/>
            <a:ext cx="8229600" cy="274320"/>
          </a:xfrm>
          <a:prstGeom prst="rect">
            <a:avLst/>
          </a:prstGeom>
          <a:noFill/>
          <a:ln/>
        </p:spPr>
        <p:txBody>
          <a:bodyPr wrap="square" lIns="0" tIns="0" rIns="0" bIns="0" rtlCol="0" anchor="ctr"/>
          <a:lstStyle/>
          <a:p>
            <a:pPr marL="0" indent="0">
              <a:buNone/>
            </a:pPr>
            <a:r>
              <a:rPr lang="en-US" sz="1000" dirty="0">
                <a:solidFill>
                  <a:srgbClr val="5F6672"/>
                </a:solidFill>
                <a:latin typeface="Calibri" pitchFamily="34" charset="0"/>
                <a:ea typeface="Calibri" pitchFamily="34" charset="-122"/>
                <a:cs typeface="Calibri" pitchFamily="34" charset="-120"/>
              </a:rPr>
              <a:t>Emerging Technologies for Business · Topic 6: Other Emerging Technologies</a:t>
            </a:r>
            <a:endParaRPr lang="en-US" sz="1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14213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2286000"/>
            <a:ext cx="10058400" cy="1371600"/>
          </a:xfrm>
          <a:prstGeom prst="rect">
            <a:avLst/>
          </a:prstGeom>
          <a:noFill/>
          <a:ln/>
        </p:spPr>
        <p:txBody>
          <a:bodyPr wrap="square" rtlCol="0"/>
          <a:lstStyle>
            <a:lvl1pPr marL="0" indent="0" algn="l">
              <a:buNone/>
              <a:defRPr lang="en-US" sz="4400" b="1" dirty="0">
                <a:solidFill>
                  <a:srgbClr val="F7F5EF"/>
                </a:solidFill>
                <a:latin typeface="Cambria" pitchFamily="34" charset="0"/>
                <a:ea typeface="Cambria" pitchFamily="34" charset="-122"/>
                <a:cs typeface="Cambria" pitchFamily="34" charset="-120"/>
              </a:defRPr>
            </a:lvl1pPr>
          </a:lstStyle>
          <a:p>
            <a:pPr marL="0" indent="0" algn="l">
              <a:buNone/>
            </a:pPr>
            <a:endParaRPr lang="en-US" sz="4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4213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463040"/>
            <a:ext cx="5852160" cy="1920240"/>
          </a:xfrm>
          <a:prstGeom prst="rect">
            <a:avLst/>
          </a:prstGeom>
          <a:noFill/>
          <a:ln/>
        </p:spPr>
        <p:txBody>
          <a:bodyPr wrap="square" rtlCol="0"/>
          <a:lstStyle>
            <a:lvl1pPr marL="0" indent="0" algn="l">
              <a:buNone/>
              <a:defRPr lang="en-US" sz="4200" b="1" dirty="0">
                <a:solidFill>
                  <a:srgbClr val="F7F5EF"/>
                </a:solidFill>
                <a:latin typeface="Cambria" pitchFamily="34" charset="0"/>
                <a:ea typeface="Cambria" pitchFamily="34" charset="-122"/>
                <a:cs typeface="Cambria" pitchFamily="34" charset="-120"/>
              </a:defRPr>
            </a:lvl1pPr>
          </a:lstStyle>
          <a:p>
            <a:pPr marL="0" indent="0" algn="l">
              <a:buNone/>
            </a:pPr>
            <a:endParaRPr lang="en-US" sz="42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ctivity">
    <p:bg>
      <p:bgPr>
        <a:solidFill>
          <a:srgbClr val="E07A2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097280"/>
            <a:ext cx="10515600" cy="1371600"/>
          </a:xfrm>
          <a:prstGeom prst="rect">
            <a:avLst/>
          </a:prstGeom>
          <a:noFill/>
          <a:ln/>
        </p:spPr>
        <p:txBody>
          <a:bodyPr wrap="square" rtlCol="0"/>
          <a:lstStyle>
            <a:lvl1pPr marL="0" indent="0" algn="l">
              <a:buNone/>
              <a:defRPr lang="en-US" sz="3400" b="1" dirty="0">
                <a:solidFill>
                  <a:srgbClr val="14213D"/>
                </a:solidFill>
                <a:latin typeface="Cambria" pitchFamily="34" charset="0"/>
                <a:ea typeface="Cambria" pitchFamily="34" charset="-122"/>
                <a:cs typeface="Cambria" pitchFamily="34" charset="-120"/>
              </a:defRPr>
            </a:lvl1pPr>
          </a:lstStyle>
          <a:p>
            <a:pPr marL="0" indent="0" algn="l">
              <a:buNone/>
            </a:pPr>
            <a:endParaRPr lang="en-US" sz="34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10.png"/><Relationship Id="rId5" Type="http://schemas.openxmlformats.org/officeDocument/2006/relationships/image" Target="../media/image1.png"/><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mtn.co.ug/mtn-uganda-goes-live-with-5g-network-services-in-uganda-ushering-in-a-new-era-of-connectivity/" TargetMode="External"/><Relationship Id="rId7" Type="http://schemas.openxmlformats.org/officeDocument/2006/relationships/hyperlink" Target="https://www.nist.gov/quantum-information-science/quantum-computing-explained"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s://www.ibm.com/think/topics/quantum-computing" TargetMode="External"/><Relationship Id="rId5" Type="http://schemas.openxmlformats.org/officeDocument/2006/relationships/hyperlink" Target="https://www.deigroupinternational.com/20240202dei-biopharma-drugs-and-vaccines-manufacturing-plant-at-matugga-uganda-takes-shape/" TargetMode="External"/><Relationship Id="rId4" Type="http://schemas.openxmlformats.org/officeDocument/2006/relationships/hyperlink" Target="https://www.nextgencassava.org/2020/05/15/partner-spotlight-artificial-intelligence-data-science-research-air-lab-makerere-univers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463040"/>
            <a:ext cx="5852160" cy="1920240"/>
          </a:xfrm>
          <a:prstGeom prst="rect">
            <a:avLst/>
          </a:prstGeom>
          <a:noFill/>
          <a:ln/>
        </p:spPr>
        <p:txBody>
          <a:bodyPr wrap="square" lIns="0" tIns="0" rIns="0" bIns="0" rtlCol="0" anchor="b"/>
          <a:lstStyle/>
          <a:p>
            <a:pPr marL="0" indent="0" algn="l">
              <a:buNone/>
            </a:pPr>
            <a:r>
              <a:rPr lang="en-US" sz="4200" b="1" dirty="0">
                <a:solidFill>
                  <a:srgbClr val="F7F5EF"/>
                </a:solidFill>
                <a:latin typeface="Cambria" pitchFamily="34" charset="0"/>
                <a:ea typeface="Cambria" pitchFamily="34" charset="-122"/>
                <a:cs typeface="Cambria" pitchFamily="34" charset="-120"/>
              </a:rPr>
              <a:t>Topic 6: Other Emerging Technologies</a:t>
            </a:r>
            <a:endParaRPr lang="en-US" sz="4200" dirty="0"/>
          </a:p>
        </p:txBody>
      </p:sp>
      <p:sp>
        <p:nvSpPr>
          <p:cNvPr id="4" name="Text 1"/>
          <p:cNvSpPr txBox="1"/>
          <p:nvPr/>
        </p:nvSpPr>
        <p:spPr>
          <a:xfrm>
            <a:off x="548640" y="822960"/>
            <a:ext cx="11094415" cy="274320"/>
          </a:xfrm>
          <a:prstGeom prst="rect">
            <a:avLst/>
          </a:prstGeom>
          <a:noFill/>
          <a:ln/>
        </p:spPr>
        <p:txBody>
          <a:bodyPr wrap="square" lIns="0" tIns="0" rIns="0" bIns="0" rtlCol="0" anchor="ctr"/>
          <a:lstStyle/>
          <a:p>
            <a:pPr marL="0" indent="0">
              <a:buNone/>
            </a:pPr>
            <a:r>
              <a:rPr lang="en-US" sz="1200" b="1" kern="0" spc="200" dirty="0">
                <a:solidFill>
                  <a:srgbClr val="F2A66B"/>
                </a:solidFill>
                <a:latin typeface="Calibri" pitchFamily="34" charset="0"/>
                <a:ea typeface="Calibri" pitchFamily="34" charset="-122"/>
                <a:cs typeface="Calibri" pitchFamily="34" charset="-120"/>
              </a:rPr>
              <a:t>MBA YEAR ONE · EMERGING TECHNOLOGIES FOR BUSINESS · WEEKS 10–11</a:t>
            </a:r>
            <a:endParaRPr lang="en-US" sz="1200" dirty="0"/>
          </a:p>
        </p:txBody>
      </p:sp>
      <p:sp>
        <p:nvSpPr>
          <p:cNvPr id="5" name="Text 2"/>
          <p:cNvSpPr txBox="1"/>
          <p:nvPr/>
        </p:nvSpPr>
        <p:spPr>
          <a:xfrm>
            <a:off x="548640" y="3520440"/>
            <a:ext cx="5760720" cy="914400"/>
          </a:xfrm>
          <a:prstGeom prst="rect">
            <a:avLst/>
          </a:prstGeom>
          <a:noFill/>
          <a:ln/>
        </p:spPr>
        <p:txBody>
          <a:bodyPr wrap="square" lIns="0" tIns="0" rIns="0" bIns="0" rtlCol="0" anchor="ctr"/>
          <a:lstStyle/>
          <a:p>
            <a:pPr marL="0" indent="0">
              <a:buNone/>
            </a:pPr>
            <a:r>
              <a:rPr lang="en-US" sz="2000" dirty="0">
                <a:solidFill>
                  <a:srgbClr val="C9D3E3"/>
                </a:solidFill>
                <a:latin typeface="Calibri" pitchFamily="34" charset="0"/>
                <a:ea typeface="Calibri" pitchFamily="34" charset="-122"/>
                <a:cs typeface="Calibri" pitchFamily="34" charset="-120"/>
              </a:rPr>
              <a:t>What they are, how organisations use them today, and the benefits they bring</a:t>
            </a:r>
            <a:endParaRPr lang="en-US" sz="2000" dirty="0"/>
          </a:p>
        </p:txBody>
      </p:sp>
      <p:sp>
        <p:nvSpPr>
          <p:cNvPr id="6" name="Text 3"/>
          <p:cNvSpPr txBox="1"/>
          <p:nvPr/>
        </p:nvSpPr>
        <p:spPr>
          <a:xfrm>
            <a:off x="548640" y="5577840"/>
            <a:ext cx="6858000" cy="640080"/>
          </a:xfrm>
          <a:prstGeom prst="rect">
            <a:avLst/>
          </a:prstGeom>
          <a:noFill/>
          <a:ln/>
        </p:spPr>
        <p:txBody>
          <a:bodyPr wrap="square" lIns="0" tIns="0" rIns="0" bIns="0" rtlCol="0" anchor="ctr"/>
          <a:lstStyle/>
          <a:p>
            <a:pPr marL="0" indent="0">
              <a:buNone/>
            </a:pPr>
            <a:r>
              <a:rPr lang="en-US" sz="1300" dirty="0">
                <a:solidFill>
                  <a:srgbClr val="C9D3E3"/>
                </a:solidFill>
                <a:latin typeface="Calibri" pitchFamily="34" charset="0"/>
                <a:ea typeface="Calibri" pitchFamily="34" charset="-122"/>
                <a:cs typeface="Calibri" pitchFamily="34" charset="-120"/>
              </a:rPr>
              <a:t>Dr. Kyeyune Robert · Department of Applied Computing and Information Technology · Makerere University Business School</a:t>
            </a:r>
            <a:endParaRPr lang="en-US" sz="1300" dirty="0"/>
          </a:p>
        </p:txBody>
      </p:sp>
      <p:pic>
        <p:nvPicPr>
          <p:cNvPr id="7" name="Image 0" descr="chain"/>
          <p:cNvPicPr>
            <a:picLocks noChangeAspect="1"/>
          </p:cNvPicPr>
          <p:nvPr/>
        </p:nvPicPr>
        <p:blipFill>
          <a:blip r:embed="rId3"/>
          <a:stretch>
            <a:fillRect/>
          </a:stretch>
        </p:blipFill>
        <p:spPr>
          <a:xfrm>
            <a:off x="6903720" y="1188720"/>
            <a:ext cx="2286000" cy="1600200"/>
          </a:xfrm>
          <a:prstGeom prst="rect">
            <a:avLst/>
          </a:prstGeom>
        </p:spPr>
      </p:pic>
      <p:pic>
        <p:nvPicPr>
          <p:cNvPr id="8" name="Image 1" descr="cloud"/>
          <p:cNvPicPr>
            <a:picLocks noChangeAspect="1"/>
          </p:cNvPicPr>
          <p:nvPr/>
        </p:nvPicPr>
        <p:blipFill>
          <a:blip r:embed="rId4"/>
          <a:stretch>
            <a:fillRect/>
          </a:stretch>
        </p:blipFill>
        <p:spPr>
          <a:xfrm>
            <a:off x="9326880" y="1188720"/>
            <a:ext cx="2286000" cy="1600200"/>
          </a:xfrm>
          <a:prstGeom prst="rect">
            <a:avLst/>
          </a:prstGeom>
        </p:spPr>
      </p:pic>
      <p:pic>
        <p:nvPicPr>
          <p:cNvPr id="9" name="Image 2" descr="vision"/>
          <p:cNvPicPr>
            <a:picLocks noChangeAspect="1"/>
          </p:cNvPicPr>
          <p:nvPr/>
        </p:nvPicPr>
        <p:blipFill>
          <a:blip r:embed="rId5"/>
          <a:stretch>
            <a:fillRect/>
          </a:stretch>
        </p:blipFill>
        <p:spPr>
          <a:xfrm>
            <a:off x="6903720" y="2971800"/>
            <a:ext cx="2286000" cy="1600200"/>
          </a:xfrm>
          <a:prstGeom prst="rect">
            <a:avLst/>
          </a:prstGeom>
        </p:spPr>
      </p:pic>
      <p:pic>
        <p:nvPicPr>
          <p:cNvPr id="10" name="Image 3" descr="fiveg"/>
          <p:cNvPicPr>
            <a:picLocks noChangeAspect="1"/>
          </p:cNvPicPr>
          <p:nvPr/>
        </p:nvPicPr>
        <p:blipFill>
          <a:blip r:embed="rId6"/>
          <a:stretch>
            <a:fillRect/>
          </a:stretch>
        </p:blipFill>
        <p:spPr>
          <a:xfrm>
            <a:off x="9326880" y="2971800"/>
            <a:ext cx="2286000" cy="1600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By the end of this topic you should be able to</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LEARNING OUTCOMES</a:t>
            </a:r>
            <a:endParaRPr lang="en-US" sz="1200" dirty="0"/>
          </a:p>
        </p:txBody>
      </p:sp>
      <p:sp>
        <p:nvSpPr>
          <p:cNvPr id="5" name="Shape 2"/>
          <p:cNvSpPr/>
          <p:nvPr/>
        </p:nvSpPr>
        <p:spPr>
          <a:xfrm>
            <a:off x="548640" y="1783080"/>
            <a:ext cx="5432908" cy="1874520"/>
          </a:xfrm>
          <a:prstGeom prst="roundRect">
            <a:avLst>
              <a:gd name="adj" fmla="val 4878"/>
            </a:avLst>
          </a:prstGeom>
          <a:solidFill>
            <a:srgbClr val="FFFDF8"/>
          </a:solidFill>
          <a:ln w="9525">
            <a:solidFill>
              <a:srgbClr val="E4DFD3"/>
            </a:solidFill>
            <a:prstDash val="solid"/>
          </a:ln>
        </p:spPr>
      </p:sp>
      <p:sp>
        <p:nvSpPr>
          <p:cNvPr id="6" name="Text 3"/>
          <p:cNvSpPr txBox="1"/>
          <p:nvPr/>
        </p:nvSpPr>
        <p:spPr>
          <a:xfrm>
            <a:off x="777240" y="1965960"/>
            <a:ext cx="4975708" cy="1554480"/>
          </a:xfrm>
          <a:prstGeom prst="rect">
            <a:avLst/>
          </a:prstGeom>
          <a:noFill/>
          <a:ln/>
        </p:spPr>
        <p:txBody>
          <a:bodyPr wrap="square" lIns="0" tIns="0" rIns="0" bIns="0" rtlCol="0" anchor="t"/>
          <a:lstStyle/>
          <a:p>
            <a:pPr marL="0" indent="0">
              <a:spcAft>
                <a:spcPts val="600"/>
              </a:spcAft>
              <a:buNone/>
            </a:pPr>
            <a:r>
              <a:rPr lang="en-US" sz="2200" b="1" dirty="0">
                <a:solidFill>
                  <a:srgbClr val="2A6F97"/>
                </a:solidFill>
                <a:latin typeface="Cambria" pitchFamily="34" charset="0"/>
                <a:ea typeface="Cambria" pitchFamily="34" charset="-122"/>
                <a:cs typeface="Cambria" pitchFamily="34" charset="-120"/>
              </a:rPr>
              <a:t>1. Describe</a:t>
            </a:r>
            <a:endParaRPr lang="en-US" sz="2200" dirty="0"/>
          </a:p>
          <a:p>
            <a:pPr marL="0" indent="0">
              <a:buNone/>
            </a:pPr>
            <a:r>
              <a:rPr lang="en-US" sz="1700" dirty="0">
                <a:solidFill>
                  <a:srgbClr val="3E4756"/>
                </a:solidFill>
                <a:latin typeface="Calibri" pitchFamily="34" charset="0"/>
                <a:ea typeface="Calibri" pitchFamily="34" charset="-122"/>
                <a:cs typeface="Calibri" pitchFamily="34" charset="-120"/>
              </a:rPr>
              <a:t>what each of the ten technologies is, in plain business language</a:t>
            </a:r>
            <a:endParaRPr lang="en-US" sz="2200" dirty="0"/>
          </a:p>
        </p:txBody>
      </p:sp>
      <p:sp>
        <p:nvSpPr>
          <p:cNvPr id="7" name="Shape 4"/>
          <p:cNvSpPr/>
          <p:nvPr/>
        </p:nvSpPr>
        <p:spPr>
          <a:xfrm>
            <a:off x="6210148" y="1783080"/>
            <a:ext cx="5432908" cy="1874520"/>
          </a:xfrm>
          <a:prstGeom prst="roundRect">
            <a:avLst>
              <a:gd name="adj" fmla="val 4878"/>
            </a:avLst>
          </a:prstGeom>
          <a:solidFill>
            <a:srgbClr val="FFFDF8"/>
          </a:solidFill>
          <a:ln w="9525">
            <a:solidFill>
              <a:srgbClr val="E4DFD3"/>
            </a:solidFill>
            <a:prstDash val="solid"/>
          </a:ln>
        </p:spPr>
      </p:sp>
      <p:sp>
        <p:nvSpPr>
          <p:cNvPr id="8" name="Text 5"/>
          <p:cNvSpPr txBox="1"/>
          <p:nvPr/>
        </p:nvSpPr>
        <p:spPr>
          <a:xfrm>
            <a:off x="6438748" y="1965960"/>
            <a:ext cx="4975708" cy="1554480"/>
          </a:xfrm>
          <a:prstGeom prst="rect">
            <a:avLst/>
          </a:prstGeom>
          <a:noFill/>
          <a:ln/>
        </p:spPr>
        <p:txBody>
          <a:bodyPr wrap="square" lIns="0" tIns="0" rIns="0" bIns="0" rtlCol="0" anchor="t"/>
          <a:lstStyle/>
          <a:p>
            <a:pPr marL="0" indent="0">
              <a:spcAft>
                <a:spcPts val="600"/>
              </a:spcAft>
              <a:buNone/>
            </a:pPr>
            <a:r>
              <a:rPr lang="en-US" sz="2200" b="1" dirty="0">
                <a:solidFill>
                  <a:srgbClr val="2A6F97"/>
                </a:solidFill>
                <a:latin typeface="Cambria" pitchFamily="34" charset="0"/>
                <a:ea typeface="Cambria" pitchFamily="34" charset="-122"/>
                <a:cs typeface="Cambria" pitchFamily="34" charset="-120"/>
              </a:rPr>
              <a:t>2. Identify</a:t>
            </a:r>
            <a:endParaRPr lang="en-US" sz="2200" dirty="0"/>
          </a:p>
          <a:p>
            <a:pPr marL="0" indent="0">
              <a:buNone/>
            </a:pPr>
            <a:r>
              <a:rPr lang="en-US" sz="1700" dirty="0">
                <a:solidFill>
                  <a:srgbClr val="3E4756"/>
                </a:solidFill>
                <a:latin typeface="Calibri" pitchFamily="34" charset="0"/>
                <a:ea typeface="Calibri" pitchFamily="34" charset="-122"/>
                <a:cs typeface="Calibri" pitchFamily="34" charset="-120"/>
              </a:rPr>
              <a:t>how businesses and organisations use them today, including in Uganda</a:t>
            </a:r>
            <a:endParaRPr lang="en-US" sz="2200" dirty="0"/>
          </a:p>
        </p:txBody>
      </p:sp>
      <p:sp>
        <p:nvSpPr>
          <p:cNvPr id="9" name="Shape 6"/>
          <p:cNvSpPr/>
          <p:nvPr/>
        </p:nvSpPr>
        <p:spPr>
          <a:xfrm>
            <a:off x="548640" y="3886200"/>
            <a:ext cx="5432908" cy="1874520"/>
          </a:xfrm>
          <a:prstGeom prst="roundRect">
            <a:avLst>
              <a:gd name="adj" fmla="val 4878"/>
            </a:avLst>
          </a:prstGeom>
          <a:solidFill>
            <a:srgbClr val="FFFDF8"/>
          </a:solidFill>
          <a:ln w="9525">
            <a:solidFill>
              <a:srgbClr val="E4DFD3"/>
            </a:solidFill>
            <a:prstDash val="solid"/>
          </a:ln>
        </p:spPr>
      </p:sp>
      <p:sp>
        <p:nvSpPr>
          <p:cNvPr id="10" name="Text 7"/>
          <p:cNvSpPr txBox="1"/>
          <p:nvPr/>
        </p:nvSpPr>
        <p:spPr>
          <a:xfrm>
            <a:off x="777240" y="4069080"/>
            <a:ext cx="4975708" cy="1554480"/>
          </a:xfrm>
          <a:prstGeom prst="rect">
            <a:avLst/>
          </a:prstGeom>
          <a:noFill/>
          <a:ln/>
        </p:spPr>
        <p:txBody>
          <a:bodyPr wrap="square" lIns="0" tIns="0" rIns="0" bIns="0" rtlCol="0" anchor="t"/>
          <a:lstStyle/>
          <a:p>
            <a:pPr marL="0" indent="0">
              <a:spcAft>
                <a:spcPts val="600"/>
              </a:spcAft>
              <a:buNone/>
            </a:pPr>
            <a:r>
              <a:rPr lang="en-US" sz="2200" b="1" dirty="0">
                <a:solidFill>
                  <a:srgbClr val="2A6F97"/>
                </a:solidFill>
                <a:latin typeface="Cambria" pitchFamily="34" charset="0"/>
                <a:ea typeface="Cambria" pitchFamily="34" charset="-122"/>
                <a:cs typeface="Cambria" pitchFamily="34" charset="-120"/>
              </a:rPr>
              <a:t>3. Explain</a:t>
            </a:r>
            <a:endParaRPr lang="en-US" sz="2200" dirty="0"/>
          </a:p>
          <a:p>
            <a:pPr marL="0" indent="0">
              <a:buNone/>
            </a:pPr>
            <a:r>
              <a:rPr lang="en-US" sz="1700" dirty="0">
                <a:solidFill>
                  <a:srgbClr val="3E4756"/>
                </a:solidFill>
                <a:latin typeface="Calibri" pitchFamily="34" charset="0"/>
                <a:ea typeface="Calibri" pitchFamily="34" charset="-122"/>
                <a:cs typeface="Calibri" pitchFamily="34" charset="-120"/>
              </a:rPr>
              <a:t>the main benefits each technology brings to an organisation</a:t>
            </a:r>
            <a:endParaRPr lang="en-US" sz="2200" dirty="0"/>
          </a:p>
        </p:txBody>
      </p:sp>
      <p:sp>
        <p:nvSpPr>
          <p:cNvPr id="11" name="Shape 8"/>
          <p:cNvSpPr/>
          <p:nvPr/>
        </p:nvSpPr>
        <p:spPr>
          <a:xfrm>
            <a:off x="6210148" y="3886200"/>
            <a:ext cx="5432908" cy="1874520"/>
          </a:xfrm>
          <a:prstGeom prst="roundRect">
            <a:avLst>
              <a:gd name="adj" fmla="val 4878"/>
            </a:avLst>
          </a:prstGeom>
          <a:solidFill>
            <a:srgbClr val="FFFDF8"/>
          </a:solidFill>
          <a:ln w="9525">
            <a:solidFill>
              <a:srgbClr val="E4DFD3"/>
            </a:solidFill>
            <a:prstDash val="solid"/>
          </a:ln>
        </p:spPr>
      </p:sp>
      <p:sp>
        <p:nvSpPr>
          <p:cNvPr id="12" name="Text 9"/>
          <p:cNvSpPr txBox="1"/>
          <p:nvPr/>
        </p:nvSpPr>
        <p:spPr>
          <a:xfrm>
            <a:off x="6438748" y="4069080"/>
            <a:ext cx="4975708" cy="1554480"/>
          </a:xfrm>
          <a:prstGeom prst="rect">
            <a:avLst/>
          </a:prstGeom>
          <a:noFill/>
          <a:ln/>
        </p:spPr>
        <p:txBody>
          <a:bodyPr wrap="square" lIns="0" tIns="0" rIns="0" bIns="0" rtlCol="0" anchor="t"/>
          <a:lstStyle/>
          <a:p>
            <a:pPr marL="0" indent="0">
              <a:spcAft>
                <a:spcPts val="600"/>
              </a:spcAft>
              <a:buNone/>
            </a:pPr>
            <a:r>
              <a:rPr lang="en-US" sz="2200" b="1" dirty="0">
                <a:solidFill>
                  <a:srgbClr val="2A6F97"/>
                </a:solidFill>
                <a:latin typeface="Cambria" pitchFamily="34" charset="0"/>
                <a:ea typeface="Cambria" pitchFamily="34" charset="-122"/>
                <a:cs typeface="Cambria" pitchFamily="34" charset="-120"/>
              </a:rPr>
              <a:t>4. Evaluate</a:t>
            </a:r>
            <a:endParaRPr lang="en-US" sz="2200" dirty="0"/>
          </a:p>
          <a:p>
            <a:pPr marL="0" indent="0">
              <a:buNone/>
            </a:pPr>
            <a:r>
              <a:rPr lang="en-US" sz="1700" dirty="0">
                <a:solidFill>
                  <a:srgbClr val="3E4756"/>
                </a:solidFill>
                <a:latin typeface="Calibri" pitchFamily="34" charset="0"/>
                <a:ea typeface="Calibri" pitchFamily="34" charset="-122"/>
                <a:cs typeface="Calibri" pitchFamily="34" charset="-120"/>
              </a:rPr>
              <a:t>the risks and readiness of each technology for Ugandan organisations</a:t>
            </a:r>
            <a:endParaRPr lang="en-US" sz="22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Ten technologies in this topic</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OVERVIEW</a:t>
            </a:r>
            <a:endParaRPr lang="en-US" sz="1200" dirty="0"/>
          </a:p>
        </p:txBody>
      </p:sp>
      <p:sp>
        <p:nvSpPr>
          <p:cNvPr id="5" name="Shape 2"/>
          <p:cNvSpPr/>
          <p:nvPr/>
        </p:nvSpPr>
        <p:spPr>
          <a:xfrm>
            <a:off x="548640" y="1691640"/>
            <a:ext cx="2072579" cy="2057400"/>
          </a:xfrm>
          <a:prstGeom prst="roundRect">
            <a:avLst>
              <a:gd name="adj" fmla="val 4444"/>
            </a:avLst>
          </a:prstGeom>
          <a:solidFill>
            <a:srgbClr val="FFFDF8"/>
          </a:solidFill>
          <a:ln w="9525">
            <a:solidFill>
              <a:srgbClr val="E4DFD3"/>
            </a:solidFill>
            <a:prstDash val="solid"/>
          </a:ln>
        </p:spPr>
      </p:sp>
      <p:pic>
        <p:nvPicPr>
          <p:cNvPr id="6" name="Image 0" descr="Nanotechnology"/>
          <p:cNvPicPr>
            <a:picLocks noChangeAspect="1"/>
          </p:cNvPicPr>
          <p:nvPr/>
        </p:nvPicPr>
        <p:blipFill>
          <a:blip r:embed="rId3"/>
          <a:stretch>
            <a:fillRect/>
          </a:stretch>
        </p:blipFill>
        <p:spPr>
          <a:xfrm>
            <a:off x="658368" y="1801368"/>
            <a:ext cx="1853123" cy="1297186"/>
          </a:xfrm>
          <a:prstGeom prst="rect">
            <a:avLst/>
          </a:prstGeom>
        </p:spPr>
      </p:pic>
      <p:sp>
        <p:nvSpPr>
          <p:cNvPr id="7" name="Text 3"/>
          <p:cNvSpPr txBox="1"/>
          <p:nvPr/>
        </p:nvSpPr>
        <p:spPr>
          <a:xfrm>
            <a:off x="640080" y="315341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Nanotechnology</a:t>
            </a:r>
            <a:endParaRPr lang="en-US" sz="1300" dirty="0"/>
          </a:p>
        </p:txBody>
      </p:sp>
      <p:sp>
        <p:nvSpPr>
          <p:cNvPr id="8" name="Shape 4"/>
          <p:cNvSpPr/>
          <p:nvPr/>
        </p:nvSpPr>
        <p:spPr>
          <a:xfrm>
            <a:off x="2804099" y="1691640"/>
            <a:ext cx="2072579" cy="2057400"/>
          </a:xfrm>
          <a:prstGeom prst="roundRect">
            <a:avLst>
              <a:gd name="adj" fmla="val 4444"/>
            </a:avLst>
          </a:prstGeom>
          <a:solidFill>
            <a:srgbClr val="FFFDF8"/>
          </a:solidFill>
          <a:ln w="9525">
            <a:solidFill>
              <a:srgbClr val="E4DFD3"/>
            </a:solidFill>
            <a:prstDash val="solid"/>
          </a:ln>
        </p:spPr>
      </p:sp>
      <p:pic>
        <p:nvPicPr>
          <p:cNvPr id="9" name="Image 1" descr="Biotechnology"/>
          <p:cNvPicPr>
            <a:picLocks noChangeAspect="1"/>
          </p:cNvPicPr>
          <p:nvPr/>
        </p:nvPicPr>
        <p:blipFill>
          <a:blip r:embed="rId4"/>
          <a:stretch>
            <a:fillRect/>
          </a:stretch>
        </p:blipFill>
        <p:spPr>
          <a:xfrm>
            <a:off x="2913827" y="1801368"/>
            <a:ext cx="1853123" cy="1297186"/>
          </a:xfrm>
          <a:prstGeom prst="rect">
            <a:avLst/>
          </a:prstGeom>
        </p:spPr>
      </p:pic>
      <p:sp>
        <p:nvSpPr>
          <p:cNvPr id="10" name="Text 5"/>
          <p:cNvSpPr txBox="1"/>
          <p:nvPr/>
        </p:nvSpPr>
        <p:spPr>
          <a:xfrm>
            <a:off x="2895539" y="315341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Biotechnology</a:t>
            </a:r>
            <a:endParaRPr lang="en-US" sz="1300" dirty="0"/>
          </a:p>
        </p:txBody>
      </p:sp>
      <p:sp>
        <p:nvSpPr>
          <p:cNvPr id="11" name="Shape 6"/>
          <p:cNvSpPr/>
          <p:nvPr/>
        </p:nvSpPr>
        <p:spPr>
          <a:xfrm>
            <a:off x="5059558" y="1691640"/>
            <a:ext cx="2072579" cy="2057400"/>
          </a:xfrm>
          <a:prstGeom prst="roundRect">
            <a:avLst>
              <a:gd name="adj" fmla="val 4444"/>
            </a:avLst>
          </a:prstGeom>
          <a:solidFill>
            <a:srgbClr val="FFFDF8"/>
          </a:solidFill>
          <a:ln w="9525">
            <a:solidFill>
              <a:srgbClr val="E4DFD3"/>
            </a:solidFill>
            <a:prstDash val="solid"/>
          </a:ln>
        </p:spPr>
      </p:sp>
      <p:pic>
        <p:nvPicPr>
          <p:cNvPr id="12" name="Image 2" descr="Blockchain technology"/>
          <p:cNvPicPr>
            <a:picLocks noChangeAspect="1"/>
          </p:cNvPicPr>
          <p:nvPr/>
        </p:nvPicPr>
        <p:blipFill>
          <a:blip r:embed="rId5"/>
          <a:stretch>
            <a:fillRect/>
          </a:stretch>
        </p:blipFill>
        <p:spPr>
          <a:xfrm>
            <a:off x="5169286" y="1801368"/>
            <a:ext cx="1853123" cy="1297186"/>
          </a:xfrm>
          <a:prstGeom prst="rect">
            <a:avLst/>
          </a:prstGeom>
        </p:spPr>
      </p:pic>
      <p:sp>
        <p:nvSpPr>
          <p:cNvPr id="13" name="Text 7"/>
          <p:cNvSpPr txBox="1"/>
          <p:nvPr/>
        </p:nvSpPr>
        <p:spPr>
          <a:xfrm>
            <a:off x="5150998" y="315341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Blockchain technology</a:t>
            </a:r>
            <a:endParaRPr lang="en-US" sz="1300" dirty="0"/>
          </a:p>
        </p:txBody>
      </p:sp>
      <p:sp>
        <p:nvSpPr>
          <p:cNvPr id="14" name="Shape 8"/>
          <p:cNvSpPr/>
          <p:nvPr/>
        </p:nvSpPr>
        <p:spPr>
          <a:xfrm>
            <a:off x="7315017" y="1691640"/>
            <a:ext cx="2072579" cy="2057400"/>
          </a:xfrm>
          <a:prstGeom prst="roundRect">
            <a:avLst>
              <a:gd name="adj" fmla="val 4444"/>
            </a:avLst>
          </a:prstGeom>
          <a:solidFill>
            <a:srgbClr val="FFFDF8"/>
          </a:solidFill>
          <a:ln w="9525">
            <a:solidFill>
              <a:srgbClr val="E4DFD3"/>
            </a:solidFill>
            <a:prstDash val="solid"/>
          </a:ln>
        </p:spPr>
      </p:sp>
      <p:pic>
        <p:nvPicPr>
          <p:cNvPr id="15" name="Image 3" descr="Cloud computing"/>
          <p:cNvPicPr>
            <a:picLocks noChangeAspect="1"/>
          </p:cNvPicPr>
          <p:nvPr/>
        </p:nvPicPr>
        <p:blipFill>
          <a:blip r:embed="rId6"/>
          <a:stretch>
            <a:fillRect/>
          </a:stretch>
        </p:blipFill>
        <p:spPr>
          <a:xfrm>
            <a:off x="7424745" y="1801368"/>
            <a:ext cx="1853123" cy="1297186"/>
          </a:xfrm>
          <a:prstGeom prst="rect">
            <a:avLst/>
          </a:prstGeom>
        </p:spPr>
      </p:pic>
      <p:sp>
        <p:nvSpPr>
          <p:cNvPr id="16" name="Text 9"/>
          <p:cNvSpPr txBox="1"/>
          <p:nvPr/>
        </p:nvSpPr>
        <p:spPr>
          <a:xfrm>
            <a:off x="7406457" y="315341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Cloud computing</a:t>
            </a:r>
            <a:endParaRPr lang="en-US" sz="1300" dirty="0"/>
          </a:p>
        </p:txBody>
      </p:sp>
      <p:sp>
        <p:nvSpPr>
          <p:cNvPr id="17" name="Shape 10"/>
          <p:cNvSpPr/>
          <p:nvPr/>
        </p:nvSpPr>
        <p:spPr>
          <a:xfrm>
            <a:off x="9570476" y="1691640"/>
            <a:ext cx="2072579" cy="2057400"/>
          </a:xfrm>
          <a:prstGeom prst="roundRect">
            <a:avLst>
              <a:gd name="adj" fmla="val 4444"/>
            </a:avLst>
          </a:prstGeom>
          <a:solidFill>
            <a:srgbClr val="FFFDF8"/>
          </a:solidFill>
          <a:ln w="9525">
            <a:solidFill>
              <a:srgbClr val="E4DFD3"/>
            </a:solidFill>
            <a:prstDash val="solid"/>
          </a:ln>
        </p:spPr>
      </p:sp>
      <p:pic>
        <p:nvPicPr>
          <p:cNvPr id="18" name="Image 4" descr="Quantum computing"/>
          <p:cNvPicPr>
            <a:picLocks noChangeAspect="1"/>
          </p:cNvPicPr>
          <p:nvPr/>
        </p:nvPicPr>
        <p:blipFill>
          <a:blip r:embed="rId7"/>
          <a:stretch>
            <a:fillRect/>
          </a:stretch>
        </p:blipFill>
        <p:spPr>
          <a:xfrm>
            <a:off x="9680204" y="1801368"/>
            <a:ext cx="1853123" cy="1297186"/>
          </a:xfrm>
          <a:prstGeom prst="rect">
            <a:avLst/>
          </a:prstGeom>
        </p:spPr>
      </p:pic>
      <p:sp>
        <p:nvSpPr>
          <p:cNvPr id="19" name="Text 11"/>
          <p:cNvSpPr txBox="1"/>
          <p:nvPr/>
        </p:nvSpPr>
        <p:spPr>
          <a:xfrm>
            <a:off x="9661916" y="315341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Quantum computing</a:t>
            </a:r>
            <a:endParaRPr lang="en-US" sz="1300" dirty="0"/>
          </a:p>
        </p:txBody>
      </p:sp>
      <p:sp>
        <p:nvSpPr>
          <p:cNvPr id="20" name="Shape 12"/>
          <p:cNvSpPr/>
          <p:nvPr/>
        </p:nvSpPr>
        <p:spPr>
          <a:xfrm>
            <a:off x="548640" y="3931920"/>
            <a:ext cx="2072579" cy="2057400"/>
          </a:xfrm>
          <a:prstGeom prst="roundRect">
            <a:avLst>
              <a:gd name="adj" fmla="val 4444"/>
            </a:avLst>
          </a:prstGeom>
          <a:solidFill>
            <a:srgbClr val="FFFDF8"/>
          </a:solidFill>
          <a:ln w="9525">
            <a:solidFill>
              <a:srgbClr val="E4DFD3"/>
            </a:solidFill>
            <a:prstDash val="solid"/>
          </a:ln>
        </p:spPr>
      </p:sp>
      <p:pic>
        <p:nvPicPr>
          <p:cNvPr id="21" name="Image 5" descr="Autonomic computing"/>
          <p:cNvPicPr>
            <a:picLocks noChangeAspect="1"/>
          </p:cNvPicPr>
          <p:nvPr/>
        </p:nvPicPr>
        <p:blipFill>
          <a:blip r:embed="rId8"/>
          <a:stretch>
            <a:fillRect/>
          </a:stretch>
        </p:blipFill>
        <p:spPr>
          <a:xfrm>
            <a:off x="658368" y="4041648"/>
            <a:ext cx="1853123" cy="1297186"/>
          </a:xfrm>
          <a:prstGeom prst="rect">
            <a:avLst/>
          </a:prstGeom>
        </p:spPr>
      </p:pic>
      <p:sp>
        <p:nvSpPr>
          <p:cNvPr id="22" name="Text 13"/>
          <p:cNvSpPr txBox="1"/>
          <p:nvPr/>
        </p:nvSpPr>
        <p:spPr>
          <a:xfrm>
            <a:off x="640080" y="539369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Autonomic computing</a:t>
            </a:r>
            <a:endParaRPr lang="en-US" sz="1300" dirty="0"/>
          </a:p>
        </p:txBody>
      </p:sp>
      <p:sp>
        <p:nvSpPr>
          <p:cNvPr id="23" name="Shape 14"/>
          <p:cNvSpPr/>
          <p:nvPr/>
        </p:nvSpPr>
        <p:spPr>
          <a:xfrm>
            <a:off x="2804099" y="3931920"/>
            <a:ext cx="2072579" cy="2057400"/>
          </a:xfrm>
          <a:prstGeom prst="roundRect">
            <a:avLst>
              <a:gd name="adj" fmla="val 4444"/>
            </a:avLst>
          </a:prstGeom>
          <a:solidFill>
            <a:srgbClr val="FFFDF8"/>
          </a:solidFill>
          <a:ln w="9525">
            <a:solidFill>
              <a:srgbClr val="E4DFD3"/>
            </a:solidFill>
            <a:prstDash val="solid"/>
          </a:ln>
        </p:spPr>
      </p:sp>
      <p:pic>
        <p:nvPicPr>
          <p:cNvPr id="24" name="Image 6" descr="Computer vision"/>
          <p:cNvPicPr>
            <a:picLocks noChangeAspect="1"/>
          </p:cNvPicPr>
          <p:nvPr/>
        </p:nvPicPr>
        <p:blipFill>
          <a:blip r:embed="rId9"/>
          <a:stretch>
            <a:fillRect/>
          </a:stretch>
        </p:blipFill>
        <p:spPr>
          <a:xfrm>
            <a:off x="2913827" y="4041648"/>
            <a:ext cx="1853123" cy="1297186"/>
          </a:xfrm>
          <a:prstGeom prst="rect">
            <a:avLst/>
          </a:prstGeom>
        </p:spPr>
      </p:pic>
      <p:sp>
        <p:nvSpPr>
          <p:cNvPr id="25" name="Text 15"/>
          <p:cNvSpPr txBox="1"/>
          <p:nvPr/>
        </p:nvSpPr>
        <p:spPr>
          <a:xfrm>
            <a:off x="2895539" y="539369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Computer vision</a:t>
            </a:r>
            <a:endParaRPr lang="en-US" sz="1300" dirty="0"/>
          </a:p>
        </p:txBody>
      </p:sp>
      <p:sp>
        <p:nvSpPr>
          <p:cNvPr id="26" name="Shape 16"/>
          <p:cNvSpPr/>
          <p:nvPr/>
        </p:nvSpPr>
        <p:spPr>
          <a:xfrm>
            <a:off x="5059558" y="3931920"/>
            <a:ext cx="2072579" cy="2057400"/>
          </a:xfrm>
          <a:prstGeom prst="roundRect">
            <a:avLst>
              <a:gd name="adj" fmla="val 4444"/>
            </a:avLst>
          </a:prstGeom>
          <a:solidFill>
            <a:srgbClr val="FFFDF8"/>
          </a:solidFill>
          <a:ln w="9525">
            <a:solidFill>
              <a:srgbClr val="E4DFD3"/>
            </a:solidFill>
            <a:prstDash val="solid"/>
          </a:ln>
        </p:spPr>
      </p:sp>
      <p:pic>
        <p:nvPicPr>
          <p:cNvPr id="27" name="Image 7" descr="Embedded systems"/>
          <p:cNvPicPr>
            <a:picLocks noChangeAspect="1"/>
          </p:cNvPicPr>
          <p:nvPr/>
        </p:nvPicPr>
        <p:blipFill>
          <a:blip r:embed="rId10"/>
          <a:stretch>
            <a:fillRect/>
          </a:stretch>
        </p:blipFill>
        <p:spPr>
          <a:xfrm>
            <a:off x="5169286" y="4041648"/>
            <a:ext cx="1853123" cy="1297186"/>
          </a:xfrm>
          <a:prstGeom prst="rect">
            <a:avLst/>
          </a:prstGeom>
        </p:spPr>
      </p:pic>
      <p:sp>
        <p:nvSpPr>
          <p:cNvPr id="28" name="Text 17"/>
          <p:cNvSpPr txBox="1"/>
          <p:nvPr/>
        </p:nvSpPr>
        <p:spPr>
          <a:xfrm>
            <a:off x="5150998" y="539369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Embedded systems</a:t>
            </a:r>
            <a:endParaRPr lang="en-US" sz="1300" dirty="0"/>
          </a:p>
        </p:txBody>
      </p:sp>
      <p:sp>
        <p:nvSpPr>
          <p:cNvPr id="29" name="Shape 18"/>
          <p:cNvSpPr/>
          <p:nvPr/>
        </p:nvSpPr>
        <p:spPr>
          <a:xfrm>
            <a:off x="7315017" y="3931920"/>
            <a:ext cx="2072579" cy="2057400"/>
          </a:xfrm>
          <a:prstGeom prst="roundRect">
            <a:avLst>
              <a:gd name="adj" fmla="val 4444"/>
            </a:avLst>
          </a:prstGeom>
          <a:solidFill>
            <a:srgbClr val="FFFDF8"/>
          </a:solidFill>
          <a:ln w="9525">
            <a:solidFill>
              <a:srgbClr val="E4DFD3"/>
            </a:solidFill>
            <a:prstDash val="solid"/>
          </a:ln>
        </p:spPr>
      </p:sp>
      <p:pic>
        <p:nvPicPr>
          <p:cNvPr id="30" name="Image 8" descr="Additive manufacturing (3D printing)"/>
          <p:cNvPicPr>
            <a:picLocks noChangeAspect="1"/>
          </p:cNvPicPr>
          <p:nvPr/>
        </p:nvPicPr>
        <p:blipFill>
          <a:blip r:embed="rId11"/>
          <a:stretch>
            <a:fillRect/>
          </a:stretch>
        </p:blipFill>
        <p:spPr>
          <a:xfrm>
            <a:off x="7424745" y="4041648"/>
            <a:ext cx="1853123" cy="1297186"/>
          </a:xfrm>
          <a:prstGeom prst="rect">
            <a:avLst/>
          </a:prstGeom>
        </p:spPr>
      </p:pic>
      <p:sp>
        <p:nvSpPr>
          <p:cNvPr id="31" name="Text 19"/>
          <p:cNvSpPr txBox="1"/>
          <p:nvPr/>
        </p:nvSpPr>
        <p:spPr>
          <a:xfrm>
            <a:off x="7406457" y="539369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Additive manufacturing (3D printing)</a:t>
            </a:r>
            <a:endParaRPr lang="en-US" sz="1300" dirty="0"/>
          </a:p>
        </p:txBody>
      </p:sp>
      <p:sp>
        <p:nvSpPr>
          <p:cNvPr id="32" name="Shape 20"/>
          <p:cNvSpPr/>
          <p:nvPr/>
        </p:nvSpPr>
        <p:spPr>
          <a:xfrm>
            <a:off x="9570476" y="3931920"/>
            <a:ext cx="2072579" cy="2057400"/>
          </a:xfrm>
          <a:prstGeom prst="roundRect">
            <a:avLst>
              <a:gd name="adj" fmla="val 4444"/>
            </a:avLst>
          </a:prstGeom>
          <a:solidFill>
            <a:srgbClr val="FFFDF8"/>
          </a:solidFill>
          <a:ln w="9525">
            <a:solidFill>
              <a:srgbClr val="E4DFD3"/>
            </a:solidFill>
            <a:prstDash val="solid"/>
          </a:ln>
        </p:spPr>
      </p:sp>
      <p:pic>
        <p:nvPicPr>
          <p:cNvPr id="33" name="Image 9" descr="5G"/>
          <p:cNvPicPr>
            <a:picLocks noChangeAspect="1"/>
          </p:cNvPicPr>
          <p:nvPr/>
        </p:nvPicPr>
        <p:blipFill>
          <a:blip r:embed="rId12"/>
          <a:stretch>
            <a:fillRect/>
          </a:stretch>
        </p:blipFill>
        <p:spPr>
          <a:xfrm>
            <a:off x="9680204" y="4041648"/>
            <a:ext cx="1853123" cy="1297186"/>
          </a:xfrm>
          <a:prstGeom prst="rect">
            <a:avLst/>
          </a:prstGeom>
        </p:spPr>
      </p:pic>
      <p:sp>
        <p:nvSpPr>
          <p:cNvPr id="34" name="Text 21"/>
          <p:cNvSpPr txBox="1"/>
          <p:nvPr/>
        </p:nvSpPr>
        <p:spPr>
          <a:xfrm>
            <a:off x="9661916" y="5393698"/>
            <a:ext cx="1889699" cy="502920"/>
          </a:xfrm>
          <a:prstGeom prst="rect">
            <a:avLst/>
          </a:prstGeom>
          <a:noFill/>
          <a:ln/>
        </p:spPr>
        <p:txBody>
          <a:bodyPr wrap="square" lIns="0" tIns="0" rIns="0" bIns="0" rtlCol="0" anchor="ctr"/>
          <a:lstStyle/>
          <a:p>
            <a:pPr marL="0" indent="0" algn="ctr">
              <a:buNone/>
            </a:pPr>
            <a:r>
              <a:rPr lang="en-US" sz="1300" b="1" dirty="0">
                <a:solidFill>
                  <a:srgbClr val="14213D"/>
                </a:solidFill>
                <a:latin typeface="Cambria" pitchFamily="34" charset="0"/>
                <a:ea typeface="Cambria" pitchFamily="34" charset="-122"/>
                <a:cs typeface="Cambria" pitchFamily="34" charset="-120"/>
              </a:rPr>
              <a:t>5G</a:t>
            </a:r>
            <a:endParaRPr lang="en-US" sz="1300" dirty="0"/>
          </a:p>
        </p:txBody>
      </p:sp>
      <p:sp>
        <p:nvSpPr>
          <p:cNvPr id="3"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Three questions we ask of every technology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HOW TO STUDY THIS TOPIC</a:t>
            </a:r>
            <a:endParaRPr lang="en-US" sz="1200" dirty="0"/>
          </a:p>
        </p:txBody>
      </p:sp>
      <p:sp>
        <p:nvSpPr>
          <p:cNvPr id="5" name="Shape 2"/>
          <p:cNvSpPr/>
          <p:nvPr/>
        </p:nvSpPr>
        <p:spPr>
          <a:xfrm>
            <a:off x="548640" y="1828800"/>
            <a:ext cx="3545738" cy="2377440"/>
          </a:xfrm>
          <a:prstGeom prst="roundRect">
            <a:avLst>
              <a:gd name="adj" fmla="val 3846"/>
            </a:avLst>
          </a:prstGeom>
          <a:solidFill>
            <a:srgbClr val="FFFDF8"/>
          </a:solidFill>
          <a:ln w="9525">
            <a:solidFill>
              <a:srgbClr val="E4DFD3"/>
            </a:solidFill>
            <a:prstDash val="solid"/>
          </a:ln>
        </p:spPr>
      </p:sp>
      <p:sp>
        <p:nvSpPr>
          <p:cNvPr id="6" name="Shape 3"/>
          <p:cNvSpPr/>
          <p:nvPr/>
        </p:nvSpPr>
        <p:spPr>
          <a:xfrm>
            <a:off x="822960" y="2057400"/>
            <a:ext cx="685800" cy="685800"/>
          </a:xfrm>
          <a:prstGeom prst="ellipse">
            <a:avLst/>
          </a:prstGeom>
          <a:solidFill>
            <a:srgbClr val="2A6F97"/>
          </a:solidFill>
          <a:ln w="12700">
            <a:solidFill>
              <a:srgbClr val="2A6F97"/>
            </a:solidFill>
            <a:prstDash val="solid"/>
          </a:ln>
        </p:spPr>
      </p:sp>
      <p:sp>
        <p:nvSpPr>
          <p:cNvPr id="7" name="Text 4"/>
          <p:cNvSpPr txBox="1"/>
          <p:nvPr/>
        </p:nvSpPr>
        <p:spPr>
          <a:xfrm>
            <a:off x="822960" y="2057400"/>
            <a:ext cx="685800" cy="68580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8" name="Text 5"/>
          <p:cNvSpPr txBox="1"/>
          <p:nvPr/>
        </p:nvSpPr>
        <p:spPr>
          <a:xfrm>
            <a:off x="822960" y="2880360"/>
            <a:ext cx="2997098" cy="1234440"/>
          </a:xfrm>
          <a:prstGeom prst="rect">
            <a:avLst/>
          </a:prstGeom>
          <a:noFill/>
          <a:ln/>
        </p:spPr>
        <p:txBody>
          <a:bodyPr wrap="square" lIns="0" tIns="0" rIns="0" bIns="0" rtlCol="0" anchor="t"/>
          <a:lstStyle/>
          <a:p>
            <a:pPr marL="0" indent="0">
              <a:spcAft>
                <a:spcPts val="600"/>
              </a:spcAft>
              <a:buNone/>
            </a:pPr>
            <a:r>
              <a:rPr lang="en-US" sz="2200" b="1" dirty="0">
                <a:solidFill>
                  <a:srgbClr val="14213D"/>
                </a:solidFill>
                <a:latin typeface="Cambria" pitchFamily="34" charset="0"/>
                <a:ea typeface="Cambria" pitchFamily="34" charset="-122"/>
                <a:cs typeface="Cambria" pitchFamily="34" charset="-120"/>
              </a:rPr>
              <a:t>What is it?</a:t>
            </a:r>
            <a:endParaRPr lang="en-US" sz="2200" dirty="0"/>
          </a:p>
          <a:p>
            <a:pPr marL="0" indent="0">
              <a:buNone/>
            </a:pPr>
            <a:r>
              <a:rPr lang="en-US" sz="1700" dirty="0">
                <a:solidFill>
                  <a:srgbClr val="3E4756"/>
                </a:solidFill>
                <a:latin typeface="Calibri" pitchFamily="34" charset="0"/>
                <a:ea typeface="Calibri" pitchFamily="34" charset="-122"/>
                <a:cs typeface="Calibri" pitchFamily="34" charset="-120"/>
              </a:rPr>
              <a:t>definition and how it works</a:t>
            </a:r>
            <a:endParaRPr lang="en-US" sz="2200" dirty="0"/>
          </a:p>
        </p:txBody>
      </p:sp>
      <p:sp>
        <p:nvSpPr>
          <p:cNvPr id="9" name="Shape 6"/>
          <p:cNvSpPr/>
          <p:nvPr/>
        </p:nvSpPr>
        <p:spPr>
          <a:xfrm>
            <a:off x="4322978" y="1828800"/>
            <a:ext cx="3545738" cy="2377440"/>
          </a:xfrm>
          <a:prstGeom prst="roundRect">
            <a:avLst>
              <a:gd name="adj" fmla="val 3846"/>
            </a:avLst>
          </a:prstGeom>
          <a:solidFill>
            <a:srgbClr val="FFFDF8"/>
          </a:solidFill>
          <a:ln w="9525">
            <a:solidFill>
              <a:srgbClr val="E4DFD3"/>
            </a:solidFill>
            <a:prstDash val="solid"/>
          </a:ln>
        </p:spPr>
      </p:sp>
      <p:sp>
        <p:nvSpPr>
          <p:cNvPr id="10" name="Shape 7"/>
          <p:cNvSpPr/>
          <p:nvPr/>
        </p:nvSpPr>
        <p:spPr>
          <a:xfrm>
            <a:off x="4597298" y="2057400"/>
            <a:ext cx="685800" cy="685800"/>
          </a:xfrm>
          <a:prstGeom prst="ellipse">
            <a:avLst/>
          </a:prstGeom>
          <a:solidFill>
            <a:srgbClr val="B8541A"/>
          </a:solidFill>
          <a:ln w="12700">
            <a:solidFill>
              <a:srgbClr val="B8541A"/>
            </a:solidFill>
            <a:prstDash val="solid"/>
          </a:ln>
        </p:spPr>
      </p:sp>
      <p:sp>
        <p:nvSpPr>
          <p:cNvPr id="11" name="Text 8"/>
          <p:cNvSpPr txBox="1"/>
          <p:nvPr/>
        </p:nvSpPr>
        <p:spPr>
          <a:xfrm>
            <a:off x="4597298" y="2057400"/>
            <a:ext cx="685800" cy="68580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12" name="Text 9"/>
          <p:cNvSpPr txBox="1"/>
          <p:nvPr/>
        </p:nvSpPr>
        <p:spPr>
          <a:xfrm>
            <a:off x="4597298" y="2880360"/>
            <a:ext cx="2997098" cy="1234440"/>
          </a:xfrm>
          <a:prstGeom prst="rect">
            <a:avLst/>
          </a:prstGeom>
          <a:noFill/>
          <a:ln/>
        </p:spPr>
        <p:txBody>
          <a:bodyPr wrap="square" lIns="0" tIns="0" rIns="0" bIns="0" rtlCol="0" anchor="t"/>
          <a:lstStyle/>
          <a:p>
            <a:pPr marL="0" indent="0">
              <a:spcAft>
                <a:spcPts val="600"/>
              </a:spcAft>
              <a:buNone/>
            </a:pPr>
            <a:r>
              <a:rPr lang="en-US" sz="2200" b="1" dirty="0">
                <a:solidFill>
                  <a:srgbClr val="14213D"/>
                </a:solidFill>
                <a:latin typeface="Cambria" pitchFamily="34" charset="0"/>
                <a:ea typeface="Cambria" pitchFamily="34" charset="-122"/>
                <a:cs typeface="Cambria" pitchFamily="34" charset="-120"/>
              </a:rPr>
              <a:t>How is it used?</a:t>
            </a:r>
            <a:endParaRPr lang="en-US" sz="2200" dirty="0"/>
          </a:p>
          <a:p>
            <a:pPr marL="0" indent="0">
              <a:buNone/>
            </a:pPr>
            <a:r>
              <a:rPr lang="en-US" sz="1700" dirty="0">
                <a:solidFill>
                  <a:srgbClr val="3E4756"/>
                </a:solidFill>
                <a:latin typeface="Calibri" pitchFamily="34" charset="0"/>
                <a:ea typeface="Calibri" pitchFamily="34" charset="-122"/>
                <a:cs typeface="Calibri" pitchFamily="34" charset="-120"/>
              </a:rPr>
              <a:t>Applications in businesses and organisations today</a:t>
            </a:r>
            <a:endParaRPr lang="en-US" sz="2200" dirty="0"/>
          </a:p>
        </p:txBody>
      </p:sp>
      <p:sp>
        <p:nvSpPr>
          <p:cNvPr id="13" name="Shape 10"/>
          <p:cNvSpPr/>
          <p:nvPr/>
        </p:nvSpPr>
        <p:spPr>
          <a:xfrm>
            <a:off x="8097317" y="1828800"/>
            <a:ext cx="3545738" cy="2377440"/>
          </a:xfrm>
          <a:prstGeom prst="roundRect">
            <a:avLst>
              <a:gd name="adj" fmla="val 3846"/>
            </a:avLst>
          </a:prstGeom>
          <a:solidFill>
            <a:srgbClr val="FFFDF8"/>
          </a:solidFill>
          <a:ln w="9525">
            <a:solidFill>
              <a:srgbClr val="E4DFD3"/>
            </a:solidFill>
            <a:prstDash val="solid"/>
          </a:ln>
        </p:spPr>
      </p:sp>
      <p:sp>
        <p:nvSpPr>
          <p:cNvPr id="14" name="Shape 11"/>
          <p:cNvSpPr/>
          <p:nvPr/>
        </p:nvSpPr>
        <p:spPr>
          <a:xfrm>
            <a:off x="8371637" y="2057400"/>
            <a:ext cx="685800" cy="685800"/>
          </a:xfrm>
          <a:prstGeom prst="ellipse">
            <a:avLst/>
          </a:prstGeom>
          <a:solidFill>
            <a:srgbClr val="14213D"/>
          </a:solidFill>
          <a:ln w="12700">
            <a:solidFill>
              <a:srgbClr val="14213D"/>
            </a:solidFill>
            <a:prstDash val="solid"/>
          </a:ln>
        </p:spPr>
      </p:sp>
      <p:sp>
        <p:nvSpPr>
          <p:cNvPr id="15" name="Text 12"/>
          <p:cNvSpPr txBox="1"/>
          <p:nvPr/>
        </p:nvSpPr>
        <p:spPr>
          <a:xfrm>
            <a:off x="8371637" y="2057400"/>
            <a:ext cx="685800" cy="68580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16" name="Text 13"/>
          <p:cNvSpPr txBox="1"/>
          <p:nvPr/>
        </p:nvSpPr>
        <p:spPr>
          <a:xfrm>
            <a:off x="8371637" y="2880360"/>
            <a:ext cx="2997098" cy="1234440"/>
          </a:xfrm>
          <a:prstGeom prst="rect">
            <a:avLst/>
          </a:prstGeom>
          <a:noFill/>
          <a:ln/>
        </p:spPr>
        <p:txBody>
          <a:bodyPr wrap="square" lIns="0" tIns="0" rIns="0" bIns="0" rtlCol="0" anchor="t"/>
          <a:lstStyle/>
          <a:p>
            <a:pPr marL="0" indent="0">
              <a:spcAft>
                <a:spcPts val="600"/>
              </a:spcAft>
              <a:buNone/>
            </a:pPr>
            <a:r>
              <a:rPr lang="en-US" sz="2200" b="1" dirty="0">
                <a:solidFill>
                  <a:srgbClr val="14213D"/>
                </a:solidFill>
                <a:latin typeface="Cambria" pitchFamily="34" charset="0"/>
                <a:ea typeface="Cambria" pitchFamily="34" charset="-122"/>
                <a:cs typeface="Cambria" pitchFamily="34" charset="-120"/>
              </a:rPr>
              <a:t>What are the benefits?</a:t>
            </a:r>
            <a:endParaRPr lang="en-US" sz="2200" dirty="0"/>
          </a:p>
          <a:p>
            <a:pPr marL="0" indent="0">
              <a:buNone/>
            </a:pPr>
            <a:r>
              <a:rPr lang="en-US" sz="1700" dirty="0">
                <a:solidFill>
                  <a:srgbClr val="3E4756"/>
                </a:solidFill>
                <a:latin typeface="Calibri" pitchFamily="34" charset="0"/>
                <a:ea typeface="Calibri" pitchFamily="34" charset="-122"/>
                <a:cs typeface="Calibri" pitchFamily="34" charset="-120"/>
              </a:rPr>
              <a:t>Value created, plus the risks to watch</a:t>
            </a:r>
            <a:endParaRPr lang="en-US" sz="2200" dirty="0"/>
          </a:p>
        </p:txBody>
      </p:sp>
      <p:sp>
        <p:nvSpPr>
          <p:cNvPr id="17" name="Shape 14"/>
          <p:cNvSpPr/>
          <p:nvPr/>
        </p:nvSpPr>
        <p:spPr>
          <a:xfrm>
            <a:off x="548640" y="4572000"/>
            <a:ext cx="11094415" cy="731520"/>
          </a:xfrm>
          <a:prstGeom prst="roundRect">
            <a:avLst>
              <a:gd name="adj" fmla="val 12500"/>
            </a:avLst>
          </a:prstGeom>
          <a:solidFill>
            <a:srgbClr val="E9EEF3"/>
          </a:solidFill>
          <a:ln w="9525">
            <a:solidFill>
              <a:srgbClr val="E9EEF3"/>
            </a:solidFill>
            <a:prstDash val="solid"/>
          </a:ln>
        </p:spPr>
      </p:sp>
      <p:sp>
        <p:nvSpPr>
          <p:cNvPr id="18" name="Text 15"/>
          <p:cNvSpPr txBox="1"/>
          <p:nvPr/>
        </p:nvSpPr>
        <p:spPr>
          <a:xfrm>
            <a:off x="777240" y="4572000"/>
            <a:ext cx="10637215" cy="731520"/>
          </a:xfrm>
          <a:prstGeom prst="rect">
            <a:avLst/>
          </a:prstGeom>
          <a:noFill/>
          <a:ln/>
        </p:spPr>
        <p:txBody>
          <a:bodyPr wrap="square" lIns="0" tIns="0" rIns="0" bIns="0" rtlCol="0" anchor="ctr"/>
          <a:lstStyle/>
          <a:p>
            <a:pPr marL="0" indent="0">
              <a:buNone/>
            </a:pPr>
            <a:r>
              <a:rPr lang="en-US" sz="1600" b="1" dirty="0">
                <a:solidFill>
                  <a:srgbClr val="14213D"/>
                </a:solidFill>
                <a:latin typeface="Calibri" pitchFamily="34" charset="0"/>
                <a:ea typeface="Calibri" pitchFamily="34" charset="-122"/>
                <a:cs typeface="Calibri" pitchFamily="34" charset="-120"/>
              </a:rPr>
              <a:t>Link to Week 1: </a:t>
            </a:r>
            <a:r>
              <a:rPr lang="en-US" sz="1600" dirty="0">
                <a:solidFill>
                  <a:srgbClr val="14213D"/>
                </a:solidFill>
                <a:latin typeface="Calibri" pitchFamily="34" charset="0"/>
                <a:ea typeface="Calibri" pitchFamily="34" charset="-122"/>
                <a:cs typeface="Calibri" pitchFamily="34" charset="-120"/>
              </a:rPr>
              <a:t>for each technology, also ask whether people will adopt it, using TAM's usefulness and ease of use.</a:t>
            </a:r>
            <a:endParaRPr lang="en-US" sz="16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Nanotechnology: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1 OF 10 · NANOTECHNOLOGY</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Engineering materials and devices at the scale of atoms and molecules: 1 to 100 nanometres. A human hair is about 80,000 to 100,000 nanometres wide.</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At the nanoscale, materials behave differently: stronger, lighter, more reactive or better at conducting electricity</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Common nanomaterials: carbon nanotubes, graphene, and nanoparticles of silver or titanium dioxide</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Usually improves existing products rather than being a product on its own</a:t>
            </a:r>
            <a:endParaRPr lang="en-US" sz="1600" dirty="0"/>
          </a:p>
        </p:txBody>
      </p:sp>
      <p:pic>
        <p:nvPicPr>
          <p:cNvPr id="8" name="Image 0" descr="Nanotechnology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How small is a nanometre, and why does size matter?</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1 OF 10 · NANOTECHNOLOGY</a:t>
            </a:r>
            <a:endParaRPr lang="en-US" sz="1200" dirty="0"/>
          </a:p>
        </p:txBody>
      </p:sp>
      <p:sp>
        <p:nvSpPr>
          <p:cNvPr id="5" name="Shape 2"/>
          <p:cNvSpPr/>
          <p:nvPr/>
        </p:nvSpPr>
        <p:spPr>
          <a:xfrm>
            <a:off x="548640" y="1600200"/>
            <a:ext cx="5410048" cy="4480560"/>
          </a:xfrm>
          <a:prstGeom prst="roundRect">
            <a:avLst>
              <a:gd name="adj" fmla="val 2041"/>
            </a:avLst>
          </a:prstGeom>
          <a:solidFill>
            <a:srgbClr val="FFFDF8"/>
          </a:solidFill>
          <a:ln w="9525">
            <a:solidFill>
              <a:srgbClr val="E4DFD3"/>
            </a:solidFill>
            <a:prstDash val="solid"/>
          </a:ln>
        </p:spPr>
      </p:sp>
      <p:sp>
        <p:nvSpPr>
          <p:cNvPr id="6" name="Text 3"/>
          <p:cNvSpPr txBox="1"/>
          <p:nvPr/>
        </p:nvSpPr>
        <p:spPr>
          <a:xfrm>
            <a:off x="822960" y="1737360"/>
            <a:ext cx="4861408" cy="411480"/>
          </a:xfrm>
          <a:prstGeom prst="rect">
            <a:avLst/>
          </a:prstGeom>
          <a:noFill/>
          <a:ln/>
        </p:spPr>
        <p:txBody>
          <a:bodyPr wrap="square" lIns="0" tIns="0" rIns="0" bIns="0" rtlCol="0" anchor="ctr"/>
          <a:lstStyle/>
          <a:p>
            <a:pPr marL="0" indent="0">
              <a:buNone/>
            </a:pPr>
            <a:r>
              <a:rPr lang="en-US" sz="2000" b="1" dirty="0">
                <a:solidFill>
                  <a:srgbClr val="2A6F97"/>
                </a:solidFill>
                <a:latin typeface="Cambria" pitchFamily="34" charset="0"/>
                <a:ea typeface="Cambria" pitchFamily="34" charset="-122"/>
                <a:cs typeface="Cambria" pitchFamily="34" charset="-120"/>
              </a:rPr>
              <a:t>How small is it?</a:t>
            </a:r>
            <a:endParaRPr lang="en-US" sz="2000" dirty="0"/>
          </a:p>
        </p:txBody>
      </p:sp>
      <p:pic>
        <p:nvPicPr>
          <p:cNvPr id="7" name="Image 0" descr="A tiny marble compared with the planet Earth"/>
          <p:cNvPicPr>
            <a:picLocks noChangeAspect="1"/>
          </p:cNvPicPr>
          <p:nvPr/>
        </p:nvPicPr>
        <p:blipFill>
          <a:blip r:embed="rId3"/>
          <a:stretch>
            <a:fillRect/>
          </a:stretch>
        </p:blipFill>
        <p:spPr>
          <a:xfrm>
            <a:off x="1241984" y="2240280"/>
            <a:ext cx="4023360" cy="2011680"/>
          </a:xfrm>
          <a:prstGeom prst="rect">
            <a:avLst/>
          </a:prstGeom>
        </p:spPr>
      </p:pic>
      <p:sp>
        <p:nvSpPr>
          <p:cNvPr id="8" name="Text 4"/>
          <p:cNvSpPr txBox="1"/>
          <p:nvPr/>
        </p:nvSpPr>
        <p:spPr>
          <a:xfrm>
            <a:off x="822960" y="4279392"/>
            <a:ext cx="4861408" cy="274320"/>
          </a:xfrm>
          <a:prstGeom prst="rect">
            <a:avLst/>
          </a:prstGeom>
          <a:noFill/>
          <a:ln/>
        </p:spPr>
        <p:txBody>
          <a:bodyPr wrap="square" lIns="0" tIns="0" rIns="0" bIns="0" rtlCol="0" anchor="ctr"/>
          <a:lstStyle/>
          <a:p>
            <a:pPr marL="0" indent="0" algn="ctr">
              <a:buNone/>
            </a:pPr>
            <a:r>
              <a:rPr lang="en-US" sz="1200" i="1" dirty="0">
                <a:solidFill>
                  <a:srgbClr val="14213D"/>
                </a:solidFill>
                <a:latin typeface="Calibri" pitchFamily="34" charset="0"/>
                <a:ea typeface="Calibri" pitchFamily="34" charset="-122"/>
                <a:cs typeface="Calibri" pitchFamily="34" charset="-120"/>
              </a:rPr>
              <a:t>A marble is to Earth as 1 nm is to 1 metre</a:t>
            </a:r>
            <a:endParaRPr lang="en-US" sz="1200" dirty="0"/>
          </a:p>
        </p:txBody>
      </p:sp>
      <p:sp>
        <p:nvSpPr>
          <p:cNvPr id="9" name="Text 5"/>
          <p:cNvSpPr txBox="1"/>
          <p:nvPr/>
        </p:nvSpPr>
        <p:spPr>
          <a:xfrm>
            <a:off x="822960" y="4663440"/>
            <a:ext cx="4861408" cy="13258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3E4756"/>
                </a:solidFill>
                <a:latin typeface="Calibri" pitchFamily="34" charset="0"/>
                <a:ea typeface="Calibri" pitchFamily="34" charset="-122"/>
                <a:cs typeface="Calibri" pitchFamily="34" charset="-120"/>
              </a:rPr>
              <a:t>One nanometre (nm) is one-billionth of a metre</a:t>
            </a:r>
            <a:endParaRPr lang="en-US" sz="1500" dirty="0"/>
          </a:p>
          <a:p>
            <a:pPr marL="342900" indent="-342900">
              <a:spcAft>
                <a:spcPts val="600"/>
              </a:spcAft>
              <a:buSzPct val="100000"/>
              <a:buChar char="•"/>
            </a:pPr>
            <a:r>
              <a:rPr lang="en-US" sz="1500" dirty="0">
                <a:solidFill>
                  <a:srgbClr val="3E4756"/>
                </a:solidFill>
                <a:latin typeface="Calibri" pitchFamily="34" charset="0"/>
                <a:ea typeface="Calibri" pitchFamily="34" charset="-122"/>
                <a:cs typeface="Calibri" pitchFamily="34" charset="-120"/>
              </a:rPr>
              <a:t>If a marble were 1 nm wide, Earth would be about 1 metre wide</a:t>
            </a:r>
            <a:endParaRPr lang="en-US" sz="1500" dirty="0"/>
          </a:p>
          <a:p>
            <a:pPr marL="342900" indent="-342900">
              <a:spcAft>
                <a:spcPts val="600"/>
              </a:spcAft>
              <a:buSzPct val="100000"/>
              <a:buChar char="•"/>
            </a:pPr>
            <a:r>
              <a:rPr lang="en-US" sz="1500" dirty="0">
                <a:solidFill>
                  <a:srgbClr val="3E4756"/>
                </a:solidFill>
                <a:latin typeface="Calibri" pitchFamily="34" charset="0"/>
                <a:ea typeface="Calibri" pitchFamily="34" charset="-122"/>
                <a:cs typeface="Calibri" pitchFamily="34" charset="-120"/>
              </a:rPr>
              <a:t>A human hair is about 80,000 to 100,000 nm thick</a:t>
            </a:r>
            <a:endParaRPr lang="en-US" sz="1500" dirty="0"/>
          </a:p>
        </p:txBody>
      </p:sp>
      <p:sp>
        <p:nvSpPr>
          <p:cNvPr id="10" name="Shape 6"/>
          <p:cNvSpPr/>
          <p:nvPr/>
        </p:nvSpPr>
        <p:spPr>
          <a:xfrm>
            <a:off x="6233008" y="1600200"/>
            <a:ext cx="5410048" cy="4480560"/>
          </a:xfrm>
          <a:prstGeom prst="roundRect">
            <a:avLst>
              <a:gd name="adj" fmla="val 2041"/>
            </a:avLst>
          </a:prstGeom>
          <a:solidFill>
            <a:srgbClr val="FFFDF8"/>
          </a:solidFill>
          <a:ln w="9525">
            <a:solidFill>
              <a:srgbClr val="E4DFD3"/>
            </a:solidFill>
            <a:prstDash val="solid"/>
          </a:ln>
        </p:spPr>
      </p:sp>
      <p:sp>
        <p:nvSpPr>
          <p:cNvPr id="11" name="Text 7"/>
          <p:cNvSpPr txBox="1"/>
          <p:nvPr/>
        </p:nvSpPr>
        <p:spPr>
          <a:xfrm>
            <a:off x="6507328" y="1737360"/>
            <a:ext cx="4861408" cy="411480"/>
          </a:xfrm>
          <a:prstGeom prst="rect">
            <a:avLst/>
          </a:prstGeom>
          <a:noFill/>
          <a:ln/>
        </p:spPr>
        <p:txBody>
          <a:bodyPr wrap="square" lIns="0" tIns="0" rIns="0" bIns="0" rtlCol="0" anchor="ctr"/>
          <a:lstStyle/>
          <a:p>
            <a:pPr marL="0" indent="0">
              <a:buNone/>
            </a:pPr>
            <a:r>
              <a:rPr lang="en-US" sz="2000" b="1" dirty="0">
                <a:solidFill>
                  <a:srgbClr val="B8541A"/>
                </a:solidFill>
                <a:latin typeface="Cambria" pitchFamily="34" charset="0"/>
                <a:ea typeface="Cambria" pitchFamily="34" charset="-122"/>
                <a:cs typeface="Cambria" pitchFamily="34" charset="-120"/>
              </a:rPr>
              <a:t>Why size changes everything</a:t>
            </a:r>
            <a:endParaRPr lang="en-US" sz="2000" dirty="0"/>
          </a:p>
        </p:txBody>
      </p:sp>
      <p:pic>
        <p:nvPicPr>
          <p:cNvPr id="12" name="Image 1" descr="One large cube compared with the same material cut into many small cubes"/>
          <p:cNvPicPr>
            <a:picLocks noChangeAspect="1"/>
          </p:cNvPicPr>
          <p:nvPr/>
        </p:nvPicPr>
        <p:blipFill>
          <a:blip r:embed="rId4"/>
          <a:stretch>
            <a:fillRect/>
          </a:stretch>
        </p:blipFill>
        <p:spPr>
          <a:xfrm>
            <a:off x="6926351" y="2240280"/>
            <a:ext cx="4023360" cy="2011680"/>
          </a:xfrm>
          <a:prstGeom prst="rect">
            <a:avLst/>
          </a:prstGeom>
        </p:spPr>
      </p:pic>
      <p:sp>
        <p:nvSpPr>
          <p:cNvPr id="13" name="Text 8"/>
          <p:cNvSpPr txBox="1"/>
          <p:nvPr/>
        </p:nvSpPr>
        <p:spPr>
          <a:xfrm>
            <a:off x="6507328" y="4434840"/>
            <a:ext cx="4861408" cy="155448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3E4756"/>
                </a:solidFill>
                <a:latin typeface="Calibri" pitchFamily="34" charset="0"/>
                <a:ea typeface="Calibri" pitchFamily="34" charset="-122"/>
                <a:cs typeface="Calibri" pitchFamily="34" charset="-120"/>
              </a:rPr>
              <a:t>Cut material into tiny pieces and its surface area shoots up compared with its volume, so it reacts and absorbs far more</a:t>
            </a:r>
            <a:endParaRPr lang="en-US" sz="1400" dirty="0"/>
          </a:p>
          <a:p>
            <a:pPr marL="342900" indent="-342900">
              <a:spcAft>
                <a:spcPts val="600"/>
              </a:spcAft>
              <a:buSzPct val="100000"/>
              <a:buChar char="•"/>
            </a:pPr>
            <a:r>
              <a:rPr lang="en-US" sz="1400" dirty="0">
                <a:solidFill>
                  <a:srgbClr val="3E4756"/>
                </a:solidFill>
                <a:latin typeface="Calibri" pitchFamily="34" charset="0"/>
                <a:ea typeface="Calibri" pitchFamily="34" charset="-122"/>
                <a:cs typeface="Calibri" pitchFamily="34" charset="-120"/>
              </a:rPr>
              <a:t>Quantum effects take over: materials can become stronger, conduct differently or change colour</a:t>
            </a:r>
            <a:endParaRPr lang="en-US" sz="1400" dirty="0"/>
          </a:p>
          <a:p>
            <a:pPr marL="342900" indent="-342900">
              <a:spcAft>
                <a:spcPts val="600"/>
              </a:spcAft>
              <a:buSzPct val="100000"/>
              <a:buChar char="•"/>
            </a:pPr>
            <a:r>
              <a:rPr lang="en-US" sz="1400" dirty="0">
                <a:solidFill>
                  <a:srgbClr val="3E4756"/>
                </a:solidFill>
                <a:latin typeface="Calibri" pitchFamily="34" charset="0"/>
                <a:ea typeface="Calibri" pitchFamily="34" charset="-122"/>
                <a:cs typeface="Calibri" pitchFamily="34" charset="-120"/>
              </a:rPr>
              <a:t>Firms use these new properties to make better products</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Nanotechnology hiding in everyday products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1 OF 10 · NANOTECHNOLOGY</a:t>
            </a:r>
            <a:endParaRPr lang="en-US" sz="1200" dirty="0"/>
          </a:p>
        </p:txBody>
      </p:sp>
      <p:sp>
        <p:nvSpPr>
          <p:cNvPr id="5" name="Shape 2"/>
          <p:cNvSpPr/>
          <p:nvPr/>
        </p:nvSpPr>
        <p:spPr>
          <a:xfrm>
            <a:off x="548640" y="1600200"/>
            <a:ext cx="2072579" cy="3429000"/>
          </a:xfrm>
          <a:prstGeom prst="roundRect">
            <a:avLst>
              <a:gd name="adj" fmla="val 4412"/>
            </a:avLst>
          </a:prstGeom>
          <a:solidFill>
            <a:srgbClr val="FFFDF8"/>
          </a:solidFill>
          <a:ln w="9525">
            <a:solidFill>
              <a:srgbClr val="E4DFD3"/>
            </a:solidFill>
            <a:prstDash val="solid"/>
          </a:ln>
        </p:spPr>
      </p:sp>
      <p:pic>
        <p:nvPicPr>
          <p:cNvPr id="6" name="Image 0" descr="Self-cleaning glass"/>
          <p:cNvPicPr>
            <a:picLocks noChangeAspect="1"/>
          </p:cNvPicPr>
          <p:nvPr/>
        </p:nvPicPr>
        <p:blipFill>
          <a:blip r:embed="rId3"/>
          <a:stretch>
            <a:fillRect/>
          </a:stretch>
        </p:blipFill>
        <p:spPr>
          <a:xfrm>
            <a:off x="658368" y="1709928"/>
            <a:ext cx="1853123" cy="1358957"/>
          </a:xfrm>
          <a:prstGeom prst="rect">
            <a:avLst/>
          </a:prstGeom>
        </p:spPr>
      </p:pic>
      <p:sp>
        <p:nvSpPr>
          <p:cNvPr id="7" name="Text 3"/>
          <p:cNvSpPr txBox="1"/>
          <p:nvPr/>
        </p:nvSpPr>
        <p:spPr>
          <a:xfrm>
            <a:off x="685800" y="3429000"/>
            <a:ext cx="1798259" cy="1508760"/>
          </a:xfrm>
          <a:prstGeom prst="rect">
            <a:avLst/>
          </a:prstGeom>
          <a:noFill/>
          <a:ln/>
        </p:spPr>
        <p:txBody>
          <a:bodyPr wrap="square" lIns="0" tIns="0" rIns="0" bIns="0" rtlCol="0" anchor="t"/>
          <a:lstStyle/>
          <a:p>
            <a:pPr marL="0" indent="0">
              <a:spcAft>
                <a:spcPts val="600"/>
              </a:spcAft>
              <a:buNone/>
            </a:pPr>
            <a:r>
              <a:rPr lang="en-US" sz="1500" b="1" dirty="0">
                <a:solidFill>
                  <a:srgbClr val="2A6F97"/>
                </a:solidFill>
                <a:latin typeface="Cambria" pitchFamily="34" charset="0"/>
                <a:ea typeface="Cambria" pitchFamily="34" charset="-122"/>
                <a:cs typeface="Cambria" pitchFamily="34" charset="-120"/>
              </a:rPr>
              <a:t>Self-cleaning glass</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Titanium dioxide coating uses sunlight to break down dirt; rain rinses it off</a:t>
            </a:r>
            <a:endParaRPr lang="en-US" sz="1500" dirty="0"/>
          </a:p>
        </p:txBody>
      </p:sp>
      <p:sp>
        <p:nvSpPr>
          <p:cNvPr id="8" name="Shape 4"/>
          <p:cNvSpPr/>
          <p:nvPr/>
        </p:nvSpPr>
        <p:spPr>
          <a:xfrm>
            <a:off x="2804099" y="1600200"/>
            <a:ext cx="2072579" cy="3429000"/>
          </a:xfrm>
          <a:prstGeom prst="roundRect">
            <a:avLst>
              <a:gd name="adj" fmla="val 4412"/>
            </a:avLst>
          </a:prstGeom>
          <a:solidFill>
            <a:srgbClr val="FFFDF8"/>
          </a:solidFill>
          <a:ln w="9525">
            <a:solidFill>
              <a:srgbClr val="E4DFD3"/>
            </a:solidFill>
            <a:prstDash val="solid"/>
          </a:ln>
        </p:spPr>
      </p:sp>
      <p:pic>
        <p:nvPicPr>
          <p:cNvPr id="9" name="Image 1" descr="Stain-repellent clothing"/>
          <p:cNvPicPr>
            <a:picLocks noChangeAspect="1"/>
          </p:cNvPicPr>
          <p:nvPr/>
        </p:nvPicPr>
        <p:blipFill>
          <a:blip r:embed="rId4"/>
          <a:stretch>
            <a:fillRect/>
          </a:stretch>
        </p:blipFill>
        <p:spPr>
          <a:xfrm>
            <a:off x="2913827" y="1709928"/>
            <a:ext cx="1853123" cy="1358957"/>
          </a:xfrm>
          <a:prstGeom prst="rect">
            <a:avLst/>
          </a:prstGeom>
        </p:spPr>
      </p:pic>
      <p:sp>
        <p:nvSpPr>
          <p:cNvPr id="10" name="Text 5"/>
          <p:cNvSpPr txBox="1"/>
          <p:nvPr/>
        </p:nvSpPr>
        <p:spPr>
          <a:xfrm>
            <a:off x="2941259" y="3429000"/>
            <a:ext cx="1798259" cy="1508760"/>
          </a:xfrm>
          <a:prstGeom prst="rect">
            <a:avLst/>
          </a:prstGeom>
          <a:noFill/>
          <a:ln/>
        </p:spPr>
        <p:txBody>
          <a:bodyPr wrap="square" lIns="0" tIns="0" rIns="0" bIns="0" rtlCol="0" anchor="t"/>
          <a:lstStyle/>
          <a:p>
            <a:pPr marL="0" indent="0">
              <a:spcAft>
                <a:spcPts val="600"/>
              </a:spcAft>
              <a:buNone/>
            </a:pPr>
            <a:r>
              <a:rPr lang="en-US" sz="1500" b="1" dirty="0">
                <a:solidFill>
                  <a:srgbClr val="2A6F97"/>
                </a:solidFill>
                <a:latin typeface="Cambria" pitchFamily="34" charset="0"/>
                <a:ea typeface="Cambria" pitchFamily="34" charset="-122"/>
                <a:cs typeface="Cambria" pitchFamily="34" charset="-120"/>
              </a:rPr>
              <a:t>Stain-repellent clothing</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Nano-whiskers trap a cushion of air so coffee and water roll off</a:t>
            </a:r>
            <a:endParaRPr lang="en-US" sz="1500" dirty="0"/>
          </a:p>
        </p:txBody>
      </p:sp>
      <p:sp>
        <p:nvSpPr>
          <p:cNvPr id="11" name="Shape 6"/>
          <p:cNvSpPr/>
          <p:nvPr/>
        </p:nvSpPr>
        <p:spPr>
          <a:xfrm>
            <a:off x="5059558" y="1600200"/>
            <a:ext cx="2072579" cy="3429000"/>
          </a:xfrm>
          <a:prstGeom prst="roundRect">
            <a:avLst>
              <a:gd name="adj" fmla="val 4412"/>
            </a:avLst>
          </a:prstGeom>
          <a:solidFill>
            <a:srgbClr val="FFFDF8"/>
          </a:solidFill>
          <a:ln w="9525">
            <a:solidFill>
              <a:srgbClr val="E4DFD3"/>
            </a:solidFill>
            <a:prstDash val="solid"/>
          </a:ln>
        </p:spPr>
      </p:sp>
      <p:pic>
        <p:nvPicPr>
          <p:cNvPr id="12" name="Image 2" descr="Targeted medicine"/>
          <p:cNvPicPr>
            <a:picLocks noChangeAspect="1"/>
          </p:cNvPicPr>
          <p:nvPr/>
        </p:nvPicPr>
        <p:blipFill>
          <a:blip r:embed="rId5"/>
          <a:stretch>
            <a:fillRect/>
          </a:stretch>
        </p:blipFill>
        <p:spPr>
          <a:xfrm>
            <a:off x="5169286" y="1709928"/>
            <a:ext cx="1853123" cy="1358957"/>
          </a:xfrm>
          <a:prstGeom prst="rect">
            <a:avLst/>
          </a:prstGeom>
        </p:spPr>
      </p:pic>
      <p:sp>
        <p:nvSpPr>
          <p:cNvPr id="13" name="Text 7"/>
          <p:cNvSpPr txBox="1"/>
          <p:nvPr/>
        </p:nvSpPr>
        <p:spPr>
          <a:xfrm>
            <a:off x="5196718" y="3429000"/>
            <a:ext cx="1798259" cy="1508760"/>
          </a:xfrm>
          <a:prstGeom prst="rect">
            <a:avLst/>
          </a:prstGeom>
          <a:noFill/>
          <a:ln/>
        </p:spPr>
        <p:txBody>
          <a:bodyPr wrap="square" lIns="0" tIns="0" rIns="0" bIns="0" rtlCol="0" anchor="t"/>
          <a:lstStyle/>
          <a:p>
            <a:pPr marL="0" indent="0">
              <a:spcAft>
                <a:spcPts val="600"/>
              </a:spcAft>
              <a:buNone/>
            </a:pPr>
            <a:r>
              <a:rPr lang="en-US" sz="1500" b="1" dirty="0">
                <a:solidFill>
                  <a:srgbClr val="2A6F97"/>
                </a:solidFill>
                <a:latin typeface="Cambria" pitchFamily="34" charset="0"/>
                <a:ea typeface="Cambria" pitchFamily="34" charset="-122"/>
                <a:cs typeface="Cambria" pitchFamily="34" charset="-120"/>
              </a:rPr>
              <a:t>Targeted medicine</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Nano-capsules carry cancer drugs straight to tumour cells, reducing side effects</a:t>
            </a:r>
            <a:endParaRPr lang="en-US" sz="1500" dirty="0"/>
          </a:p>
        </p:txBody>
      </p:sp>
      <p:sp>
        <p:nvSpPr>
          <p:cNvPr id="14" name="Shape 8"/>
          <p:cNvSpPr/>
          <p:nvPr/>
        </p:nvSpPr>
        <p:spPr>
          <a:xfrm>
            <a:off x="7315017" y="1600200"/>
            <a:ext cx="2072579" cy="3429000"/>
          </a:xfrm>
          <a:prstGeom prst="roundRect">
            <a:avLst>
              <a:gd name="adj" fmla="val 4412"/>
            </a:avLst>
          </a:prstGeom>
          <a:solidFill>
            <a:srgbClr val="FFFDF8"/>
          </a:solidFill>
          <a:ln w="9525">
            <a:solidFill>
              <a:srgbClr val="E4DFD3"/>
            </a:solidFill>
            <a:prstDash val="solid"/>
          </a:ln>
        </p:spPr>
      </p:sp>
      <p:pic>
        <p:nvPicPr>
          <p:cNvPr id="15" name="Image 3" descr="Clear sunscreen"/>
          <p:cNvPicPr>
            <a:picLocks noChangeAspect="1"/>
          </p:cNvPicPr>
          <p:nvPr/>
        </p:nvPicPr>
        <p:blipFill>
          <a:blip r:embed="rId6"/>
          <a:stretch>
            <a:fillRect/>
          </a:stretch>
        </p:blipFill>
        <p:spPr>
          <a:xfrm>
            <a:off x="7424745" y="1709928"/>
            <a:ext cx="1853123" cy="1358957"/>
          </a:xfrm>
          <a:prstGeom prst="rect">
            <a:avLst/>
          </a:prstGeom>
        </p:spPr>
      </p:pic>
      <p:sp>
        <p:nvSpPr>
          <p:cNvPr id="16" name="Text 9"/>
          <p:cNvSpPr txBox="1"/>
          <p:nvPr/>
        </p:nvSpPr>
        <p:spPr>
          <a:xfrm>
            <a:off x="7452177" y="3429000"/>
            <a:ext cx="1798259" cy="1508760"/>
          </a:xfrm>
          <a:prstGeom prst="rect">
            <a:avLst/>
          </a:prstGeom>
          <a:noFill/>
          <a:ln/>
        </p:spPr>
        <p:txBody>
          <a:bodyPr wrap="square" lIns="0" tIns="0" rIns="0" bIns="0" rtlCol="0" anchor="t"/>
          <a:lstStyle/>
          <a:p>
            <a:pPr marL="0" indent="0">
              <a:spcAft>
                <a:spcPts val="600"/>
              </a:spcAft>
              <a:buNone/>
            </a:pPr>
            <a:r>
              <a:rPr lang="en-US" sz="1500" b="1" dirty="0">
                <a:solidFill>
                  <a:srgbClr val="2A6F97"/>
                </a:solidFill>
                <a:latin typeface="Cambria" pitchFamily="34" charset="0"/>
                <a:ea typeface="Cambria" pitchFamily="34" charset="-122"/>
                <a:cs typeface="Cambria" pitchFamily="34" charset="-120"/>
              </a:rPr>
              <a:t>Clear sunscreen</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Zinc oxide nanoparticles block UV rays but look clear on the skin</a:t>
            </a:r>
            <a:endParaRPr lang="en-US" sz="1500" dirty="0"/>
          </a:p>
        </p:txBody>
      </p:sp>
      <p:sp>
        <p:nvSpPr>
          <p:cNvPr id="17" name="Shape 10"/>
          <p:cNvSpPr/>
          <p:nvPr/>
        </p:nvSpPr>
        <p:spPr>
          <a:xfrm>
            <a:off x="9570476" y="1600200"/>
            <a:ext cx="2072579" cy="3429000"/>
          </a:xfrm>
          <a:prstGeom prst="roundRect">
            <a:avLst>
              <a:gd name="adj" fmla="val 4412"/>
            </a:avLst>
          </a:prstGeom>
          <a:solidFill>
            <a:srgbClr val="FFFDF8"/>
          </a:solidFill>
          <a:ln w="9525">
            <a:solidFill>
              <a:srgbClr val="E4DFD3"/>
            </a:solidFill>
            <a:prstDash val="solid"/>
          </a:ln>
        </p:spPr>
      </p:sp>
      <p:pic>
        <p:nvPicPr>
          <p:cNvPr id="18" name="Image 4" descr="Lighter, stronger sports gear"/>
          <p:cNvPicPr>
            <a:picLocks noChangeAspect="1"/>
          </p:cNvPicPr>
          <p:nvPr/>
        </p:nvPicPr>
        <p:blipFill>
          <a:blip r:embed="rId7"/>
          <a:stretch>
            <a:fillRect/>
          </a:stretch>
        </p:blipFill>
        <p:spPr>
          <a:xfrm>
            <a:off x="9680204" y="1709928"/>
            <a:ext cx="1853123" cy="1358957"/>
          </a:xfrm>
          <a:prstGeom prst="rect">
            <a:avLst/>
          </a:prstGeom>
        </p:spPr>
      </p:pic>
      <p:sp>
        <p:nvSpPr>
          <p:cNvPr id="19" name="Text 11"/>
          <p:cNvSpPr txBox="1"/>
          <p:nvPr/>
        </p:nvSpPr>
        <p:spPr>
          <a:xfrm>
            <a:off x="9707636" y="3429000"/>
            <a:ext cx="1798259" cy="1508760"/>
          </a:xfrm>
          <a:prstGeom prst="rect">
            <a:avLst/>
          </a:prstGeom>
          <a:noFill/>
          <a:ln/>
        </p:spPr>
        <p:txBody>
          <a:bodyPr wrap="square" lIns="0" tIns="0" rIns="0" bIns="0" rtlCol="0" anchor="t"/>
          <a:lstStyle/>
          <a:p>
            <a:pPr marL="0" indent="0">
              <a:spcAft>
                <a:spcPts val="600"/>
              </a:spcAft>
              <a:buNone/>
            </a:pPr>
            <a:r>
              <a:rPr lang="en-US" sz="1500" b="1" dirty="0">
                <a:solidFill>
                  <a:srgbClr val="2A6F97"/>
                </a:solidFill>
                <a:latin typeface="Cambria" pitchFamily="34" charset="0"/>
                <a:ea typeface="Cambria" pitchFamily="34" charset="-122"/>
                <a:cs typeface="Cambria" pitchFamily="34" charset="-120"/>
              </a:rPr>
              <a:t>Lighter, stronger sports gear</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Carbon nanotubes: far stronger than steel for their weight</a:t>
            </a:r>
            <a:endParaRPr lang="en-US" sz="1500" dirty="0"/>
          </a:p>
        </p:txBody>
      </p:sp>
      <p:sp>
        <p:nvSpPr>
          <p:cNvPr id="20" name="Shape 12"/>
          <p:cNvSpPr/>
          <p:nvPr/>
        </p:nvSpPr>
        <p:spPr>
          <a:xfrm>
            <a:off x="548640" y="5257800"/>
            <a:ext cx="11094415" cy="777240"/>
          </a:xfrm>
          <a:prstGeom prst="roundRect">
            <a:avLst>
              <a:gd name="adj" fmla="val 11765"/>
            </a:avLst>
          </a:prstGeom>
          <a:solidFill>
            <a:srgbClr val="E9EEF3"/>
          </a:solidFill>
          <a:ln w="9525">
            <a:solidFill>
              <a:srgbClr val="E9EEF3"/>
            </a:solidFill>
            <a:prstDash val="solid"/>
          </a:ln>
        </p:spPr>
      </p:sp>
      <p:sp>
        <p:nvSpPr>
          <p:cNvPr id="21" name="Text 13"/>
          <p:cNvSpPr txBox="1"/>
          <p:nvPr/>
        </p:nvSpPr>
        <p:spPr>
          <a:xfrm>
            <a:off x="777240" y="5257800"/>
            <a:ext cx="10637215" cy="777240"/>
          </a:xfrm>
          <a:prstGeom prst="rect">
            <a:avLst/>
          </a:prstGeom>
          <a:noFill/>
          <a:ln/>
        </p:spPr>
        <p:txBody>
          <a:bodyPr wrap="square" lIns="0" tIns="0" rIns="0" bIns="0" rtlCol="0" anchor="ctr"/>
          <a:lstStyle/>
          <a:p>
            <a:pPr marL="0" indent="0">
              <a:buNone/>
            </a:pPr>
            <a:r>
              <a:rPr lang="en-US" sz="1500" b="1" dirty="0">
                <a:solidFill>
                  <a:srgbClr val="2A6F97"/>
                </a:solidFill>
                <a:latin typeface="Calibri" pitchFamily="34" charset="0"/>
                <a:ea typeface="Calibri" pitchFamily="34" charset="-122"/>
                <a:cs typeface="Calibri" pitchFamily="34" charset="-120"/>
              </a:rPr>
              <a:t>Business takeaway: </a:t>
            </a:r>
            <a:r>
              <a:rPr lang="en-US" sz="1500" dirty="0">
                <a:solidFill>
                  <a:srgbClr val="14213D"/>
                </a:solidFill>
                <a:latin typeface="Calibri" pitchFamily="34" charset="0"/>
                <a:ea typeface="Calibri" pitchFamily="34" charset="-122"/>
                <a:cs typeface="Calibri" pitchFamily="34" charset="-120"/>
              </a:rPr>
              <a:t>nanotechnology usually adds value to products that already exist: better performance, premium prices and new markets.</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Nanotechnology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1 OF 10 · NANOTECHNOLOGY</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Electronics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Smaller, faster chips in phones and computers</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Health</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Targeted drug delivery and faster diagnostic tests</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Consumer goods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Sunscreens, stain-resistant fabrics, scratch-proof coatings</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Water and energy</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Nano-filters for clean water; better solar panels and batteries</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Better-performing products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Less material and energy used</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New premium products and markets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Cleaner water and energy solutions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Health and environmental effects of some nanoparticles are still being studied.</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Where you meet it: the processor in your smartphone is built from transistors only a few nanometres in size.</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Biotechnology: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2 OF 10 · BIOTECHNOLOGY</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Using living organisms, cells or their parts, such as DNA, to make products or solve problems.</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Old forms: brewing, baking and making yoghurt with microbes</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Modern tools: genetic engineering, tissue culture and gene editing (CRISPR)</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Branches: red (health), green (agriculture) and white (industry) biotechnology</a:t>
            </a:r>
            <a:endParaRPr lang="en-US" sz="1600" dirty="0"/>
          </a:p>
        </p:txBody>
      </p:sp>
      <p:pic>
        <p:nvPicPr>
          <p:cNvPr id="8" name="Image 0" descr="Biotechnology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Biotechnology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2 OF 10 · BIOTECHNOLOGY</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Health</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Vaccines, insulin and rapid diagnostic tests</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Agriculture</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Disease-free tissue-culture plantlets and improved crop varieties</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Industry</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Enzymes for food processing, biofuels, biodegradable plastics</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Environment</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Microbes that clean oil spills and treat waste water</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Higher crop yields and food security</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Local production of medicines and vaccines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New industries and skilled jobs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Cleaner industrial processes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Biosafety, ethics and public acceptance of genetically modified products.</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Uganda: Dei BioPharma is building a drugs and vaccines manufacturing plant at Matugga, aimed at producing medicines locally.</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Blockchain technology: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3 OF 10 · BLOCKCHAIN TECHNOLOGY</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A shared digital ledger, copied across many computers, where records are grouped into blocks and linked so that they cannot be secretly changed.</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Each block holds transactions plus a digital 'fingerprint' (hash) of the block before it</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Many computers (nodes) agree on each new block, so no single party controls the ledger</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Smart contracts: code that runs automatically when agreed conditions are met</a:t>
            </a:r>
            <a:endParaRPr lang="en-US" sz="1600" dirty="0"/>
          </a:p>
        </p:txBody>
      </p:sp>
      <p:pic>
        <p:nvPicPr>
          <p:cNvPr id="8" name="Image 0" descr="Blockchain technology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Blockchain technology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3 OF 10 · BLOCKCHAIN TECHNOLOGY</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Finance</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Cross-border payments, digital assets and trade finance</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Supply chains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Tracing coffee, minerals or medicines from source to buyer</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Records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Land titles, academic certificates and digital identity</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Smart contracts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Automatic payouts, e.g. crop insurance triggered by rainfall data</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Trust without a middleman</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Tamper-proof records reduce fraud</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Faster, cheaper transfers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Full traceability for buyers and regulators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Energy use, unclear regulation of crypto-assets, and 'garbage in, garbage out': a blockchain cannot fix wrong data entered at the start.</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Uganda idea: coffee exporters could prove origin and fair payment to buyers by recording each step of the supply chain on a blockchain.</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Cloud computing: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4 OF 10 · CLOUD COMPUTING</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Renting computing power, storage and software over the internet, instead of buying and running your own servers.</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Service models: IaaS (infrastructure), PaaS (platform) and SaaS (software)</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Deployment: public, private or hybrid cloud</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Pay as you go: you pay only for what you use, like electricity</a:t>
            </a:r>
            <a:endParaRPr lang="en-US" sz="1600" dirty="0"/>
          </a:p>
        </p:txBody>
      </p:sp>
      <p:pic>
        <p:nvPicPr>
          <p:cNvPr id="8" name="Image 0" descr="Cloud computing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Cloud computing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4 OF 10 · CLOUD COMPUTING</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Office and email</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Microsoft 365 and Google Workspace for staff collaboration</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Data and backup</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Secure off-site storage and disaster recovery</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Business systems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Cloud accounting, ERP and CRM for SMEs</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Digital services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Banking, mobile money and e-commerce apps that grow with demand</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Low upfront cost: no server room</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Scale up or down quickly</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Work from anywhere</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Automatic updates and backups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Depends on reliable internet; data location must respect the Data Protection and Privacy Act, 2019; risk of vendor lock-in.</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Where you meet it: Gmail, Google Drive, Zoom and most mobile apps run on cloud infrastructure.</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Quantum computing: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5 OF 10 · QUANTUM COMPUTING</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A new type of computer that uses qubits, which can be 0 and 1 at the same time, to solve certain very hard problems much faster than ordinary computers.</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Superposition: a qubit holds many possibilities at once</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Entanglement: linked qubits share their states, so they work together</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Still early: machines are fragile, kept extremely cold and mostly accessed through the cloud</a:t>
            </a:r>
            <a:endParaRPr lang="en-US" sz="1600" dirty="0"/>
          </a:p>
        </p:txBody>
      </p:sp>
      <p:pic>
        <p:nvPicPr>
          <p:cNvPr id="8" name="Image 0" descr="Quantum computing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How quantum computers differ from ordinary computers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5 OF 10 · QUANTUM COMPUTING</a:t>
            </a:r>
            <a:endParaRPr lang="en-US" sz="1200" dirty="0"/>
          </a:p>
        </p:txBody>
      </p:sp>
      <p:sp>
        <p:nvSpPr>
          <p:cNvPr id="5" name="Shape 2"/>
          <p:cNvSpPr/>
          <p:nvPr/>
        </p:nvSpPr>
        <p:spPr>
          <a:xfrm>
            <a:off x="548640" y="1600200"/>
            <a:ext cx="5410048" cy="3291840"/>
          </a:xfrm>
          <a:prstGeom prst="roundRect">
            <a:avLst>
              <a:gd name="adj" fmla="val 2778"/>
            </a:avLst>
          </a:prstGeom>
          <a:solidFill>
            <a:srgbClr val="FFFDF8"/>
          </a:solidFill>
          <a:ln w="9525">
            <a:solidFill>
              <a:srgbClr val="E4DFD3"/>
            </a:solidFill>
            <a:prstDash val="solid"/>
          </a:ln>
        </p:spPr>
      </p:sp>
      <p:pic>
        <p:nvPicPr>
          <p:cNvPr id="6" name="Image 0" descr="Ordinary (classical) computer"/>
          <p:cNvPicPr>
            <a:picLocks noChangeAspect="1"/>
          </p:cNvPicPr>
          <p:nvPr/>
        </p:nvPicPr>
        <p:blipFill>
          <a:blip r:embed="rId3"/>
          <a:stretch>
            <a:fillRect/>
          </a:stretch>
        </p:blipFill>
        <p:spPr>
          <a:xfrm>
            <a:off x="822960" y="1783080"/>
            <a:ext cx="2560320" cy="1737360"/>
          </a:xfrm>
          <a:prstGeom prst="rect">
            <a:avLst/>
          </a:prstGeom>
        </p:spPr>
      </p:pic>
      <p:sp>
        <p:nvSpPr>
          <p:cNvPr id="7" name="Text 3"/>
          <p:cNvSpPr txBox="1"/>
          <p:nvPr/>
        </p:nvSpPr>
        <p:spPr>
          <a:xfrm>
            <a:off x="3566160" y="1828800"/>
            <a:ext cx="2118208" cy="914400"/>
          </a:xfrm>
          <a:prstGeom prst="rect">
            <a:avLst/>
          </a:prstGeom>
          <a:noFill/>
          <a:ln/>
        </p:spPr>
        <p:txBody>
          <a:bodyPr wrap="square" lIns="0" tIns="0" rIns="0" bIns="0" rtlCol="0" anchor="t"/>
          <a:lstStyle/>
          <a:p>
            <a:pPr marL="0" indent="0">
              <a:buNone/>
            </a:pPr>
            <a:r>
              <a:rPr lang="en-US" sz="2000" b="1" dirty="0">
                <a:solidFill>
                  <a:srgbClr val="14213D"/>
                </a:solidFill>
                <a:latin typeface="Cambria" pitchFamily="34" charset="0"/>
                <a:ea typeface="Cambria" pitchFamily="34" charset="-122"/>
                <a:cs typeface="Cambria" pitchFamily="34" charset="-120"/>
              </a:rPr>
              <a:t>Ordinary (classical) computer</a:t>
            </a:r>
            <a:endParaRPr lang="en-US" sz="2000" dirty="0"/>
          </a:p>
        </p:txBody>
      </p:sp>
      <p:sp>
        <p:nvSpPr>
          <p:cNvPr id="8" name="Text 4"/>
          <p:cNvSpPr txBox="1"/>
          <p:nvPr/>
        </p:nvSpPr>
        <p:spPr>
          <a:xfrm>
            <a:off x="822960" y="3639312"/>
            <a:ext cx="4861408" cy="11430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Uses bits: like a light switch, each bit is either 0 or 1, or a coin lying flat as heads or tails</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Works through possible solutions one after another, very quickly</a:t>
            </a:r>
            <a:endParaRPr lang="en-US" sz="1600" dirty="0"/>
          </a:p>
        </p:txBody>
      </p:sp>
      <p:sp>
        <p:nvSpPr>
          <p:cNvPr id="9" name="Shape 5"/>
          <p:cNvSpPr/>
          <p:nvPr/>
        </p:nvSpPr>
        <p:spPr>
          <a:xfrm>
            <a:off x="6233008" y="1600200"/>
            <a:ext cx="5410048" cy="3291840"/>
          </a:xfrm>
          <a:prstGeom prst="roundRect">
            <a:avLst>
              <a:gd name="adj" fmla="val 2778"/>
            </a:avLst>
          </a:prstGeom>
          <a:solidFill>
            <a:srgbClr val="FFFDF8"/>
          </a:solidFill>
          <a:ln w="9525">
            <a:solidFill>
              <a:srgbClr val="E4DFD3"/>
            </a:solidFill>
            <a:prstDash val="solid"/>
          </a:ln>
        </p:spPr>
      </p:sp>
      <p:pic>
        <p:nvPicPr>
          <p:cNvPr id="10" name="Image 1" descr="Quantum computer"/>
          <p:cNvPicPr>
            <a:picLocks noChangeAspect="1"/>
          </p:cNvPicPr>
          <p:nvPr/>
        </p:nvPicPr>
        <p:blipFill>
          <a:blip r:embed="rId4"/>
          <a:stretch>
            <a:fillRect/>
          </a:stretch>
        </p:blipFill>
        <p:spPr>
          <a:xfrm>
            <a:off x="6507328" y="1783080"/>
            <a:ext cx="2560320" cy="1737360"/>
          </a:xfrm>
          <a:prstGeom prst="rect">
            <a:avLst/>
          </a:prstGeom>
        </p:spPr>
      </p:pic>
      <p:sp>
        <p:nvSpPr>
          <p:cNvPr id="11" name="Text 6"/>
          <p:cNvSpPr txBox="1"/>
          <p:nvPr/>
        </p:nvSpPr>
        <p:spPr>
          <a:xfrm>
            <a:off x="9250528" y="1828800"/>
            <a:ext cx="2118208" cy="914400"/>
          </a:xfrm>
          <a:prstGeom prst="rect">
            <a:avLst/>
          </a:prstGeom>
          <a:noFill/>
          <a:ln/>
        </p:spPr>
        <p:txBody>
          <a:bodyPr wrap="square" lIns="0" tIns="0" rIns="0" bIns="0" rtlCol="0" anchor="t"/>
          <a:lstStyle/>
          <a:p>
            <a:pPr marL="0" indent="0">
              <a:buNone/>
            </a:pPr>
            <a:r>
              <a:rPr lang="en-US" sz="2000" b="1" dirty="0">
                <a:solidFill>
                  <a:srgbClr val="2A6F97"/>
                </a:solidFill>
                <a:latin typeface="Cambria" pitchFamily="34" charset="0"/>
                <a:ea typeface="Cambria" pitchFamily="34" charset="-122"/>
                <a:cs typeface="Cambria" pitchFamily="34" charset="-120"/>
              </a:rPr>
              <a:t>Quantum computer</a:t>
            </a:r>
            <a:endParaRPr lang="en-US" sz="2000" dirty="0"/>
          </a:p>
        </p:txBody>
      </p:sp>
      <p:sp>
        <p:nvSpPr>
          <p:cNvPr id="12" name="Text 7"/>
          <p:cNvSpPr txBox="1"/>
          <p:nvPr/>
        </p:nvSpPr>
        <p:spPr>
          <a:xfrm>
            <a:off x="6507328" y="3639312"/>
            <a:ext cx="4861408" cy="11430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Uses qubits: like a spinning coin, a qubit can be 0, 1 or a mix of both until it is measured</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Explores many possible answers together for certain kinds of problem</a:t>
            </a:r>
            <a:endParaRPr lang="en-US" sz="1600" dirty="0"/>
          </a:p>
        </p:txBody>
      </p:sp>
      <p:sp>
        <p:nvSpPr>
          <p:cNvPr id="13" name="Shape 8"/>
          <p:cNvSpPr/>
          <p:nvPr/>
        </p:nvSpPr>
        <p:spPr>
          <a:xfrm>
            <a:off x="548640" y="5074920"/>
            <a:ext cx="11094415" cy="1005840"/>
          </a:xfrm>
          <a:prstGeom prst="roundRect">
            <a:avLst>
              <a:gd name="adj" fmla="val 9091"/>
            </a:avLst>
          </a:prstGeom>
          <a:solidFill>
            <a:srgbClr val="E9EEF3"/>
          </a:solidFill>
          <a:ln w="9525">
            <a:solidFill>
              <a:srgbClr val="E9EEF3"/>
            </a:solidFill>
            <a:prstDash val="solid"/>
          </a:ln>
        </p:spPr>
      </p:sp>
      <p:sp>
        <p:nvSpPr>
          <p:cNvPr id="14" name="Text 9"/>
          <p:cNvSpPr txBox="1"/>
          <p:nvPr/>
        </p:nvSpPr>
        <p:spPr>
          <a:xfrm>
            <a:off x="777240" y="5074920"/>
            <a:ext cx="10637215" cy="1005840"/>
          </a:xfrm>
          <a:prstGeom prst="rect">
            <a:avLst/>
          </a:prstGeom>
          <a:noFill/>
          <a:ln/>
        </p:spPr>
        <p:txBody>
          <a:bodyPr wrap="square" lIns="0" tIns="0" rIns="0" bIns="0" rtlCol="0" anchor="ctr"/>
          <a:lstStyle/>
          <a:p>
            <a:pPr marL="0" indent="0">
              <a:buNone/>
            </a:pPr>
            <a:r>
              <a:rPr lang="en-US" sz="1500" b="1" dirty="0">
                <a:solidFill>
                  <a:srgbClr val="2A6F97"/>
                </a:solidFill>
                <a:latin typeface="Calibri" pitchFamily="34" charset="0"/>
                <a:ea typeface="Calibri" pitchFamily="34" charset="-122"/>
                <a:cs typeface="Calibri" pitchFamily="34" charset="-120"/>
              </a:rPr>
              <a:t>When the coin lands: </a:t>
            </a:r>
            <a:r>
              <a:rPr lang="en-US" sz="1500" dirty="0">
                <a:solidFill>
                  <a:srgbClr val="14213D"/>
                </a:solidFill>
                <a:latin typeface="Calibri" pitchFamily="34" charset="0"/>
                <a:ea typeface="Calibri" pitchFamily="34" charset="-122"/>
                <a:cs typeface="Calibri" pitchFamily="34" charset="-120"/>
              </a:rPr>
              <a:t>measuring a qubit is like the spinning coin landing; it becomes a definite 0 or 1. Quantum computers will work alongside ordinary computers for special problems, not replace your laptop.</a:t>
            </a:r>
            <a:endParaRPr lang="en-US" sz="1500" dirty="0"/>
          </a:p>
        </p:txBody>
      </p:sp>
      <p:sp>
        <p:nvSpPr>
          <p:cNvPr id="15" name="Text 10"/>
          <p:cNvSpPr txBox="1"/>
          <p:nvPr/>
        </p:nvSpPr>
        <p:spPr>
          <a:xfrm>
            <a:off x="3840480" y="2743200"/>
            <a:ext cx="2194560" cy="365760"/>
          </a:xfrm>
          <a:prstGeom prst="rect">
            <a:avLst/>
          </a:prstGeom>
          <a:noFill/>
          <a:ln/>
        </p:spPr>
        <p:txBody>
          <a:bodyPr wrap="square" lIns="0" tIns="0" rIns="0" bIns="0" rtlCol="0" anchor="ctr"/>
          <a:lstStyle/>
          <a:p>
            <a:pPr marL="0" indent="0">
              <a:buNone/>
            </a:pPr>
            <a:r>
              <a:rPr lang="en-US" sz="1300" i="1" dirty="0">
                <a:solidFill>
                  <a:srgbClr val="5F6672"/>
                </a:solidFill>
                <a:latin typeface="Calibri" pitchFamily="34" charset="0"/>
                <a:ea typeface="Calibri" pitchFamily="34" charset="-122"/>
                <a:cs typeface="Calibri" pitchFamily="34" charset="-120"/>
              </a:rPr>
              <a:t>Light switch: on or off</a:t>
            </a:r>
            <a:endParaRPr lang="en-US" sz="1300" dirty="0"/>
          </a:p>
        </p:txBody>
      </p:sp>
      <p:sp>
        <p:nvSpPr>
          <p:cNvPr id="16" name="Text 11"/>
          <p:cNvSpPr txBox="1"/>
          <p:nvPr/>
        </p:nvSpPr>
        <p:spPr>
          <a:xfrm>
            <a:off x="9250528" y="2743200"/>
            <a:ext cx="2377440" cy="548640"/>
          </a:xfrm>
          <a:prstGeom prst="rect">
            <a:avLst/>
          </a:prstGeom>
          <a:noFill/>
          <a:ln/>
        </p:spPr>
        <p:txBody>
          <a:bodyPr wrap="square" lIns="0" tIns="0" rIns="0" bIns="0" rtlCol="0" anchor="ctr"/>
          <a:lstStyle/>
          <a:p>
            <a:pPr marL="0" indent="0">
              <a:buNone/>
            </a:pPr>
            <a:r>
              <a:rPr lang="en-US" sz="1300" i="1" dirty="0">
                <a:solidFill>
                  <a:srgbClr val="5F6672"/>
                </a:solidFill>
                <a:latin typeface="Calibri" pitchFamily="34" charset="0"/>
                <a:ea typeface="Calibri" pitchFamily="34" charset="-122"/>
                <a:cs typeface="Calibri" pitchFamily="34" charset="-120"/>
              </a:rPr>
              <a:t>Spinning coin: both until it lands</a:t>
            </a:r>
            <a:endParaRPr lang="en-US" sz="13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Three quantum ideas, and the catch</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5 OF 10 · QUANTUM COMPUTING</a:t>
            </a:r>
            <a:endParaRPr lang="en-US" sz="1200" dirty="0"/>
          </a:p>
        </p:txBody>
      </p:sp>
      <p:sp>
        <p:nvSpPr>
          <p:cNvPr id="5" name="Shape 2"/>
          <p:cNvSpPr/>
          <p:nvPr/>
        </p:nvSpPr>
        <p:spPr>
          <a:xfrm>
            <a:off x="548640" y="1600200"/>
            <a:ext cx="3545738" cy="2606040"/>
          </a:xfrm>
          <a:prstGeom prst="roundRect">
            <a:avLst>
              <a:gd name="adj" fmla="val 3509"/>
            </a:avLst>
          </a:prstGeom>
          <a:solidFill>
            <a:srgbClr val="FFFDF8"/>
          </a:solidFill>
          <a:ln w="9525">
            <a:solidFill>
              <a:srgbClr val="E4DFD3"/>
            </a:solidFill>
            <a:prstDash val="solid"/>
          </a:ln>
        </p:spPr>
      </p:sp>
      <p:sp>
        <p:nvSpPr>
          <p:cNvPr id="6" name="Shape 3"/>
          <p:cNvSpPr/>
          <p:nvPr/>
        </p:nvSpPr>
        <p:spPr>
          <a:xfrm>
            <a:off x="777240" y="1783080"/>
            <a:ext cx="548640" cy="548640"/>
          </a:xfrm>
          <a:prstGeom prst="ellipse">
            <a:avLst/>
          </a:prstGeom>
          <a:solidFill>
            <a:srgbClr val="2A6F97"/>
          </a:solidFill>
          <a:ln w="12700">
            <a:solidFill>
              <a:srgbClr val="2A6F97"/>
            </a:solidFill>
            <a:prstDash val="solid"/>
          </a:ln>
        </p:spPr>
      </p:sp>
      <p:sp>
        <p:nvSpPr>
          <p:cNvPr id="7" name="Text 4"/>
          <p:cNvSpPr txBox="1"/>
          <p:nvPr/>
        </p:nvSpPr>
        <p:spPr>
          <a:xfrm>
            <a:off x="777240" y="178308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8" name="Text 5"/>
          <p:cNvSpPr txBox="1"/>
          <p:nvPr/>
        </p:nvSpPr>
        <p:spPr>
          <a:xfrm>
            <a:off x="777240" y="2468880"/>
            <a:ext cx="3088538" cy="1645920"/>
          </a:xfrm>
          <a:prstGeom prst="rect">
            <a:avLst/>
          </a:prstGeom>
          <a:noFill/>
          <a:ln/>
        </p:spPr>
        <p:txBody>
          <a:bodyPr wrap="square" lIns="0" tIns="0" rIns="0" bIns="0" rtlCol="0" anchor="t"/>
          <a:lstStyle/>
          <a:p>
            <a:pPr marL="0" indent="0">
              <a:spcAft>
                <a:spcPts val="600"/>
              </a:spcAft>
              <a:buNone/>
            </a:pPr>
            <a:r>
              <a:rPr lang="en-US" sz="1900" b="1" dirty="0">
                <a:solidFill>
                  <a:srgbClr val="2A6F97"/>
                </a:solidFill>
                <a:latin typeface="Cambria" pitchFamily="34" charset="0"/>
                <a:ea typeface="Cambria" pitchFamily="34" charset="-122"/>
                <a:cs typeface="Cambria" pitchFamily="34" charset="-120"/>
              </a:rPr>
              <a:t>Superposition</a:t>
            </a:r>
            <a:endParaRPr lang="en-US" sz="1900" dirty="0"/>
          </a:p>
          <a:p>
            <a:pPr marL="0" indent="0">
              <a:buNone/>
            </a:pPr>
            <a:r>
              <a:rPr lang="en-US" sz="1500" dirty="0">
                <a:solidFill>
                  <a:srgbClr val="3E4756"/>
                </a:solidFill>
                <a:latin typeface="Calibri" pitchFamily="34" charset="0"/>
                <a:ea typeface="Calibri" pitchFamily="34" charset="-122"/>
                <a:cs typeface="Calibri" pitchFamily="34" charset="-120"/>
              </a:rPr>
              <a:t>A qubit can be 0 and 1 at the same time, so qubits can explore many possible answers together instead of one path at a time</a:t>
            </a:r>
            <a:endParaRPr lang="en-US" sz="1900" dirty="0"/>
          </a:p>
        </p:txBody>
      </p:sp>
      <p:sp>
        <p:nvSpPr>
          <p:cNvPr id="9" name="Shape 6"/>
          <p:cNvSpPr/>
          <p:nvPr/>
        </p:nvSpPr>
        <p:spPr>
          <a:xfrm>
            <a:off x="4322978" y="1600200"/>
            <a:ext cx="3545738" cy="2606040"/>
          </a:xfrm>
          <a:prstGeom prst="roundRect">
            <a:avLst>
              <a:gd name="adj" fmla="val 3509"/>
            </a:avLst>
          </a:prstGeom>
          <a:solidFill>
            <a:srgbClr val="FFFDF8"/>
          </a:solidFill>
          <a:ln w="9525">
            <a:solidFill>
              <a:srgbClr val="E4DFD3"/>
            </a:solidFill>
            <a:prstDash val="solid"/>
          </a:ln>
        </p:spPr>
      </p:sp>
      <p:sp>
        <p:nvSpPr>
          <p:cNvPr id="10" name="Shape 7"/>
          <p:cNvSpPr/>
          <p:nvPr/>
        </p:nvSpPr>
        <p:spPr>
          <a:xfrm>
            <a:off x="4551578" y="1783080"/>
            <a:ext cx="548640" cy="548640"/>
          </a:xfrm>
          <a:prstGeom prst="ellipse">
            <a:avLst/>
          </a:prstGeom>
          <a:solidFill>
            <a:srgbClr val="B8541A"/>
          </a:solidFill>
          <a:ln w="12700">
            <a:solidFill>
              <a:srgbClr val="B8541A"/>
            </a:solidFill>
            <a:prstDash val="solid"/>
          </a:ln>
        </p:spPr>
      </p:sp>
      <p:sp>
        <p:nvSpPr>
          <p:cNvPr id="11" name="Text 8"/>
          <p:cNvSpPr txBox="1"/>
          <p:nvPr/>
        </p:nvSpPr>
        <p:spPr>
          <a:xfrm>
            <a:off x="4551578" y="178308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9"/>
          <p:cNvSpPr txBox="1"/>
          <p:nvPr/>
        </p:nvSpPr>
        <p:spPr>
          <a:xfrm>
            <a:off x="4551578" y="2468880"/>
            <a:ext cx="3088538" cy="1645920"/>
          </a:xfrm>
          <a:prstGeom prst="rect">
            <a:avLst/>
          </a:prstGeom>
          <a:noFill/>
          <a:ln/>
        </p:spPr>
        <p:txBody>
          <a:bodyPr wrap="square" lIns="0" tIns="0" rIns="0" bIns="0" rtlCol="0" anchor="t"/>
          <a:lstStyle/>
          <a:p>
            <a:pPr marL="0" indent="0">
              <a:spcAft>
                <a:spcPts val="600"/>
              </a:spcAft>
              <a:buNone/>
            </a:pPr>
            <a:r>
              <a:rPr lang="en-US" sz="1900" b="1" dirty="0">
                <a:solidFill>
                  <a:srgbClr val="B8541A"/>
                </a:solidFill>
                <a:latin typeface="Cambria" pitchFamily="34" charset="0"/>
                <a:ea typeface="Cambria" pitchFamily="34" charset="-122"/>
                <a:cs typeface="Cambria" pitchFamily="34" charset="-120"/>
              </a:rPr>
              <a:t>Entanglement</a:t>
            </a:r>
            <a:endParaRPr lang="en-US" sz="1900" dirty="0"/>
          </a:p>
          <a:p>
            <a:pPr marL="0" indent="0">
              <a:buNone/>
            </a:pPr>
            <a:r>
              <a:rPr lang="en-US" sz="1500" dirty="0">
                <a:solidFill>
                  <a:srgbClr val="3E4756"/>
                </a:solidFill>
                <a:latin typeface="Calibri" pitchFamily="34" charset="0"/>
                <a:ea typeface="Calibri" pitchFamily="34" charset="-122"/>
                <a:cs typeface="Calibri" pitchFamily="34" charset="-120"/>
              </a:rPr>
              <a:t>Qubits can be linked: what happens to one immediately affects its partner, even far apart, so they work as one system</a:t>
            </a:r>
            <a:endParaRPr lang="en-US" sz="1900" dirty="0"/>
          </a:p>
        </p:txBody>
      </p:sp>
      <p:sp>
        <p:nvSpPr>
          <p:cNvPr id="13" name="Shape 10"/>
          <p:cNvSpPr/>
          <p:nvPr/>
        </p:nvSpPr>
        <p:spPr>
          <a:xfrm>
            <a:off x="8097317" y="1600200"/>
            <a:ext cx="3545738" cy="2606040"/>
          </a:xfrm>
          <a:prstGeom prst="roundRect">
            <a:avLst>
              <a:gd name="adj" fmla="val 3509"/>
            </a:avLst>
          </a:prstGeom>
          <a:solidFill>
            <a:srgbClr val="FFFDF8"/>
          </a:solidFill>
          <a:ln w="9525">
            <a:solidFill>
              <a:srgbClr val="E4DFD3"/>
            </a:solidFill>
            <a:prstDash val="solid"/>
          </a:ln>
        </p:spPr>
      </p:sp>
      <p:sp>
        <p:nvSpPr>
          <p:cNvPr id="14" name="Shape 11"/>
          <p:cNvSpPr/>
          <p:nvPr/>
        </p:nvSpPr>
        <p:spPr>
          <a:xfrm>
            <a:off x="8325917" y="1783080"/>
            <a:ext cx="548640" cy="548640"/>
          </a:xfrm>
          <a:prstGeom prst="ellipse">
            <a:avLst/>
          </a:prstGeom>
          <a:solidFill>
            <a:srgbClr val="14213D"/>
          </a:solidFill>
          <a:ln w="12700">
            <a:solidFill>
              <a:srgbClr val="14213D"/>
            </a:solidFill>
            <a:prstDash val="solid"/>
          </a:ln>
        </p:spPr>
      </p:sp>
      <p:sp>
        <p:nvSpPr>
          <p:cNvPr id="15" name="Text 12"/>
          <p:cNvSpPr txBox="1"/>
          <p:nvPr/>
        </p:nvSpPr>
        <p:spPr>
          <a:xfrm>
            <a:off x="8325917" y="178308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6" name="Text 13"/>
          <p:cNvSpPr txBox="1"/>
          <p:nvPr/>
        </p:nvSpPr>
        <p:spPr>
          <a:xfrm>
            <a:off x="8325917" y="2468880"/>
            <a:ext cx="3088538" cy="1645920"/>
          </a:xfrm>
          <a:prstGeom prst="rect">
            <a:avLst/>
          </a:prstGeom>
          <a:noFill/>
          <a:ln/>
        </p:spPr>
        <p:txBody>
          <a:bodyPr wrap="square" lIns="0" tIns="0" rIns="0" bIns="0" rtlCol="0" anchor="t"/>
          <a:lstStyle/>
          <a:p>
            <a:pPr marL="0" indent="0">
              <a:spcAft>
                <a:spcPts val="600"/>
              </a:spcAft>
              <a:buNone/>
            </a:pPr>
            <a:r>
              <a:rPr lang="en-US" sz="1900" b="1" dirty="0">
                <a:solidFill>
                  <a:srgbClr val="14213D"/>
                </a:solidFill>
                <a:latin typeface="Cambria" pitchFamily="34" charset="0"/>
                <a:ea typeface="Cambria" pitchFamily="34" charset="-122"/>
                <a:cs typeface="Cambria" pitchFamily="34" charset="-120"/>
              </a:rPr>
              <a:t>Interference</a:t>
            </a:r>
            <a:endParaRPr lang="en-US" sz="1900" dirty="0"/>
          </a:p>
          <a:p>
            <a:pPr marL="0" indent="0">
              <a:buNone/>
            </a:pPr>
            <a:r>
              <a:rPr lang="en-US" sz="1500" dirty="0">
                <a:solidFill>
                  <a:srgbClr val="3E4756"/>
                </a:solidFill>
                <a:latin typeface="Calibri" pitchFamily="34" charset="0"/>
                <a:ea typeface="Calibri" pitchFamily="34" charset="-122"/>
                <a:cs typeface="Calibri" pitchFamily="34" charset="-120"/>
              </a:rPr>
              <a:t>Like waves that add up or cancel out, quantum programs boost the right answer and cancel the wrong ones</a:t>
            </a:r>
            <a:endParaRPr lang="en-US" sz="1900" dirty="0"/>
          </a:p>
        </p:txBody>
      </p:sp>
      <p:sp>
        <p:nvSpPr>
          <p:cNvPr id="17" name="Shape 14"/>
          <p:cNvSpPr/>
          <p:nvPr/>
        </p:nvSpPr>
        <p:spPr>
          <a:xfrm>
            <a:off x="548640" y="4434840"/>
            <a:ext cx="5410048" cy="1600200"/>
          </a:xfrm>
          <a:prstGeom prst="roundRect">
            <a:avLst>
              <a:gd name="adj" fmla="val 5714"/>
            </a:avLst>
          </a:prstGeom>
          <a:solidFill>
            <a:srgbClr val="E9EEF3"/>
          </a:solidFill>
          <a:ln w="9525">
            <a:solidFill>
              <a:srgbClr val="E9EEF3"/>
            </a:solidFill>
            <a:prstDash val="solid"/>
          </a:ln>
        </p:spPr>
      </p:sp>
      <p:sp>
        <p:nvSpPr>
          <p:cNvPr id="18" name="Text 15"/>
          <p:cNvSpPr txBox="1"/>
          <p:nvPr/>
        </p:nvSpPr>
        <p:spPr>
          <a:xfrm>
            <a:off x="777240" y="4434840"/>
            <a:ext cx="4952848" cy="1600200"/>
          </a:xfrm>
          <a:prstGeom prst="rect">
            <a:avLst/>
          </a:prstGeom>
          <a:noFill/>
          <a:ln/>
        </p:spPr>
        <p:txBody>
          <a:bodyPr wrap="square" lIns="0" tIns="0" rIns="0" bIns="0" rtlCol="0" anchor="ctr"/>
          <a:lstStyle/>
          <a:p>
            <a:pPr marL="0" indent="0">
              <a:buNone/>
            </a:pPr>
            <a:r>
              <a:rPr lang="en-US" sz="1500" b="1" dirty="0">
                <a:solidFill>
                  <a:srgbClr val="2A6F97"/>
                </a:solidFill>
                <a:latin typeface="Calibri" pitchFamily="34" charset="0"/>
                <a:ea typeface="Calibri" pitchFamily="34" charset="-122"/>
                <a:cs typeface="Calibri" pitchFamily="34" charset="-120"/>
              </a:rPr>
              <a:t>Why it matters: </a:t>
            </a:r>
            <a:r>
              <a:rPr lang="en-US" sz="1500" dirty="0">
                <a:solidFill>
                  <a:srgbClr val="14213D"/>
                </a:solidFill>
                <a:latin typeface="Calibri" pitchFamily="34" charset="0"/>
                <a:ea typeface="Calibri" pitchFamily="34" charset="-122"/>
                <a:cs typeface="Calibri" pitchFamily="34" charset="-120"/>
              </a:rPr>
              <a:t>quantum computers excel at problems with huge numbers of combinations: simulating molecules for new drugs and materials, optimising shipping routes and financial portfolios, and improving AI.</a:t>
            </a:r>
            <a:endParaRPr lang="en-US" sz="1500" dirty="0"/>
          </a:p>
        </p:txBody>
      </p:sp>
      <p:sp>
        <p:nvSpPr>
          <p:cNvPr id="19" name="Shape 16"/>
          <p:cNvSpPr/>
          <p:nvPr/>
        </p:nvSpPr>
        <p:spPr>
          <a:xfrm>
            <a:off x="6233008" y="4434840"/>
            <a:ext cx="5410048" cy="1600200"/>
          </a:xfrm>
          <a:prstGeom prst="roundRect">
            <a:avLst>
              <a:gd name="adj" fmla="val 5714"/>
            </a:avLst>
          </a:prstGeom>
          <a:solidFill>
            <a:srgbClr val="FBEBDD"/>
          </a:solidFill>
          <a:ln w="9525">
            <a:solidFill>
              <a:srgbClr val="FBEBDD"/>
            </a:solidFill>
            <a:prstDash val="solid"/>
          </a:ln>
        </p:spPr>
      </p:sp>
      <p:sp>
        <p:nvSpPr>
          <p:cNvPr id="20" name="Text 17"/>
          <p:cNvSpPr txBox="1"/>
          <p:nvPr/>
        </p:nvSpPr>
        <p:spPr>
          <a:xfrm>
            <a:off x="6461608" y="4434840"/>
            <a:ext cx="4952848" cy="1600200"/>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The catch: </a:t>
            </a:r>
            <a:r>
              <a:rPr lang="en-US" sz="1500" dirty="0">
                <a:solidFill>
                  <a:srgbClr val="14213D"/>
                </a:solidFill>
                <a:latin typeface="Calibri" pitchFamily="34" charset="0"/>
                <a:ea typeface="Calibri" pitchFamily="34" charset="-122"/>
                <a:cs typeface="Calibri" pitchFamily="34" charset="-120"/>
              </a:rPr>
              <a:t>qubits are extremely fragile. Heat, vibration or radiation breaks their state (decoherence), so they are cooled to near absolute zero and work alongside ordinary computers, not instead of them.</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Quantum computing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5 OF 10 · QUANTUM COMPUTING</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Drug discovery</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Simulating molecules to design new medicines</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Finance</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Portfolio optimisation and risk analysis</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Logistics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Finding the best routes and schedules</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Cybersecurity</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Could break today's encryption, driving 'quantum-safe' security</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Solves problems too hard for classical computers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Faster research and innovation</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Better optimisation decisions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Advantage for early movers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Very expensive, scarce skills, and a future threat to current encryption.</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Access today: IBM and other providers let researchers and firms run experiments on quantum computers through the cloud.</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Autonomic computing: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6 OF 10 · AUTONOMIC COMPUTING</a:t>
            </a:r>
            <a:endParaRPr lang="en-US" sz="1200" dirty="0"/>
          </a:p>
        </p:txBody>
      </p:sp>
      <p:sp>
        <p:nvSpPr>
          <p:cNvPr id="5" name="Text 2"/>
          <p:cNvSpPr txBox="1"/>
          <p:nvPr/>
        </p:nvSpPr>
        <p:spPr>
          <a:xfrm>
            <a:off x="548640" y="1600200"/>
            <a:ext cx="557784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Computer systems that manage themselves with little human help, just as the body's autonomic nervous system controls breathing without conscious thought. The idea was proposed by IBM in 2001.</a:t>
            </a:r>
            <a:endParaRPr lang="en-US" sz="1800" dirty="0"/>
          </a:p>
        </p:txBody>
      </p:sp>
      <p:sp>
        <p:nvSpPr>
          <p:cNvPr id="6" name="Text 3"/>
          <p:cNvSpPr txBox="1"/>
          <p:nvPr/>
        </p:nvSpPr>
        <p:spPr>
          <a:xfrm>
            <a:off x="548640" y="3154680"/>
            <a:ext cx="5577840" cy="28346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Self-configuring: sets itself up for new conditions</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Self-healing: finds and fixes faults</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Self-optimising and self-protecting: tunes performance and defends against attacks</a:t>
            </a:r>
            <a:endParaRPr lang="en-US" sz="1600" dirty="0"/>
          </a:p>
        </p:txBody>
      </p:sp>
      <p:sp>
        <p:nvSpPr>
          <p:cNvPr id="7" name="Shape 4"/>
          <p:cNvSpPr/>
          <p:nvPr/>
        </p:nvSpPr>
        <p:spPr>
          <a:xfrm>
            <a:off x="7498080" y="2011680"/>
            <a:ext cx="3200400" cy="3200400"/>
          </a:xfrm>
          <a:prstGeom prst="ellipse">
            <a:avLst/>
          </a:prstGeom>
          <a:solidFill>
            <a:srgbClr val="F7F5EF"/>
          </a:solidFill>
          <a:ln w="38100">
            <a:solidFill>
              <a:srgbClr val="2A6F97"/>
            </a:solidFill>
            <a:prstDash val="dash"/>
          </a:ln>
        </p:spPr>
      </p:sp>
      <p:sp>
        <p:nvSpPr>
          <p:cNvPr id="8" name="Shape 5"/>
          <p:cNvSpPr/>
          <p:nvPr/>
        </p:nvSpPr>
        <p:spPr>
          <a:xfrm>
            <a:off x="8321040" y="3200400"/>
            <a:ext cx="1554480" cy="822960"/>
          </a:xfrm>
          <a:prstGeom prst="roundRect">
            <a:avLst>
              <a:gd name="adj" fmla="val 11111"/>
            </a:avLst>
          </a:prstGeom>
          <a:solidFill>
            <a:srgbClr val="14213D"/>
          </a:solidFill>
          <a:ln w="9525">
            <a:solidFill>
              <a:srgbClr val="14213D"/>
            </a:solidFill>
            <a:prstDash val="solid"/>
          </a:ln>
        </p:spPr>
      </p:sp>
      <p:sp>
        <p:nvSpPr>
          <p:cNvPr id="9" name="Text 6"/>
          <p:cNvSpPr txBox="1"/>
          <p:nvPr/>
        </p:nvSpPr>
        <p:spPr>
          <a:xfrm>
            <a:off x="8321040" y="3200400"/>
            <a:ext cx="1554480" cy="82296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Knowledge</a:t>
            </a:r>
            <a:endParaRPr lang="en-US" sz="1600" dirty="0"/>
          </a:p>
        </p:txBody>
      </p:sp>
      <p:sp>
        <p:nvSpPr>
          <p:cNvPr id="10" name="Shape 7"/>
          <p:cNvSpPr/>
          <p:nvPr/>
        </p:nvSpPr>
        <p:spPr>
          <a:xfrm>
            <a:off x="8366760" y="1691640"/>
            <a:ext cx="1463040" cy="640080"/>
          </a:xfrm>
          <a:prstGeom prst="roundRect">
            <a:avLst>
              <a:gd name="adj" fmla="val 14286"/>
            </a:avLst>
          </a:prstGeom>
          <a:solidFill>
            <a:srgbClr val="2A6F97"/>
          </a:solidFill>
          <a:ln w="9525">
            <a:solidFill>
              <a:srgbClr val="2A6F97"/>
            </a:solidFill>
            <a:prstDash val="solid"/>
          </a:ln>
        </p:spPr>
      </p:sp>
      <p:sp>
        <p:nvSpPr>
          <p:cNvPr id="11" name="Text 8"/>
          <p:cNvSpPr txBox="1"/>
          <p:nvPr/>
        </p:nvSpPr>
        <p:spPr>
          <a:xfrm>
            <a:off x="8366760" y="1691640"/>
            <a:ext cx="1463040" cy="64008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Monitor</a:t>
            </a:r>
            <a:endParaRPr lang="en-US" sz="1500" dirty="0"/>
          </a:p>
        </p:txBody>
      </p:sp>
      <p:sp>
        <p:nvSpPr>
          <p:cNvPr id="12" name="Shape 9"/>
          <p:cNvSpPr/>
          <p:nvPr/>
        </p:nvSpPr>
        <p:spPr>
          <a:xfrm>
            <a:off x="9966960" y="3291840"/>
            <a:ext cx="1463040" cy="640080"/>
          </a:xfrm>
          <a:prstGeom prst="roundRect">
            <a:avLst>
              <a:gd name="adj" fmla="val 14286"/>
            </a:avLst>
          </a:prstGeom>
          <a:solidFill>
            <a:srgbClr val="E07A2F"/>
          </a:solidFill>
          <a:ln w="9525">
            <a:solidFill>
              <a:srgbClr val="E07A2F"/>
            </a:solidFill>
            <a:prstDash val="solid"/>
          </a:ln>
        </p:spPr>
      </p:sp>
      <p:sp>
        <p:nvSpPr>
          <p:cNvPr id="13" name="Text 10"/>
          <p:cNvSpPr txBox="1"/>
          <p:nvPr/>
        </p:nvSpPr>
        <p:spPr>
          <a:xfrm>
            <a:off x="9966960" y="3291840"/>
            <a:ext cx="1463040" cy="64008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Analyse</a:t>
            </a:r>
            <a:endParaRPr lang="en-US" sz="1500" dirty="0"/>
          </a:p>
        </p:txBody>
      </p:sp>
      <p:sp>
        <p:nvSpPr>
          <p:cNvPr id="14" name="Shape 11"/>
          <p:cNvSpPr/>
          <p:nvPr/>
        </p:nvSpPr>
        <p:spPr>
          <a:xfrm>
            <a:off x="8366760" y="4892040"/>
            <a:ext cx="1463040" cy="640080"/>
          </a:xfrm>
          <a:prstGeom prst="roundRect">
            <a:avLst>
              <a:gd name="adj" fmla="val 14286"/>
            </a:avLst>
          </a:prstGeom>
          <a:solidFill>
            <a:srgbClr val="2A6F97"/>
          </a:solidFill>
          <a:ln w="9525">
            <a:solidFill>
              <a:srgbClr val="2A6F97"/>
            </a:solidFill>
            <a:prstDash val="solid"/>
          </a:ln>
        </p:spPr>
      </p:sp>
      <p:sp>
        <p:nvSpPr>
          <p:cNvPr id="15" name="Text 12"/>
          <p:cNvSpPr txBox="1"/>
          <p:nvPr/>
        </p:nvSpPr>
        <p:spPr>
          <a:xfrm>
            <a:off x="8366760" y="4892040"/>
            <a:ext cx="1463040" cy="64008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Plan</a:t>
            </a:r>
            <a:endParaRPr lang="en-US" sz="1500" dirty="0"/>
          </a:p>
        </p:txBody>
      </p:sp>
      <p:sp>
        <p:nvSpPr>
          <p:cNvPr id="16" name="Shape 13"/>
          <p:cNvSpPr/>
          <p:nvPr/>
        </p:nvSpPr>
        <p:spPr>
          <a:xfrm>
            <a:off x="6766560" y="3291840"/>
            <a:ext cx="1463040" cy="640080"/>
          </a:xfrm>
          <a:prstGeom prst="roundRect">
            <a:avLst>
              <a:gd name="adj" fmla="val 14286"/>
            </a:avLst>
          </a:prstGeom>
          <a:solidFill>
            <a:srgbClr val="E07A2F"/>
          </a:solidFill>
          <a:ln w="9525">
            <a:solidFill>
              <a:srgbClr val="E07A2F"/>
            </a:solidFill>
            <a:prstDash val="solid"/>
          </a:ln>
        </p:spPr>
      </p:sp>
      <p:sp>
        <p:nvSpPr>
          <p:cNvPr id="17" name="Text 14"/>
          <p:cNvSpPr txBox="1"/>
          <p:nvPr/>
        </p:nvSpPr>
        <p:spPr>
          <a:xfrm>
            <a:off x="6766560" y="3291840"/>
            <a:ext cx="1463040" cy="64008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Execute</a:t>
            </a:r>
            <a:endParaRPr lang="en-US" sz="1500" dirty="0"/>
          </a:p>
        </p:txBody>
      </p:sp>
      <p:sp>
        <p:nvSpPr>
          <p:cNvPr id="18" name="Text 15"/>
          <p:cNvSpPr txBox="1"/>
          <p:nvPr/>
        </p:nvSpPr>
        <p:spPr>
          <a:xfrm>
            <a:off x="6995160" y="5760720"/>
            <a:ext cx="4206240" cy="365760"/>
          </a:xfrm>
          <a:prstGeom prst="rect">
            <a:avLst/>
          </a:prstGeom>
          <a:noFill/>
          <a:ln/>
        </p:spPr>
        <p:txBody>
          <a:bodyPr wrap="square" lIns="0" tIns="0" rIns="0" bIns="0" rtlCol="0" anchor="ctr"/>
          <a:lstStyle/>
          <a:p>
            <a:pPr marL="0" indent="0" algn="ctr">
              <a:buNone/>
            </a:pPr>
            <a:r>
              <a:rPr lang="en-US" sz="1400" i="1" dirty="0">
                <a:solidFill>
                  <a:srgbClr val="5F6672"/>
                </a:solidFill>
                <a:latin typeface="Calibri" pitchFamily="34" charset="0"/>
                <a:ea typeface="Calibri" pitchFamily="34" charset="-122"/>
                <a:cs typeface="Calibri" pitchFamily="34" charset="-120"/>
              </a:rPr>
              <a:t>The MAPE-K self-management loop</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Autonomic computing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6 OF 10 · AUTONOMIC COMPUTING</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Cloud auto-scaling</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Adds servers automatically when a website or app gets busy</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Self-healing networks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Re-route traffic when a link fails</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Security</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Detects and blocks attacks automatically</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Data centres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Adjust cooling and power to save energy</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Less downtime</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Lower IT staffing costs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Faster response than people</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Manages very complex systems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Automatic decisions can be hard to explain; humans must still oversee the system.</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Where you meet it: a mobile money platform that adds capacity automatically on salary day, or a phone that installs updates and fixes problems overnight.</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Computer vision: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7 OF 10 · COMPUTER VISION</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A branch of artificial intelligence that enables computers to see and understand images and video: recognising objects, faces, text and movement.</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A camera captures the image; an AI model trained on many labelled images identifies what is in it</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Tasks: image classification, object detection, face recognition and text reading (OCR)</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It powers AR apps, self-driving cars and smart cameras</a:t>
            </a:r>
            <a:endParaRPr lang="en-US" sz="1600" dirty="0"/>
          </a:p>
        </p:txBody>
      </p:sp>
      <p:pic>
        <p:nvPicPr>
          <p:cNvPr id="8" name="Image 0" descr="Computer vision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Computer vision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7 OF 10 · COMPUTER VISION</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Agriculture</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Diagnose crop diseases from a phone photo</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Health</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Read X-rays and microscope slides</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Retail and banking</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Self-checkout, ID verification and cheque reading</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Security and traffic</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Number-plate recognition and crowd monitoring</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Fast, consistent inspection</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Works around the clock</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Fewer human errors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Expert-level services in remote areas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Privacy, surveillance and bias: facial recognition can be less accurate for some groups.</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Uganda: Makerere University's AI lab has developed smartphone tools to detect cassava diseases and malaria parasites from images.</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Embedded systems: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8 OF 10 · EMBEDDED SYSTEMS</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Small computers built inside other devices to do one dedicated job, usually a microcontroller with sensors and software.</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Input (sensors), then processing (microcontroller), then output (motors, displays, alarms)</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Designed to be real-time, low-power and low-cost</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Add a network connection and an embedded system becomes an IoT device</a:t>
            </a:r>
            <a:endParaRPr lang="en-US" sz="1600" dirty="0"/>
          </a:p>
        </p:txBody>
      </p:sp>
      <p:pic>
        <p:nvPicPr>
          <p:cNvPr id="8" name="Image 0" descr="Embedded systems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Embedded systems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8 OF 10 · EMBEDDED SYSTEMS</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Payments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ATMs, card machines and mobile money agent devices</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Utilities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Prepaid electricity (Yaka) and water meters</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Transport</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Engine control units, ABS brakes and vehicle trackers</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Health and home</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Digital thermometers, pacemakers, washing machines</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Automates routine tasks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Low cost per unit</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Reliable and energy-efficient</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Makes products 'smart'</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Hard to update once sold; cheap devices often have weak security.</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Uganda: a prepaid electricity meter is an embedded system: it counts units used and cuts supply when the credit runs out.</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Additive manufacturing (3D printing):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9 OF 10 · ADDITIVE MANUFACTURING (3D PRINTING)</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Making an object layer by layer from a digital 3D design, instead of cutting it from a solid block or casting it in a mould.</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Design in CAD software, slice into thin layers, then the printer builds each layer</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Materials: plastic, resin, metal powder, even concrete</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No moulds needed, so every item can be different</a:t>
            </a:r>
            <a:endParaRPr lang="en-US" sz="1600" dirty="0"/>
          </a:p>
        </p:txBody>
      </p:sp>
      <p:pic>
        <p:nvPicPr>
          <p:cNvPr id="8" name="Image 0" descr="Additive manufacturing (3D printing)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Additive manufacturing (3D printing)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9 OF 10 · ADDITIVE MANUFACTURING (3D PRINTING)</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Prototyping</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Test product designs in hours instead of weeks</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Spare parts</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Print rare parts on demand instead of importing them</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Health</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Custom prosthetic limbs, dental crowns and surgical models</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Construction</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Printing the walls of houses and schools in concrete</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Faster product development</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Less waste and less stock to hold</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Mass customisation</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Local manufacturing and fewer imports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Slow for mass production, costly materials, and easy copying of protected designs.</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Africa: in 2021, 14Trees 3D-printed a school building in Malawi, showing a faster, lower-cost way to build.</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5G: what is it?</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10 OF 10 · 5G</a:t>
            </a:r>
            <a:endParaRPr lang="en-US" sz="1200" dirty="0"/>
          </a:p>
        </p:txBody>
      </p:sp>
      <p:sp>
        <p:nvSpPr>
          <p:cNvPr id="5" name="Text 2"/>
          <p:cNvSpPr txBox="1"/>
          <p:nvPr/>
        </p:nvSpPr>
        <p:spPr>
          <a:xfrm>
            <a:off x="548640" y="1600200"/>
            <a:ext cx="5760720" cy="1371600"/>
          </a:xfrm>
          <a:prstGeom prst="rect">
            <a:avLst/>
          </a:prstGeom>
          <a:noFill/>
          <a:ln/>
        </p:spPr>
        <p:txBody>
          <a:bodyPr wrap="square" lIns="0" tIns="0" rIns="0" bIns="0" rtlCol="0" anchor="t"/>
          <a:lstStyle/>
          <a:p>
            <a:pPr marL="0" indent="0">
              <a:buNone/>
            </a:pPr>
            <a:r>
              <a:rPr lang="en-US" sz="1800" dirty="0">
                <a:solidFill>
                  <a:srgbClr val="14213D"/>
                </a:solidFill>
                <a:latin typeface="Calibri" pitchFamily="34" charset="0"/>
                <a:ea typeface="Calibri" pitchFamily="34" charset="-122"/>
                <a:cs typeface="Calibri" pitchFamily="34" charset="-120"/>
              </a:rPr>
              <a:t>The fifth generation of mobile networks: much faster speeds, very low delay (latency), and the ability to connect huge numbers of devices at once.</a:t>
            </a:r>
            <a:endParaRPr lang="en-US" sz="1800" dirty="0"/>
          </a:p>
        </p:txBody>
      </p:sp>
      <p:sp>
        <p:nvSpPr>
          <p:cNvPr id="6" name="Text 3"/>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How it works</a:t>
            </a:r>
            <a:endParaRPr lang="en-US" sz="1700" dirty="0"/>
          </a:p>
        </p:txBody>
      </p:sp>
      <p:sp>
        <p:nvSpPr>
          <p:cNvPr id="7" name="Text 4"/>
          <p:cNvSpPr txBox="1"/>
          <p:nvPr/>
        </p:nvSpPr>
        <p:spPr>
          <a:xfrm>
            <a:off x="548640" y="3520440"/>
            <a:ext cx="5760720" cy="25603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Speed: many times faster than 4G</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Low latency: responses in milliseconds, close to real time</a:t>
            </a:r>
            <a:endParaRPr lang="en-US" sz="1600" dirty="0"/>
          </a:p>
          <a:p>
            <a:pPr marL="342900" indent="-342900">
              <a:spcAft>
                <a:spcPts val="800"/>
              </a:spcAft>
              <a:buSzPct val="100000"/>
              <a:buChar char="•"/>
            </a:pPr>
            <a:r>
              <a:rPr lang="en-US" sz="1600" dirty="0">
                <a:solidFill>
                  <a:srgbClr val="3E4756"/>
                </a:solidFill>
                <a:latin typeface="Calibri" pitchFamily="34" charset="0"/>
                <a:ea typeface="Calibri" pitchFamily="34" charset="-122"/>
                <a:cs typeface="Calibri" pitchFamily="34" charset="-120"/>
              </a:rPr>
              <a:t>Massive connections: designed for up to about one million devices per square kilometre</a:t>
            </a:r>
            <a:endParaRPr lang="en-US" sz="1600" dirty="0"/>
          </a:p>
        </p:txBody>
      </p:sp>
      <p:pic>
        <p:nvPicPr>
          <p:cNvPr id="8" name="Image 0" descr="5G illustration"/>
          <p:cNvPicPr>
            <a:picLocks noChangeAspect="1"/>
          </p:cNvPicPr>
          <p:nvPr/>
        </p:nvPicPr>
        <p:blipFill>
          <a:blip r:embed="rId3"/>
          <a:stretch>
            <a:fillRect/>
          </a:stretch>
        </p:blipFill>
        <p:spPr>
          <a:xfrm>
            <a:off x="6675120" y="1645920"/>
            <a:ext cx="4965192" cy="3474720"/>
          </a:xfrm>
          <a:prstGeom prst="rect">
            <a:avLst/>
          </a:prstGeom>
        </p:spPr>
      </p:pic>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5G in business today</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TECHNOLOGY 10 OF 10 · 5G</a:t>
            </a:r>
            <a:endParaRPr lang="en-US" sz="1200" dirty="0"/>
          </a:p>
        </p:txBody>
      </p:sp>
      <p:sp>
        <p:nvSpPr>
          <p:cNvPr id="5" name="Text 2"/>
          <p:cNvSpPr txBox="1"/>
          <p:nvPr/>
        </p:nvSpPr>
        <p:spPr>
          <a:xfrm>
            <a:off x="548640" y="1554480"/>
            <a:ext cx="640080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Applications</a:t>
            </a:r>
            <a:endParaRPr lang="en-US" sz="1700" dirty="0"/>
          </a:p>
        </p:txBody>
      </p:sp>
      <p:sp>
        <p:nvSpPr>
          <p:cNvPr id="6" name="Shape 3"/>
          <p:cNvSpPr/>
          <p:nvPr/>
        </p:nvSpPr>
        <p:spPr>
          <a:xfrm>
            <a:off x="548640" y="2011680"/>
            <a:ext cx="3108960" cy="1188720"/>
          </a:xfrm>
          <a:prstGeom prst="roundRect">
            <a:avLst>
              <a:gd name="adj" fmla="val 7692"/>
            </a:avLst>
          </a:prstGeom>
          <a:solidFill>
            <a:srgbClr val="FFFDF8"/>
          </a:solidFill>
          <a:ln w="9525">
            <a:solidFill>
              <a:srgbClr val="E4DFD3"/>
            </a:solidFill>
            <a:prstDash val="solid"/>
          </a:ln>
        </p:spPr>
      </p:sp>
      <p:sp>
        <p:nvSpPr>
          <p:cNvPr id="7" name="Text 4"/>
          <p:cNvSpPr txBox="1"/>
          <p:nvPr/>
        </p:nvSpPr>
        <p:spPr>
          <a:xfrm>
            <a:off x="71323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Connectivity</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Fixed wireless broadband for homes and offices</a:t>
            </a:r>
            <a:endParaRPr lang="en-US" sz="1600" dirty="0"/>
          </a:p>
        </p:txBody>
      </p:sp>
      <p:sp>
        <p:nvSpPr>
          <p:cNvPr id="8" name="Shape 5"/>
          <p:cNvSpPr/>
          <p:nvPr/>
        </p:nvSpPr>
        <p:spPr>
          <a:xfrm>
            <a:off x="3840480" y="2011680"/>
            <a:ext cx="3108960" cy="1188720"/>
          </a:xfrm>
          <a:prstGeom prst="roundRect">
            <a:avLst>
              <a:gd name="adj" fmla="val 7692"/>
            </a:avLst>
          </a:prstGeom>
          <a:solidFill>
            <a:srgbClr val="FFFDF8"/>
          </a:solidFill>
          <a:ln w="9525">
            <a:solidFill>
              <a:srgbClr val="E4DFD3"/>
            </a:solidFill>
            <a:prstDash val="solid"/>
          </a:ln>
        </p:spPr>
      </p:sp>
      <p:sp>
        <p:nvSpPr>
          <p:cNvPr id="9" name="Text 6"/>
          <p:cNvSpPr txBox="1"/>
          <p:nvPr/>
        </p:nvSpPr>
        <p:spPr>
          <a:xfrm>
            <a:off x="4005072" y="212140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Industry</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Smart factories, connected machines and robots</a:t>
            </a:r>
            <a:endParaRPr lang="en-US" sz="1600" dirty="0"/>
          </a:p>
        </p:txBody>
      </p:sp>
      <p:sp>
        <p:nvSpPr>
          <p:cNvPr id="10" name="Shape 7"/>
          <p:cNvSpPr/>
          <p:nvPr/>
        </p:nvSpPr>
        <p:spPr>
          <a:xfrm>
            <a:off x="548640" y="3337560"/>
            <a:ext cx="3108960" cy="1188720"/>
          </a:xfrm>
          <a:prstGeom prst="roundRect">
            <a:avLst>
              <a:gd name="adj" fmla="val 7692"/>
            </a:avLst>
          </a:prstGeom>
          <a:solidFill>
            <a:srgbClr val="FFFDF8"/>
          </a:solidFill>
          <a:ln w="9525">
            <a:solidFill>
              <a:srgbClr val="E4DFD3"/>
            </a:solidFill>
            <a:prstDash val="solid"/>
          </a:ln>
        </p:spPr>
      </p:sp>
      <p:sp>
        <p:nvSpPr>
          <p:cNvPr id="11" name="Text 8"/>
          <p:cNvSpPr txBox="1"/>
          <p:nvPr/>
        </p:nvSpPr>
        <p:spPr>
          <a:xfrm>
            <a:off x="71323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Transport</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Connected vehicles and smart traffic control</a:t>
            </a:r>
            <a:endParaRPr lang="en-US" sz="1600" dirty="0"/>
          </a:p>
        </p:txBody>
      </p:sp>
      <p:sp>
        <p:nvSpPr>
          <p:cNvPr id="12" name="Shape 9"/>
          <p:cNvSpPr/>
          <p:nvPr/>
        </p:nvSpPr>
        <p:spPr>
          <a:xfrm>
            <a:off x="3840480" y="3337560"/>
            <a:ext cx="3108960" cy="1188720"/>
          </a:xfrm>
          <a:prstGeom prst="roundRect">
            <a:avLst>
              <a:gd name="adj" fmla="val 7692"/>
            </a:avLst>
          </a:prstGeom>
          <a:solidFill>
            <a:srgbClr val="FFFDF8"/>
          </a:solidFill>
          <a:ln w="9525">
            <a:solidFill>
              <a:srgbClr val="E4DFD3"/>
            </a:solidFill>
            <a:prstDash val="solid"/>
          </a:ln>
        </p:spPr>
      </p:sp>
      <p:sp>
        <p:nvSpPr>
          <p:cNvPr id="13" name="Text 10"/>
          <p:cNvSpPr txBox="1"/>
          <p:nvPr/>
        </p:nvSpPr>
        <p:spPr>
          <a:xfrm>
            <a:off x="4005072" y="3447288"/>
            <a:ext cx="2779776" cy="987552"/>
          </a:xfrm>
          <a:prstGeom prst="rect">
            <a:avLst/>
          </a:prstGeom>
          <a:noFill/>
          <a:ln/>
        </p:spPr>
        <p:txBody>
          <a:bodyPr wrap="square" lIns="0" tIns="0" rIns="0" bIns="0" rtlCol="0" anchor="t"/>
          <a:lstStyle/>
          <a:p>
            <a:pPr marL="0" indent="0">
              <a:spcAft>
                <a:spcPts val="400"/>
              </a:spcAft>
              <a:buNone/>
            </a:pPr>
            <a:r>
              <a:rPr lang="en-US" sz="1600" b="1" dirty="0">
                <a:solidFill>
                  <a:srgbClr val="14213D"/>
                </a:solidFill>
                <a:latin typeface="Cambria" pitchFamily="34" charset="0"/>
                <a:ea typeface="Cambria" pitchFamily="34" charset="-122"/>
                <a:cs typeface="Cambria" pitchFamily="34" charset="-120"/>
              </a:rPr>
              <a:t>Health and media</a:t>
            </a:r>
            <a:endParaRPr lang="en-US" sz="1600" dirty="0"/>
          </a:p>
          <a:p>
            <a:pPr marL="0" indent="0">
              <a:buNone/>
            </a:pPr>
            <a:r>
              <a:rPr lang="en-US" sz="1400" dirty="0">
                <a:solidFill>
                  <a:srgbClr val="3E4756"/>
                </a:solidFill>
                <a:latin typeface="Calibri" pitchFamily="34" charset="0"/>
                <a:ea typeface="Calibri" pitchFamily="34" charset="-122"/>
                <a:cs typeface="Calibri" pitchFamily="34" charset="-120"/>
              </a:rPr>
              <a:t>Remote consultations, HD streaming, AR and VR</a:t>
            </a:r>
            <a:endParaRPr lang="en-US" sz="1600" dirty="0"/>
          </a:p>
        </p:txBody>
      </p:sp>
      <p:sp>
        <p:nvSpPr>
          <p:cNvPr id="14" name="Shape 11"/>
          <p:cNvSpPr/>
          <p:nvPr/>
        </p:nvSpPr>
        <p:spPr>
          <a:xfrm>
            <a:off x="7178040" y="1554480"/>
            <a:ext cx="4462272" cy="2697480"/>
          </a:xfrm>
          <a:prstGeom prst="roundRect">
            <a:avLst>
              <a:gd name="adj" fmla="val 3390"/>
            </a:avLst>
          </a:prstGeom>
          <a:solidFill>
            <a:srgbClr val="E9EEF3"/>
          </a:solidFill>
          <a:ln w="9525">
            <a:solidFill>
              <a:srgbClr val="E9EEF3"/>
            </a:solidFill>
            <a:prstDash val="solid"/>
          </a:ln>
        </p:spPr>
      </p:sp>
      <p:sp>
        <p:nvSpPr>
          <p:cNvPr id="15" name="Text 12"/>
          <p:cNvSpPr txBox="1"/>
          <p:nvPr/>
        </p:nvSpPr>
        <p:spPr>
          <a:xfrm>
            <a:off x="7406640" y="1691640"/>
            <a:ext cx="4023360" cy="365760"/>
          </a:xfrm>
          <a:prstGeom prst="rect">
            <a:avLst/>
          </a:prstGeom>
          <a:noFill/>
          <a:ln/>
        </p:spPr>
        <p:txBody>
          <a:bodyPr wrap="square" lIns="0" tIns="0" rIns="0" bIns="0" rtlCol="0" anchor="ctr"/>
          <a:lstStyle/>
          <a:p>
            <a:pPr marL="0" indent="0">
              <a:buNone/>
            </a:pPr>
            <a:r>
              <a:rPr lang="en-US" sz="1700" b="1" dirty="0">
                <a:solidFill>
                  <a:srgbClr val="2A6F97"/>
                </a:solidFill>
                <a:latin typeface="Cambria" pitchFamily="34" charset="0"/>
                <a:ea typeface="Cambria" pitchFamily="34" charset="-122"/>
                <a:cs typeface="Cambria" pitchFamily="34" charset="-120"/>
              </a:rPr>
              <a:t>Benefits</a:t>
            </a:r>
            <a:endParaRPr lang="en-US" sz="1700" dirty="0"/>
          </a:p>
        </p:txBody>
      </p:sp>
      <p:sp>
        <p:nvSpPr>
          <p:cNvPr id="16" name="Text 13"/>
          <p:cNvSpPr txBox="1"/>
          <p:nvPr/>
        </p:nvSpPr>
        <p:spPr>
          <a:xfrm>
            <a:off x="7406640" y="2148840"/>
            <a:ext cx="4023360" cy="20116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Faster business operations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Makes IoT, AR and automation practical</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Broadband without laying cables</a:t>
            </a:r>
            <a:endParaRPr lang="en-US" sz="1500" dirty="0"/>
          </a:p>
          <a:p>
            <a:pPr marL="342900" indent="-342900">
              <a:spcAft>
                <a:spcPts val="600"/>
              </a:spcAft>
              <a:buSzPct val="100000"/>
              <a:buChar char="•"/>
            </a:pPr>
            <a:r>
              <a:rPr lang="en-US" sz="1500" dirty="0">
                <a:solidFill>
                  <a:srgbClr val="14213D"/>
                </a:solidFill>
                <a:latin typeface="Calibri" pitchFamily="34" charset="0"/>
                <a:ea typeface="Calibri" pitchFamily="34" charset="-122"/>
                <a:cs typeface="Calibri" pitchFamily="34" charset="-120"/>
              </a:rPr>
              <a:t>New digital services</a:t>
            </a:r>
            <a:endParaRPr lang="en-US" sz="1500" dirty="0"/>
          </a:p>
        </p:txBody>
      </p:sp>
      <p:sp>
        <p:nvSpPr>
          <p:cNvPr id="17" name="Shape 14"/>
          <p:cNvSpPr/>
          <p:nvPr/>
        </p:nvSpPr>
        <p:spPr>
          <a:xfrm>
            <a:off x="7178040" y="4389120"/>
            <a:ext cx="4462272" cy="1188720"/>
          </a:xfrm>
          <a:prstGeom prst="roundRect">
            <a:avLst>
              <a:gd name="adj" fmla="val 7692"/>
            </a:avLst>
          </a:prstGeom>
          <a:solidFill>
            <a:srgbClr val="FBEBDD"/>
          </a:solidFill>
          <a:ln w="9525">
            <a:solidFill>
              <a:srgbClr val="FBEBDD"/>
            </a:solidFill>
            <a:prstDash val="solid"/>
          </a:ln>
        </p:spPr>
      </p:sp>
      <p:sp>
        <p:nvSpPr>
          <p:cNvPr id="18" name="Text 15"/>
          <p:cNvSpPr txBox="1"/>
          <p:nvPr/>
        </p:nvSpPr>
        <p:spPr>
          <a:xfrm>
            <a:off x="7406640" y="4389120"/>
            <a:ext cx="4023360" cy="1188720"/>
          </a:xfrm>
          <a:prstGeom prst="rect">
            <a:avLst/>
          </a:prstGeom>
          <a:noFill/>
          <a:ln/>
        </p:spPr>
        <p:txBody>
          <a:bodyPr wrap="square" lIns="0" tIns="0" rIns="0" bIns="0" rtlCol="0" anchor="ctr"/>
          <a:lstStyle/>
          <a:p>
            <a:pPr marL="0" indent="0">
              <a:buNone/>
            </a:pPr>
            <a:r>
              <a:rPr lang="en-US" sz="1300" b="1" dirty="0">
                <a:solidFill>
                  <a:srgbClr val="B8541A"/>
                </a:solidFill>
                <a:latin typeface="Calibri" pitchFamily="34" charset="0"/>
                <a:ea typeface="Calibri" pitchFamily="34" charset="-122"/>
                <a:cs typeface="Calibri" pitchFamily="34" charset="-120"/>
              </a:rPr>
              <a:t>Watch out: </a:t>
            </a:r>
            <a:r>
              <a:rPr lang="en-US" sz="1300" dirty="0">
                <a:solidFill>
                  <a:srgbClr val="14213D"/>
                </a:solidFill>
                <a:latin typeface="Calibri" pitchFamily="34" charset="0"/>
                <a:ea typeface="Calibri" pitchFamily="34" charset="-122"/>
                <a:cs typeface="Calibri" pitchFamily="34" charset="-120"/>
              </a:rPr>
              <a:t>High rollout cost, limited coverage outside cities, and the need for 5G-ready devices.</a:t>
            </a:r>
            <a:endParaRPr lang="en-US" sz="1300" dirty="0"/>
          </a:p>
        </p:txBody>
      </p:sp>
      <p:sp>
        <p:nvSpPr>
          <p:cNvPr id="19" name="Shape 16"/>
          <p:cNvSpPr/>
          <p:nvPr/>
        </p:nvSpPr>
        <p:spPr>
          <a:xfrm>
            <a:off x="548640" y="4800600"/>
            <a:ext cx="6400800" cy="1234440"/>
          </a:xfrm>
          <a:prstGeom prst="roundRect">
            <a:avLst>
              <a:gd name="adj" fmla="val 7407"/>
            </a:avLst>
          </a:prstGeom>
          <a:solidFill>
            <a:srgbClr val="14213D"/>
          </a:solidFill>
          <a:ln w="9525">
            <a:solidFill>
              <a:srgbClr val="14213D"/>
            </a:solidFill>
            <a:prstDash val="solid"/>
          </a:ln>
        </p:spPr>
      </p:sp>
      <p:sp>
        <p:nvSpPr>
          <p:cNvPr id="20" name="Text 17"/>
          <p:cNvSpPr txBox="1"/>
          <p:nvPr/>
        </p:nvSpPr>
        <p:spPr>
          <a:xfrm>
            <a:off x="777240" y="4800600"/>
            <a:ext cx="5943600" cy="12344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Uganda: MTN Uganda launched the country's first commercial 5G network in 2023, and Airtel Uganda followed.</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The ten technologies at a glance</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SUMMARY</a:t>
            </a:r>
            <a:endParaRPr lang="en-US" sz="12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3749040"/>
        </p:xfrm>
        <a:graphic>
          <a:graphicData uri="http://schemas.openxmlformats.org/drawingml/2006/table">
            <a:tbl>
              <a:tblPr/>
              <a:tblGrid>
                <a:gridCol w="1996995">
                  <a:extLst>
                    <a:ext uri="{9D8B030D-6E8A-4147-A177-3AD203B41FA5}">
                      <a16:colId xmlns:a16="http://schemas.microsoft.com/office/drawing/2014/main" val="20000"/>
                    </a:ext>
                  </a:extLst>
                </a:gridCol>
                <a:gridCol w="3550213">
                  <a:extLst>
                    <a:ext uri="{9D8B030D-6E8A-4147-A177-3AD203B41FA5}">
                      <a16:colId xmlns:a16="http://schemas.microsoft.com/office/drawing/2014/main" val="20001"/>
                    </a:ext>
                  </a:extLst>
                </a:gridCol>
                <a:gridCol w="3106436">
                  <a:extLst>
                    <a:ext uri="{9D8B030D-6E8A-4147-A177-3AD203B41FA5}">
                      <a16:colId xmlns:a16="http://schemas.microsoft.com/office/drawing/2014/main" val="20002"/>
                    </a:ext>
                  </a:extLst>
                </a:gridCol>
                <a:gridCol w="2440771">
                  <a:extLst>
                    <a:ext uri="{9D8B030D-6E8A-4147-A177-3AD203B41FA5}">
                      <a16:colId xmlns:a16="http://schemas.microsoft.com/office/drawing/2014/main" val="20003"/>
                    </a:ext>
                  </a:extLst>
                </a:gridCol>
              </a:tblGrid>
              <a:tr h="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Technology</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In one line</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Key business benefit</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Readiness in Uganda*</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Nanotechnology</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Materials engineered at atom scale</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Better, lighter, stronger products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Early (mostly imported)</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1"/>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Biotechnology</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Using living cells and DNA</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Food security and local medicines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Growing</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02"/>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Blockchain</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Shared ledger that cannot be secretly changed</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Trust and traceability</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Early</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3"/>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Cloud computing</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Renting IT over the internet</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Low cost, scalable IT</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In use</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04"/>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Quantum computing</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Qubits that are 0 and 1 at once</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Solving very hard problems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Very early</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5"/>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Autonomic computing</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Systems that manage themselves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Less downtime and IT cost</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Growing (via cloud)</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06"/>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Computer vision</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AI that understands images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Fast automated inspection</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Growing</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7"/>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Embedded systems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Small computers inside devices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Automation and smart products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In use</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08"/>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3D printing</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Building objects layer by layer</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Rapid prototypes, local parts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Early</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9"/>
                  </a:ext>
                </a:extLst>
              </a:tr>
              <a:tr h="0">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5G</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Very fast, low-delay mobile network</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Enables IoT, AR and automation</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500" dirty="0">
                          <a:solidFill>
                            <a:srgbClr val="3E4756"/>
                          </a:solidFill>
                          <a:latin typeface="Calibri" pitchFamily="34" charset="0"/>
                          <a:ea typeface="Calibri" pitchFamily="34" charset="-122"/>
                          <a:cs typeface="Calibri" pitchFamily="34" charset="-120"/>
                        </a:rPr>
                        <a:t>Growing (urban areas)</a:t>
                      </a:r>
                      <a:endParaRPr lang="en-US" sz="15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10"/>
                  </a:ext>
                </a:extLst>
              </a:tr>
            </a:tbl>
          </a:graphicData>
        </a:graphic>
      </p:graphicFrame>
      <p:sp>
        <p:nvSpPr>
          <p:cNvPr id="6" name="Text 2"/>
          <p:cNvSpPr txBox="1"/>
          <p:nvPr/>
        </p:nvSpPr>
        <p:spPr>
          <a:xfrm>
            <a:off x="548640" y="6035040"/>
            <a:ext cx="5486400" cy="228600"/>
          </a:xfrm>
          <a:prstGeom prst="rect">
            <a:avLst/>
          </a:prstGeom>
          <a:noFill/>
          <a:ln/>
        </p:spPr>
        <p:txBody>
          <a:bodyPr wrap="square" lIns="0" tIns="0" rIns="0" bIns="0" rtlCol="0" anchor="ctr"/>
          <a:lstStyle/>
          <a:p>
            <a:pPr marL="0" indent="0">
              <a:buNone/>
            </a:pPr>
            <a:r>
              <a:rPr lang="en-US" sz="1000" i="1" dirty="0">
                <a:solidFill>
                  <a:srgbClr val="5F6672"/>
                </a:solidFill>
                <a:latin typeface="Calibri" pitchFamily="34" charset="0"/>
                <a:ea typeface="Calibri" pitchFamily="34" charset="-122"/>
                <a:cs typeface="Calibri" pitchFamily="34" charset="-120"/>
              </a:rPr>
              <a:t>*Lecturer's judgement for class discussion</a:t>
            </a:r>
            <a:endParaRPr lang="en-US" sz="1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The technologies work best together</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CONVERGENCE</a:t>
            </a:r>
            <a:endParaRPr lang="en-US" sz="1200" dirty="0"/>
          </a:p>
        </p:txBody>
      </p:sp>
      <p:sp>
        <p:nvSpPr>
          <p:cNvPr id="5" name="Text 2"/>
          <p:cNvSpPr txBox="1"/>
          <p:nvPr/>
        </p:nvSpPr>
        <p:spPr>
          <a:xfrm>
            <a:off x="548640" y="1600200"/>
            <a:ext cx="11094415" cy="411480"/>
          </a:xfrm>
          <a:prstGeom prst="rect">
            <a:avLst/>
          </a:prstGeom>
          <a:noFill/>
          <a:ln/>
        </p:spPr>
        <p:txBody>
          <a:bodyPr wrap="square" lIns="0" tIns="0" rIns="0" bIns="0" rtlCol="0" anchor="ctr"/>
          <a:lstStyle/>
          <a:p>
            <a:pPr marL="0" indent="0">
              <a:buNone/>
            </a:pPr>
            <a:r>
              <a:rPr lang="en-US" sz="1800" b="1" dirty="0">
                <a:solidFill>
                  <a:srgbClr val="2A6F97"/>
                </a:solidFill>
                <a:latin typeface="Cambria" pitchFamily="34" charset="0"/>
                <a:ea typeface="Cambria" pitchFamily="34" charset="-122"/>
                <a:cs typeface="Cambria" pitchFamily="34" charset="-120"/>
              </a:rPr>
              <a:t>Example: a smart coffee value chain in Uganda</a:t>
            </a:r>
            <a:endParaRPr lang="en-US" sz="1800" dirty="0"/>
          </a:p>
        </p:txBody>
      </p:sp>
      <p:sp>
        <p:nvSpPr>
          <p:cNvPr id="6" name="Shape 3"/>
          <p:cNvSpPr/>
          <p:nvPr/>
        </p:nvSpPr>
        <p:spPr>
          <a:xfrm>
            <a:off x="548640" y="2194560"/>
            <a:ext cx="1962851" cy="2743200"/>
          </a:xfrm>
          <a:prstGeom prst="roundRect">
            <a:avLst>
              <a:gd name="adj" fmla="val 4659"/>
            </a:avLst>
          </a:prstGeom>
          <a:solidFill>
            <a:srgbClr val="FFFDF8"/>
          </a:solidFill>
          <a:ln w="9525">
            <a:solidFill>
              <a:srgbClr val="E4DFD3"/>
            </a:solidFill>
            <a:prstDash val="solid"/>
          </a:ln>
        </p:spPr>
      </p:sp>
      <p:pic>
        <p:nvPicPr>
          <p:cNvPr id="7" name="Image 0" descr="Embedded sensors"/>
          <p:cNvPicPr>
            <a:picLocks noChangeAspect="1"/>
          </p:cNvPicPr>
          <p:nvPr/>
        </p:nvPicPr>
        <p:blipFill>
          <a:blip r:embed="rId3"/>
          <a:stretch>
            <a:fillRect/>
          </a:stretch>
        </p:blipFill>
        <p:spPr>
          <a:xfrm>
            <a:off x="658368" y="2304288"/>
            <a:ext cx="1743395" cy="1220377"/>
          </a:xfrm>
          <a:prstGeom prst="rect">
            <a:avLst/>
          </a:prstGeom>
        </p:spPr>
      </p:pic>
      <p:sp>
        <p:nvSpPr>
          <p:cNvPr id="8" name="Text 4"/>
          <p:cNvSpPr txBox="1"/>
          <p:nvPr/>
        </p:nvSpPr>
        <p:spPr>
          <a:xfrm>
            <a:off x="685800" y="3840480"/>
            <a:ext cx="1688531" cy="1554480"/>
          </a:xfrm>
          <a:prstGeom prst="rect">
            <a:avLst/>
          </a:prstGeom>
          <a:noFill/>
          <a:ln/>
        </p:spPr>
        <p:txBody>
          <a:bodyPr wrap="square" lIns="0" tIns="0" rIns="0" bIns="0" rtlCol="0" anchor="t"/>
          <a:lstStyle/>
          <a:p>
            <a:pPr marL="0" indent="0">
              <a:spcAft>
                <a:spcPts val="400"/>
              </a:spcAft>
              <a:buNone/>
            </a:pPr>
            <a:r>
              <a:rPr lang="en-US" sz="1500" b="1" dirty="0">
                <a:solidFill>
                  <a:srgbClr val="14213D"/>
                </a:solidFill>
                <a:latin typeface="Cambria" pitchFamily="34" charset="0"/>
                <a:ea typeface="Cambria" pitchFamily="34" charset="-122"/>
                <a:cs typeface="Cambria" pitchFamily="34" charset="-120"/>
              </a:rPr>
              <a:t>Embedded sensors</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Measure soil moisture on the farm</a:t>
            </a:r>
            <a:endParaRPr lang="en-US" sz="1500" dirty="0"/>
          </a:p>
        </p:txBody>
      </p:sp>
      <p:sp>
        <p:nvSpPr>
          <p:cNvPr id="9" name="Shape 5"/>
          <p:cNvSpPr/>
          <p:nvPr/>
        </p:nvSpPr>
        <p:spPr>
          <a:xfrm>
            <a:off x="2548067" y="2971800"/>
            <a:ext cx="246888" cy="274320"/>
          </a:xfrm>
          <a:prstGeom prst="rightArrow">
            <a:avLst/>
          </a:prstGeom>
          <a:solidFill>
            <a:srgbClr val="E07A2F"/>
          </a:solidFill>
          <a:ln w="12700">
            <a:solidFill>
              <a:srgbClr val="E07A2F"/>
            </a:solidFill>
            <a:prstDash val="solid"/>
          </a:ln>
        </p:spPr>
      </p:sp>
      <p:sp>
        <p:nvSpPr>
          <p:cNvPr id="10" name="Shape 6"/>
          <p:cNvSpPr/>
          <p:nvPr/>
        </p:nvSpPr>
        <p:spPr>
          <a:xfrm>
            <a:off x="2831531" y="2194560"/>
            <a:ext cx="1962851" cy="2743200"/>
          </a:xfrm>
          <a:prstGeom prst="roundRect">
            <a:avLst>
              <a:gd name="adj" fmla="val 4659"/>
            </a:avLst>
          </a:prstGeom>
          <a:solidFill>
            <a:srgbClr val="FFFDF8"/>
          </a:solidFill>
          <a:ln w="9525">
            <a:solidFill>
              <a:srgbClr val="E4DFD3"/>
            </a:solidFill>
            <a:prstDash val="solid"/>
          </a:ln>
        </p:spPr>
      </p:sp>
      <p:pic>
        <p:nvPicPr>
          <p:cNvPr id="11" name="Image 1" descr="5G / mobile network"/>
          <p:cNvPicPr>
            <a:picLocks noChangeAspect="1"/>
          </p:cNvPicPr>
          <p:nvPr/>
        </p:nvPicPr>
        <p:blipFill>
          <a:blip r:embed="rId4"/>
          <a:stretch>
            <a:fillRect/>
          </a:stretch>
        </p:blipFill>
        <p:spPr>
          <a:xfrm>
            <a:off x="2941259" y="2304288"/>
            <a:ext cx="1743395" cy="1220377"/>
          </a:xfrm>
          <a:prstGeom prst="rect">
            <a:avLst/>
          </a:prstGeom>
        </p:spPr>
      </p:pic>
      <p:sp>
        <p:nvSpPr>
          <p:cNvPr id="12" name="Text 7"/>
          <p:cNvSpPr txBox="1"/>
          <p:nvPr/>
        </p:nvSpPr>
        <p:spPr>
          <a:xfrm>
            <a:off x="2968691" y="3840480"/>
            <a:ext cx="1688531" cy="1554480"/>
          </a:xfrm>
          <a:prstGeom prst="rect">
            <a:avLst/>
          </a:prstGeom>
          <a:noFill/>
          <a:ln/>
        </p:spPr>
        <p:txBody>
          <a:bodyPr wrap="square" lIns="0" tIns="0" rIns="0" bIns="0" rtlCol="0" anchor="t"/>
          <a:lstStyle/>
          <a:p>
            <a:pPr marL="0" indent="0">
              <a:spcAft>
                <a:spcPts val="400"/>
              </a:spcAft>
              <a:buNone/>
            </a:pPr>
            <a:r>
              <a:rPr lang="en-US" sz="1500" b="1" dirty="0">
                <a:solidFill>
                  <a:srgbClr val="14213D"/>
                </a:solidFill>
                <a:latin typeface="Cambria" pitchFamily="34" charset="0"/>
                <a:ea typeface="Cambria" pitchFamily="34" charset="-122"/>
                <a:cs typeface="Cambria" pitchFamily="34" charset="-120"/>
              </a:rPr>
              <a:t>5G / mobile network</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Sends the data in real time</a:t>
            </a:r>
            <a:endParaRPr lang="en-US" sz="1500" dirty="0"/>
          </a:p>
        </p:txBody>
      </p:sp>
      <p:sp>
        <p:nvSpPr>
          <p:cNvPr id="13" name="Shape 8"/>
          <p:cNvSpPr/>
          <p:nvPr/>
        </p:nvSpPr>
        <p:spPr>
          <a:xfrm>
            <a:off x="4830958" y="2971800"/>
            <a:ext cx="246888" cy="274320"/>
          </a:xfrm>
          <a:prstGeom prst="rightArrow">
            <a:avLst/>
          </a:prstGeom>
          <a:solidFill>
            <a:srgbClr val="E07A2F"/>
          </a:solidFill>
          <a:ln w="12700">
            <a:solidFill>
              <a:srgbClr val="E07A2F"/>
            </a:solidFill>
            <a:prstDash val="solid"/>
          </a:ln>
        </p:spPr>
      </p:sp>
      <p:sp>
        <p:nvSpPr>
          <p:cNvPr id="14" name="Shape 9"/>
          <p:cNvSpPr/>
          <p:nvPr/>
        </p:nvSpPr>
        <p:spPr>
          <a:xfrm>
            <a:off x="5114422" y="2194560"/>
            <a:ext cx="1962851" cy="2743200"/>
          </a:xfrm>
          <a:prstGeom prst="roundRect">
            <a:avLst>
              <a:gd name="adj" fmla="val 4659"/>
            </a:avLst>
          </a:prstGeom>
          <a:solidFill>
            <a:srgbClr val="FFFDF8"/>
          </a:solidFill>
          <a:ln w="9525">
            <a:solidFill>
              <a:srgbClr val="E4DFD3"/>
            </a:solidFill>
            <a:prstDash val="solid"/>
          </a:ln>
        </p:spPr>
      </p:sp>
      <p:pic>
        <p:nvPicPr>
          <p:cNvPr id="15" name="Image 2" descr="Cloud computing"/>
          <p:cNvPicPr>
            <a:picLocks noChangeAspect="1"/>
          </p:cNvPicPr>
          <p:nvPr/>
        </p:nvPicPr>
        <p:blipFill>
          <a:blip r:embed="rId5"/>
          <a:stretch>
            <a:fillRect/>
          </a:stretch>
        </p:blipFill>
        <p:spPr>
          <a:xfrm>
            <a:off x="5224150" y="2304288"/>
            <a:ext cx="1743395" cy="1220377"/>
          </a:xfrm>
          <a:prstGeom prst="rect">
            <a:avLst/>
          </a:prstGeom>
        </p:spPr>
      </p:pic>
      <p:sp>
        <p:nvSpPr>
          <p:cNvPr id="16" name="Text 10"/>
          <p:cNvSpPr txBox="1"/>
          <p:nvPr/>
        </p:nvSpPr>
        <p:spPr>
          <a:xfrm>
            <a:off x="5251582" y="3840480"/>
            <a:ext cx="1688531" cy="1554480"/>
          </a:xfrm>
          <a:prstGeom prst="rect">
            <a:avLst/>
          </a:prstGeom>
          <a:noFill/>
          <a:ln/>
        </p:spPr>
        <p:txBody>
          <a:bodyPr wrap="square" lIns="0" tIns="0" rIns="0" bIns="0" rtlCol="0" anchor="t"/>
          <a:lstStyle/>
          <a:p>
            <a:pPr marL="0" indent="0">
              <a:spcAft>
                <a:spcPts val="400"/>
              </a:spcAft>
              <a:buNone/>
            </a:pPr>
            <a:r>
              <a:rPr lang="en-US" sz="1500" b="1" dirty="0">
                <a:solidFill>
                  <a:srgbClr val="14213D"/>
                </a:solidFill>
                <a:latin typeface="Cambria" pitchFamily="34" charset="0"/>
                <a:ea typeface="Cambria" pitchFamily="34" charset="-122"/>
                <a:cs typeface="Cambria" pitchFamily="34" charset="-120"/>
              </a:rPr>
              <a:t>Cloud computing</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Stores and analyses the data</a:t>
            </a:r>
            <a:endParaRPr lang="en-US" sz="1500" dirty="0"/>
          </a:p>
        </p:txBody>
      </p:sp>
      <p:sp>
        <p:nvSpPr>
          <p:cNvPr id="17" name="Shape 11"/>
          <p:cNvSpPr/>
          <p:nvPr/>
        </p:nvSpPr>
        <p:spPr>
          <a:xfrm>
            <a:off x="7113849" y="2971800"/>
            <a:ext cx="246888" cy="274320"/>
          </a:xfrm>
          <a:prstGeom prst="rightArrow">
            <a:avLst/>
          </a:prstGeom>
          <a:solidFill>
            <a:srgbClr val="E07A2F"/>
          </a:solidFill>
          <a:ln w="12700">
            <a:solidFill>
              <a:srgbClr val="E07A2F"/>
            </a:solidFill>
            <a:prstDash val="solid"/>
          </a:ln>
        </p:spPr>
      </p:sp>
      <p:sp>
        <p:nvSpPr>
          <p:cNvPr id="18" name="Shape 12"/>
          <p:cNvSpPr/>
          <p:nvPr/>
        </p:nvSpPr>
        <p:spPr>
          <a:xfrm>
            <a:off x="7397313" y="2194560"/>
            <a:ext cx="1962851" cy="2743200"/>
          </a:xfrm>
          <a:prstGeom prst="roundRect">
            <a:avLst>
              <a:gd name="adj" fmla="val 4659"/>
            </a:avLst>
          </a:prstGeom>
          <a:solidFill>
            <a:srgbClr val="FFFDF8"/>
          </a:solidFill>
          <a:ln w="9525">
            <a:solidFill>
              <a:srgbClr val="E4DFD3"/>
            </a:solidFill>
            <a:prstDash val="solid"/>
          </a:ln>
        </p:spPr>
      </p:sp>
      <p:pic>
        <p:nvPicPr>
          <p:cNvPr id="19" name="Image 3" descr="Computer vision"/>
          <p:cNvPicPr>
            <a:picLocks noChangeAspect="1"/>
          </p:cNvPicPr>
          <p:nvPr/>
        </p:nvPicPr>
        <p:blipFill>
          <a:blip r:embed="rId6"/>
          <a:stretch>
            <a:fillRect/>
          </a:stretch>
        </p:blipFill>
        <p:spPr>
          <a:xfrm>
            <a:off x="7507041" y="2304288"/>
            <a:ext cx="1743395" cy="1220377"/>
          </a:xfrm>
          <a:prstGeom prst="rect">
            <a:avLst/>
          </a:prstGeom>
        </p:spPr>
      </p:pic>
      <p:sp>
        <p:nvSpPr>
          <p:cNvPr id="20" name="Text 13"/>
          <p:cNvSpPr txBox="1"/>
          <p:nvPr/>
        </p:nvSpPr>
        <p:spPr>
          <a:xfrm>
            <a:off x="7534473" y="3840480"/>
            <a:ext cx="1688531" cy="1554480"/>
          </a:xfrm>
          <a:prstGeom prst="rect">
            <a:avLst/>
          </a:prstGeom>
          <a:noFill/>
          <a:ln/>
        </p:spPr>
        <p:txBody>
          <a:bodyPr wrap="square" lIns="0" tIns="0" rIns="0" bIns="0" rtlCol="0" anchor="t"/>
          <a:lstStyle/>
          <a:p>
            <a:pPr marL="0" indent="0">
              <a:spcAft>
                <a:spcPts val="400"/>
              </a:spcAft>
              <a:buNone/>
            </a:pPr>
            <a:r>
              <a:rPr lang="en-US" sz="1500" b="1" dirty="0">
                <a:solidFill>
                  <a:srgbClr val="14213D"/>
                </a:solidFill>
                <a:latin typeface="Cambria" pitchFamily="34" charset="0"/>
                <a:ea typeface="Cambria" pitchFamily="34" charset="-122"/>
                <a:cs typeface="Cambria" pitchFamily="34" charset="-120"/>
              </a:rPr>
              <a:t>Computer vision</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Grades bean quality from photos</a:t>
            </a:r>
            <a:endParaRPr lang="en-US" sz="1500" dirty="0"/>
          </a:p>
        </p:txBody>
      </p:sp>
      <p:sp>
        <p:nvSpPr>
          <p:cNvPr id="21" name="Shape 14"/>
          <p:cNvSpPr/>
          <p:nvPr/>
        </p:nvSpPr>
        <p:spPr>
          <a:xfrm>
            <a:off x="9396740" y="2971800"/>
            <a:ext cx="246888" cy="274320"/>
          </a:xfrm>
          <a:prstGeom prst="rightArrow">
            <a:avLst/>
          </a:prstGeom>
          <a:solidFill>
            <a:srgbClr val="E07A2F"/>
          </a:solidFill>
          <a:ln w="12700">
            <a:solidFill>
              <a:srgbClr val="E07A2F"/>
            </a:solidFill>
            <a:prstDash val="solid"/>
          </a:ln>
        </p:spPr>
      </p:sp>
      <p:sp>
        <p:nvSpPr>
          <p:cNvPr id="22" name="Shape 15"/>
          <p:cNvSpPr/>
          <p:nvPr/>
        </p:nvSpPr>
        <p:spPr>
          <a:xfrm>
            <a:off x="9680204" y="2194560"/>
            <a:ext cx="1962851" cy="2743200"/>
          </a:xfrm>
          <a:prstGeom prst="roundRect">
            <a:avLst>
              <a:gd name="adj" fmla="val 4659"/>
            </a:avLst>
          </a:prstGeom>
          <a:solidFill>
            <a:srgbClr val="FFFDF8"/>
          </a:solidFill>
          <a:ln w="9525">
            <a:solidFill>
              <a:srgbClr val="E4DFD3"/>
            </a:solidFill>
            <a:prstDash val="solid"/>
          </a:ln>
        </p:spPr>
      </p:sp>
      <p:pic>
        <p:nvPicPr>
          <p:cNvPr id="23" name="Image 4" descr="Blockchain"/>
          <p:cNvPicPr>
            <a:picLocks noChangeAspect="1"/>
          </p:cNvPicPr>
          <p:nvPr/>
        </p:nvPicPr>
        <p:blipFill>
          <a:blip r:embed="rId7"/>
          <a:stretch>
            <a:fillRect/>
          </a:stretch>
        </p:blipFill>
        <p:spPr>
          <a:xfrm>
            <a:off x="9789932" y="2304288"/>
            <a:ext cx="1743395" cy="1220377"/>
          </a:xfrm>
          <a:prstGeom prst="rect">
            <a:avLst/>
          </a:prstGeom>
        </p:spPr>
      </p:pic>
      <p:sp>
        <p:nvSpPr>
          <p:cNvPr id="24" name="Text 16"/>
          <p:cNvSpPr txBox="1"/>
          <p:nvPr/>
        </p:nvSpPr>
        <p:spPr>
          <a:xfrm>
            <a:off x="9817364" y="3840480"/>
            <a:ext cx="1688531" cy="1554480"/>
          </a:xfrm>
          <a:prstGeom prst="rect">
            <a:avLst/>
          </a:prstGeom>
          <a:noFill/>
          <a:ln/>
        </p:spPr>
        <p:txBody>
          <a:bodyPr wrap="square" lIns="0" tIns="0" rIns="0" bIns="0" rtlCol="0" anchor="t"/>
          <a:lstStyle/>
          <a:p>
            <a:pPr marL="0" indent="0">
              <a:spcAft>
                <a:spcPts val="400"/>
              </a:spcAft>
              <a:buNone/>
            </a:pPr>
            <a:r>
              <a:rPr lang="en-US" sz="1500" b="1" dirty="0">
                <a:solidFill>
                  <a:srgbClr val="14213D"/>
                </a:solidFill>
                <a:latin typeface="Cambria" pitchFamily="34" charset="0"/>
                <a:ea typeface="Cambria" pitchFamily="34" charset="-122"/>
                <a:cs typeface="Cambria" pitchFamily="34" charset="-120"/>
              </a:rPr>
              <a:t>Blockchain</a:t>
            </a:r>
            <a:endParaRPr lang="en-US" sz="1500" dirty="0"/>
          </a:p>
          <a:p>
            <a:pPr marL="0" indent="0">
              <a:buNone/>
            </a:pPr>
            <a:r>
              <a:rPr lang="en-US" sz="1300" dirty="0">
                <a:solidFill>
                  <a:srgbClr val="3E4756"/>
                </a:solidFill>
                <a:latin typeface="Calibri" pitchFamily="34" charset="0"/>
                <a:ea typeface="Calibri" pitchFamily="34" charset="-122"/>
                <a:cs typeface="Calibri" pitchFamily="34" charset="-120"/>
              </a:rPr>
              <a:t>Proves origin to the buyer</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097280"/>
            <a:ext cx="10515600" cy="1371600"/>
          </a:xfrm>
          <a:prstGeom prst="rect">
            <a:avLst/>
          </a:prstGeom>
          <a:noFill/>
          <a:ln/>
        </p:spPr>
        <p:txBody>
          <a:bodyPr wrap="square" lIns="0" tIns="0" rIns="0" bIns="0" rtlCol="0" anchor="t"/>
          <a:lstStyle/>
          <a:p>
            <a:pPr marL="0" indent="0" algn="l">
              <a:buNone/>
            </a:pPr>
            <a:r>
              <a:rPr lang="en-US" sz="3400" b="1" dirty="0">
                <a:solidFill>
                  <a:srgbClr val="14213D"/>
                </a:solidFill>
                <a:latin typeface="Cambria" pitchFamily="34" charset="0"/>
                <a:ea typeface="Cambria" pitchFamily="34" charset="-122"/>
                <a:cs typeface="Cambria" pitchFamily="34" charset="-120"/>
              </a:rPr>
              <a:t>Which technology should a Ugandan organisation adopt first?</a:t>
            </a:r>
            <a:endParaRPr lang="en-US" sz="3400" dirty="0"/>
          </a:p>
        </p:txBody>
      </p:sp>
      <p:sp>
        <p:nvSpPr>
          <p:cNvPr id="4" name="Text 1"/>
          <p:cNvSpPr txBox="1"/>
          <p:nvPr/>
        </p:nvSpPr>
        <p:spPr>
          <a:xfrm>
            <a:off x="548640" y="731520"/>
            <a:ext cx="11094415" cy="274320"/>
          </a:xfrm>
          <a:prstGeom prst="rect">
            <a:avLst/>
          </a:prstGeom>
          <a:noFill/>
          <a:ln/>
        </p:spPr>
        <p:txBody>
          <a:bodyPr wrap="square" lIns="0" tIns="0" rIns="0" bIns="0" rtlCol="0" anchor="ctr"/>
          <a:lstStyle/>
          <a:p>
            <a:pPr marL="0" indent="0">
              <a:buNone/>
            </a:pPr>
            <a:r>
              <a:rPr lang="en-US" sz="1200" b="1" kern="0" spc="200" dirty="0">
                <a:solidFill>
                  <a:srgbClr val="14213D"/>
                </a:solidFill>
                <a:latin typeface="Calibri" pitchFamily="34" charset="0"/>
                <a:ea typeface="Calibri" pitchFamily="34" charset="-122"/>
                <a:cs typeface="Calibri" pitchFamily="34" charset="-120"/>
              </a:rPr>
              <a:t>GROUP ACTIVITY · 30 MINUTES</a:t>
            </a:r>
            <a:endParaRPr lang="en-US" sz="1200" dirty="0"/>
          </a:p>
        </p:txBody>
      </p:sp>
      <p:sp>
        <p:nvSpPr>
          <p:cNvPr id="5" name="Text 2"/>
          <p:cNvSpPr txBox="1"/>
          <p:nvPr/>
        </p:nvSpPr>
        <p:spPr>
          <a:xfrm>
            <a:off x="548640" y="2743200"/>
            <a:ext cx="10515600" cy="3291840"/>
          </a:xfrm>
          <a:prstGeom prst="rect">
            <a:avLst/>
          </a:prstGeom>
          <a:noFill/>
          <a:ln/>
        </p:spPr>
        <p:txBody>
          <a:bodyPr wrap="square" lIns="0" tIns="0" rIns="0" bIns="0" rtlCol="0" anchor="t"/>
          <a:lstStyle/>
          <a:p>
            <a:pPr marL="342900" indent="-342900">
              <a:spcAft>
                <a:spcPts val="1000"/>
              </a:spcAft>
              <a:buSzPct val="100000"/>
              <a:buFont typeface="+mj-lt"/>
              <a:buAutoNum type="arabicPeriod"/>
            </a:pPr>
            <a:r>
              <a:rPr lang="en-US" sz="2000" dirty="0">
                <a:solidFill>
                  <a:srgbClr val="14213D"/>
                </a:solidFill>
                <a:latin typeface="Calibri" pitchFamily="34" charset="0"/>
                <a:ea typeface="Calibri" pitchFamily="34" charset="-122"/>
                <a:cs typeface="Calibri" pitchFamily="34" charset="-120"/>
              </a:rPr>
              <a:t>Choose a real Ugandan organisation and one technology from this topic</a:t>
            </a:r>
            <a:endParaRPr lang="en-US" sz="2000" dirty="0"/>
          </a:p>
          <a:p>
            <a:pPr marL="342900" indent="-342900">
              <a:spcAft>
                <a:spcPts val="1000"/>
              </a:spcAft>
              <a:buSzPct val="100000"/>
              <a:buFont typeface="+mj-lt"/>
              <a:buAutoNum type="arabicPeriod"/>
            </a:pPr>
            <a:r>
              <a:rPr lang="en-US" sz="2000" dirty="0">
                <a:solidFill>
                  <a:srgbClr val="14213D"/>
                </a:solidFill>
                <a:latin typeface="Calibri" pitchFamily="34" charset="0"/>
                <a:ea typeface="Calibri" pitchFamily="34" charset="-122"/>
                <a:cs typeface="Calibri" pitchFamily="34" charset="-120"/>
              </a:rPr>
              <a:t>What problem would the technology solve for that organisation?</a:t>
            </a:r>
            <a:endParaRPr lang="en-US" sz="2000" dirty="0"/>
          </a:p>
          <a:p>
            <a:pPr marL="342900" indent="-342900">
              <a:spcAft>
                <a:spcPts val="1000"/>
              </a:spcAft>
              <a:buSzPct val="100000"/>
              <a:buFont typeface="+mj-lt"/>
              <a:buAutoNum type="arabicPeriod"/>
            </a:pPr>
            <a:r>
              <a:rPr lang="en-US" sz="2000" dirty="0">
                <a:solidFill>
                  <a:srgbClr val="14213D"/>
                </a:solidFill>
                <a:latin typeface="Calibri" pitchFamily="34" charset="0"/>
                <a:ea typeface="Calibri" pitchFamily="34" charset="-122"/>
                <a:cs typeface="Calibri" pitchFamily="34" charset="-120"/>
              </a:rPr>
              <a:t>List three benefits and two risks</a:t>
            </a:r>
            <a:endParaRPr lang="en-US" sz="2000" dirty="0"/>
          </a:p>
          <a:p>
            <a:pPr marL="342900" indent="-342900">
              <a:spcAft>
                <a:spcPts val="1000"/>
              </a:spcAft>
              <a:buSzPct val="100000"/>
              <a:buFont typeface="+mj-lt"/>
              <a:buAutoNum type="arabicPeriod"/>
            </a:pPr>
            <a:r>
              <a:rPr lang="en-US" sz="2000" dirty="0">
                <a:solidFill>
                  <a:srgbClr val="14213D"/>
                </a:solidFill>
                <a:latin typeface="Calibri" pitchFamily="34" charset="0"/>
                <a:ea typeface="Calibri" pitchFamily="34" charset="-122"/>
                <a:cs typeface="Calibri" pitchFamily="34" charset="-120"/>
              </a:rPr>
              <a:t>Would staff and customers adopt it? Use TAM: usefulness and ease of use</a:t>
            </a:r>
            <a:endParaRPr lang="en-US" sz="2000" dirty="0"/>
          </a:p>
          <a:p>
            <a:pPr marL="342900" indent="-342900">
              <a:spcAft>
                <a:spcPts val="1000"/>
              </a:spcAft>
              <a:buSzPct val="100000"/>
              <a:buFont typeface="+mj-lt"/>
              <a:buAutoNum type="arabicPeriod"/>
            </a:pPr>
            <a:r>
              <a:rPr lang="en-US" sz="2000" dirty="0">
                <a:solidFill>
                  <a:srgbClr val="14213D"/>
                </a:solidFill>
                <a:latin typeface="Calibri" pitchFamily="34" charset="0"/>
                <a:ea typeface="Calibri" pitchFamily="34" charset="-122"/>
                <a:cs typeface="Calibri" pitchFamily="34" charset="-120"/>
              </a:rPr>
              <a:t>Decide: adopt now, pilot first, or wait? Justify your choice</a:t>
            </a:r>
            <a:endParaRPr lang="en-US"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2286000"/>
            <a:ext cx="10058400" cy="1371600"/>
          </a:xfrm>
          <a:prstGeom prst="rect">
            <a:avLst/>
          </a:prstGeom>
          <a:noFill/>
          <a:ln/>
        </p:spPr>
        <p:txBody>
          <a:bodyPr wrap="square" lIns="0" tIns="0" rIns="0" bIns="0" rtlCol="0" anchor="t"/>
          <a:lstStyle/>
          <a:p>
            <a:pPr marL="0" indent="0" algn="l">
              <a:buNone/>
            </a:pPr>
            <a:r>
              <a:rPr lang="en-US" sz="4400" b="1" dirty="0">
                <a:solidFill>
                  <a:srgbClr val="F7F5EF"/>
                </a:solidFill>
                <a:latin typeface="Cambria" pitchFamily="34" charset="0"/>
                <a:ea typeface="Cambria" pitchFamily="34" charset="-122"/>
                <a:cs typeface="Cambria" pitchFamily="34" charset="-120"/>
              </a:rPr>
              <a:t>Topic 6 Quiz</a:t>
            </a:r>
            <a:endParaRPr lang="en-US" sz="4400" dirty="0"/>
          </a:p>
        </p:txBody>
      </p:sp>
      <p:sp>
        <p:nvSpPr>
          <p:cNvPr id="4" name="Text 1"/>
          <p:cNvSpPr txBox="1"/>
          <p:nvPr/>
        </p:nvSpPr>
        <p:spPr>
          <a:xfrm>
            <a:off x="548640" y="1828800"/>
            <a:ext cx="11094415" cy="274320"/>
          </a:xfrm>
          <a:prstGeom prst="rect">
            <a:avLst/>
          </a:prstGeom>
          <a:noFill/>
          <a:ln/>
        </p:spPr>
        <p:txBody>
          <a:bodyPr wrap="square" lIns="0" tIns="0" rIns="0" bIns="0" rtlCol="0" anchor="ctr"/>
          <a:lstStyle/>
          <a:p>
            <a:pPr marL="0" indent="0">
              <a:buNone/>
            </a:pPr>
            <a:r>
              <a:rPr lang="en-US" sz="1200" b="1" kern="0" spc="200" dirty="0">
                <a:solidFill>
                  <a:srgbClr val="F2A66B"/>
                </a:solidFill>
                <a:latin typeface="Calibri" pitchFamily="34" charset="0"/>
                <a:ea typeface="Calibri" pitchFamily="34" charset="-122"/>
                <a:cs typeface="Calibri" pitchFamily="34" charset="-120"/>
              </a:rPr>
              <a:t>CHECK YOUR UNDERSTANDING</a:t>
            </a:r>
            <a:endParaRPr lang="en-US" sz="1200" dirty="0"/>
          </a:p>
        </p:txBody>
      </p:sp>
      <p:sp>
        <p:nvSpPr>
          <p:cNvPr id="5" name="Text 2"/>
          <p:cNvSpPr txBox="1"/>
          <p:nvPr/>
        </p:nvSpPr>
        <p:spPr>
          <a:xfrm>
            <a:off x="548640" y="3840480"/>
            <a:ext cx="9144000" cy="731520"/>
          </a:xfrm>
          <a:prstGeom prst="rect">
            <a:avLst/>
          </a:prstGeom>
          <a:noFill/>
          <a:ln/>
        </p:spPr>
        <p:txBody>
          <a:bodyPr wrap="square" lIns="0" tIns="0" rIns="0" bIns="0" rtlCol="0" anchor="ctr"/>
          <a:lstStyle/>
          <a:p>
            <a:pPr marL="0" indent="0">
              <a:buNone/>
            </a:pPr>
            <a:r>
              <a:rPr lang="en-US" sz="2000" dirty="0">
                <a:solidFill>
                  <a:srgbClr val="C9D3E3"/>
                </a:solidFill>
                <a:latin typeface="Calibri" pitchFamily="34" charset="0"/>
                <a:ea typeface="Calibri" pitchFamily="34" charset="-122"/>
                <a:cs typeface="Calibri" pitchFamily="34" charset="-120"/>
              </a:rPr>
              <a:t>8 multiple-choice questions · about 12 minutes · write down A, B, C or D</a:t>
            </a:r>
            <a:endParaRPr lang="en-US"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Questions 1–2</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1. Nanotechnology works at which scale?</a:t>
            </a:r>
            <a:endParaRPr lang="en-US" sz="1800" dirty="0"/>
          </a:p>
        </p:txBody>
      </p:sp>
      <p:sp>
        <p:nvSpPr>
          <p:cNvPr id="6" name="Shape 3"/>
          <p:cNvSpPr/>
          <p:nvPr/>
        </p:nvSpPr>
        <p:spPr>
          <a:xfrm>
            <a:off x="548640" y="2240280"/>
            <a:ext cx="5455768" cy="621792"/>
          </a:xfrm>
          <a:prstGeom prst="roundRect">
            <a:avLst>
              <a:gd name="adj" fmla="val 14706"/>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A.  </a:t>
            </a:r>
            <a:r>
              <a:rPr lang="en-US" sz="1500" dirty="0">
                <a:solidFill>
                  <a:srgbClr val="3E4756"/>
                </a:solidFill>
                <a:latin typeface="Calibri" pitchFamily="34" charset="0"/>
                <a:ea typeface="Calibri" pitchFamily="34" charset="-122"/>
                <a:cs typeface="Calibri" pitchFamily="34" charset="-120"/>
              </a:rPr>
              <a:t>1 to 100 millimetres</a:t>
            </a:r>
            <a:endParaRPr lang="en-US" sz="1500" dirty="0"/>
          </a:p>
        </p:txBody>
      </p:sp>
      <p:sp>
        <p:nvSpPr>
          <p:cNvPr id="8" name="Shape 5"/>
          <p:cNvSpPr/>
          <p:nvPr/>
        </p:nvSpPr>
        <p:spPr>
          <a:xfrm>
            <a:off x="6187288" y="2240280"/>
            <a:ext cx="5455768" cy="621792"/>
          </a:xfrm>
          <a:prstGeom prst="roundRect">
            <a:avLst>
              <a:gd name="adj" fmla="val 14706"/>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B.  </a:t>
            </a:r>
            <a:r>
              <a:rPr lang="en-US" sz="1500" dirty="0">
                <a:solidFill>
                  <a:srgbClr val="3E4756"/>
                </a:solidFill>
                <a:latin typeface="Calibri" pitchFamily="34" charset="0"/>
                <a:ea typeface="Calibri" pitchFamily="34" charset="-122"/>
                <a:cs typeface="Calibri" pitchFamily="34" charset="-120"/>
              </a:rPr>
              <a:t>1 to 100 nanometres</a:t>
            </a:r>
            <a:endParaRPr lang="en-US" sz="1500" dirty="0"/>
          </a:p>
        </p:txBody>
      </p:sp>
      <p:sp>
        <p:nvSpPr>
          <p:cNvPr id="10" name="Shape 7"/>
          <p:cNvSpPr/>
          <p:nvPr/>
        </p:nvSpPr>
        <p:spPr>
          <a:xfrm>
            <a:off x="548640" y="2990088"/>
            <a:ext cx="5455768" cy="621792"/>
          </a:xfrm>
          <a:prstGeom prst="roundRect">
            <a:avLst>
              <a:gd name="adj" fmla="val 14706"/>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C.  </a:t>
            </a:r>
            <a:r>
              <a:rPr lang="en-US" sz="1500" dirty="0">
                <a:solidFill>
                  <a:srgbClr val="3E4756"/>
                </a:solidFill>
                <a:latin typeface="Calibri" pitchFamily="34" charset="0"/>
                <a:ea typeface="Calibri" pitchFamily="34" charset="-122"/>
                <a:cs typeface="Calibri" pitchFamily="34" charset="-120"/>
              </a:rPr>
              <a:t>1 to 100 metres</a:t>
            </a:r>
            <a:endParaRPr lang="en-US" sz="1500" dirty="0"/>
          </a:p>
        </p:txBody>
      </p:sp>
      <p:sp>
        <p:nvSpPr>
          <p:cNvPr id="12" name="Shape 9"/>
          <p:cNvSpPr/>
          <p:nvPr/>
        </p:nvSpPr>
        <p:spPr>
          <a:xfrm>
            <a:off x="6187288" y="2990088"/>
            <a:ext cx="5455768" cy="621792"/>
          </a:xfrm>
          <a:prstGeom prst="roundRect">
            <a:avLst>
              <a:gd name="adj" fmla="val 14706"/>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D.  </a:t>
            </a:r>
            <a:r>
              <a:rPr lang="en-US" sz="1500" dirty="0">
                <a:solidFill>
                  <a:srgbClr val="3E4756"/>
                </a:solidFill>
                <a:latin typeface="Calibri" pitchFamily="34" charset="0"/>
                <a:ea typeface="Calibri" pitchFamily="34" charset="-122"/>
                <a:cs typeface="Calibri" pitchFamily="34" charset="-120"/>
              </a:rPr>
              <a:t>1 to 100 kilometres</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2. Which technology keeps a shared record that cannot be secretly changed?</a:t>
            </a:r>
            <a:endParaRPr lang="en-US" sz="1800" dirty="0"/>
          </a:p>
        </p:txBody>
      </p:sp>
      <p:sp>
        <p:nvSpPr>
          <p:cNvPr id="15" name="Shape 12"/>
          <p:cNvSpPr/>
          <p:nvPr/>
        </p:nvSpPr>
        <p:spPr>
          <a:xfrm>
            <a:off x="548640" y="4526280"/>
            <a:ext cx="5455768" cy="621792"/>
          </a:xfrm>
          <a:prstGeom prst="roundRect">
            <a:avLst>
              <a:gd name="adj" fmla="val 14706"/>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A.  </a:t>
            </a:r>
            <a:r>
              <a:rPr lang="en-US" sz="1500" dirty="0">
                <a:solidFill>
                  <a:srgbClr val="3E4756"/>
                </a:solidFill>
                <a:latin typeface="Calibri" pitchFamily="34" charset="0"/>
                <a:ea typeface="Calibri" pitchFamily="34" charset="-122"/>
                <a:cs typeface="Calibri" pitchFamily="34" charset="-120"/>
              </a:rPr>
              <a:t>Cloud computing</a:t>
            </a:r>
            <a:endParaRPr lang="en-US" sz="1500" dirty="0"/>
          </a:p>
        </p:txBody>
      </p:sp>
      <p:sp>
        <p:nvSpPr>
          <p:cNvPr id="17" name="Shape 14"/>
          <p:cNvSpPr/>
          <p:nvPr/>
        </p:nvSpPr>
        <p:spPr>
          <a:xfrm>
            <a:off x="6187288" y="4526280"/>
            <a:ext cx="5455768" cy="621792"/>
          </a:xfrm>
          <a:prstGeom prst="roundRect">
            <a:avLst>
              <a:gd name="adj" fmla="val 14706"/>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B.  </a:t>
            </a:r>
            <a:r>
              <a:rPr lang="en-US" sz="1500" dirty="0">
                <a:solidFill>
                  <a:srgbClr val="3E4756"/>
                </a:solidFill>
                <a:latin typeface="Calibri" pitchFamily="34" charset="0"/>
                <a:ea typeface="Calibri" pitchFamily="34" charset="-122"/>
                <a:cs typeface="Calibri" pitchFamily="34" charset="-120"/>
              </a:rPr>
              <a:t>3D printing</a:t>
            </a:r>
            <a:endParaRPr lang="en-US" sz="1500" dirty="0"/>
          </a:p>
        </p:txBody>
      </p:sp>
      <p:sp>
        <p:nvSpPr>
          <p:cNvPr id="19" name="Shape 16"/>
          <p:cNvSpPr/>
          <p:nvPr/>
        </p:nvSpPr>
        <p:spPr>
          <a:xfrm>
            <a:off x="548640" y="5276088"/>
            <a:ext cx="5455768" cy="621792"/>
          </a:xfrm>
          <a:prstGeom prst="roundRect">
            <a:avLst>
              <a:gd name="adj" fmla="val 14706"/>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C.  </a:t>
            </a:r>
            <a:r>
              <a:rPr lang="en-US" sz="1500" dirty="0">
                <a:solidFill>
                  <a:srgbClr val="3E4756"/>
                </a:solidFill>
                <a:latin typeface="Calibri" pitchFamily="34" charset="0"/>
                <a:ea typeface="Calibri" pitchFamily="34" charset="-122"/>
                <a:cs typeface="Calibri" pitchFamily="34" charset="-120"/>
              </a:rPr>
              <a:t>Blockchain</a:t>
            </a:r>
            <a:endParaRPr lang="en-US" sz="1500" dirty="0"/>
          </a:p>
        </p:txBody>
      </p:sp>
      <p:sp>
        <p:nvSpPr>
          <p:cNvPr id="21" name="Shape 18"/>
          <p:cNvSpPr/>
          <p:nvPr/>
        </p:nvSpPr>
        <p:spPr>
          <a:xfrm>
            <a:off x="6187288" y="5276088"/>
            <a:ext cx="5455768" cy="621792"/>
          </a:xfrm>
          <a:prstGeom prst="roundRect">
            <a:avLst>
              <a:gd name="adj" fmla="val 14706"/>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D.  </a:t>
            </a:r>
            <a:r>
              <a:rPr lang="en-US" sz="1500" dirty="0">
                <a:solidFill>
                  <a:srgbClr val="3E4756"/>
                </a:solidFill>
                <a:latin typeface="Calibri" pitchFamily="34" charset="0"/>
                <a:ea typeface="Calibri" pitchFamily="34" charset="-122"/>
                <a:cs typeface="Calibri" pitchFamily="34" charset="-120"/>
              </a:rPr>
              <a:t>Embedded systems</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Questions 3–4</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3. Microsoft 365 used through a web browser is an example of</a:t>
            </a:r>
            <a:endParaRPr lang="en-US" sz="1800" dirty="0"/>
          </a:p>
        </p:txBody>
      </p:sp>
      <p:sp>
        <p:nvSpPr>
          <p:cNvPr id="6" name="Shape 3"/>
          <p:cNvSpPr/>
          <p:nvPr/>
        </p:nvSpPr>
        <p:spPr>
          <a:xfrm>
            <a:off x="548640" y="2240280"/>
            <a:ext cx="5455768" cy="621792"/>
          </a:xfrm>
          <a:prstGeom prst="roundRect">
            <a:avLst>
              <a:gd name="adj" fmla="val 14706"/>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A.  </a:t>
            </a:r>
            <a:r>
              <a:rPr lang="en-US" sz="1500" dirty="0">
                <a:solidFill>
                  <a:srgbClr val="3E4756"/>
                </a:solidFill>
                <a:latin typeface="Calibri" pitchFamily="34" charset="0"/>
                <a:ea typeface="Calibri" pitchFamily="34" charset="-122"/>
                <a:cs typeface="Calibri" pitchFamily="34" charset="-120"/>
              </a:rPr>
              <a:t>SaaS</a:t>
            </a:r>
            <a:endParaRPr lang="en-US" sz="1500" dirty="0"/>
          </a:p>
        </p:txBody>
      </p:sp>
      <p:sp>
        <p:nvSpPr>
          <p:cNvPr id="8" name="Shape 5"/>
          <p:cNvSpPr/>
          <p:nvPr/>
        </p:nvSpPr>
        <p:spPr>
          <a:xfrm>
            <a:off x="6187288" y="2240280"/>
            <a:ext cx="5455768" cy="621792"/>
          </a:xfrm>
          <a:prstGeom prst="roundRect">
            <a:avLst>
              <a:gd name="adj" fmla="val 14706"/>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B.  </a:t>
            </a:r>
            <a:r>
              <a:rPr lang="en-US" sz="1500" dirty="0">
                <a:solidFill>
                  <a:srgbClr val="3E4756"/>
                </a:solidFill>
                <a:latin typeface="Calibri" pitchFamily="34" charset="0"/>
                <a:ea typeface="Calibri" pitchFamily="34" charset="-122"/>
                <a:cs typeface="Calibri" pitchFamily="34" charset="-120"/>
              </a:rPr>
              <a:t>IaaS</a:t>
            </a:r>
            <a:endParaRPr lang="en-US" sz="1500" dirty="0"/>
          </a:p>
        </p:txBody>
      </p:sp>
      <p:sp>
        <p:nvSpPr>
          <p:cNvPr id="10" name="Shape 7"/>
          <p:cNvSpPr/>
          <p:nvPr/>
        </p:nvSpPr>
        <p:spPr>
          <a:xfrm>
            <a:off x="548640" y="2990088"/>
            <a:ext cx="5455768" cy="621792"/>
          </a:xfrm>
          <a:prstGeom prst="roundRect">
            <a:avLst>
              <a:gd name="adj" fmla="val 14706"/>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C.  </a:t>
            </a:r>
            <a:r>
              <a:rPr lang="en-US" sz="1500" dirty="0">
                <a:solidFill>
                  <a:srgbClr val="3E4756"/>
                </a:solidFill>
                <a:latin typeface="Calibri" pitchFamily="34" charset="0"/>
                <a:ea typeface="Calibri" pitchFamily="34" charset="-122"/>
                <a:cs typeface="Calibri" pitchFamily="34" charset="-120"/>
              </a:rPr>
              <a:t>Quantum computing</a:t>
            </a:r>
            <a:endParaRPr lang="en-US" sz="1500" dirty="0"/>
          </a:p>
        </p:txBody>
      </p:sp>
      <p:sp>
        <p:nvSpPr>
          <p:cNvPr id="12" name="Shape 9"/>
          <p:cNvSpPr/>
          <p:nvPr/>
        </p:nvSpPr>
        <p:spPr>
          <a:xfrm>
            <a:off x="6187288" y="2990088"/>
            <a:ext cx="5455768" cy="621792"/>
          </a:xfrm>
          <a:prstGeom prst="roundRect">
            <a:avLst>
              <a:gd name="adj" fmla="val 14706"/>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D.  </a:t>
            </a:r>
            <a:r>
              <a:rPr lang="en-US" sz="1500" dirty="0">
                <a:solidFill>
                  <a:srgbClr val="3E4756"/>
                </a:solidFill>
                <a:latin typeface="Calibri" pitchFamily="34" charset="0"/>
                <a:ea typeface="Calibri" pitchFamily="34" charset="-122"/>
                <a:cs typeface="Calibri" pitchFamily="34" charset="-120"/>
              </a:rPr>
              <a:t>Nanotechnology</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4. What makes a qubit different from an ordinary bit?</a:t>
            </a:r>
            <a:endParaRPr lang="en-US" sz="1800" dirty="0"/>
          </a:p>
        </p:txBody>
      </p:sp>
      <p:sp>
        <p:nvSpPr>
          <p:cNvPr id="15" name="Shape 12"/>
          <p:cNvSpPr/>
          <p:nvPr/>
        </p:nvSpPr>
        <p:spPr>
          <a:xfrm>
            <a:off x="548640" y="4526280"/>
            <a:ext cx="5455768" cy="621792"/>
          </a:xfrm>
          <a:prstGeom prst="roundRect">
            <a:avLst>
              <a:gd name="adj" fmla="val 14706"/>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A.  </a:t>
            </a:r>
            <a:r>
              <a:rPr lang="en-US" sz="1500" dirty="0">
                <a:solidFill>
                  <a:srgbClr val="3E4756"/>
                </a:solidFill>
                <a:latin typeface="Calibri" pitchFamily="34" charset="0"/>
                <a:ea typeface="Calibri" pitchFamily="34" charset="-122"/>
                <a:cs typeface="Calibri" pitchFamily="34" charset="-120"/>
              </a:rPr>
              <a:t>It is always 1</a:t>
            </a:r>
            <a:endParaRPr lang="en-US" sz="1500" dirty="0"/>
          </a:p>
        </p:txBody>
      </p:sp>
      <p:sp>
        <p:nvSpPr>
          <p:cNvPr id="17" name="Shape 14"/>
          <p:cNvSpPr/>
          <p:nvPr/>
        </p:nvSpPr>
        <p:spPr>
          <a:xfrm>
            <a:off x="6187288" y="4526280"/>
            <a:ext cx="5455768" cy="621792"/>
          </a:xfrm>
          <a:prstGeom prst="roundRect">
            <a:avLst>
              <a:gd name="adj" fmla="val 14706"/>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B.  </a:t>
            </a:r>
            <a:r>
              <a:rPr lang="en-US" sz="1500" dirty="0">
                <a:solidFill>
                  <a:srgbClr val="3E4756"/>
                </a:solidFill>
                <a:latin typeface="Calibri" pitchFamily="34" charset="0"/>
                <a:ea typeface="Calibri" pitchFamily="34" charset="-122"/>
                <a:cs typeface="Calibri" pitchFamily="34" charset="-120"/>
              </a:rPr>
              <a:t>It can be 0 and 1 at the same time</a:t>
            </a:r>
            <a:endParaRPr lang="en-US" sz="1500" dirty="0"/>
          </a:p>
        </p:txBody>
      </p:sp>
      <p:sp>
        <p:nvSpPr>
          <p:cNvPr id="19" name="Shape 16"/>
          <p:cNvSpPr/>
          <p:nvPr/>
        </p:nvSpPr>
        <p:spPr>
          <a:xfrm>
            <a:off x="548640" y="5276088"/>
            <a:ext cx="5455768" cy="621792"/>
          </a:xfrm>
          <a:prstGeom prst="roundRect">
            <a:avLst>
              <a:gd name="adj" fmla="val 14706"/>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C.  </a:t>
            </a:r>
            <a:r>
              <a:rPr lang="en-US" sz="1500" dirty="0">
                <a:solidFill>
                  <a:srgbClr val="3E4756"/>
                </a:solidFill>
                <a:latin typeface="Calibri" pitchFamily="34" charset="0"/>
                <a:ea typeface="Calibri" pitchFamily="34" charset="-122"/>
                <a:cs typeface="Calibri" pitchFamily="34" charset="-120"/>
              </a:rPr>
              <a:t>It stores pictures</a:t>
            </a:r>
            <a:endParaRPr lang="en-US" sz="1500" dirty="0"/>
          </a:p>
        </p:txBody>
      </p:sp>
      <p:sp>
        <p:nvSpPr>
          <p:cNvPr id="21" name="Shape 18"/>
          <p:cNvSpPr/>
          <p:nvPr/>
        </p:nvSpPr>
        <p:spPr>
          <a:xfrm>
            <a:off x="6187288" y="5276088"/>
            <a:ext cx="5455768" cy="621792"/>
          </a:xfrm>
          <a:prstGeom prst="roundRect">
            <a:avLst>
              <a:gd name="adj" fmla="val 14706"/>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D.  </a:t>
            </a:r>
            <a:r>
              <a:rPr lang="en-US" sz="1500" dirty="0">
                <a:solidFill>
                  <a:srgbClr val="3E4756"/>
                </a:solidFill>
                <a:latin typeface="Calibri" pitchFamily="34" charset="0"/>
                <a:ea typeface="Calibri" pitchFamily="34" charset="-122"/>
                <a:cs typeface="Calibri" pitchFamily="34" charset="-120"/>
              </a:rPr>
              <a:t>It needs no electricity</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Questions 5–6</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5. Self-configuring, self-healing and self-protecting describe</a:t>
            </a:r>
            <a:endParaRPr lang="en-US" sz="1800" dirty="0"/>
          </a:p>
        </p:txBody>
      </p:sp>
      <p:sp>
        <p:nvSpPr>
          <p:cNvPr id="6" name="Shape 3"/>
          <p:cNvSpPr/>
          <p:nvPr/>
        </p:nvSpPr>
        <p:spPr>
          <a:xfrm>
            <a:off x="548640" y="2240280"/>
            <a:ext cx="5455768" cy="621792"/>
          </a:xfrm>
          <a:prstGeom prst="roundRect">
            <a:avLst>
              <a:gd name="adj" fmla="val 14706"/>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A.  </a:t>
            </a:r>
            <a:r>
              <a:rPr lang="en-US" sz="1500" dirty="0">
                <a:solidFill>
                  <a:srgbClr val="3E4756"/>
                </a:solidFill>
                <a:latin typeface="Calibri" pitchFamily="34" charset="0"/>
                <a:ea typeface="Calibri" pitchFamily="34" charset="-122"/>
                <a:cs typeface="Calibri" pitchFamily="34" charset="-120"/>
              </a:rPr>
              <a:t>Autonomic computing</a:t>
            </a:r>
            <a:endParaRPr lang="en-US" sz="1500" dirty="0"/>
          </a:p>
        </p:txBody>
      </p:sp>
      <p:sp>
        <p:nvSpPr>
          <p:cNvPr id="8" name="Shape 5"/>
          <p:cNvSpPr/>
          <p:nvPr/>
        </p:nvSpPr>
        <p:spPr>
          <a:xfrm>
            <a:off x="6187288" y="2240280"/>
            <a:ext cx="5455768" cy="621792"/>
          </a:xfrm>
          <a:prstGeom prst="roundRect">
            <a:avLst>
              <a:gd name="adj" fmla="val 14706"/>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B.  </a:t>
            </a:r>
            <a:r>
              <a:rPr lang="en-US" sz="1500" dirty="0">
                <a:solidFill>
                  <a:srgbClr val="3E4756"/>
                </a:solidFill>
                <a:latin typeface="Calibri" pitchFamily="34" charset="0"/>
                <a:ea typeface="Calibri" pitchFamily="34" charset="-122"/>
                <a:cs typeface="Calibri" pitchFamily="34" charset="-120"/>
              </a:rPr>
              <a:t>Biotechnology</a:t>
            </a:r>
            <a:endParaRPr lang="en-US" sz="1500" dirty="0"/>
          </a:p>
        </p:txBody>
      </p:sp>
      <p:sp>
        <p:nvSpPr>
          <p:cNvPr id="10" name="Shape 7"/>
          <p:cNvSpPr/>
          <p:nvPr/>
        </p:nvSpPr>
        <p:spPr>
          <a:xfrm>
            <a:off x="548640" y="2990088"/>
            <a:ext cx="5455768" cy="621792"/>
          </a:xfrm>
          <a:prstGeom prst="roundRect">
            <a:avLst>
              <a:gd name="adj" fmla="val 14706"/>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C.  </a:t>
            </a:r>
            <a:r>
              <a:rPr lang="en-US" sz="1500" dirty="0">
                <a:solidFill>
                  <a:srgbClr val="3E4756"/>
                </a:solidFill>
                <a:latin typeface="Calibri" pitchFamily="34" charset="0"/>
                <a:ea typeface="Calibri" pitchFamily="34" charset="-122"/>
                <a:cs typeface="Calibri" pitchFamily="34" charset="-120"/>
              </a:rPr>
              <a:t>5G</a:t>
            </a:r>
            <a:endParaRPr lang="en-US" sz="1500" dirty="0"/>
          </a:p>
        </p:txBody>
      </p:sp>
      <p:sp>
        <p:nvSpPr>
          <p:cNvPr id="12" name="Shape 9"/>
          <p:cNvSpPr/>
          <p:nvPr/>
        </p:nvSpPr>
        <p:spPr>
          <a:xfrm>
            <a:off x="6187288" y="2990088"/>
            <a:ext cx="5455768" cy="621792"/>
          </a:xfrm>
          <a:prstGeom prst="roundRect">
            <a:avLst>
              <a:gd name="adj" fmla="val 14706"/>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D.  </a:t>
            </a:r>
            <a:r>
              <a:rPr lang="en-US" sz="1500" dirty="0">
                <a:solidFill>
                  <a:srgbClr val="3E4756"/>
                </a:solidFill>
                <a:latin typeface="Calibri" pitchFamily="34" charset="0"/>
                <a:ea typeface="Calibri" pitchFamily="34" charset="-122"/>
                <a:cs typeface="Calibri" pitchFamily="34" charset="-120"/>
              </a:rPr>
              <a:t>Computer vision</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6. A prepaid electricity meter is an example of</a:t>
            </a:r>
            <a:endParaRPr lang="en-US" sz="1800" dirty="0"/>
          </a:p>
        </p:txBody>
      </p:sp>
      <p:sp>
        <p:nvSpPr>
          <p:cNvPr id="15" name="Shape 12"/>
          <p:cNvSpPr/>
          <p:nvPr/>
        </p:nvSpPr>
        <p:spPr>
          <a:xfrm>
            <a:off x="548640" y="4526280"/>
            <a:ext cx="5455768" cy="621792"/>
          </a:xfrm>
          <a:prstGeom prst="roundRect">
            <a:avLst>
              <a:gd name="adj" fmla="val 14706"/>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A.  </a:t>
            </a:r>
            <a:r>
              <a:rPr lang="en-US" sz="1500" dirty="0">
                <a:solidFill>
                  <a:srgbClr val="3E4756"/>
                </a:solidFill>
                <a:latin typeface="Calibri" pitchFamily="34" charset="0"/>
                <a:ea typeface="Calibri" pitchFamily="34" charset="-122"/>
                <a:cs typeface="Calibri" pitchFamily="34" charset="-120"/>
              </a:rPr>
              <a:t>Quantum computing</a:t>
            </a:r>
            <a:endParaRPr lang="en-US" sz="1500" dirty="0"/>
          </a:p>
        </p:txBody>
      </p:sp>
      <p:sp>
        <p:nvSpPr>
          <p:cNvPr id="17" name="Shape 14"/>
          <p:cNvSpPr/>
          <p:nvPr/>
        </p:nvSpPr>
        <p:spPr>
          <a:xfrm>
            <a:off x="6187288" y="4526280"/>
            <a:ext cx="5455768" cy="621792"/>
          </a:xfrm>
          <a:prstGeom prst="roundRect">
            <a:avLst>
              <a:gd name="adj" fmla="val 14706"/>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B.  </a:t>
            </a:r>
            <a:r>
              <a:rPr lang="en-US" sz="1500" dirty="0">
                <a:solidFill>
                  <a:srgbClr val="3E4756"/>
                </a:solidFill>
                <a:latin typeface="Calibri" pitchFamily="34" charset="0"/>
                <a:ea typeface="Calibri" pitchFamily="34" charset="-122"/>
                <a:cs typeface="Calibri" pitchFamily="34" charset="-120"/>
              </a:rPr>
              <a:t>Blockchain</a:t>
            </a:r>
            <a:endParaRPr lang="en-US" sz="1500" dirty="0"/>
          </a:p>
        </p:txBody>
      </p:sp>
      <p:sp>
        <p:nvSpPr>
          <p:cNvPr id="19" name="Shape 16"/>
          <p:cNvSpPr/>
          <p:nvPr/>
        </p:nvSpPr>
        <p:spPr>
          <a:xfrm>
            <a:off x="548640" y="5276088"/>
            <a:ext cx="5455768" cy="621792"/>
          </a:xfrm>
          <a:prstGeom prst="roundRect">
            <a:avLst>
              <a:gd name="adj" fmla="val 14706"/>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C.  </a:t>
            </a:r>
            <a:r>
              <a:rPr lang="en-US" sz="1500" dirty="0">
                <a:solidFill>
                  <a:srgbClr val="3E4756"/>
                </a:solidFill>
                <a:latin typeface="Calibri" pitchFamily="34" charset="0"/>
                <a:ea typeface="Calibri" pitchFamily="34" charset="-122"/>
                <a:cs typeface="Calibri" pitchFamily="34" charset="-120"/>
              </a:rPr>
              <a:t>An embedded system</a:t>
            </a:r>
            <a:endParaRPr lang="en-US" sz="1500" dirty="0"/>
          </a:p>
        </p:txBody>
      </p:sp>
      <p:sp>
        <p:nvSpPr>
          <p:cNvPr id="21" name="Shape 18"/>
          <p:cNvSpPr/>
          <p:nvPr/>
        </p:nvSpPr>
        <p:spPr>
          <a:xfrm>
            <a:off x="6187288" y="5276088"/>
            <a:ext cx="5455768" cy="621792"/>
          </a:xfrm>
          <a:prstGeom prst="roundRect">
            <a:avLst>
              <a:gd name="adj" fmla="val 14706"/>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D.  </a:t>
            </a:r>
            <a:r>
              <a:rPr lang="en-US" sz="1500" dirty="0">
                <a:solidFill>
                  <a:srgbClr val="3E4756"/>
                </a:solidFill>
                <a:latin typeface="Calibri" pitchFamily="34" charset="0"/>
                <a:ea typeface="Calibri" pitchFamily="34" charset="-122"/>
                <a:cs typeface="Calibri" pitchFamily="34" charset="-120"/>
              </a:rPr>
              <a:t>Additive manufacturing</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Questions 7–8</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QUIZ</a:t>
            </a:r>
            <a:endParaRPr lang="en-US" sz="1200" dirty="0"/>
          </a:p>
        </p:txBody>
      </p:sp>
      <p:sp>
        <p:nvSpPr>
          <p:cNvPr id="5" name="Text 2"/>
          <p:cNvSpPr txBox="1"/>
          <p:nvPr/>
        </p:nvSpPr>
        <p:spPr>
          <a:xfrm>
            <a:off x="548640" y="1645920"/>
            <a:ext cx="11094415" cy="50292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7. Additive manufacturing (3D printing) builds objects by</a:t>
            </a:r>
            <a:endParaRPr lang="en-US" sz="1800" dirty="0"/>
          </a:p>
        </p:txBody>
      </p:sp>
      <p:sp>
        <p:nvSpPr>
          <p:cNvPr id="6" name="Shape 3"/>
          <p:cNvSpPr/>
          <p:nvPr/>
        </p:nvSpPr>
        <p:spPr>
          <a:xfrm>
            <a:off x="548640" y="2240280"/>
            <a:ext cx="5455768" cy="621792"/>
          </a:xfrm>
          <a:prstGeom prst="roundRect">
            <a:avLst>
              <a:gd name="adj" fmla="val 14706"/>
            </a:avLst>
          </a:prstGeom>
          <a:solidFill>
            <a:srgbClr val="FFFDF8"/>
          </a:solidFill>
          <a:ln w="9525">
            <a:solidFill>
              <a:srgbClr val="E4DFD3"/>
            </a:solidFill>
            <a:prstDash val="solid"/>
          </a:ln>
        </p:spPr>
      </p:sp>
      <p:sp>
        <p:nvSpPr>
          <p:cNvPr id="7" name="Text 4"/>
          <p:cNvSpPr txBox="1"/>
          <p:nvPr/>
        </p:nvSpPr>
        <p:spPr>
          <a:xfrm>
            <a:off x="731520" y="2240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A.  </a:t>
            </a:r>
            <a:r>
              <a:rPr lang="en-US" sz="1500" dirty="0">
                <a:solidFill>
                  <a:srgbClr val="3E4756"/>
                </a:solidFill>
                <a:latin typeface="Calibri" pitchFamily="34" charset="0"/>
                <a:ea typeface="Calibri" pitchFamily="34" charset="-122"/>
                <a:cs typeface="Calibri" pitchFamily="34" charset="-120"/>
              </a:rPr>
              <a:t>Cutting from a block</a:t>
            </a:r>
            <a:endParaRPr lang="en-US" sz="1500" dirty="0"/>
          </a:p>
        </p:txBody>
      </p:sp>
      <p:sp>
        <p:nvSpPr>
          <p:cNvPr id="8" name="Shape 5"/>
          <p:cNvSpPr/>
          <p:nvPr/>
        </p:nvSpPr>
        <p:spPr>
          <a:xfrm>
            <a:off x="6187288" y="2240280"/>
            <a:ext cx="5455768" cy="621792"/>
          </a:xfrm>
          <a:prstGeom prst="roundRect">
            <a:avLst>
              <a:gd name="adj" fmla="val 14706"/>
            </a:avLst>
          </a:prstGeom>
          <a:solidFill>
            <a:srgbClr val="FFFDF8"/>
          </a:solidFill>
          <a:ln w="9525">
            <a:solidFill>
              <a:srgbClr val="E4DFD3"/>
            </a:solidFill>
            <a:prstDash val="solid"/>
          </a:ln>
        </p:spPr>
      </p:sp>
      <p:sp>
        <p:nvSpPr>
          <p:cNvPr id="9" name="Text 6"/>
          <p:cNvSpPr txBox="1"/>
          <p:nvPr/>
        </p:nvSpPr>
        <p:spPr>
          <a:xfrm>
            <a:off x="6370168" y="2240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B.  </a:t>
            </a:r>
            <a:r>
              <a:rPr lang="en-US" sz="1500" dirty="0">
                <a:solidFill>
                  <a:srgbClr val="3E4756"/>
                </a:solidFill>
                <a:latin typeface="Calibri" pitchFamily="34" charset="0"/>
                <a:ea typeface="Calibri" pitchFamily="34" charset="-122"/>
                <a:cs typeface="Calibri" pitchFamily="34" charset="-120"/>
              </a:rPr>
              <a:t>Pouring into a mould</a:t>
            </a:r>
            <a:endParaRPr lang="en-US" sz="1500" dirty="0"/>
          </a:p>
        </p:txBody>
      </p:sp>
      <p:sp>
        <p:nvSpPr>
          <p:cNvPr id="10" name="Shape 7"/>
          <p:cNvSpPr/>
          <p:nvPr/>
        </p:nvSpPr>
        <p:spPr>
          <a:xfrm>
            <a:off x="548640" y="2990088"/>
            <a:ext cx="5455768" cy="621792"/>
          </a:xfrm>
          <a:prstGeom prst="roundRect">
            <a:avLst>
              <a:gd name="adj" fmla="val 14706"/>
            </a:avLst>
          </a:prstGeom>
          <a:solidFill>
            <a:srgbClr val="FFFDF8"/>
          </a:solidFill>
          <a:ln w="9525">
            <a:solidFill>
              <a:srgbClr val="E4DFD3"/>
            </a:solidFill>
            <a:prstDash val="solid"/>
          </a:ln>
        </p:spPr>
      </p:sp>
      <p:sp>
        <p:nvSpPr>
          <p:cNvPr id="11" name="Text 8"/>
          <p:cNvSpPr txBox="1"/>
          <p:nvPr/>
        </p:nvSpPr>
        <p:spPr>
          <a:xfrm>
            <a:off x="731520" y="2990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C.  </a:t>
            </a:r>
            <a:r>
              <a:rPr lang="en-US" sz="1500" dirty="0">
                <a:solidFill>
                  <a:srgbClr val="3E4756"/>
                </a:solidFill>
                <a:latin typeface="Calibri" pitchFamily="34" charset="0"/>
                <a:ea typeface="Calibri" pitchFamily="34" charset="-122"/>
                <a:cs typeface="Calibri" pitchFamily="34" charset="-120"/>
              </a:rPr>
              <a:t>Adding material layer by layer</a:t>
            </a:r>
            <a:endParaRPr lang="en-US" sz="1500" dirty="0"/>
          </a:p>
        </p:txBody>
      </p:sp>
      <p:sp>
        <p:nvSpPr>
          <p:cNvPr id="12" name="Shape 9"/>
          <p:cNvSpPr/>
          <p:nvPr/>
        </p:nvSpPr>
        <p:spPr>
          <a:xfrm>
            <a:off x="6187288" y="2990088"/>
            <a:ext cx="5455768" cy="621792"/>
          </a:xfrm>
          <a:prstGeom prst="roundRect">
            <a:avLst>
              <a:gd name="adj" fmla="val 14706"/>
            </a:avLst>
          </a:prstGeom>
          <a:solidFill>
            <a:srgbClr val="FFFDF8"/>
          </a:solidFill>
          <a:ln w="9525">
            <a:solidFill>
              <a:srgbClr val="E4DFD3"/>
            </a:solidFill>
            <a:prstDash val="solid"/>
          </a:ln>
        </p:spPr>
      </p:sp>
      <p:sp>
        <p:nvSpPr>
          <p:cNvPr id="13" name="Text 10"/>
          <p:cNvSpPr txBox="1"/>
          <p:nvPr/>
        </p:nvSpPr>
        <p:spPr>
          <a:xfrm>
            <a:off x="6370168" y="2990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D.  </a:t>
            </a:r>
            <a:r>
              <a:rPr lang="en-US" sz="1500" dirty="0">
                <a:solidFill>
                  <a:srgbClr val="3E4756"/>
                </a:solidFill>
                <a:latin typeface="Calibri" pitchFamily="34" charset="0"/>
                <a:ea typeface="Calibri" pitchFamily="34" charset="-122"/>
                <a:cs typeface="Calibri" pitchFamily="34" charset="-120"/>
              </a:rPr>
              <a:t>Melting old products</a:t>
            </a:r>
            <a:endParaRPr lang="en-US" sz="1500" dirty="0"/>
          </a:p>
        </p:txBody>
      </p:sp>
      <p:sp>
        <p:nvSpPr>
          <p:cNvPr id="14" name="Text 11"/>
          <p:cNvSpPr txBox="1"/>
          <p:nvPr/>
        </p:nvSpPr>
        <p:spPr>
          <a:xfrm>
            <a:off x="548640" y="3931920"/>
            <a:ext cx="11094415" cy="502920"/>
          </a:xfrm>
          <a:prstGeom prst="rect">
            <a:avLst/>
          </a:prstGeom>
          <a:noFill/>
          <a:ln/>
        </p:spPr>
        <p:txBody>
          <a:bodyPr wrap="square" lIns="0" tIns="0" rIns="0" bIns="0" rtlCol="0" anchor="t"/>
          <a:lstStyle/>
          <a:p>
            <a:pPr marL="0" indent="0">
              <a:buNone/>
            </a:pPr>
            <a:r>
              <a:rPr lang="en-US" sz="1800" b="1" dirty="0">
                <a:solidFill>
                  <a:srgbClr val="14213D"/>
                </a:solidFill>
                <a:latin typeface="Cambria" pitchFamily="34" charset="0"/>
                <a:ea typeface="Cambria" pitchFamily="34" charset="-122"/>
                <a:cs typeface="Cambria" pitchFamily="34" charset="-120"/>
              </a:rPr>
              <a:t>8. Which feature of 5G matters most for remote-controlled machines?</a:t>
            </a:r>
            <a:endParaRPr lang="en-US" sz="1800" dirty="0"/>
          </a:p>
        </p:txBody>
      </p:sp>
      <p:sp>
        <p:nvSpPr>
          <p:cNvPr id="15" name="Shape 12"/>
          <p:cNvSpPr/>
          <p:nvPr/>
        </p:nvSpPr>
        <p:spPr>
          <a:xfrm>
            <a:off x="548640" y="4526280"/>
            <a:ext cx="5455768" cy="621792"/>
          </a:xfrm>
          <a:prstGeom prst="roundRect">
            <a:avLst>
              <a:gd name="adj" fmla="val 14706"/>
            </a:avLst>
          </a:prstGeom>
          <a:solidFill>
            <a:srgbClr val="FFFDF8"/>
          </a:solidFill>
          <a:ln w="9525">
            <a:solidFill>
              <a:srgbClr val="E4DFD3"/>
            </a:solidFill>
            <a:prstDash val="solid"/>
          </a:ln>
        </p:spPr>
      </p:sp>
      <p:sp>
        <p:nvSpPr>
          <p:cNvPr id="16" name="Text 13"/>
          <p:cNvSpPr txBox="1"/>
          <p:nvPr/>
        </p:nvSpPr>
        <p:spPr>
          <a:xfrm>
            <a:off x="731520" y="4526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A.  </a:t>
            </a:r>
            <a:r>
              <a:rPr lang="en-US" sz="1500" dirty="0">
                <a:solidFill>
                  <a:srgbClr val="3E4756"/>
                </a:solidFill>
                <a:latin typeface="Calibri" pitchFamily="34" charset="0"/>
                <a:ea typeface="Calibri" pitchFamily="34" charset="-122"/>
                <a:cs typeface="Calibri" pitchFamily="34" charset="-120"/>
              </a:rPr>
              <a:t>Low latency</a:t>
            </a:r>
            <a:endParaRPr lang="en-US" sz="1500" dirty="0"/>
          </a:p>
        </p:txBody>
      </p:sp>
      <p:sp>
        <p:nvSpPr>
          <p:cNvPr id="17" name="Shape 14"/>
          <p:cNvSpPr/>
          <p:nvPr/>
        </p:nvSpPr>
        <p:spPr>
          <a:xfrm>
            <a:off x="6187288" y="4526280"/>
            <a:ext cx="5455768" cy="621792"/>
          </a:xfrm>
          <a:prstGeom prst="roundRect">
            <a:avLst>
              <a:gd name="adj" fmla="val 14706"/>
            </a:avLst>
          </a:prstGeom>
          <a:solidFill>
            <a:srgbClr val="FFFDF8"/>
          </a:solidFill>
          <a:ln w="9525">
            <a:solidFill>
              <a:srgbClr val="E4DFD3"/>
            </a:solidFill>
            <a:prstDash val="solid"/>
          </a:ln>
        </p:spPr>
      </p:sp>
      <p:sp>
        <p:nvSpPr>
          <p:cNvPr id="18" name="Text 15"/>
          <p:cNvSpPr txBox="1"/>
          <p:nvPr/>
        </p:nvSpPr>
        <p:spPr>
          <a:xfrm>
            <a:off x="6370168" y="4526280"/>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B.  </a:t>
            </a:r>
            <a:r>
              <a:rPr lang="en-US" sz="1500" dirty="0">
                <a:solidFill>
                  <a:srgbClr val="3E4756"/>
                </a:solidFill>
                <a:latin typeface="Calibri" pitchFamily="34" charset="0"/>
                <a:ea typeface="Calibri" pitchFamily="34" charset="-122"/>
                <a:cs typeface="Calibri" pitchFamily="34" charset="-120"/>
              </a:rPr>
              <a:t>Bigger screens</a:t>
            </a:r>
            <a:endParaRPr lang="en-US" sz="1500" dirty="0"/>
          </a:p>
        </p:txBody>
      </p:sp>
      <p:sp>
        <p:nvSpPr>
          <p:cNvPr id="19" name="Shape 16"/>
          <p:cNvSpPr/>
          <p:nvPr/>
        </p:nvSpPr>
        <p:spPr>
          <a:xfrm>
            <a:off x="548640" y="5276088"/>
            <a:ext cx="5455768" cy="621792"/>
          </a:xfrm>
          <a:prstGeom prst="roundRect">
            <a:avLst>
              <a:gd name="adj" fmla="val 14706"/>
            </a:avLst>
          </a:prstGeom>
          <a:solidFill>
            <a:srgbClr val="FFFDF8"/>
          </a:solidFill>
          <a:ln w="9525">
            <a:solidFill>
              <a:srgbClr val="E4DFD3"/>
            </a:solidFill>
            <a:prstDash val="solid"/>
          </a:ln>
        </p:spPr>
      </p:sp>
      <p:sp>
        <p:nvSpPr>
          <p:cNvPr id="20" name="Text 17"/>
          <p:cNvSpPr txBox="1"/>
          <p:nvPr/>
        </p:nvSpPr>
        <p:spPr>
          <a:xfrm>
            <a:off x="731520" y="5276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C.  </a:t>
            </a:r>
            <a:r>
              <a:rPr lang="en-US" sz="1500" dirty="0">
                <a:solidFill>
                  <a:srgbClr val="3E4756"/>
                </a:solidFill>
                <a:latin typeface="Calibri" pitchFamily="34" charset="0"/>
                <a:ea typeface="Calibri" pitchFamily="34" charset="-122"/>
                <a:cs typeface="Calibri" pitchFamily="34" charset="-120"/>
              </a:rPr>
              <a:t>Longer battery life</a:t>
            </a:r>
            <a:endParaRPr lang="en-US" sz="1500" dirty="0"/>
          </a:p>
        </p:txBody>
      </p:sp>
      <p:sp>
        <p:nvSpPr>
          <p:cNvPr id="21" name="Shape 18"/>
          <p:cNvSpPr/>
          <p:nvPr/>
        </p:nvSpPr>
        <p:spPr>
          <a:xfrm>
            <a:off x="6187288" y="5276088"/>
            <a:ext cx="5455768" cy="621792"/>
          </a:xfrm>
          <a:prstGeom prst="roundRect">
            <a:avLst>
              <a:gd name="adj" fmla="val 14706"/>
            </a:avLst>
          </a:prstGeom>
          <a:solidFill>
            <a:srgbClr val="FFFDF8"/>
          </a:solidFill>
          <a:ln w="9525">
            <a:solidFill>
              <a:srgbClr val="E4DFD3"/>
            </a:solidFill>
            <a:prstDash val="solid"/>
          </a:ln>
        </p:spPr>
      </p:sp>
      <p:sp>
        <p:nvSpPr>
          <p:cNvPr id="22" name="Text 19"/>
          <p:cNvSpPr txBox="1"/>
          <p:nvPr/>
        </p:nvSpPr>
        <p:spPr>
          <a:xfrm>
            <a:off x="6370168" y="5276088"/>
            <a:ext cx="5090008" cy="621792"/>
          </a:xfrm>
          <a:prstGeom prst="rect">
            <a:avLst/>
          </a:prstGeom>
          <a:noFill/>
          <a:ln/>
        </p:spPr>
        <p:txBody>
          <a:bodyPr wrap="square" lIns="0" tIns="0" rIns="0" bIns="0" rtlCol="0" anchor="ctr"/>
          <a:lstStyle/>
          <a:p>
            <a:pPr marL="0" indent="0">
              <a:buNone/>
            </a:pPr>
            <a:r>
              <a:rPr lang="en-US" sz="1500" b="1" dirty="0">
                <a:solidFill>
                  <a:srgbClr val="B8541A"/>
                </a:solidFill>
                <a:latin typeface="Calibri" pitchFamily="34" charset="0"/>
                <a:ea typeface="Calibri" pitchFamily="34" charset="-122"/>
                <a:cs typeface="Calibri" pitchFamily="34" charset="-120"/>
              </a:rPr>
              <a:t>D.  </a:t>
            </a:r>
            <a:r>
              <a:rPr lang="en-US" sz="1500" dirty="0">
                <a:solidFill>
                  <a:srgbClr val="3E4756"/>
                </a:solidFill>
                <a:latin typeface="Calibri" pitchFamily="34" charset="0"/>
                <a:ea typeface="Calibri" pitchFamily="34" charset="-122"/>
                <a:cs typeface="Calibri" pitchFamily="34" charset="-120"/>
              </a:rPr>
              <a:t>Cheaper phones</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Quiz answers</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QUIZ</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2743200"/>
        </p:xfrm>
        <a:graphic>
          <a:graphicData uri="http://schemas.openxmlformats.org/drawingml/2006/table">
            <a:tbl>
              <a:tblPr/>
              <a:tblGrid>
                <a:gridCol w="665665">
                  <a:extLst>
                    <a:ext uri="{9D8B030D-6E8A-4147-A177-3AD203B41FA5}">
                      <a16:colId xmlns:a16="http://schemas.microsoft.com/office/drawing/2014/main" val="20000"/>
                    </a:ext>
                  </a:extLst>
                </a:gridCol>
                <a:gridCol w="3993989">
                  <a:extLst>
                    <a:ext uri="{9D8B030D-6E8A-4147-A177-3AD203B41FA5}">
                      <a16:colId xmlns:a16="http://schemas.microsoft.com/office/drawing/2014/main" val="20001"/>
                    </a:ext>
                  </a:extLst>
                </a:gridCol>
                <a:gridCol w="6434761">
                  <a:extLst>
                    <a:ext uri="{9D8B030D-6E8A-4147-A177-3AD203B41FA5}">
                      <a16:colId xmlns:a16="http://schemas.microsoft.com/office/drawing/2014/main" val="20002"/>
                    </a:ext>
                  </a:extLst>
                </a:gridCol>
              </a:tblGrid>
              <a:tr h="0">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Q</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Answer</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Why</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0">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B. 1 to 100 nanometres</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Nano means one-billionth: 1 to 100 nanometres</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1"/>
                  </a:ext>
                </a:extLst>
              </a:tr>
              <a:tr h="0">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C. Blockchain</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Linked blocks on many computers make changes visible</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02"/>
                  </a:ext>
                </a:extLst>
              </a:tr>
              <a:tr h="0">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A. SaaS</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Software delivered over the internet as a service</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3"/>
                  </a:ext>
                </a:extLst>
              </a:tr>
              <a:tr h="0">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B. It can be 0 and 1 at the same time</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Superposition lets a qubit be 0 and 1 at once</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04"/>
                  </a:ext>
                </a:extLst>
              </a:tr>
              <a:tr h="0">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A. Autonomic computing</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The four 'self' properties of autonomic computing</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5"/>
                  </a:ext>
                </a:extLst>
              </a:tr>
              <a:tr h="0">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C. An embedded system</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A small dedicated computer inside the meter</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06"/>
                  </a:ext>
                </a:extLst>
              </a:tr>
              <a:tr h="0">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7</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C. Adding material layer by layer</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Material is added only where needed, layer by layer</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FFDF8"/>
                    </a:solidFill>
                  </a:tcPr>
                </a:tc>
                <a:extLst>
                  <a:ext uri="{0D108BD9-81ED-4DB2-BD59-A6C34878D82A}">
                    <a16:rowId xmlns:a16="http://schemas.microsoft.com/office/drawing/2014/main" val="10007"/>
                  </a:ext>
                </a:extLst>
              </a:tr>
              <a:tr h="0">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8</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A. Low latency</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tc>
                  <a:txBody>
                    <a:bodyPr/>
                    <a:lstStyle/>
                    <a:p>
                      <a:pPr marL="0" indent="0">
                        <a:buNone/>
                      </a:pPr>
                      <a:r>
                        <a:rPr lang="en-US" sz="1400" dirty="0">
                          <a:solidFill>
                            <a:srgbClr val="3E4756"/>
                          </a:solidFill>
                          <a:latin typeface="Calibri" pitchFamily="34" charset="0"/>
                          <a:ea typeface="Calibri" pitchFamily="34" charset="-122"/>
                          <a:cs typeface="Calibri" pitchFamily="34" charset="-120"/>
                        </a:rPr>
                        <a:t>Low latency means near-instant responses</a:t>
                      </a:r>
                      <a:endParaRPr lang="en-US" sz="1400" dirty="0">
                        <a:latin typeface="Calibri" charset="0"/>
                        <a:ea typeface="Calibri" charset="0"/>
                        <a:cs typeface="Calibri" charset="0"/>
                      </a:endParaRPr>
                    </a:p>
                  </a:txBody>
                  <a:tcPr anchor="ctr">
                    <a:lnL w="9525" cap="flat" cmpd="sng" algn="ctr">
                      <a:solidFill>
                        <a:srgbClr val="E4DFD3"/>
                      </a:solidFill>
                      <a:prstDash val="solid"/>
                      <a:round/>
                      <a:headEnd type="none" w="med" len="med"/>
                      <a:tailEnd type="none" w="med" len="med"/>
                    </a:lnL>
                    <a:lnR w="9525" cap="flat" cmpd="sng" algn="ctr">
                      <a:solidFill>
                        <a:srgbClr val="E4DFD3"/>
                      </a:solidFill>
                      <a:prstDash val="solid"/>
                      <a:round/>
                      <a:headEnd type="none" w="med" len="med"/>
                      <a:tailEnd type="none" w="med" len="med"/>
                    </a:lnR>
                    <a:lnT w="9525" cap="flat" cmpd="sng" algn="ctr">
                      <a:solidFill>
                        <a:srgbClr val="E4DFD3"/>
                      </a:solidFill>
                      <a:prstDash val="solid"/>
                      <a:round/>
                      <a:headEnd type="none" w="med" len="med"/>
                      <a:tailEnd type="none" w="med" len="med"/>
                    </a:lnT>
                    <a:lnB w="9525" cap="flat" cmpd="sng" algn="ctr">
                      <a:solidFill>
                        <a:srgbClr val="E4DFD3"/>
                      </a:solidFill>
                      <a:prstDash val="solid"/>
                      <a:round/>
                      <a:headEnd type="none" w="med" len="med"/>
                      <a:tailEnd type="none" w="med" len="med"/>
                    </a:lnB>
                    <a:solidFill>
                      <a:srgbClr val="F1EEE6"/>
                    </a:solidFill>
                  </a:tcPr>
                </a:tc>
                <a:extLst>
                  <a:ext uri="{0D108BD9-81ED-4DB2-BD59-A6C34878D82A}">
                    <a16:rowId xmlns:a16="http://schemas.microsoft.com/office/drawing/2014/main" val="10008"/>
                  </a:ext>
                </a:extLst>
              </a:tr>
            </a:tbl>
          </a:graphicData>
        </a:graphic>
      </p:graphicFrame>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658368"/>
            <a:ext cx="11094415" cy="777240"/>
          </a:xfrm>
          <a:prstGeom prst="rect">
            <a:avLst/>
          </a:prstGeom>
          <a:noFill/>
          <a:ln/>
        </p:spPr>
        <p:txBody>
          <a:bodyPr wrap="square" lIns="0" tIns="0" rIns="0" bIns="0" rtlCol="0" anchor="t"/>
          <a:lstStyle/>
          <a:p>
            <a:pPr marL="0" indent="0" algn="l">
              <a:buNone/>
            </a:pPr>
            <a:r>
              <a:rPr lang="en-US" sz="3200" b="1" dirty="0">
                <a:solidFill>
                  <a:srgbClr val="14213D"/>
                </a:solidFill>
                <a:latin typeface="Cambria" pitchFamily="34" charset="0"/>
                <a:ea typeface="Cambria" pitchFamily="34" charset="-122"/>
                <a:cs typeface="Cambria" pitchFamily="34" charset="-120"/>
              </a:rPr>
              <a:t>References and further reading</a:t>
            </a:r>
            <a:endParaRPr lang="en-US" sz="3200" dirty="0"/>
          </a:p>
        </p:txBody>
      </p:sp>
      <p:sp>
        <p:nvSpPr>
          <p:cNvPr id="4" name="Text 1"/>
          <p:cNvSpPr txBox="1"/>
          <p:nvPr/>
        </p:nvSpPr>
        <p:spPr>
          <a:xfrm>
            <a:off x="548640" y="365760"/>
            <a:ext cx="11094415" cy="274320"/>
          </a:xfrm>
          <a:prstGeom prst="rect">
            <a:avLst/>
          </a:prstGeom>
          <a:noFill/>
          <a:ln/>
        </p:spPr>
        <p:txBody>
          <a:bodyPr wrap="square" lIns="0" tIns="0" rIns="0" bIns="0" rtlCol="0" anchor="ctr"/>
          <a:lstStyle/>
          <a:p>
            <a:pPr marL="0" indent="0">
              <a:buNone/>
            </a:pPr>
            <a:r>
              <a:rPr lang="en-US" sz="1200" b="1" kern="0" spc="200" dirty="0">
                <a:solidFill>
                  <a:srgbClr val="B8541A"/>
                </a:solidFill>
                <a:latin typeface="Calibri" pitchFamily="34" charset="0"/>
                <a:ea typeface="Calibri" pitchFamily="34" charset="-122"/>
                <a:cs typeface="Calibri" pitchFamily="34" charset="-120"/>
              </a:rPr>
              <a:t>READ MORE</a:t>
            </a:r>
            <a:endParaRPr lang="en-US" sz="1200" dirty="0"/>
          </a:p>
        </p:txBody>
      </p:sp>
      <p:sp>
        <p:nvSpPr>
          <p:cNvPr id="5" name="Text 2"/>
          <p:cNvSpPr txBox="1"/>
          <p:nvPr/>
        </p:nvSpPr>
        <p:spPr>
          <a:xfrm>
            <a:off x="548640" y="1645920"/>
            <a:ext cx="11094415" cy="4023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3E4756"/>
                </a:solidFill>
                <a:latin typeface="Calibri" pitchFamily="34" charset="0"/>
                <a:ea typeface="Calibri" pitchFamily="34" charset="-122"/>
                <a:cs typeface="Calibri" pitchFamily="34" charset="-120"/>
              </a:rPr>
              <a:t>Küfeoğlu, S. (2022). Emerging Technologies: Value Creation for Sustainable Development. Springer.</a:t>
            </a:r>
            <a:endParaRPr lang="en-US" sz="1500" dirty="0"/>
          </a:p>
          <a:p>
            <a:pPr marL="342900" indent="-342900">
              <a:spcAft>
                <a:spcPts val="600"/>
              </a:spcAft>
              <a:buSzPct val="100000"/>
              <a:buChar char="•"/>
            </a:pPr>
            <a:r>
              <a:rPr lang="en-US" sz="1500" dirty="0">
                <a:solidFill>
                  <a:srgbClr val="3E4756"/>
                </a:solidFill>
                <a:latin typeface="Calibri" pitchFamily="34" charset="0"/>
                <a:ea typeface="Calibri" pitchFamily="34" charset="-122"/>
                <a:cs typeface="Calibri" pitchFamily="34" charset="-120"/>
              </a:rPr>
              <a:t>Khan, F. A. &amp; Anderson, J. M. (2021). Digital Transformation using Emerging Technologies: A CxO's Guide.</a:t>
            </a:r>
            <a:endParaRPr lang="en-US" sz="1500" dirty="0"/>
          </a:p>
          <a:p>
            <a:pPr marL="342900" indent="-342900">
              <a:spcAft>
                <a:spcPts val="600"/>
              </a:spcAft>
              <a:buSzPct val="100000"/>
              <a:buChar char="•"/>
            </a:pPr>
            <a:r>
              <a:rPr lang="en-US" sz="1500" dirty="0">
                <a:solidFill>
                  <a:srgbClr val="3E4756"/>
                </a:solidFill>
                <a:latin typeface="Calibri" pitchFamily="34" charset="0"/>
                <a:ea typeface="Calibri" pitchFamily="34" charset="-122"/>
                <a:cs typeface="Calibri" pitchFamily="34" charset="-120"/>
              </a:rPr>
              <a:t>Baffour, G. (2021). Business and Emerging Technologies. Business Expert Press.</a:t>
            </a:r>
            <a:endParaRPr lang="en-US" sz="1500" dirty="0"/>
          </a:p>
          <a:p>
            <a:pPr marL="342900" indent="-342900">
              <a:spcAft>
                <a:spcPts val="1400"/>
              </a:spcAft>
              <a:buSzPct val="100000"/>
              <a:buChar char="•"/>
            </a:pPr>
            <a:r>
              <a:rPr lang="en-US" sz="1500" dirty="0">
                <a:solidFill>
                  <a:srgbClr val="3E4756"/>
                </a:solidFill>
                <a:latin typeface="Calibri" pitchFamily="34" charset="0"/>
                <a:ea typeface="Calibri" pitchFamily="34" charset="-122"/>
                <a:cs typeface="Calibri" pitchFamily="34" charset="-120"/>
              </a:rPr>
              <a:t>Weinersmith, K. &amp; Weinersmith, Z. (2017). Soonish: Ten Emerging Technologies. Penguin Press.</a:t>
            </a:r>
            <a:endParaRPr lang="en-US" sz="1500" dirty="0"/>
          </a:p>
          <a:p>
            <a:pPr marL="342900" indent="-342900">
              <a:spcAft>
                <a:spcPts val="600"/>
              </a:spcAft>
              <a:buSzPct val="100000"/>
              <a:buChar char="•"/>
            </a:pPr>
            <a:r>
              <a:rPr lang="en-US" sz="1500" u="sng" dirty="0">
                <a:solidFill>
                  <a:srgbClr val="3E4756"/>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MTN Uganda goes live with 5G network services in Uganda</a:t>
            </a:r>
            <a:endParaRPr lang="en-US" sz="1500" dirty="0"/>
          </a:p>
          <a:p>
            <a:pPr marL="342900" indent="-342900">
              <a:spcAft>
                <a:spcPts val="600"/>
              </a:spcAft>
              <a:buSzPct val="100000"/>
              <a:buChar char="•"/>
            </a:pPr>
            <a:r>
              <a:rPr lang="en-US" sz="1500" u="sng" dirty="0">
                <a:solidFill>
                  <a:srgbClr val="3E4756"/>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Makerere University AIR Lab and cassava disease diagnosis (NextGen Cassava)</a:t>
            </a:r>
            <a:endParaRPr lang="en-US" sz="1500" dirty="0"/>
          </a:p>
          <a:p>
            <a:pPr marL="342900" indent="-342900">
              <a:spcAft>
                <a:spcPts val="600"/>
              </a:spcAft>
              <a:buSzPct val="100000"/>
              <a:buChar char="•"/>
            </a:pPr>
            <a:r>
              <a:rPr lang="en-US" sz="1500" u="sng" dirty="0">
                <a:solidFill>
                  <a:srgbClr val="3E4756"/>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Dei BioPharma drugs and vaccines plant at Matugga takes shape</a:t>
            </a:r>
            <a:endParaRPr lang="en-US" sz="1500" dirty="0"/>
          </a:p>
          <a:p>
            <a:pPr marL="342900" indent="-342900">
              <a:spcAft>
                <a:spcPts val="600"/>
              </a:spcAft>
              <a:buSzPct val="100000"/>
              <a:buChar char="•"/>
            </a:pPr>
            <a:r>
              <a:rPr lang="en-US" sz="1500" u="sng" dirty="0">
                <a:solidFill>
                  <a:srgbClr val="3E4756"/>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IBM: What is quantum computing?</a:t>
            </a:r>
            <a:endParaRPr lang="en-US" sz="1500" dirty="0"/>
          </a:p>
          <a:p>
            <a:pPr marL="342900" indent="-342900">
              <a:buSzPct val="100000"/>
              <a:buChar char="•"/>
            </a:pPr>
            <a:r>
              <a:rPr lang="en-US" sz="1500" u="sng" dirty="0">
                <a:solidFill>
                  <a:srgbClr val="3E4756"/>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NIST: Quantum computing explained</a:t>
            </a:r>
            <a:endParaRPr lang="en-US" sz="1500" dirty="0"/>
          </a:p>
        </p:txBody>
      </p:sp>
      <p:sp>
        <p:nvSpPr>
          <p:cNvPr id="6" name="Text 3"/>
          <p:cNvSpPr txBox="1"/>
          <p:nvPr/>
        </p:nvSpPr>
        <p:spPr>
          <a:xfrm>
            <a:off x="548640" y="5760720"/>
            <a:ext cx="11094415" cy="457200"/>
          </a:xfrm>
          <a:prstGeom prst="rect">
            <a:avLst/>
          </a:prstGeom>
          <a:noFill/>
          <a:ln/>
        </p:spPr>
        <p:txBody>
          <a:bodyPr wrap="square" lIns="0" tIns="0" rIns="0" bIns="0" rtlCol="0" anchor="ctr"/>
          <a:lstStyle/>
          <a:p>
            <a:pPr marL="0" indent="0">
              <a:buNone/>
            </a:pPr>
            <a:r>
              <a:rPr lang="en-US" sz="1600" b="1" dirty="0">
                <a:solidFill>
                  <a:srgbClr val="B8541A"/>
                </a:solidFill>
                <a:latin typeface="Calibri" pitchFamily="34" charset="0"/>
                <a:ea typeface="Calibri" pitchFamily="34" charset="-122"/>
                <a:cs typeface="Calibri" pitchFamily="34" charset="-120"/>
              </a:rPr>
              <a:t>Next: </a:t>
            </a:r>
            <a:r>
              <a:rPr lang="en-US" sz="1600" dirty="0">
                <a:solidFill>
                  <a:srgbClr val="B8541A"/>
                </a:solidFill>
                <a:latin typeface="Calibri" pitchFamily="34" charset="0"/>
                <a:ea typeface="Calibri" pitchFamily="34" charset="-122"/>
                <a:cs typeface="Calibri" pitchFamily="34" charset="-120"/>
              </a:rPr>
              <a:t>Ethics and professionalism of emerging technologies (Weeks 12–13)</a:t>
            </a:r>
            <a:endParaRPr lang="en-US" sz="16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F6672"/>
                </a:solidFill>
                <a:latin typeface="Calibri"/>
                <a:ea typeface="Calibri"/>
                <a:cs typeface="Calibri"/>
              </a:defRPr>
            </a:lvl1pPr>
          </a:lstStyle>
          <a:p>
            <a:pPr algn="r"/>
            <a:fld id="{F7021451-1387-4CA6-816F-3879F97B5CBC}" type="slidenum">
              <a:rPr lang="en-US" b="0"/>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5639</Words>
  <Application>Microsoft Office PowerPoint</Application>
  <PresentationFormat>Widescreen</PresentationFormat>
  <Paragraphs>611</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Cambria</vt:lpstr>
      <vt:lpstr>Office Theme</vt:lpstr>
      <vt:lpstr>Topic 6: Other Emerging Technologies</vt:lpstr>
      <vt:lpstr>By the end of this topic you should be able to</vt:lpstr>
      <vt:lpstr>Ten technologies in this topic</vt:lpstr>
      <vt:lpstr>Three questions we ask of every technology</vt:lpstr>
      <vt:lpstr>Nanotechnology: what is it?</vt:lpstr>
      <vt:lpstr>How small is a nanometre, and why does size matter?</vt:lpstr>
      <vt:lpstr>Nanotechnology hiding in everyday products</vt:lpstr>
      <vt:lpstr>Nanotechnology in business today</vt:lpstr>
      <vt:lpstr>Biotechnology: what is it?</vt:lpstr>
      <vt:lpstr>Biotechnology in business today</vt:lpstr>
      <vt:lpstr>Blockchain technology: what is it?</vt:lpstr>
      <vt:lpstr>Blockchain technology in business today</vt:lpstr>
      <vt:lpstr>Cloud computing: what is it?</vt:lpstr>
      <vt:lpstr>Cloud computing in business today</vt:lpstr>
      <vt:lpstr>Quantum computing: what is it?</vt:lpstr>
      <vt:lpstr>How quantum computers differ from ordinary computers</vt:lpstr>
      <vt:lpstr>Three quantum ideas, and the catch</vt:lpstr>
      <vt:lpstr>Quantum computing in business today</vt:lpstr>
      <vt:lpstr>Autonomic computing: what is it?</vt:lpstr>
      <vt:lpstr>Autonomic computing in business today</vt:lpstr>
      <vt:lpstr>Computer vision: what is it?</vt:lpstr>
      <vt:lpstr>Computer vision in business today</vt:lpstr>
      <vt:lpstr>Embedded systems: what is it?</vt:lpstr>
      <vt:lpstr>Embedded systems in business today</vt:lpstr>
      <vt:lpstr>Additive manufacturing (3D printing): what is it?</vt:lpstr>
      <vt:lpstr>Additive manufacturing (3D printing) in business today</vt:lpstr>
      <vt:lpstr>5G: what is it?</vt:lpstr>
      <vt:lpstr>5G in business today</vt:lpstr>
      <vt:lpstr>The ten technologies at a glance</vt:lpstr>
      <vt:lpstr>The technologies work best together</vt:lpstr>
      <vt:lpstr>Which technology should a Ugandan organisation adopt first?</vt:lpstr>
      <vt:lpstr>Topic 6 Quiz</vt:lpstr>
      <vt:lpstr>Questions 1–2</vt:lpstr>
      <vt:lpstr>Questions 3–4</vt:lpstr>
      <vt:lpstr>Questions 5–6</vt:lpstr>
      <vt:lpstr>Questions 7–8</vt:lpstr>
      <vt:lpstr>Quiz answers</vt:lpstr>
      <vt:lpstr>References and further reading</vt:lpstr>
    </vt:vector>
  </TitlesOfParts>
  <Company>Makerere University Business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6: Other Emerging Technologies</dc:title>
  <dc:subject>PptxGenJS Presentation</dc:subject>
  <dc:creator>Dr. Kyeyune Robert</dc:creator>
  <cp:lastModifiedBy>ENGOTOIT BENARD</cp:lastModifiedBy>
  <cp:revision>3</cp:revision>
  <dcterms:created xsi:type="dcterms:W3CDTF">2026-10-12T11:43:42Z</dcterms:created>
  <dcterms:modified xsi:type="dcterms:W3CDTF">2026-10-12T13:38:30Z</dcterms:modified>
</cp:coreProperties>
</file>