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6" r:id="rId2"/>
    <p:sldId id="257" r:id="rId3"/>
    <p:sldId id="340" r:id="rId4"/>
    <p:sldId id="341" r:id="rId5"/>
    <p:sldId id="272" r:id="rId6"/>
    <p:sldId id="342" r:id="rId7"/>
    <p:sldId id="289" r:id="rId8"/>
    <p:sldId id="290" r:id="rId9"/>
    <p:sldId id="343" r:id="rId10"/>
    <p:sldId id="264" r:id="rId11"/>
    <p:sldId id="268" r:id="rId12"/>
    <p:sldId id="344" r:id="rId13"/>
    <p:sldId id="374" r:id="rId14"/>
    <p:sldId id="347" r:id="rId15"/>
    <p:sldId id="348" r:id="rId16"/>
    <p:sldId id="349" r:id="rId17"/>
    <p:sldId id="263" r:id="rId18"/>
    <p:sldId id="299" r:id="rId19"/>
    <p:sldId id="307" r:id="rId20"/>
    <p:sldId id="350" r:id="rId21"/>
    <p:sldId id="375" r:id="rId22"/>
    <p:sldId id="304" r:id="rId23"/>
    <p:sldId id="261" r:id="rId24"/>
    <p:sldId id="353" r:id="rId25"/>
    <p:sldId id="278" r:id="rId26"/>
    <p:sldId id="277" r:id="rId27"/>
    <p:sldId id="376" r:id="rId28"/>
    <p:sldId id="262" r:id="rId29"/>
    <p:sldId id="357" r:id="rId30"/>
    <p:sldId id="358" r:id="rId31"/>
    <p:sldId id="359" r:id="rId32"/>
    <p:sldId id="377" r:id="rId33"/>
    <p:sldId id="362" r:id="rId34"/>
    <p:sldId id="363" r:id="rId35"/>
    <p:sldId id="364" r:id="rId36"/>
    <p:sldId id="365" r:id="rId37"/>
    <p:sldId id="325" r:id="rId38"/>
    <p:sldId id="366" r:id="rId39"/>
    <p:sldId id="367" r:id="rId40"/>
    <p:sldId id="368" r:id="rId41"/>
    <p:sldId id="369" r:id="rId42"/>
    <p:sldId id="378" r:id="rId43"/>
    <p:sldId id="327" r:id="rId44"/>
    <p:sldId id="329" r:id="rId45"/>
    <p:sldId id="379" r:id="rId46"/>
    <p:sldId id="336" r:id="rId47"/>
    <p:sldId id="33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FF66"/>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41" autoAdjust="0"/>
  </p:normalViewPr>
  <p:slideViewPr>
    <p:cSldViewPr snapToGrid="0">
      <p:cViewPr>
        <p:scale>
          <a:sx n="80" d="100"/>
          <a:sy n="80" d="100"/>
        </p:scale>
        <p:origin x="710" y="-1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4F887D-A9F8-4348-A132-56E5DC6908E5}" type="doc">
      <dgm:prSet loTypeId="urn:microsoft.com/office/officeart/2005/8/layout/vProcess5" loCatId="process" qsTypeId="urn:microsoft.com/office/officeart/2005/8/quickstyle/simple1" qsCatId="simple" csTypeId="urn:microsoft.com/office/officeart/2005/8/colors/accent4_1" csCatId="accent4" phldr="1"/>
      <dgm:spPr/>
      <dgm:t>
        <a:bodyPr/>
        <a:lstStyle/>
        <a:p>
          <a:endParaRPr lang="en-US"/>
        </a:p>
      </dgm:t>
    </dgm:pt>
    <dgm:pt modelId="{8C177C80-C1D0-453A-A717-67DA548278D3}">
      <dgm:prSet phldrT="[Text]" custT="1"/>
      <dgm:spPr>
        <a:solidFill>
          <a:schemeClr val="accent1">
            <a:lumMod val="20000"/>
            <a:lumOff val="80000"/>
          </a:schemeClr>
        </a:solidFill>
      </dgm:spPr>
      <dgm:t>
        <a:bodyPr/>
        <a:lstStyle/>
        <a:p>
          <a:r>
            <a:rPr lang="en-US" sz="2400" b="1" dirty="0">
              <a:latin typeface="+mj-lt"/>
            </a:rPr>
            <a:t>Crisis Detection</a:t>
          </a:r>
          <a:r>
            <a:rPr lang="en-US" sz="2800" b="1" dirty="0">
              <a:latin typeface="+mj-lt"/>
            </a:rPr>
            <a:t> </a:t>
          </a:r>
          <a:r>
            <a:rPr lang="en-US" sz="1900" b="0" dirty="0">
              <a:latin typeface="+mj-lt"/>
            </a:rPr>
            <a:t>– a crisis management team should be on the lookout for early signs of crises. It will help the company take preventive measures that can stop or lessen the effects of a negative event.</a:t>
          </a:r>
          <a:endParaRPr lang="en-US" sz="1900" dirty="0">
            <a:latin typeface="+mj-lt"/>
          </a:endParaRPr>
        </a:p>
      </dgm:t>
    </dgm:pt>
    <dgm:pt modelId="{F1C074CB-E4D2-4B83-B2B0-4DC272E57BC0}" type="parTrans" cxnId="{B40ED65D-DA85-40B3-9665-78D3CEDDFA5E}">
      <dgm:prSet/>
      <dgm:spPr/>
      <dgm:t>
        <a:bodyPr/>
        <a:lstStyle/>
        <a:p>
          <a:endParaRPr lang="en-US"/>
        </a:p>
      </dgm:t>
    </dgm:pt>
    <dgm:pt modelId="{EC85FFEC-B522-4280-B43A-556CC7D732F4}" type="sibTrans" cxnId="{B40ED65D-DA85-40B3-9665-78D3CEDDFA5E}">
      <dgm:prSet/>
      <dgm:spPr>
        <a:solidFill>
          <a:schemeClr val="accent1">
            <a:lumMod val="75000"/>
            <a:alpha val="90000"/>
          </a:schemeClr>
        </a:solidFill>
      </dgm:spPr>
      <dgm:t>
        <a:bodyPr/>
        <a:lstStyle/>
        <a:p>
          <a:endParaRPr lang="en-US"/>
        </a:p>
      </dgm:t>
    </dgm:pt>
    <dgm:pt modelId="{7A009C5E-3B85-4DB5-9054-7CCE66143335}">
      <dgm:prSet phldrT="[Text]" custT="1"/>
      <dgm:spPr>
        <a:solidFill>
          <a:schemeClr val="accent1">
            <a:lumMod val="40000"/>
            <a:lumOff val="60000"/>
          </a:schemeClr>
        </a:solidFill>
      </dgm:spPr>
      <dgm:t>
        <a:bodyPr/>
        <a:lstStyle/>
        <a:p>
          <a:r>
            <a:rPr lang="en-US" sz="2400" b="1" dirty="0">
              <a:latin typeface="+mj-lt"/>
            </a:rPr>
            <a:t>Crisis Response </a:t>
          </a:r>
          <a:r>
            <a:rPr lang="en-US" sz="1900" b="0" dirty="0">
              <a:latin typeface="+mj-lt"/>
            </a:rPr>
            <a:t>– </a:t>
          </a:r>
          <a:r>
            <a:rPr lang="en-US" sz="2000" b="0" dirty="0">
              <a:latin typeface="+mj-lt"/>
            </a:rPr>
            <a:t>all the advance planning and actions taken to address cyber crises.</a:t>
          </a:r>
          <a:endParaRPr lang="en-US" sz="1900" dirty="0">
            <a:latin typeface="+mj-lt"/>
          </a:endParaRPr>
        </a:p>
      </dgm:t>
    </dgm:pt>
    <dgm:pt modelId="{DAD11EE8-1C73-40DC-9FBC-BA084646C9F8}" type="parTrans" cxnId="{B4FE16C7-396F-4FE2-9C4C-F769DB8EAB69}">
      <dgm:prSet/>
      <dgm:spPr/>
      <dgm:t>
        <a:bodyPr/>
        <a:lstStyle/>
        <a:p>
          <a:endParaRPr lang="en-US"/>
        </a:p>
      </dgm:t>
    </dgm:pt>
    <dgm:pt modelId="{436BD582-1AD2-410A-B467-EF4DF7BFF6EC}" type="sibTrans" cxnId="{B4FE16C7-396F-4FE2-9C4C-F769DB8EAB69}">
      <dgm:prSet/>
      <dgm:spPr>
        <a:solidFill>
          <a:schemeClr val="accent1">
            <a:lumMod val="60000"/>
            <a:lumOff val="40000"/>
            <a:alpha val="90000"/>
          </a:schemeClr>
        </a:solidFill>
      </dgm:spPr>
      <dgm:t>
        <a:bodyPr/>
        <a:lstStyle/>
        <a:p>
          <a:endParaRPr lang="en-US"/>
        </a:p>
      </dgm:t>
    </dgm:pt>
    <dgm:pt modelId="{A7113050-19C2-4460-81CA-3345DEE545F8}">
      <dgm:prSet phldrT="[Text]" custT="1"/>
      <dgm:spPr>
        <a:solidFill>
          <a:schemeClr val="accent1">
            <a:lumMod val="75000"/>
          </a:schemeClr>
        </a:solidFill>
      </dgm:spPr>
      <dgm:t>
        <a:bodyPr/>
        <a:lstStyle/>
        <a:p>
          <a:r>
            <a:rPr lang="en-US" sz="2400" b="1" dirty="0">
              <a:latin typeface="+mj-lt"/>
            </a:rPr>
            <a:t>Crisis Recovery </a:t>
          </a:r>
          <a:r>
            <a:rPr lang="en-US" sz="1900" b="0" dirty="0">
              <a:latin typeface="+mj-lt"/>
            </a:rPr>
            <a:t>– </a:t>
          </a:r>
          <a:r>
            <a:rPr lang="en-US" sz="2000" b="0" dirty="0">
              <a:latin typeface="+mj-lt"/>
            </a:rPr>
            <a:t>address any organizational weaknesses revealed during the crisis and create transition plans for the new normal for all stakeholders.</a:t>
          </a:r>
          <a:endParaRPr lang="en-US" sz="2000" dirty="0">
            <a:latin typeface="+mj-lt"/>
          </a:endParaRPr>
        </a:p>
      </dgm:t>
    </dgm:pt>
    <dgm:pt modelId="{16D5650C-02C6-4195-B325-A7CCF10F3249}" type="parTrans" cxnId="{16831EFD-682C-4AE8-9882-B53983BF4CAB}">
      <dgm:prSet/>
      <dgm:spPr/>
      <dgm:t>
        <a:bodyPr/>
        <a:lstStyle/>
        <a:p>
          <a:endParaRPr lang="en-US"/>
        </a:p>
      </dgm:t>
    </dgm:pt>
    <dgm:pt modelId="{FA549B9A-D5F9-49F9-ACDC-E806A77FCF8A}" type="sibTrans" cxnId="{16831EFD-682C-4AE8-9882-B53983BF4CAB}">
      <dgm:prSet/>
      <dgm:spPr/>
      <dgm:t>
        <a:bodyPr/>
        <a:lstStyle/>
        <a:p>
          <a:endParaRPr lang="en-US"/>
        </a:p>
      </dgm:t>
    </dgm:pt>
    <dgm:pt modelId="{1176FF80-ED4F-4C26-B3C1-4E1B2CD7B158}">
      <dgm:prSet custT="1"/>
      <dgm:spPr>
        <a:solidFill>
          <a:schemeClr val="accent1">
            <a:lumMod val="60000"/>
            <a:lumOff val="40000"/>
          </a:schemeClr>
        </a:solidFill>
      </dgm:spPr>
      <dgm:t>
        <a:bodyPr/>
        <a:lstStyle/>
        <a:p>
          <a:r>
            <a:rPr lang="en-US" sz="2400" b="1" dirty="0">
              <a:latin typeface="+mj-lt"/>
            </a:rPr>
            <a:t>Crisis Containment </a:t>
          </a:r>
          <a:r>
            <a:rPr lang="en-US" sz="1900" b="0" dirty="0">
              <a:latin typeface="+mj-lt"/>
            </a:rPr>
            <a:t>– </a:t>
          </a:r>
          <a:r>
            <a:rPr lang="en-US" sz="2000" b="0" dirty="0">
              <a:latin typeface="+mj-lt"/>
            </a:rPr>
            <a:t>involves defusing a crisis and stopping its escalation. </a:t>
          </a:r>
        </a:p>
      </dgm:t>
    </dgm:pt>
    <dgm:pt modelId="{0CE6DAF5-B1FF-499C-8571-AC43DCE4453C}" type="parTrans" cxnId="{0FF5AF25-2781-4DE4-9165-57DAAC4EC141}">
      <dgm:prSet/>
      <dgm:spPr/>
      <dgm:t>
        <a:bodyPr/>
        <a:lstStyle/>
        <a:p>
          <a:endParaRPr lang="en-US"/>
        </a:p>
      </dgm:t>
    </dgm:pt>
    <dgm:pt modelId="{0E5418C0-EC82-4A82-87C8-148C329C1917}" type="sibTrans" cxnId="{0FF5AF25-2781-4DE4-9165-57DAAC4EC141}">
      <dgm:prSet/>
      <dgm:spPr>
        <a:solidFill>
          <a:schemeClr val="accent1">
            <a:lumMod val="40000"/>
            <a:lumOff val="60000"/>
            <a:alpha val="90000"/>
          </a:schemeClr>
        </a:solidFill>
      </dgm:spPr>
      <dgm:t>
        <a:bodyPr/>
        <a:lstStyle/>
        <a:p>
          <a:endParaRPr lang="en-US"/>
        </a:p>
      </dgm:t>
    </dgm:pt>
    <dgm:pt modelId="{90E74BCA-11A4-41B1-9354-7B46A06CEB97}" type="pres">
      <dgm:prSet presAssocID="{5A4F887D-A9F8-4348-A132-56E5DC6908E5}" presName="outerComposite" presStyleCnt="0">
        <dgm:presLayoutVars>
          <dgm:chMax val="5"/>
          <dgm:dir/>
          <dgm:resizeHandles val="exact"/>
        </dgm:presLayoutVars>
      </dgm:prSet>
      <dgm:spPr/>
    </dgm:pt>
    <dgm:pt modelId="{8BBA547B-5C7D-4F63-85EF-9D18DA7A7D0C}" type="pres">
      <dgm:prSet presAssocID="{5A4F887D-A9F8-4348-A132-56E5DC6908E5}" presName="dummyMaxCanvas" presStyleCnt="0">
        <dgm:presLayoutVars/>
      </dgm:prSet>
      <dgm:spPr/>
    </dgm:pt>
    <dgm:pt modelId="{C9AFB947-E9DD-4797-BB02-015C49289589}" type="pres">
      <dgm:prSet presAssocID="{5A4F887D-A9F8-4348-A132-56E5DC6908E5}" presName="FourNodes_1" presStyleLbl="node1" presStyleIdx="0" presStyleCnt="4" custScaleX="103388" custLinFactNeighborX="1806">
        <dgm:presLayoutVars>
          <dgm:bulletEnabled val="1"/>
        </dgm:presLayoutVars>
      </dgm:prSet>
      <dgm:spPr/>
    </dgm:pt>
    <dgm:pt modelId="{B1C0877A-4535-4BEE-B3C6-40BE61A0B381}" type="pres">
      <dgm:prSet presAssocID="{5A4F887D-A9F8-4348-A132-56E5DC6908E5}" presName="FourNodes_2" presStyleLbl="node1" presStyleIdx="1" presStyleCnt="4">
        <dgm:presLayoutVars>
          <dgm:bulletEnabled val="1"/>
        </dgm:presLayoutVars>
      </dgm:prSet>
      <dgm:spPr/>
    </dgm:pt>
    <dgm:pt modelId="{27184589-EF8B-4191-B927-8B9413D84C1E}" type="pres">
      <dgm:prSet presAssocID="{5A4F887D-A9F8-4348-A132-56E5DC6908E5}" presName="FourNodes_3" presStyleLbl="node1" presStyleIdx="2" presStyleCnt="4" custLinFactNeighborX="-701" custLinFactNeighborY="-1595">
        <dgm:presLayoutVars>
          <dgm:bulletEnabled val="1"/>
        </dgm:presLayoutVars>
      </dgm:prSet>
      <dgm:spPr/>
    </dgm:pt>
    <dgm:pt modelId="{10FB5FBC-57DD-49BA-B74D-8C9227B3C3CF}" type="pres">
      <dgm:prSet presAssocID="{5A4F887D-A9F8-4348-A132-56E5DC6908E5}" presName="FourNodes_4" presStyleLbl="node1" presStyleIdx="3" presStyleCnt="4">
        <dgm:presLayoutVars>
          <dgm:bulletEnabled val="1"/>
        </dgm:presLayoutVars>
      </dgm:prSet>
      <dgm:spPr/>
    </dgm:pt>
    <dgm:pt modelId="{C614D5F1-CADF-413F-A509-B976E31FE28E}" type="pres">
      <dgm:prSet presAssocID="{5A4F887D-A9F8-4348-A132-56E5DC6908E5}" presName="FourConn_1-2" presStyleLbl="fgAccFollowNode1" presStyleIdx="0" presStyleCnt="3">
        <dgm:presLayoutVars>
          <dgm:bulletEnabled val="1"/>
        </dgm:presLayoutVars>
      </dgm:prSet>
      <dgm:spPr/>
    </dgm:pt>
    <dgm:pt modelId="{BF254407-9F87-45B4-A245-6C2B6DCBDD99}" type="pres">
      <dgm:prSet presAssocID="{5A4F887D-A9F8-4348-A132-56E5DC6908E5}" presName="FourConn_2-3" presStyleLbl="fgAccFollowNode1" presStyleIdx="1" presStyleCnt="3">
        <dgm:presLayoutVars>
          <dgm:bulletEnabled val="1"/>
        </dgm:presLayoutVars>
      </dgm:prSet>
      <dgm:spPr/>
    </dgm:pt>
    <dgm:pt modelId="{830643BD-9848-4026-B5BD-793ACD74D1DD}" type="pres">
      <dgm:prSet presAssocID="{5A4F887D-A9F8-4348-A132-56E5DC6908E5}" presName="FourConn_3-4" presStyleLbl="fgAccFollowNode1" presStyleIdx="2" presStyleCnt="3">
        <dgm:presLayoutVars>
          <dgm:bulletEnabled val="1"/>
        </dgm:presLayoutVars>
      </dgm:prSet>
      <dgm:spPr/>
    </dgm:pt>
    <dgm:pt modelId="{8B94AF85-0A40-46FD-92BA-0878E9D7EA82}" type="pres">
      <dgm:prSet presAssocID="{5A4F887D-A9F8-4348-A132-56E5DC6908E5}" presName="FourNodes_1_text" presStyleLbl="node1" presStyleIdx="3" presStyleCnt="4">
        <dgm:presLayoutVars>
          <dgm:bulletEnabled val="1"/>
        </dgm:presLayoutVars>
      </dgm:prSet>
      <dgm:spPr/>
    </dgm:pt>
    <dgm:pt modelId="{EA6CAC72-736E-45C5-8488-1D722599A04F}" type="pres">
      <dgm:prSet presAssocID="{5A4F887D-A9F8-4348-A132-56E5DC6908E5}" presName="FourNodes_2_text" presStyleLbl="node1" presStyleIdx="3" presStyleCnt="4">
        <dgm:presLayoutVars>
          <dgm:bulletEnabled val="1"/>
        </dgm:presLayoutVars>
      </dgm:prSet>
      <dgm:spPr/>
    </dgm:pt>
    <dgm:pt modelId="{CFA9729B-5608-4F43-9C6F-845CCAC6EE06}" type="pres">
      <dgm:prSet presAssocID="{5A4F887D-A9F8-4348-A132-56E5DC6908E5}" presName="FourNodes_3_text" presStyleLbl="node1" presStyleIdx="3" presStyleCnt="4">
        <dgm:presLayoutVars>
          <dgm:bulletEnabled val="1"/>
        </dgm:presLayoutVars>
      </dgm:prSet>
      <dgm:spPr/>
    </dgm:pt>
    <dgm:pt modelId="{0A7296E1-560A-4CF0-8CAE-B3C83B8C36C6}" type="pres">
      <dgm:prSet presAssocID="{5A4F887D-A9F8-4348-A132-56E5DC6908E5}" presName="FourNodes_4_text" presStyleLbl="node1" presStyleIdx="3" presStyleCnt="4">
        <dgm:presLayoutVars>
          <dgm:bulletEnabled val="1"/>
        </dgm:presLayoutVars>
      </dgm:prSet>
      <dgm:spPr/>
    </dgm:pt>
  </dgm:ptLst>
  <dgm:cxnLst>
    <dgm:cxn modelId="{50C1F505-D35C-41D7-8D66-CB0A2DD152A9}" type="presOf" srcId="{A7113050-19C2-4460-81CA-3345DEE545F8}" destId="{10FB5FBC-57DD-49BA-B74D-8C9227B3C3CF}" srcOrd="0" destOrd="0" presId="urn:microsoft.com/office/officeart/2005/8/layout/vProcess5"/>
    <dgm:cxn modelId="{0FF5AF25-2781-4DE4-9165-57DAAC4EC141}" srcId="{5A4F887D-A9F8-4348-A132-56E5DC6908E5}" destId="{1176FF80-ED4F-4C26-B3C1-4E1B2CD7B158}" srcOrd="2" destOrd="0" parTransId="{0CE6DAF5-B1FF-499C-8571-AC43DCE4453C}" sibTransId="{0E5418C0-EC82-4A82-87C8-148C329C1917}"/>
    <dgm:cxn modelId="{39083B34-82FA-4086-8F2A-7B42A03458A0}" type="presOf" srcId="{1176FF80-ED4F-4C26-B3C1-4E1B2CD7B158}" destId="{CFA9729B-5608-4F43-9C6F-845CCAC6EE06}" srcOrd="1" destOrd="0" presId="urn:microsoft.com/office/officeart/2005/8/layout/vProcess5"/>
    <dgm:cxn modelId="{B40ED65D-DA85-40B3-9665-78D3CEDDFA5E}" srcId="{5A4F887D-A9F8-4348-A132-56E5DC6908E5}" destId="{8C177C80-C1D0-453A-A717-67DA548278D3}" srcOrd="0" destOrd="0" parTransId="{F1C074CB-E4D2-4B83-B2B0-4DC272E57BC0}" sibTransId="{EC85FFEC-B522-4280-B43A-556CC7D732F4}"/>
    <dgm:cxn modelId="{52FB6847-73A4-417A-9E0F-6D1DF04A2CC6}" type="presOf" srcId="{7A009C5E-3B85-4DB5-9054-7CCE66143335}" destId="{B1C0877A-4535-4BEE-B3C6-40BE61A0B381}" srcOrd="0" destOrd="0" presId="urn:microsoft.com/office/officeart/2005/8/layout/vProcess5"/>
    <dgm:cxn modelId="{89D95A76-8064-49D2-AED9-C68646FA9757}" type="presOf" srcId="{A7113050-19C2-4460-81CA-3345DEE545F8}" destId="{0A7296E1-560A-4CF0-8CAE-B3C83B8C36C6}" srcOrd="1" destOrd="0" presId="urn:microsoft.com/office/officeart/2005/8/layout/vProcess5"/>
    <dgm:cxn modelId="{0EFF0379-30F9-41FD-8EDE-9B72C9A9CB08}" type="presOf" srcId="{1176FF80-ED4F-4C26-B3C1-4E1B2CD7B158}" destId="{27184589-EF8B-4191-B927-8B9413D84C1E}" srcOrd="0" destOrd="0" presId="urn:microsoft.com/office/officeart/2005/8/layout/vProcess5"/>
    <dgm:cxn modelId="{8CAD889D-61E9-4CB8-B3C8-C4C652227D86}" type="presOf" srcId="{8C177C80-C1D0-453A-A717-67DA548278D3}" destId="{8B94AF85-0A40-46FD-92BA-0878E9D7EA82}" srcOrd="1" destOrd="0" presId="urn:microsoft.com/office/officeart/2005/8/layout/vProcess5"/>
    <dgm:cxn modelId="{F8C51DC2-92F8-4BF1-89F5-7A647EEC2D14}" type="presOf" srcId="{8C177C80-C1D0-453A-A717-67DA548278D3}" destId="{C9AFB947-E9DD-4797-BB02-015C49289589}" srcOrd="0" destOrd="0" presId="urn:microsoft.com/office/officeart/2005/8/layout/vProcess5"/>
    <dgm:cxn modelId="{B4FE16C7-396F-4FE2-9C4C-F769DB8EAB69}" srcId="{5A4F887D-A9F8-4348-A132-56E5DC6908E5}" destId="{7A009C5E-3B85-4DB5-9054-7CCE66143335}" srcOrd="1" destOrd="0" parTransId="{DAD11EE8-1C73-40DC-9FBC-BA084646C9F8}" sibTransId="{436BD582-1AD2-410A-B467-EF4DF7BFF6EC}"/>
    <dgm:cxn modelId="{6732D1CA-99DD-45A7-B00C-D36DAD0D8437}" type="presOf" srcId="{7A009C5E-3B85-4DB5-9054-7CCE66143335}" destId="{EA6CAC72-736E-45C5-8488-1D722599A04F}" srcOrd="1" destOrd="0" presId="urn:microsoft.com/office/officeart/2005/8/layout/vProcess5"/>
    <dgm:cxn modelId="{4D85C1E8-EAA3-4F2E-B789-452175D9DB61}" type="presOf" srcId="{5A4F887D-A9F8-4348-A132-56E5DC6908E5}" destId="{90E74BCA-11A4-41B1-9354-7B46A06CEB97}" srcOrd="0" destOrd="0" presId="urn:microsoft.com/office/officeart/2005/8/layout/vProcess5"/>
    <dgm:cxn modelId="{CCC525F3-6E86-45D2-8E2F-DE95E352E10B}" type="presOf" srcId="{436BD582-1AD2-410A-B467-EF4DF7BFF6EC}" destId="{BF254407-9F87-45B4-A245-6C2B6DCBDD99}" srcOrd="0" destOrd="0" presId="urn:microsoft.com/office/officeart/2005/8/layout/vProcess5"/>
    <dgm:cxn modelId="{4B89D7F3-7E85-442E-A4BC-2BA8A4FDBA73}" type="presOf" srcId="{EC85FFEC-B522-4280-B43A-556CC7D732F4}" destId="{C614D5F1-CADF-413F-A509-B976E31FE28E}" srcOrd="0" destOrd="0" presId="urn:microsoft.com/office/officeart/2005/8/layout/vProcess5"/>
    <dgm:cxn modelId="{47BDB8F5-A9ED-4C96-A312-B7C45DFDBD33}" type="presOf" srcId="{0E5418C0-EC82-4A82-87C8-148C329C1917}" destId="{830643BD-9848-4026-B5BD-793ACD74D1DD}" srcOrd="0" destOrd="0" presId="urn:microsoft.com/office/officeart/2005/8/layout/vProcess5"/>
    <dgm:cxn modelId="{16831EFD-682C-4AE8-9882-B53983BF4CAB}" srcId="{5A4F887D-A9F8-4348-A132-56E5DC6908E5}" destId="{A7113050-19C2-4460-81CA-3345DEE545F8}" srcOrd="3" destOrd="0" parTransId="{16D5650C-02C6-4195-B325-A7CCF10F3249}" sibTransId="{FA549B9A-D5F9-49F9-ACDC-E806A77FCF8A}"/>
    <dgm:cxn modelId="{1CBF1DC4-044F-485C-A2DF-453106B4CACC}" type="presParOf" srcId="{90E74BCA-11A4-41B1-9354-7B46A06CEB97}" destId="{8BBA547B-5C7D-4F63-85EF-9D18DA7A7D0C}" srcOrd="0" destOrd="0" presId="urn:microsoft.com/office/officeart/2005/8/layout/vProcess5"/>
    <dgm:cxn modelId="{9CE62518-3AA3-42B6-AD4F-C15AC1A5F7FD}" type="presParOf" srcId="{90E74BCA-11A4-41B1-9354-7B46A06CEB97}" destId="{C9AFB947-E9DD-4797-BB02-015C49289589}" srcOrd="1" destOrd="0" presId="urn:microsoft.com/office/officeart/2005/8/layout/vProcess5"/>
    <dgm:cxn modelId="{43AA6E5E-A6D4-4AE6-BD9A-898142808916}" type="presParOf" srcId="{90E74BCA-11A4-41B1-9354-7B46A06CEB97}" destId="{B1C0877A-4535-4BEE-B3C6-40BE61A0B381}" srcOrd="2" destOrd="0" presId="urn:microsoft.com/office/officeart/2005/8/layout/vProcess5"/>
    <dgm:cxn modelId="{DB3929C8-9B06-415F-87F5-35649892981D}" type="presParOf" srcId="{90E74BCA-11A4-41B1-9354-7B46A06CEB97}" destId="{27184589-EF8B-4191-B927-8B9413D84C1E}" srcOrd="3" destOrd="0" presId="urn:microsoft.com/office/officeart/2005/8/layout/vProcess5"/>
    <dgm:cxn modelId="{AAB6F899-49E4-4136-A5A9-6333E22FDC6B}" type="presParOf" srcId="{90E74BCA-11A4-41B1-9354-7B46A06CEB97}" destId="{10FB5FBC-57DD-49BA-B74D-8C9227B3C3CF}" srcOrd="4" destOrd="0" presId="urn:microsoft.com/office/officeart/2005/8/layout/vProcess5"/>
    <dgm:cxn modelId="{669C5169-CB37-4455-98AA-CBA4603B5502}" type="presParOf" srcId="{90E74BCA-11A4-41B1-9354-7B46A06CEB97}" destId="{C614D5F1-CADF-413F-A509-B976E31FE28E}" srcOrd="5" destOrd="0" presId="urn:microsoft.com/office/officeart/2005/8/layout/vProcess5"/>
    <dgm:cxn modelId="{059D772A-898F-49E8-B18A-0B2397C8C5C3}" type="presParOf" srcId="{90E74BCA-11A4-41B1-9354-7B46A06CEB97}" destId="{BF254407-9F87-45B4-A245-6C2B6DCBDD99}" srcOrd="6" destOrd="0" presId="urn:microsoft.com/office/officeart/2005/8/layout/vProcess5"/>
    <dgm:cxn modelId="{57E2CBE0-6CD3-4621-86E1-BC23CAF691E6}" type="presParOf" srcId="{90E74BCA-11A4-41B1-9354-7B46A06CEB97}" destId="{830643BD-9848-4026-B5BD-793ACD74D1DD}" srcOrd="7" destOrd="0" presId="urn:microsoft.com/office/officeart/2005/8/layout/vProcess5"/>
    <dgm:cxn modelId="{FF879F0D-BC84-4B78-91A7-BBE52E792930}" type="presParOf" srcId="{90E74BCA-11A4-41B1-9354-7B46A06CEB97}" destId="{8B94AF85-0A40-46FD-92BA-0878E9D7EA82}" srcOrd="8" destOrd="0" presId="urn:microsoft.com/office/officeart/2005/8/layout/vProcess5"/>
    <dgm:cxn modelId="{2ED798EE-7D56-4646-9F73-31586159268B}" type="presParOf" srcId="{90E74BCA-11A4-41B1-9354-7B46A06CEB97}" destId="{EA6CAC72-736E-45C5-8488-1D722599A04F}" srcOrd="9" destOrd="0" presId="urn:microsoft.com/office/officeart/2005/8/layout/vProcess5"/>
    <dgm:cxn modelId="{8907044D-0F7D-4340-B862-FA030CF79BA1}" type="presParOf" srcId="{90E74BCA-11A4-41B1-9354-7B46A06CEB97}" destId="{CFA9729B-5608-4F43-9C6F-845CCAC6EE06}" srcOrd="10" destOrd="0" presId="urn:microsoft.com/office/officeart/2005/8/layout/vProcess5"/>
    <dgm:cxn modelId="{60BA3E36-98C3-435B-B1F7-C03A82BE3BCE}" type="presParOf" srcId="{90E74BCA-11A4-41B1-9354-7B46A06CEB97}" destId="{0A7296E1-560A-4CF0-8CAE-B3C83B8C36C6}" srcOrd="11" destOrd="0" presId="urn:microsoft.com/office/officeart/2005/8/layout/vProcess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AFB947-E9DD-4797-BB02-015C49289589}">
      <dsp:nvSpPr>
        <dsp:cNvPr id="0" name=""/>
        <dsp:cNvSpPr/>
      </dsp:nvSpPr>
      <dsp:spPr>
        <a:xfrm>
          <a:off x="85859" y="0"/>
          <a:ext cx="9256319" cy="1082954"/>
        </a:xfrm>
        <a:prstGeom prst="roundRect">
          <a:avLst>
            <a:gd name="adj" fmla="val 10000"/>
          </a:avLst>
        </a:prstGeom>
        <a:solidFill>
          <a:schemeClr val="accent1">
            <a:lumMod val="20000"/>
            <a:lumOff val="8000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j-lt"/>
            </a:rPr>
            <a:t>Crisis Detection</a:t>
          </a:r>
          <a:r>
            <a:rPr lang="en-US" sz="2800" b="1" kern="1200" dirty="0">
              <a:latin typeface="+mj-lt"/>
            </a:rPr>
            <a:t> </a:t>
          </a:r>
          <a:r>
            <a:rPr lang="en-US" sz="1900" b="0" kern="1200" dirty="0">
              <a:latin typeface="+mj-lt"/>
            </a:rPr>
            <a:t>– a crisis management team should be on the lookout for early signs of crises. It will help the company take preventive measures that can stop or lessen the effects of a negative event.</a:t>
          </a:r>
          <a:endParaRPr lang="en-US" sz="1900" kern="1200" dirty="0">
            <a:latin typeface="+mj-lt"/>
          </a:endParaRPr>
        </a:p>
      </dsp:txBody>
      <dsp:txXfrm>
        <a:off x="117578" y="31719"/>
        <a:ext cx="7955673" cy="1019516"/>
      </dsp:txXfrm>
    </dsp:sp>
    <dsp:sp modelId="{B1C0877A-4535-4BEE-B3C6-40BE61A0B381}">
      <dsp:nvSpPr>
        <dsp:cNvPr id="0" name=""/>
        <dsp:cNvSpPr/>
      </dsp:nvSpPr>
      <dsp:spPr>
        <a:xfrm>
          <a:off x="825644" y="1279855"/>
          <a:ext cx="8952992" cy="1082954"/>
        </a:xfrm>
        <a:prstGeom prst="roundRect">
          <a:avLst>
            <a:gd name="adj" fmla="val 10000"/>
          </a:avLst>
        </a:prstGeom>
        <a:solidFill>
          <a:schemeClr val="accent1">
            <a:lumMod val="40000"/>
            <a:lumOff val="6000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j-lt"/>
            </a:rPr>
            <a:t>Crisis Response </a:t>
          </a:r>
          <a:r>
            <a:rPr lang="en-US" sz="1900" b="0" kern="1200" dirty="0">
              <a:latin typeface="+mj-lt"/>
            </a:rPr>
            <a:t>– </a:t>
          </a:r>
          <a:r>
            <a:rPr lang="en-US" sz="2000" b="0" kern="1200" dirty="0">
              <a:latin typeface="+mj-lt"/>
            </a:rPr>
            <a:t>all the advance planning and actions taken to address cyber crises.</a:t>
          </a:r>
          <a:endParaRPr lang="en-US" sz="1900" kern="1200" dirty="0">
            <a:latin typeface="+mj-lt"/>
          </a:endParaRPr>
        </a:p>
      </dsp:txBody>
      <dsp:txXfrm>
        <a:off x="857363" y="1311574"/>
        <a:ext cx="7435820" cy="1019516"/>
      </dsp:txXfrm>
    </dsp:sp>
    <dsp:sp modelId="{27184589-EF8B-4191-B927-8B9413D84C1E}">
      <dsp:nvSpPr>
        <dsp:cNvPr id="0" name=""/>
        <dsp:cNvSpPr/>
      </dsp:nvSpPr>
      <dsp:spPr>
        <a:xfrm>
          <a:off x="1501506" y="2542437"/>
          <a:ext cx="8952992" cy="1082954"/>
        </a:xfrm>
        <a:prstGeom prst="roundRect">
          <a:avLst>
            <a:gd name="adj" fmla="val 10000"/>
          </a:avLst>
        </a:prstGeom>
        <a:solidFill>
          <a:schemeClr val="accent1">
            <a:lumMod val="60000"/>
            <a:lumOff val="4000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j-lt"/>
            </a:rPr>
            <a:t>Crisis Containment </a:t>
          </a:r>
          <a:r>
            <a:rPr lang="en-US" sz="1900" b="0" kern="1200" dirty="0">
              <a:latin typeface="+mj-lt"/>
            </a:rPr>
            <a:t>– </a:t>
          </a:r>
          <a:r>
            <a:rPr lang="en-US" sz="2000" b="0" kern="1200" dirty="0">
              <a:latin typeface="+mj-lt"/>
            </a:rPr>
            <a:t>involves defusing a crisis and stopping its escalation. </a:t>
          </a:r>
        </a:p>
      </dsp:txBody>
      <dsp:txXfrm>
        <a:off x="1533225" y="2574156"/>
        <a:ext cx="7447011" cy="1019516"/>
      </dsp:txXfrm>
    </dsp:sp>
    <dsp:sp modelId="{10FB5FBC-57DD-49BA-B74D-8C9227B3C3CF}">
      <dsp:nvSpPr>
        <dsp:cNvPr id="0" name=""/>
        <dsp:cNvSpPr/>
      </dsp:nvSpPr>
      <dsp:spPr>
        <a:xfrm>
          <a:off x="2314079" y="3839565"/>
          <a:ext cx="8952992" cy="1082954"/>
        </a:xfrm>
        <a:prstGeom prst="roundRect">
          <a:avLst>
            <a:gd name="adj" fmla="val 10000"/>
          </a:avLst>
        </a:prstGeom>
        <a:solidFill>
          <a:schemeClr val="accent1">
            <a:lumMod val="7500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j-lt"/>
            </a:rPr>
            <a:t>Crisis Recovery </a:t>
          </a:r>
          <a:r>
            <a:rPr lang="en-US" sz="1900" b="0" kern="1200" dirty="0">
              <a:latin typeface="+mj-lt"/>
            </a:rPr>
            <a:t>– </a:t>
          </a:r>
          <a:r>
            <a:rPr lang="en-US" sz="2000" b="0" kern="1200" dirty="0">
              <a:latin typeface="+mj-lt"/>
            </a:rPr>
            <a:t>address any organizational weaknesses revealed during the crisis and create transition plans for the new normal for all stakeholders.</a:t>
          </a:r>
          <a:endParaRPr lang="en-US" sz="2000" kern="1200" dirty="0">
            <a:latin typeface="+mj-lt"/>
          </a:endParaRPr>
        </a:p>
      </dsp:txBody>
      <dsp:txXfrm>
        <a:off x="2345798" y="3871284"/>
        <a:ext cx="7435820" cy="1019516"/>
      </dsp:txXfrm>
    </dsp:sp>
    <dsp:sp modelId="{C614D5F1-CADF-413F-A509-B976E31FE28E}">
      <dsp:nvSpPr>
        <dsp:cNvPr id="0" name=""/>
        <dsp:cNvSpPr/>
      </dsp:nvSpPr>
      <dsp:spPr>
        <a:xfrm>
          <a:off x="8324903" y="829444"/>
          <a:ext cx="703920" cy="703920"/>
        </a:xfrm>
        <a:prstGeom prst="downArrow">
          <a:avLst>
            <a:gd name="adj1" fmla="val 55000"/>
            <a:gd name="adj2" fmla="val 45000"/>
          </a:avLst>
        </a:prstGeom>
        <a:solidFill>
          <a:schemeClr val="accent1">
            <a:lumMod val="75000"/>
            <a:alpha val="9000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8483285" y="829444"/>
        <a:ext cx="387156" cy="529700"/>
      </dsp:txXfrm>
    </dsp:sp>
    <dsp:sp modelId="{BF254407-9F87-45B4-A245-6C2B6DCBDD99}">
      <dsp:nvSpPr>
        <dsp:cNvPr id="0" name=""/>
        <dsp:cNvSpPr/>
      </dsp:nvSpPr>
      <dsp:spPr>
        <a:xfrm>
          <a:off x="9074716" y="2109299"/>
          <a:ext cx="703920" cy="703920"/>
        </a:xfrm>
        <a:prstGeom prst="downArrow">
          <a:avLst>
            <a:gd name="adj1" fmla="val 55000"/>
            <a:gd name="adj2" fmla="val 45000"/>
          </a:avLst>
        </a:prstGeom>
        <a:solidFill>
          <a:schemeClr val="accent1">
            <a:lumMod val="60000"/>
            <a:lumOff val="40000"/>
            <a:alpha val="9000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9233098" y="2109299"/>
        <a:ext cx="387156" cy="529700"/>
      </dsp:txXfrm>
    </dsp:sp>
    <dsp:sp modelId="{830643BD-9848-4026-B5BD-793ACD74D1DD}">
      <dsp:nvSpPr>
        <dsp:cNvPr id="0" name=""/>
        <dsp:cNvSpPr/>
      </dsp:nvSpPr>
      <dsp:spPr>
        <a:xfrm>
          <a:off x="9813338" y="3389155"/>
          <a:ext cx="703920" cy="703920"/>
        </a:xfrm>
        <a:prstGeom prst="downArrow">
          <a:avLst>
            <a:gd name="adj1" fmla="val 55000"/>
            <a:gd name="adj2" fmla="val 45000"/>
          </a:avLst>
        </a:prstGeom>
        <a:solidFill>
          <a:schemeClr val="accent1">
            <a:lumMod val="40000"/>
            <a:lumOff val="60000"/>
            <a:alpha val="9000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9971720" y="3389155"/>
        <a:ext cx="387156" cy="52970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4FE847-5E55-4365-B5EA-97962C56E8E9}"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B12B4A-B91A-4E37-90E2-69C6225B2803}" type="slidenum">
              <a:rPr lang="en-US" smtClean="0"/>
              <a:t>‹#›</a:t>
            </a:fld>
            <a:endParaRPr lang="en-US"/>
          </a:p>
        </p:txBody>
      </p:sp>
    </p:spTree>
    <p:extLst>
      <p:ext uri="{BB962C8B-B14F-4D97-AF65-F5344CB8AC3E}">
        <p14:creationId xmlns:p14="http://schemas.microsoft.com/office/powerpoint/2010/main" val="3652639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Organizations must adapt to evolving threats (Change), adhere to regulations (Compliance), manage security investments effectively (Cost), ensure business operations can continue after an incident (Continuity), and protect all assets comprehensively (Coverage). </a:t>
            </a:r>
            <a:endParaRPr lang="en-US" dirty="0"/>
          </a:p>
          <a:p>
            <a:endParaRPr lang="en-US" dirty="0"/>
          </a:p>
        </p:txBody>
      </p:sp>
      <p:sp>
        <p:nvSpPr>
          <p:cNvPr id="4" name="Slide Number Placeholder 3"/>
          <p:cNvSpPr>
            <a:spLocks noGrp="1"/>
          </p:cNvSpPr>
          <p:nvPr>
            <p:ph type="sldNum" sz="quarter" idx="5"/>
          </p:nvPr>
        </p:nvSpPr>
        <p:spPr/>
        <p:txBody>
          <a:bodyPr/>
          <a:lstStyle/>
          <a:p>
            <a:fld id="{53B12B4A-B91A-4E37-90E2-69C6225B2803}" type="slidenum">
              <a:rPr lang="en-US" smtClean="0"/>
              <a:t>3</a:t>
            </a:fld>
            <a:endParaRPr lang="en-US"/>
          </a:p>
        </p:txBody>
      </p:sp>
    </p:spTree>
    <p:extLst>
      <p:ext uri="{BB962C8B-B14F-4D97-AF65-F5344CB8AC3E}">
        <p14:creationId xmlns:p14="http://schemas.microsoft.com/office/powerpoint/2010/main" val="659627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Cybersecurity frameworks are structured sets of guidelines, standards, and best practices designed to help organizations manage cyber risk, protect sensitive data, and secure infrastructure. E.g. NIST cybersecurity framework, COBIT, PCI DSS,</a:t>
            </a:r>
            <a:r>
              <a:rPr lang="en-US" sz="1200" b="1"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ISO/IEC 27001 &amp; 27002 </a:t>
            </a:r>
            <a:r>
              <a:rPr lang="en-US" sz="1200" b="0" kern="1200" dirty="0" err="1">
                <a:solidFill>
                  <a:schemeClr val="tx1"/>
                </a:solidFill>
                <a:effectLst/>
                <a:latin typeface="+mn-lt"/>
                <a:ea typeface="+mn-ea"/>
                <a:cs typeface="+mn-cs"/>
              </a:rPr>
              <a:t>etc</a:t>
            </a:r>
            <a:endParaRPr lang="en-US" b="0" dirty="0"/>
          </a:p>
        </p:txBody>
      </p:sp>
      <p:sp>
        <p:nvSpPr>
          <p:cNvPr id="4" name="Slide Number Placeholder 3"/>
          <p:cNvSpPr>
            <a:spLocks noGrp="1"/>
          </p:cNvSpPr>
          <p:nvPr>
            <p:ph type="sldNum" sz="quarter" idx="5"/>
          </p:nvPr>
        </p:nvSpPr>
        <p:spPr/>
        <p:txBody>
          <a:bodyPr/>
          <a:lstStyle/>
          <a:p>
            <a:fld id="{53B12B4A-B91A-4E37-90E2-69C6225B2803}" type="slidenum">
              <a:rPr lang="en-US" smtClean="0"/>
              <a:t>9</a:t>
            </a:fld>
            <a:endParaRPr lang="en-US"/>
          </a:p>
        </p:txBody>
      </p:sp>
    </p:spTree>
    <p:extLst>
      <p:ext uri="{BB962C8B-B14F-4D97-AF65-F5344CB8AC3E}">
        <p14:creationId xmlns:p14="http://schemas.microsoft.com/office/powerpoint/2010/main" val="2262193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B12B4A-B91A-4E37-90E2-69C6225B2803}" type="slidenum">
              <a:rPr lang="en-US" smtClean="0"/>
              <a:t>15</a:t>
            </a:fld>
            <a:endParaRPr lang="en-US"/>
          </a:p>
        </p:txBody>
      </p:sp>
    </p:spTree>
    <p:extLst>
      <p:ext uri="{BB962C8B-B14F-4D97-AF65-F5344CB8AC3E}">
        <p14:creationId xmlns:p14="http://schemas.microsoft.com/office/powerpoint/2010/main" val="2514926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B12B4A-B91A-4E37-90E2-69C6225B2803}" type="slidenum">
              <a:rPr lang="en-US" smtClean="0"/>
              <a:t>16</a:t>
            </a:fld>
            <a:endParaRPr lang="en-US"/>
          </a:p>
        </p:txBody>
      </p:sp>
    </p:spTree>
    <p:extLst>
      <p:ext uri="{BB962C8B-B14F-4D97-AF65-F5344CB8AC3E}">
        <p14:creationId xmlns:p14="http://schemas.microsoft.com/office/powerpoint/2010/main" val="309813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B12B4A-B91A-4E37-90E2-69C6225B2803}" type="slidenum">
              <a:rPr lang="en-US" smtClean="0"/>
              <a:t>22</a:t>
            </a:fld>
            <a:endParaRPr lang="en-US"/>
          </a:p>
        </p:txBody>
      </p:sp>
    </p:spTree>
    <p:extLst>
      <p:ext uri="{BB962C8B-B14F-4D97-AF65-F5344CB8AC3E}">
        <p14:creationId xmlns:p14="http://schemas.microsoft.com/office/powerpoint/2010/main" val="3358448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27031702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610876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1304871859"/>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16000" y="1752600"/>
            <a:ext cx="5334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752600"/>
            <a:ext cx="5334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2526857"/>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60965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14340580"/>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577971"/>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716116156"/>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764034992"/>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9736374"/>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9400" y="609600"/>
            <a:ext cx="2717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16000" y="609600"/>
            <a:ext cx="79502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8843860"/>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609600"/>
            <a:ext cx="10871200" cy="990600"/>
          </a:xfrm>
        </p:spPr>
        <p:txBody>
          <a:bodyPr/>
          <a:lstStyle/>
          <a:p>
            <a:r>
              <a:rPr lang="en-US"/>
              <a:t>Click to edit Master title style</a:t>
            </a:r>
          </a:p>
        </p:txBody>
      </p:sp>
      <p:sp>
        <p:nvSpPr>
          <p:cNvPr id="3" name="Text Placeholder 2"/>
          <p:cNvSpPr>
            <a:spLocks noGrp="1"/>
          </p:cNvSpPr>
          <p:nvPr>
            <p:ph type="body" sz="half" idx="1"/>
          </p:nvPr>
        </p:nvSpPr>
        <p:spPr>
          <a:xfrm>
            <a:off x="1016000" y="1752600"/>
            <a:ext cx="533400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752600"/>
            <a:ext cx="533400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1041645"/>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bwMode="auto">
          <a:xfrm>
            <a:off x="1016000" y="609600"/>
            <a:ext cx="10871200" cy="990600"/>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p>
            <a:pPr lvl="0"/>
            <a:r>
              <a:rPr lang="en-US"/>
              <a:t>Click to edit Master title style</a:t>
            </a:r>
          </a:p>
        </p:txBody>
      </p:sp>
      <p:sp>
        <p:nvSpPr>
          <p:cNvPr id="157699" name="Rectangle 3"/>
          <p:cNvSpPr>
            <a:spLocks noGrp="1" noChangeArrowheads="1"/>
          </p:cNvSpPr>
          <p:nvPr>
            <p:ph type="body" idx="1"/>
          </p:nvPr>
        </p:nvSpPr>
        <p:spPr bwMode="auto">
          <a:xfrm>
            <a:off x="1016000" y="1752600"/>
            <a:ext cx="10871200" cy="4343400"/>
          </a:xfrm>
          <a:prstGeom prst="rect">
            <a:avLst/>
          </a:prstGeom>
          <a:noFill/>
          <a:ln w="9525">
            <a:noFill/>
            <a:miter lim="800000"/>
            <a:headEnd/>
            <a:tailEnd/>
          </a:ln>
          <a:effectLst/>
        </p:spPr>
        <p:txBody>
          <a:bodyPr vert="horz" wrap="square" lIns="90488" tIns="44450" rIns="90488" bIns="44450" numCol="1" anchor="t" anchorCtr="0" compatLnSpc="1">
            <a:prstTxWarp prst="textNoShape">
              <a:avLst/>
            </a:prstTxWarp>
          </a:bodyPr>
          <a:lstStyle/>
          <a:p>
            <a:pPr lvl="0"/>
            <a:r>
              <a:rPr lang="en-US" dirty="0"/>
              <a:t>This will be the basic slide template</a:t>
            </a:r>
          </a:p>
          <a:p>
            <a:pPr lvl="1"/>
            <a:r>
              <a:rPr lang="en-US" dirty="0"/>
              <a:t>for Why Should Managers box slides, use </a:t>
            </a:r>
          </a:p>
          <a:p>
            <a:pPr lvl="1"/>
            <a:r>
              <a:rPr lang="en-US" dirty="0"/>
              <a:t>for Ethics and Society box slides, use</a:t>
            </a:r>
          </a:p>
          <a:p>
            <a:pPr lvl="1"/>
            <a:r>
              <a:rPr lang="en-US" dirty="0"/>
              <a:t>for Look into the Future box slides use </a:t>
            </a:r>
          </a:p>
          <a:p>
            <a:pPr lvl="1"/>
            <a:r>
              <a:rPr lang="en-US" dirty="0"/>
              <a:t>(this refers to background colors)</a:t>
            </a:r>
          </a:p>
          <a:p>
            <a:pPr lvl="2"/>
            <a:r>
              <a:rPr lang="en-US" dirty="0"/>
              <a:t>Third level</a:t>
            </a:r>
          </a:p>
          <a:p>
            <a:pPr lvl="3"/>
            <a:r>
              <a:rPr lang="en-US" dirty="0"/>
              <a:t>Fourth level</a:t>
            </a:r>
          </a:p>
          <a:p>
            <a:pPr lvl="4"/>
            <a:r>
              <a:rPr lang="en-US" dirty="0"/>
              <a:t>Fifth level</a:t>
            </a:r>
          </a:p>
        </p:txBody>
      </p:sp>
      <p:sp>
        <p:nvSpPr>
          <p:cNvPr id="157700" name="Rectangle 4"/>
          <p:cNvSpPr>
            <a:spLocks noChangeArrowheads="1"/>
          </p:cNvSpPr>
          <p:nvPr/>
        </p:nvSpPr>
        <p:spPr bwMode="auto">
          <a:xfrm>
            <a:off x="1117600" y="1447800"/>
            <a:ext cx="2946400" cy="76200"/>
          </a:xfrm>
          <a:prstGeom prst="rect">
            <a:avLst/>
          </a:prstGeom>
          <a:solidFill>
            <a:srgbClr val="F6BF69"/>
          </a:solidFill>
          <a:ln w="9525">
            <a:noFill/>
            <a:miter lim="800000"/>
            <a:headEnd/>
            <a:tailEnd/>
          </a:ln>
          <a:effectLst/>
        </p:spPr>
        <p:txBody>
          <a:bodyPr wrap="none" anchor="ctr"/>
          <a:lstStyle/>
          <a:p>
            <a:endParaRPr lang="en-US" sz="1800" dirty="0">
              <a:latin typeface="Arial" panose="020B0604020202020204" pitchFamily="34" charset="0"/>
            </a:endParaRPr>
          </a:p>
        </p:txBody>
      </p:sp>
      <p:sp>
        <p:nvSpPr>
          <p:cNvPr id="157701" name="AutoShape 5"/>
          <p:cNvSpPr>
            <a:spLocks noChangeArrowheads="1"/>
          </p:cNvSpPr>
          <p:nvPr/>
        </p:nvSpPr>
        <p:spPr bwMode="auto">
          <a:xfrm>
            <a:off x="304800" y="914400"/>
            <a:ext cx="711200" cy="533400"/>
          </a:xfrm>
          <a:prstGeom prst="diamond">
            <a:avLst/>
          </a:prstGeom>
          <a:solidFill>
            <a:srgbClr val="B50069"/>
          </a:solidFill>
          <a:ln w="9525">
            <a:noFill/>
            <a:miter lim="800000"/>
            <a:headEnd/>
            <a:tailEnd/>
          </a:ln>
          <a:effectLst/>
        </p:spPr>
        <p:txBody>
          <a:bodyPr wrap="none" anchor="ctr"/>
          <a:lstStyle/>
          <a:p>
            <a:endParaRPr lang="en-US" sz="1800" dirty="0">
              <a:latin typeface="Arial" panose="020B0604020202020204" pitchFamily="34" charset="0"/>
            </a:endParaRPr>
          </a:p>
        </p:txBody>
      </p:sp>
      <p:sp>
        <p:nvSpPr>
          <p:cNvPr id="157702" name="Oval 6"/>
          <p:cNvSpPr>
            <a:spLocks noChangeArrowheads="1"/>
          </p:cNvSpPr>
          <p:nvPr/>
        </p:nvSpPr>
        <p:spPr bwMode="auto">
          <a:xfrm>
            <a:off x="508000" y="1066800"/>
            <a:ext cx="203200" cy="152400"/>
          </a:xfrm>
          <a:prstGeom prst="ellipse">
            <a:avLst/>
          </a:prstGeom>
          <a:solidFill>
            <a:schemeClr val="bg1"/>
          </a:solidFill>
          <a:ln w="9525">
            <a:noFill/>
            <a:round/>
            <a:headEnd/>
            <a:tailEnd/>
          </a:ln>
          <a:effectLst/>
        </p:spPr>
        <p:txBody>
          <a:bodyPr wrap="none" anchor="ctr"/>
          <a:lstStyle/>
          <a:p>
            <a:endParaRPr lang="en-US" sz="1800" dirty="0">
              <a:latin typeface="Arial" panose="020B0604020202020204" pitchFamily="34" charset="0"/>
            </a:endParaRPr>
          </a:p>
        </p:txBody>
      </p:sp>
      <p:sp>
        <p:nvSpPr>
          <p:cNvPr id="157703" name="Oval 7"/>
          <p:cNvSpPr>
            <a:spLocks noChangeArrowheads="1"/>
          </p:cNvSpPr>
          <p:nvPr/>
        </p:nvSpPr>
        <p:spPr bwMode="auto">
          <a:xfrm>
            <a:off x="812800" y="762000"/>
            <a:ext cx="203200" cy="152400"/>
          </a:xfrm>
          <a:prstGeom prst="ellipse">
            <a:avLst/>
          </a:prstGeom>
          <a:solidFill>
            <a:srgbClr val="B50069"/>
          </a:solidFill>
          <a:ln w="9525">
            <a:noFill/>
            <a:round/>
            <a:headEnd/>
            <a:tailEnd/>
          </a:ln>
          <a:effectLst/>
        </p:spPr>
        <p:txBody>
          <a:bodyPr wrap="none" anchor="ctr"/>
          <a:lstStyle/>
          <a:p>
            <a:endParaRPr lang="en-US" sz="1800" dirty="0">
              <a:latin typeface="Arial" panose="020B0604020202020204" pitchFamily="34" charset="0"/>
            </a:endParaRPr>
          </a:p>
        </p:txBody>
      </p:sp>
      <p:sp>
        <p:nvSpPr>
          <p:cNvPr id="157704" name="Oval 8"/>
          <p:cNvSpPr>
            <a:spLocks noChangeArrowheads="1"/>
          </p:cNvSpPr>
          <p:nvPr/>
        </p:nvSpPr>
        <p:spPr bwMode="auto">
          <a:xfrm>
            <a:off x="1117600" y="609600"/>
            <a:ext cx="203200" cy="152400"/>
          </a:xfrm>
          <a:prstGeom prst="ellipse">
            <a:avLst/>
          </a:prstGeom>
          <a:solidFill>
            <a:srgbClr val="B50069"/>
          </a:solidFill>
          <a:ln w="9525">
            <a:noFill/>
            <a:round/>
            <a:headEnd/>
            <a:tailEnd/>
          </a:ln>
          <a:effectLst/>
        </p:spPr>
        <p:txBody>
          <a:bodyPr wrap="none" anchor="ctr"/>
          <a:lstStyle/>
          <a:p>
            <a:endParaRPr lang="en-US" sz="1800" dirty="0">
              <a:latin typeface="Arial" panose="020B0604020202020204" pitchFamily="34" charset="0"/>
            </a:endParaRPr>
          </a:p>
        </p:txBody>
      </p:sp>
      <p:sp>
        <p:nvSpPr>
          <p:cNvPr id="157705" name="Oval 9"/>
          <p:cNvSpPr>
            <a:spLocks noChangeArrowheads="1"/>
          </p:cNvSpPr>
          <p:nvPr/>
        </p:nvSpPr>
        <p:spPr bwMode="auto">
          <a:xfrm>
            <a:off x="1422400" y="533400"/>
            <a:ext cx="101600" cy="76200"/>
          </a:xfrm>
          <a:prstGeom prst="ellipse">
            <a:avLst/>
          </a:prstGeom>
          <a:solidFill>
            <a:srgbClr val="B50069"/>
          </a:solidFill>
          <a:ln w="9525">
            <a:noFill/>
            <a:round/>
            <a:headEnd/>
            <a:tailEnd/>
          </a:ln>
          <a:effectLst/>
        </p:spPr>
        <p:txBody>
          <a:bodyPr wrap="none" anchor="ctr"/>
          <a:lstStyle/>
          <a:p>
            <a:endParaRPr lang="en-US" sz="1800" dirty="0">
              <a:latin typeface="Arial" panose="020B0604020202020204" pitchFamily="34" charset="0"/>
            </a:endParaRPr>
          </a:p>
        </p:txBody>
      </p:sp>
      <p:sp>
        <p:nvSpPr>
          <p:cNvPr id="157706" name="Rectangle 10"/>
          <p:cNvSpPr>
            <a:spLocks noChangeArrowheads="1"/>
          </p:cNvSpPr>
          <p:nvPr/>
        </p:nvSpPr>
        <p:spPr bwMode="auto">
          <a:xfrm>
            <a:off x="8737600" y="1447800"/>
            <a:ext cx="2946400" cy="76200"/>
          </a:xfrm>
          <a:prstGeom prst="rect">
            <a:avLst/>
          </a:prstGeom>
          <a:solidFill>
            <a:srgbClr val="F6BF69"/>
          </a:solidFill>
          <a:ln w="9525">
            <a:noFill/>
            <a:miter lim="800000"/>
            <a:headEnd/>
            <a:tailEnd/>
          </a:ln>
          <a:effectLst/>
        </p:spPr>
        <p:txBody>
          <a:bodyPr wrap="none" anchor="ctr"/>
          <a:lstStyle/>
          <a:p>
            <a:endParaRPr lang="en-US" sz="1800" dirty="0">
              <a:latin typeface="Arial" panose="020B0604020202020204" pitchFamily="34" charset="0"/>
            </a:endParaRPr>
          </a:p>
        </p:txBody>
      </p:sp>
    </p:spTree>
    <p:extLst>
      <p:ext uri="{BB962C8B-B14F-4D97-AF65-F5344CB8AC3E}">
        <p14:creationId xmlns:p14="http://schemas.microsoft.com/office/powerpoint/2010/main" val="210946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txStyles>
    <p:titleStyle>
      <a:lvl1pPr algn="ctr" rtl="0" eaLnBrk="1" fontAlgn="base" hangingPunct="1">
        <a:spcBef>
          <a:spcPct val="0"/>
        </a:spcBef>
        <a:spcAft>
          <a:spcPct val="0"/>
        </a:spcAft>
        <a:defRPr sz="3600" b="1">
          <a:solidFill>
            <a:srgbClr val="500093"/>
          </a:solidFill>
          <a:latin typeface="+mj-lt"/>
          <a:ea typeface="+mj-ea"/>
          <a:cs typeface="+mj-cs"/>
        </a:defRPr>
      </a:lvl1pPr>
      <a:lvl2pPr algn="ctr" rtl="0" eaLnBrk="1" fontAlgn="base" hangingPunct="1">
        <a:spcBef>
          <a:spcPct val="0"/>
        </a:spcBef>
        <a:spcAft>
          <a:spcPct val="0"/>
        </a:spcAft>
        <a:defRPr sz="3600" b="1">
          <a:solidFill>
            <a:srgbClr val="500093"/>
          </a:solidFill>
          <a:latin typeface="Arial" pitchFamily="34" charset="0"/>
        </a:defRPr>
      </a:lvl2pPr>
      <a:lvl3pPr algn="ctr" rtl="0" eaLnBrk="1" fontAlgn="base" hangingPunct="1">
        <a:spcBef>
          <a:spcPct val="0"/>
        </a:spcBef>
        <a:spcAft>
          <a:spcPct val="0"/>
        </a:spcAft>
        <a:defRPr sz="3600" b="1">
          <a:solidFill>
            <a:srgbClr val="500093"/>
          </a:solidFill>
          <a:latin typeface="Arial" pitchFamily="34" charset="0"/>
        </a:defRPr>
      </a:lvl3pPr>
      <a:lvl4pPr algn="ctr" rtl="0" eaLnBrk="1" fontAlgn="base" hangingPunct="1">
        <a:spcBef>
          <a:spcPct val="0"/>
        </a:spcBef>
        <a:spcAft>
          <a:spcPct val="0"/>
        </a:spcAft>
        <a:defRPr sz="3600" b="1">
          <a:solidFill>
            <a:srgbClr val="500093"/>
          </a:solidFill>
          <a:latin typeface="Arial" pitchFamily="34" charset="0"/>
        </a:defRPr>
      </a:lvl4pPr>
      <a:lvl5pPr algn="ctr" rtl="0" eaLnBrk="1" fontAlgn="base" hangingPunct="1">
        <a:spcBef>
          <a:spcPct val="0"/>
        </a:spcBef>
        <a:spcAft>
          <a:spcPct val="0"/>
        </a:spcAft>
        <a:defRPr sz="3600" b="1">
          <a:solidFill>
            <a:srgbClr val="500093"/>
          </a:solidFill>
          <a:latin typeface="Arial" pitchFamily="34" charset="0"/>
        </a:defRPr>
      </a:lvl5pPr>
      <a:lvl6pPr marL="457200" algn="ctr" rtl="0" eaLnBrk="1" fontAlgn="base" hangingPunct="1">
        <a:spcBef>
          <a:spcPct val="0"/>
        </a:spcBef>
        <a:spcAft>
          <a:spcPct val="0"/>
        </a:spcAft>
        <a:defRPr sz="3600" b="1">
          <a:solidFill>
            <a:srgbClr val="500093"/>
          </a:solidFill>
          <a:latin typeface="Arial" pitchFamily="34" charset="0"/>
        </a:defRPr>
      </a:lvl6pPr>
      <a:lvl7pPr marL="914400" algn="ctr" rtl="0" eaLnBrk="1" fontAlgn="base" hangingPunct="1">
        <a:spcBef>
          <a:spcPct val="0"/>
        </a:spcBef>
        <a:spcAft>
          <a:spcPct val="0"/>
        </a:spcAft>
        <a:defRPr sz="3600" b="1">
          <a:solidFill>
            <a:srgbClr val="500093"/>
          </a:solidFill>
          <a:latin typeface="Arial" pitchFamily="34" charset="0"/>
        </a:defRPr>
      </a:lvl7pPr>
      <a:lvl8pPr marL="1371600" algn="ctr" rtl="0" eaLnBrk="1" fontAlgn="base" hangingPunct="1">
        <a:spcBef>
          <a:spcPct val="0"/>
        </a:spcBef>
        <a:spcAft>
          <a:spcPct val="0"/>
        </a:spcAft>
        <a:defRPr sz="3600" b="1">
          <a:solidFill>
            <a:srgbClr val="500093"/>
          </a:solidFill>
          <a:latin typeface="Arial" pitchFamily="34" charset="0"/>
        </a:defRPr>
      </a:lvl8pPr>
      <a:lvl9pPr marL="1828800" algn="ctr" rtl="0" eaLnBrk="1" fontAlgn="base" hangingPunct="1">
        <a:spcBef>
          <a:spcPct val="0"/>
        </a:spcBef>
        <a:spcAft>
          <a:spcPct val="0"/>
        </a:spcAft>
        <a:defRPr sz="3600" b="1">
          <a:solidFill>
            <a:srgbClr val="500093"/>
          </a:solidFill>
          <a:latin typeface="Arial" pitchFamily="34" charset="0"/>
        </a:defRPr>
      </a:lvl9pPr>
    </p:titleStyle>
    <p:bodyStyle>
      <a:lvl1pPr marL="342900" indent="-342900" algn="l" rtl="0" eaLnBrk="1" fontAlgn="base" hangingPunct="1">
        <a:spcBef>
          <a:spcPct val="20000"/>
        </a:spcBef>
        <a:spcAft>
          <a:spcPct val="0"/>
        </a:spcAft>
        <a:buClr>
          <a:srgbClr val="993300"/>
        </a:buClr>
        <a:buSzPct val="127000"/>
        <a:buFont typeface="Wingdings" pitchFamily="2" charset="2"/>
        <a:buChar char="ü"/>
        <a:defRPr sz="2800" b="1">
          <a:solidFill>
            <a:schemeClr val="tx1"/>
          </a:solidFill>
          <a:latin typeface="Arial" panose="020B0604020202020204" pitchFamily="34" charset="0"/>
          <a:ea typeface="+mn-ea"/>
          <a:cs typeface="+mn-cs"/>
        </a:defRPr>
      </a:lvl1pPr>
      <a:lvl2pPr marL="742950" indent="-285750" algn="l" rtl="0" eaLnBrk="1" fontAlgn="base" hangingPunct="1">
        <a:spcBef>
          <a:spcPct val="20000"/>
        </a:spcBef>
        <a:spcAft>
          <a:spcPct val="0"/>
        </a:spcAft>
        <a:buClr>
          <a:srgbClr val="00279F"/>
        </a:buClr>
        <a:buSzPct val="127000"/>
        <a:buFont typeface="Wingdings" pitchFamily="2" charset="2"/>
        <a:buChar char="ü"/>
        <a:defRPr sz="2400">
          <a:solidFill>
            <a:schemeClr val="tx1"/>
          </a:solidFill>
          <a:latin typeface="Arial" panose="020B0604020202020204" pitchFamily="34" charset="0"/>
        </a:defRPr>
      </a:lvl2pPr>
      <a:lvl3pPr marL="1143000" indent="-228600" algn="l" rtl="0" eaLnBrk="1" fontAlgn="base" hangingPunct="1">
        <a:spcBef>
          <a:spcPct val="20000"/>
        </a:spcBef>
        <a:spcAft>
          <a:spcPct val="0"/>
        </a:spcAft>
        <a:buClr>
          <a:srgbClr val="FF9900"/>
        </a:buClr>
        <a:buSzPct val="127000"/>
        <a:buFont typeface="Wingdings" pitchFamily="2" charset="2"/>
        <a:buChar char="ü"/>
        <a:defRPr sz="2000">
          <a:solidFill>
            <a:schemeClr val="tx1"/>
          </a:solidFill>
          <a:latin typeface="Arial" panose="020B0604020202020204" pitchFamily="34" charset="0"/>
        </a:defRPr>
      </a:lvl3pPr>
      <a:lvl4pPr marL="16002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Arial" panose="020B0604020202020204" pitchFamily="34" charset="0"/>
        </a:defRPr>
      </a:lvl4pPr>
      <a:lvl5pPr marL="20574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Arial" panose="020B0604020202020204" pitchFamily="34" charset="0"/>
        </a:defRPr>
      </a:lvl5pPr>
      <a:lvl6pPr marL="25146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6pPr>
      <a:lvl7pPr marL="29718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7pPr>
      <a:lvl8pPr marL="34290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8pPr>
      <a:lvl9pPr marL="38862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TOPIC 8: </a:t>
            </a:r>
            <a:r>
              <a:rPr lang="en-GB" dirty="0"/>
              <a:t>CYBER SECURITY MANAGEMENT, COMPLIANCE AND GOVERNANCE</a:t>
            </a:r>
            <a:endParaRPr lang="en-US" dirty="0"/>
          </a:p>
        </p:txBody>
      </p:sp>
    </p:spTree>
    <p:extLst>
      <p:ext uri="{BB962C8B-B14F-4D97-AF65-F5344CB8AC3E}">
        <p14:creationId xmlns:p14="http://schemas.microsoft.com/office/powerpoint/2010/main" val="852101927"/>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Cover</a:t>
            </a:r>
          </a:p>
        </p:txBody>
      </p:sp>
      <p:sp>
        <p:nvSpPr>
          <p:cNvPr id="3" name="Content Placeholder 2"/>
          <p:cNvSpPr>
            <a:spLocks noGrp="1"/>
          </p:cNvSpPr>
          <p:nvPr>
            <p:ph idx="1"/>
          </p:nvPr>
        </p:nvSpPr>
        <p:spPr/>
        <p:txBody>
          <a:bodyPr/>
          <a:lstStyle/>
          <a:p>
            <a:r>
              <a:rPr lang="en-GB" b="1" dirty="0"/>
              <a:t>Cyber security Management</a:t>
            </a:r>
            <a:endParaRPr lang="en-US" dirty="0"/>
          </a:p>
          <a:p>
            <a:pPr lvl="1"/>
            <a:r>
              <a:rPr lang="en-GB" dirty="0"/>
              <a:t>Cyber security Plan and Policy</a:t>
            </a:r>
          </a:p>
          <a:p>
            <a:pPr lvl="1"/>
            <a:r>
              <a:rPr lang="en-GB" dirty="0"/>
              <a:t>Cyber crisis management plan</a:t>
            </a:r>
            <a:endParaRPr lang="en-US" dirty="0"/>
          </a:p>
          <a:p>
            <a:pPr lvl="1"/>
            <a:r>
              <a:rPr lang="en-GB" dirty="0"/>
              <a:t>Risk assessment</a:t>
            </a:r>
            <a:endParaRPr lang="en-US" dirty="0"/>
          </a:p>
          <a:p>
            <a:pPr lvl="1"/>
            <a:r>
              <a:rPr lang="en-GB" dirty="0"/>
              <a:t>Business continuity</a:t>
            </a:r>
            <a:endParaRPr lang="en-US" dirty="0"/>
          </a:p>
          <a:p>
            <a:pPr lvl="0"/>
            <a:r>
              <a:rPr lang="en-GB" dirty="0"/>
              <a:t>Cyber security audit and compliance</a:t>
            </a:r>
          </a:p>
          <a:p>
            <a:pPr lvl="0"/>
            <a:r>
              <a:rPr lang="en-GB" dirty="0"/>
              <a:t>Cyber security governance</a:t>
            </a:r>
            <a:endParaRPr lang="en-US" dirty="0"/>
          </a:p>
        </p:txBody>
      </p:sp>
    </p:spTree>
    <p:extLst>
      <p:ext uri="{BB962C8B-B14F-4D97-AF65-F5344CB8AC3E}">
        <p14:creationId xmlns:p14="http://schemas.microsoft.com/office/powerpoint/2010/main" val="12547151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CYBERSECURITY MANAGEMENT</a:t>
            </a:r>
          </a:p>
        </p:txBody>
      </p:sp>
      <p:sp>
        <p:nvSpPr>
          <p:cNvPr id="3" name="TextBox 2"/>
          <p:cNvSpPr txBox="1"/>
          <p:nvPr/>
        </p:nvSpPr>
        <p:spPr>
          <a:xfrm>
            <a:off x="687705" y="1584960"/>
            <a:ext cx="10911535" cy="1238031"/>
          </a:xfrm>
          <a:prstGeom prst="rect">
            <a:avLst/>
          </a:prstGeom>
          <a:noFill/>
        </p:spPr>
        <p:txBody>
          <a:bodyPr wrap="square" lIns="0" tIns="0" rIns="0" bIns="0" anchor="t">
            <a:spAutoFit/>
          </a:bodyPr>
          <a:lstStyle/>
          <a:p>
            <a:pPr algn="ctr">
              <a:lnSpc>
                <a:spcPct val="115000"/>
              </a:lnSpc>
            </a:pPr>
            <a:r>
              <a:rPr sz="2400" b="0" dirty="0">
                <a:latin typeface="Arial"/>
              </a:rPr>
              <a:t>Cybersecurity management refers to an organization's strategic efforts to safeguard information resources — leveraging security assets, software, and IT solutions to protect business systems.</a:t>
            </a:r>
          </a:p>
        </p:txBody>
      </p:sp>
      <p:sp>
        <p:nvSpPr>
          <p:cNvPr id="4" name="TextBox 3"/>
          <p:cNvSpPr txBox="1"/>
          <p:nvPr/>
        </p:nvSpPr>
        <p:spPr>
          <a:xfrm>
            <a:off x="640080" y="2988945"/>
            <a:ext cx="10911535" cy="369332"/>
          </a:xfrm>
          <a:prstGeom prst="rect">
            <a:avLst/>
          </a:prstGeom>
          <a:noFill/>
        </p:spPr>
        <p:txBody>
          <a:bodyPr wrap="square" lIns="0" tIns="0" rIns="0" bIns="0" anchor="t">
            <a:spAutoFit/>
          </a:bodyPr>
          <a:lstStyle/>
          <a:p>
            <a:pPr algn="ctr">
              <a:lnSpc>
                <a:spcPct val="100000"/>
              </a:lnSpc>
            </a:pPr>
            <a:r>
              <a:rPr sz="2400" b="1">
                <a:solidFill>
                  <a:srgbClr val="500093"/>
                </a:solidFill>
                <a:latin typeface="Arial"/>
              </a:rPr>
              <a:t>The Five C's of Cyber Security</a:t>
            </a:r>
          </a:p>
        </p:txBody>
      </p:sp>
      <p:sp>
        <p:nvSpPr>
          <p:cNvPr id="5" name="Rounded Rectangle 4"/>
          <p:cNvSpPr/>
          <p:nvPr/>
        </p:nvSpPr>
        <p:spPr>
          <a:xfrm>
            <a:off x="640080" y="3429000"/>
            <a:ext cx="1962851" cy="3108959"/>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6" name="Oval 5"/>
          <p:cNvSpPr/>
          <p:nvPr/>
        </p:nvSpPr>
        <p:spPr>
          <a:xfrm>
            <a:off x="1278605" y="3703320"/>
            <a:ext cx="685800" cy="6858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C</a:t>
            </a:r>
          </a:p>
        </p:txBody>
      </p:sp>
      <p:sp>
        <p:nvSpPr>
          <p:cNvPr id="7" name="TextBox 6"/>
          <p:cNvSpPr txBox="1"/>
          <p:nvPr/>
        </p:nvSpPr>
        <p:spPr>
          <a:xfrm>
            <a:off x="777240" y="4572000"/>
            <a:ext cx="1688531" cy="307777"/>
          </a:xfrm>
          <a:prstGeom prst="rect">
            <a:avLst/>
          </a:prstGeom>
          <a:noFill/>
        </p:spPr>
        <p:txBody>
          <a:bodyPr wrap="square" lIns="0" tIns="0" rIns="0" bIns="0" anchor="t">
            <a:spAutoFit/>
          </a:bodyPr>
          <a:lstStyle/>
          <a:p>
            <a:pPr algn="ctr">
              <a:lnSpc>
                <a:spcPct val="100000"/>
              </a:lnSpc>
            </a:pPr>
            <a:r>
              <a:rPr sz="2000" b="1" dirty="0">
                <a:solidFill>
                  <a:srgbClr val="500093"/>
                </a:solidFill>
                <a:latin typeface="Arial"/>
              </a:rPr>
              <a:t>Change</a:t>
            </a:r>
          </a:p>
        </p:txBody>
      </p:sp>
      <p:sp>
        <p:nvSpPr>
          <p:cNvPr id="8" name="TextBox 7"/>
          <p:cNvSpPr txBox="1"/>
          <p:nvPr/>
        </p:nvSpPr>
        <p:spPr>
          <a:xfrm>
            <a:off x="822960" y="4480560"/>
            <a:ext cx="1597091" cy="437236"/>
          </a:xfrm>
          <a:prstGeom prst="rect">
            <a:avLst/>
          </a:prstGeom>
          <a:noFill/>
        </p:spPr>
        <p:txBody>
          <a:bodyPr wrap="square" lIns="0" tIns="0" rIns="0" bIns="0" anchor="t">
            <a:spAutoFit/>
          </a:bodyPr>
          <a:lstStyle/>
          <a:p>
            <a:pPr algn="ctr">
              <a:lnSpc>
                <a:spcPct val="110000"/>
              </a:lnSpc>
            </a:pPr>
            <a:endParaRPr sz="2800" dirty="0">
              <a:latin typeface="Arial" panose="020B0604020202020204" pitchFamily="34" charset="0"/>
            </a:endParaRPr>
          </a:p>
        </p:txBody>
      </p:sp>
      <p:sp>
        <p:nvSpPr>
          <p:cNvPr id="9" name="Rounded Rectangle 8"/>
          <p:cNvSpPr/>
          <p:nvPr/>
        </p:nvSpPr>
        <p:spPr>
          <a:xfrm>
            <a:off x="2877251" y="3429000"/>
            <a:ext cx="1962851" cy="3108959"/>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0" name="Oval 9"/>
          <p:cNvSpPr/>
          <p:nvPr/>
        </p:nvSpPr>
        <p:spPr>
          <a:xfrm>
            <a:off x="3515776" y="3703320"/>
            <a:ext cx="685800" cy="6858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C</a:t>
            </a:r>
          </a:p>
        </p:txBody>
      </p:sp>
      <p:sp>
        <p:nvSpPr>
          <p:cNvPr id="11" name="TextBox 10"/>
          <p:cNvSpPr txBox="1"/>
          <p:nvPr/>
        </p:nvSpPr>
        <p:spPr>
          <a:xfrm>
            <a:off x="3014411" y="4572000"/>
            <a:ext cx="1688531" cy="307777"/>
          </a:xfrm>
          <a:prstGeom prst="rect">
            <a:avLst/>
          </a:prstGeom>
          <a:noFill/>
        </p:spPr>
        <p:txBody>
          <a:bodyPr wrap="square" lIns="0" tIns="0" rIns="0" bIns="0" anchor="t">
            <a:spAutoFit/>
          </a:bodyPr>
          <a:lstStyle/>
          <a:p>
            <a:pPr algn="ctr">
              <a:lnSpc>
                <a:spcPct val="100000"/>
              </a:lnSpc>
            </a:pPr>
            <a:r>
              <a:rPr sz="2000" b="1">
                <a:solidFill>
                  <a:srgbClr val="B50069"/>
                </a:solidFill>
                <a:latin typeface="Arial"/>
              </a:rPr>
              <a:t>Compliance</a:t>
            </a:r>
          </a:p>
        </p:txBody>
      </p:sp>
      <p:sp>
        <p:nvSpPr>
          <p:cNvPr id="12" name="TextBox 11"/>
          <p:cNvSpPr txBox="1"/>
          <p:nvPr/>
        </p:nvSpPr>
        <p:spPr>
          <a:xfrm>
            <a:off x="3060131" y="4480560"/>
            <a:ext cx="1597091" cy="437236"/>
          </a:xfrm>
          <a:prstGeom prst="rect">
            <a:avLst/>
          </a:prstGeom>
          <a:noFill/>
        </p:spPr>
        <p:txBody>
          <a:bodyPr wrap="square" lIns="0" tIns="0" rIns="0" bIns="0" anchor="t">
            <a:spAutoFit/>
          </a:bodyPr>
          <a:lstStyle/>
          <a:p>
            <a:pPr algn="ctr">
              <a:lnSpc>
                <a:spcPct val="110000"/>
              </a:lnSpc>
            </a:pPr>
            <a:endParaRPr sz="2800" dirty="0">
              <a:latin typeface="Arial" panose="020B0604020202020204" pitchFamily="34" charset="0"/>
            </a:endParaRPr>
          </a:p>
        </p:txBody>
      </p:sp>
      <p:sp>
        <p:nvSpPr>
          <p:cNvPr id="13" name="Rounded Rectangle 12"/>
          <p:cNvSpPr/>
          <p:nvPr/>
        </p:nvSpPr>
        <p:spPr>
          <a:xfrm>
            <a:off x="5114422" y="3429000"/>
            <a:ext cx="1962851" cy="3108959"/>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4" name="Oval 13"/>
          <p:cNvSpPr/>
          <p:nvPr/>
        </p:nvSpPr>
        <p:spPr>
          <a:xfrm>
            <a:off x="5752947" y="3703320"/>
            <a:ext cx="685800" cy="6858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C</a:t>
            </a:r>
          </a:p>
        </p:txBody>
      </p:sp>
      <p:sp>
        <p:nvSpPr>
          <p:cNvPr id="15" name="TextBox 14"/>
          <p:cNvSpPr txBox="1"/>
          <p:nvPr/>
        </p:nvSpPr>
        <p:spPr>
          <a:xfrm>
            <a:off x="5251582" y="4572000"/>
            <a:ext cx="1688531" cy="307777"/>
          </a:xfrm>
          <a:prstGeom prst="rect">
            <a:avLst/>
          </a:prstGeom>
          <a:noFill/>
        </p:spPr>
        <p:txBody>
          <a:bodyPr wrap="square" lIns="0" tIns="0" rIns="0" bIns="0" anchor="t">
            <a:spAutoFit/>
          </a:bodyPr>
          <a:lstStyle/>
          <a:p>
            <a:pPr algn="ctr">
              <a:lnSpc>
                <a:spcPct val="100000"/>
              </a:lnSpc>
            </a:pPr>
            <a:r>
              <a:rPr sz="2000" b="1">
                <a:solidFill>
                  <a:srgbClr val="FF9900"/>
                </a:solidFill>
                <a:latin typeface="Arial"/>
              </a:rPr>
              <a:t>Cost</a:t>
            </a:r>
          </a:p>
        </p:txBody>
      </p:sp>
      <p:sp>
        <p:nvSpPr>
          <p:cNvPr id="16" name="TextBox 15"/>
          <p:cNvSpPr txBox="1"/>
          <p:nvPr/>
        </p:nvSpPr>
        <p:spPr>
          <a:xfrm>
            <a:off x="5297302" y="4480560"/>
            <a:ext cx="1597091" cy="437236"/>
          </a:xfrm>
          <a:prstGeom prst="rect">
            <a:avLst/>
          </a:prstGeom>
          <a:noFill/>
        </p:spPr>
        <p:txBody>
          <a:bodyPr wrap="square" lIns="0" tIns="0" rIns="0" bIns="0" anchor="t">
            <a:spAutoFit/>
          </a:bodyPr>
          <a:lstStyle/>
          <a:p>
            <a:pPr algn="ctr">
              <a:lnSpc>
                <a:spcPct val="110000"/>
              </a:lnSpc>
            </a:pPr>
            <a:endParaRPr sz="2800" dirty="0">
              <a:latin typeface="Arial" panose="020B0604020202020204" pitchFamily="34" charset="0"/>
            </a:endParaRPr>
          </a:p>
        </p:txBody>
      </p:sp>
      <p:sp>
        <p:nvSpPr>
          <p:cNvPr id="17" name="Rounded Rectangle 16"/>
          <p:cNvSpPr/>
          <p:nvPr/>
        </p:nvSpPr>
        <p:spPr>
          <a:xfrm>
            <a:off x="7351593" y="3429000"/>
            <a:ext cx="1962851" cy="3108959"/>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8" name="Oval 17"/>
          <p:cNvSpPr/>
          <p:nvPr/>
        </p:nvSpPr>
        <p:spPr>
          <a:xfrm>
            <a:off x="7990118" y="3703320"/>
            <a:ext cx="685800" cy="6858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C</a:t>
            </a:r>
          </a:p>
        </p:txBody>
      </p:sp>
      <p:sp>
        <p:nvSpPr>
          <p:cNvPr id="19" name="TextBox 18"/>
          <p:cNvSpPr txBox="1"/>
          <p:nvPr/>
        </p:nvSpPr>
        <p:spPr>
          <a:xfrm>
            <a:off x="7488753" y="4572000"/>
            <a:ext cx="1688531" cy="307777"/>
          </a:xfrm>
          <a:prstGeom prst="rect">
            <a:avLst/>
          </a:prstGeom>
          <a:noFill/>
        </p:spPr>
        <p:txBody>
          <a:bodyPr wrap="square" lIns="0" tIns="0" rIns="0" bIns="0" anchor="t">
            <a:spAutoFit/>
          </a:bodyPr>
          <a:lstStyle/>
          <a:p>
            <a:pPr algn="ctr">
              <a:lnSpc>
                <a:spcPct val="100000"/>
              </a:lnSpc>
            </a:pPr>
            <a:r>
              <a:rPr sz="2000" b="1">
                <a:solidFill>
                  <a:srgbClr val="00279F"/>
                </a:solidFill>
                <a:latin typeface="Arial"/>
              </a:rPr>
              <a:t>Continuity</a:t>
            </a:r>
          </a:p>
        </p:txBody>
      </p:sp>
      <p:sp>
        <p:nvSpPr>
          <p:cNvPr id="20" name="TextBox 19"/>
          <p:cNvSpPr txBox="1"/>
          <p:nvPr/>
        </p:nvSpPr>
        <p:spPr>
          <a:xfrm>
            <a:off x="7534473" y="4480560"/>
            <a:ext cx="1597091" cy="437236"/>
          </a:xfrm>
          <a:prstGeom prst="rect">
            <a:avLst/>
          </a:prstGeom>
          <a:noFill/>
        </p:spPr>
        <p:txBody>
          <a:bodyPr wrap="square" lIns="0" tIns="0" rIns="0" bIns="0" anchor="t">
            <a:spAutoFit/>
          </a:bodyPr>
          <a:lstStyle/>
          <a:p>
            <a:pPr algn="ctr">
              <a:lnSpc>
                <a:spcPct val="110000"/>
              </a:lnSpc>
            </a:pPr>
            <a:endParaRPr sz="2800" dirty="0">
              <a:latin typeface="Arial" panose="020B0604020202020204" pitchFamily="34" charset="0"/>
            </a:endParaRPr>
          </a:p>
        </p:txBody>
      </p:sp>
      <p:sp>
        <p:nvSpPr>
          <p:cNvPr id="21" name="Rounded Rectangle 20"/>
          <p:cNvSpPr/>
          <p:nvPr/>
        </p:nvSpPr>
        <p:spPr>
          <a:xfrm>
            <a:off x="9588764" y="3429000"/>
            <a:ext cx="1962851" cy="3108959"/>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2" name="Oval 21"/>
          <p:cNvSpPr/>
          <p:nvPr/>
        </p:nvSpPr>
        <p:spPr>
          <a:xfrm>
            <a:off x="10227289" y="3703320"/>
            <a:ext cx="685800" cy="6858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C</a:t>
            </a:r>
          </a:p>
        </p:txBody>
      </p:sp>
      <p:sp>
        <p:nvSpPr>
          <p:cNvPr id="23" name="TextBox 22"/>
          <p:cNvSpPr txBox="1"/>
          <p:nvPr/>
        </p:nvSpPr>
        <p:spPr>
          <a:xfrm>
            <a:off x="9725924" y="4572000"/>
            <a:ext cx="1688531" cy="307777"/>
          </a:xfrm>
          <a:prstGeom prst="rect">
            <a:avLst/>
          </a:prstGeom>
          <a:noFill/>
        </p:spPr>
        <p:txBody>
          <a:bodyPr wrap="square" lIns="0" tIns="0" rIns="0" bIns="0" anchor="t">
            <a:spAutoFit/>
          </a:bodyPr>
          <a:lstStyle/>
          <a:p>
            <a:pPr algn="ctr">
              <a:lnSpc>
                <a:spcPct val="100000"/>
              </a:lnSpc>
            </a:pPr>
            <a:r>
              <a:rPr sz="2000" b="1">
                <a:solidFill>
                  <a:srgbClr val="500093"/>
                </a:solidFill>
                <a:latin typeface="Arial"/>
              </a:rPr>
              <a:t>Coverage</a:t>
            </a:r>
          </a:p>
        </p:txBody>
      </p:sp>
      <p:sp>
        <p:nvSpPr>
          <p:cNvPr id="24" name="TextBox 23"/>
          <p:cNvSpPr txBox="1"/>
          <p:nvPr/>
        </p:nvSpPr>
        <p:spPr>
          <a:xfrm>
            <a:off x="9771644" y="4480560"/>
            <a:ext cx="1597091" cy="437236"/>
          </a:xfrm>
          <a:prstGeom prst="rect">
            <a:avLst/>
          </a:prstGeom>
          <a:noFill/>
        </p:spPr>
        <p:txBody>
          <a:bodyPr wrap="square" lIns="0" tIns="0" rIns="0" bIns="0" anchor="t">
            <a:spAutoFit/>
          </a:bodyPr>
          <a:lstStyle/>
          <a:p>
            <a:pPr algn="ctr">
              <a:lnSpc>
                <a:spcPct val="110000"/>
              </a:lnSpc>
            </a:pPr>
            <a:endParaRPr sz="2800" dirty="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Cybersecurity Management Encompasses</a:t>
            </a:r>
          </a:p>
        </p:txBody>
      </p:sp>
      <p:sp>
        <p:nvSpPr>
          <p:cNvPr id="3" name="Rounded Rectangle 2"/>
          <p:cNvSpPr/>
          <p:nvPr/>
        </p:nvSpPr>
        <p:spPr>
          <a:xfrm>
            <a:off x="640080" y="2661285"/>
            <a:ext cx="2021372" cy="329184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4" name="Oval 3"/>
          <p:cNvSpPr/>
          <p:nvPr/>
        </p:nvSpPr>
        <p:spPr>
          <a:xfrm>
            <a:off x="1399306" y="2935605"/>
            <a:ext cx="502920" cy="50292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1</a:t>
            </a:r>
          </a:p>
        </p:txBody>
      </p:sp>
      <p:sp>
        <p:nvSpPr>
          <p:cNvPr id="5" name="TextBox 4"/>
          <p:cNvSpPr txBox="1"/>
          <p:nvPr/>
        </p:nvSpPr>
        <p:spPr>
          <a:xfrm>
            <a:off x="731520" y="3712845"/>
            <a:ext cx="1838492" cy="1107996"/>
          </a:xfrm>
          <a:prstGeom prst="rect">
            <a:avLst/>
          </a:prstGeom>
          <a:noFill/>
        </p:spPr>
        <p:txBody>
          <a:bodyPr wrap="square" lIns="0" tIns="0" rIns="0" bIns="0" anchor="t">
            <a:spAutoFit/>
          </a:bodyPr>
          <a:lstStyle/>
          <a:p>
            <a:pPr algn="ctr">
              <a:lnSpc>
                <a:spcPct val="100000"/>
              </a:lnSpc>
            </a:pPr>
            <a:r>
              <a:rPr sz="2400" b="1">
                <a:solidFill>
                  <a:srgbClr val="500093"/>
                </a:solidFill>
                <a:latin typeface="Arial"/>
              </a:rPr>
              <a:t>Cyber Security Plan</a:t>
            </a:r>
          </a:p>
        </p:txBody>
      </p:sp>
      <p:sp>
        <p:nvSpPr>
          <p:cNvPr id="6" name="Rounded Rectangle 5"/>
          <p:cNvSpPr/>
          <p:nvPr/>
        </p:nvSpPr>
        <p:spPr>
          <a:xfrm>
            <a:off x="2862620" y="2661285"/>
            <a:ext cx="2021372" cy="329184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7" name="Oval 6"/>
          <p:cNvSpPr/>
          <p:nvPr/>
        </p:nvSpPr>
        <p:spPr>
          <a:xfrm>
            <a:off x="3621846" y="2935605"/>
            <a:ext cx="502920" cy="50292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2</a:t>
            </a:r>
          </a:p>
        </p:txBody>
      </p:sp>
      <p:sp>
        <p:nvSpPr>
          <p:cNvPr id="8" name="TextBox 7"/>
          <p:cNvSpPr txBox="1"/>
          <p:nvPr/>
        </p:nvSpPr>
        <p:spPr>
          <a:xfrm>
            <a:off x="2954060" y="3712845"/>
            <a:ext cx="1838492" cy="1107996"/>
          </a:xfrm>
          <a:prstGeom prst="rect">
            <a:avLst/>
          </a:prstGeom>
          <a:noFill/>
        </p:spPr>
        <p:txBody>
          <a:bodyPr wrap="square" lIns="0" tIns="0" rIns="0" bIns="0" anchor="t">
            <a:spAutoFit/>
          </a:bodyPr>
          <a:lstStyle/>
          <a:p>
            <a:pPr algn="ctr">
              <a:lnSpc>
                <a:spcPct val="100000"/>
              </a:lnSpc>
            </a:pPr>
            <a:r>
              <a:rPr sz="2400" b="1">
                <a:solidFill>
                  <a:srgbClr val="B50069"/>
                </a:solidFill>
                <a:latin typeface="Arial"/>
              </a:rPr>
              <a:t>Cyber Security Policy</a:t>
            </a:r>
          </a:p>
        </p:txBody>
      </p:sp>
      <p:sp>
        <p:nvSpPr>
          <p:cNvPr id="9" name="Rounded Rectangle 8"/>
          <p:cNvSpPr/>
          <p:nvPr/>
        </p:nvSpPr>
        <p:spPr>
          <a:xfrm>
            <a:off x="5085161" y="2661285"/>
            <a:ext cx="2021372" cy="3291840"/>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0" name="Oval 9"/>
          <p:cNvSpPr/>
          <p:nvPr/>
        </p:nvSpPr>
        <p:spPr>
          <a:xfrm>
            <a:off x="5844387" y="2935605"/>
            <a:ext cx="502920" cy="50292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3</a:t>
            </a:r>
          </a:p>
        </p:txBody>
      </p:sp>
      <p:sp>
        <p:nvSpPr>
          <p:cNvPr id="11" name="TextBox 10"/>
          <p:cNvSpPr txBox="1"/>
          <p:nvPr/>
        </p:nvSpPr>
        <p:spPr>
          <a:xfrm>
            <a:off x="5176601" y="3712845"/>
            <a:ext cx="1838492" cy="1061829"/>
          </a:xfrm>
          <a:prstGeom prst="rect">
            <a:avLst/>
          </a:prstGeom>
          <a:noFill/>
        </p:spPr>
        <p:txBody>
          <a:bodyPr wrap="square" lIns="0" tIns="0" rIns="0" bIns="0" anchor="t">
            <a:spAutoFit/>
          </a:bodyPr>
          <a:lstStyle/>
          <a:p>
            <a:pPr algn="ctr">
              <a:lnSpc>
                <a:spcPct val="100000"/>
              </a:lnSpc>
            </a:pPr>
            <a:r>
              <a:rPr sz="2300" b="1" dirty="0">
                <a:solidFill>
                  <a:srgbClr val="FF9900"/>
                </a:solidFill>
                <a:latin typeface="Arial"/>
              </a:rPr>
              <a:t>Cyber Crisis Management Plan</a:t>
            </a:r>
          </a:p>
        </p:txBody>
      </p:sp>
      <p:sp>
        <p:nvSpPr>
          <p:cNvPr id="12" name="Rounded Rectangle 11"/>
          <p:cNvSpPr/>
          <p:nvPr/>
        </p:nvSpPr>
        <p:spPr>
          <a:xfrm>
            <a:off x="7307701" y="2661285"/>
            <a:ext cx="2021372" cy="3291840"/>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3" name="Oval 12"/>
          <p:cNvSpPr/>
          <p:nvPr/>
        </p:nvSpPr>
        <p:spPr>
          <a:xfrm>
            <a:off x="8066928" y="2935605"/>
            <a:ext cx="502920" cy="50292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4</a:t>
            </a:r>
          </a:p>
        </p:txBody>
      </p:sp>
      <p:sp>
        <p:nvSpPr>
          <p:cNvPr id="14" name="TextBox 13"/>
          <p:cNvSpPr txBox="1"/>
          <p:nvPr/>
        </p:nvSpPr>
        <p:spPr>
          <a:xfrm>
            <a:off x="7399141" y="3712845"/>
            <a:ext cx="1838492" cy="738664"/>
          </a:xfrm>
          <a:prstGeom prst="rect">
            <a:avLst/>
          </a:prstGeom>
          <a:noFill/>
        </p:spPr>
        <p:txBody>
          <a:bodyPr wrap="square" lIns="0" tIns="0" rIns="0" bIns="0" anchor="t">
            <a:spAutoFit/>
          </a:bodyPr>
          <a:lstStyle/>
          <a:p>
            <a:pPr algn="ctr">
              <a:lnSpc>
                <a:spcPct val="100000"/>
              </a:lnSpc>
            </a:pPr>
            <a:r>
              <a:rPr sz="2400" b="1">
                <a:solidFill>
                  <a:srgbClr val="00279F"/>
                </a:solidFill>
                <a:latin typeface="Arial"/>
              </a:rPr>
              <a:t>Risk Assessment</a:t>
            </a:r>
          </a:p>
        </p:txBody>
      </p:sp>
      <p:sp>
        <p:nvSpPr>
          <p:cNvPr id="15" name="Rounded Rectangle 14"/>
          <p:cNvSpPr/>
          <p:nvPr/>
        </p:nvSpPr>
        <p:spPr>
          <a:xfrm>
            <a:off x="9530242" y="2661285"/>
            <a:ext cx="2021372" cy="329184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6" name="Oval 15"/>
          <p:cNvSpPr/>
          <p:nvPr/>
        </p:nvSpPr>
        <p:spPr>
          <a:xfrm>
            <a:off x="10289468" y="2935605"/>
            <a:ext cx="502920" cy="50292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5</a:t>
            </a:r>
          </a:p>
        </p:txBody>
      </p:sp>
      <p:sp>
        <p:nvSpPr>
          <p:cNvPr id="17" name="TextBox 16"/>
          <p:cNvSpPr txBox="1"/>
          <p:nvPr/>
        </p:nvSpPr>
        <p:spPr>
          <a:xfrm>
            <a:off x="9621682" y="3712845"/>
            <a:ext cx="1838492" cy="1107996"/>
          </a:xfrm>
          <a:prstGeom prst="rect">
            <a:avLst/>
          </a:prstGeom>
          <a:noFill/>
        </p:spPr>
        <p:txBody>
          <a:bodyPr wrap="square" lIns="0" tIns="0" rIns="0" bIns="0" anchor="t">
            <a:spAutoFit/>
          </a:bodyPr>
          <a:lstStyle/>
          <a:p>
            <a:pPr algn="ctr">
              <a:lnSpc>
                <a:spcPct val="100000"/>
              </a:lnSpc>
            </a:pPr>
            <a:r>
              <a:rPr sz="2400" b="1">
                <a:solidFill>
                  <a:srgbClr val="500093"/>
                </a:solidFill>
                <a:latin typeface="Arial"/>
              </a:rPr>
              <a:t>Business Continuity Plan</a:t>
            </a:r>
          </a:p>
        </p:txBody>
      </p:sp>
      <p:sp>
        <p:nvSpPr>
          <p:cNvPr id="18" name="TextBox 17"/>
          <p:cNvSpPr txBox="1"/>
          <p:nvPr/>
        </p:nvSpPr>
        <p:spPr>
          <a:xfrm>
            <a:off x="640080" y="1594485"/>
            <a:ext cx="10911535" cy="738664"/>
          </a:xfrm>
          <a:prstGeom prst="rect">
            <a:avLst/>
          </a:prstGeom>
          <a:noFill/>
        </p:spPr>
        <p:txBody>
          <a:bodyPr wrap="square" lIns="0" tIns="0" rIns="0" bIns="0" anchor="t">
            <a:spAutoFit/>
          </a:bodyPr>
          <a:lstStyle/>
          <a:p>
            <a:pPr algn="ctr">
              <a:lnSpc>
                <a:spcPct val="100000"/>
              </a:lnSpc>
            </a:pPr>
            <a:r>
              <a:rPr lang="en-US" sz="2400" b="0" dirty="0">
                <a:latin typeface="Arial"/>
              </a:rPr>
              <a:t>Cybersecurity management encompasses t</a:t>
            </a:r>
            <a:r>
              <a:rPr sz="2400" b="0" dirty="0">
                <a:latin typeface="Arial"/>
              </a:rPr>
              <a:t>hese five areas are covered in the sections that follow.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CYBERSECURITY PLAN</a:t>
            </a:r>
          </a:p>
        </p:txBody>
      </p:sp>
      <p:sp>
        <p:nvSpPr>
          <p:cNvPr id="3" name="Content Placeholder 2"/>
          <p:cNvSpPr>
            <a:spLocks noGrp="1"/>
          </p:cNvSpPr>
          <p:nvPr>
            <p:ph idx="1"/>
          </p:nvPr>
        </p:nvSpPr>
        <p:spPr/>
        <p:txBody>
          <a:bodyPr/>
          <a:lstStyle/>
          <a:p>
            <a:r>
              <a:rPr lang="en-US" sz="2400" b="0" dirty="0"/>
              <a:t>A cyber security plan is a written document comprising information about an organization's security policies, procedures, and remediation plan concerning countermeasures. </a:t>
            </a:r>
          </a:p>
          <a:p>
            <a:r>
              <a:rPr lang="en-US" sz="2400" b="0" dirty="0"/>
              <a:t>The plan aims to ensure the integrity of operations and the security of the organization's critical assets.</a:t>
            </a:r>
          </a:p>
        </p:txBody>
      </p:sp>
    </p:spTree>
    <p:extLst>
      <p:ext uri="{BB962C8B-B14F-4D97-AF65-F5344CB8AC3E}">
        <p14:creationId xmlns:p14="http://schemas.microsoft.com/office/powerpoint/2010/main" val="60551261"/>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What Is Included in a Cybersecurity Plan</a:t>
            </a:r>
          </a:p>
        </p:txBody>
      </p:sp>
      <p:sp>
        <p:nvSpPr>
          <p:cNvPr id="3" name="TextBox 2"/>
          <p:cNvSpPr txBox="1"/>
          <p:nvPr/>
        </p:nvSpPr>
        <p:spPr>
          <a:xfrm>
            <a:off x="640080" y="1565910"/>
            <a:ext cx="10911535" cy="369332"/>
          </a:xfrm>
          <a:prstGeom prst="rect">
            <a:avLst/>
          </a:prstGeom>
          <a:noFill/>
        </p:spPr>
        <p:txBody>
          <a:bodyPr wrap="square" lIns="0" tIns="0" rIns="0" bIns="0" anchor="t">
            <a:spAutoFit/>
          </a:bodyPr>
          <a:lstStyle/>
          <a:p>
            <a:pPr algn="ctr">
              <a:lnSpc>
                <a:spcPct val="100000"/>
              </a:lnSpc>
            </a:pPr>
            <a:r>
              <a:rPr sz="2400" dirty="0">
                <a:latin typeface="Arial"/>
              </a:rPr>
              <a:t>Three critical elements to consider for maximum impact:</a:t>
            </a:r>
          </a:p>
        </p:txBody>
      </p:sp>
      <p:sp>
        <p:nvSpPr>
          <p:cNvPr id="4" name="Rounded Rectangle 3"/>
          <p:cNvSpPr/>
          <p:nvPr/>
        </p:nvSpPr>
        <p:spPr>
          <a:xfrm>
            <a:off x="640080" y="2108835"/>
            <a:ext cx="3454298" cy="2882265"/>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5" name="Oval 4"/>
          <p:cNvSpPr/>
          <p:nvPr/>
        </p:nvSpPr>
        <p:spPr>
          <a:xfrm>
            <a:off x="2024329" y="2383155"/>
            <a:ext cx="685800" cy="6858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G</a:t>
            </a:r>
          </a:p>
        </p:txBody>
      </p:sp>
      <p:sp>
        <p:nvSpPr>
          <p:cNvPr id="6" name="TextBox 5"/>
          <p:cNvSpPr txBox="1"/>
          <p:nvPr/>
        </p:nvSpPr>
        <p:spPr>
          <a:xfrm>
            <a:off x="777240" y="3251835"/>
            <a:ext cx="3179978" cy="369332"/>
          </a:xfrm>
          <a:prstGeom prst="rect">
            <a:avLst/>
          </a:prstGeom>
          <a:noFill/>
        </p:spPr>
        <p:txBody>
          <a:bodyPr wrap="square" lIns="0" tIns="0" rIns="0" bIns="0" anchor="t">
            <a:spAutoFit/>
          </a:bodyPr>
          <a:lstStyle/>
          <a:p>
            <a:pPr algn="ctr">
              <a:lnSpc>
                <a:spcPct val="100000"/>
              </a:lnSpc>
            </a:pPr>
            <a:r>
              <a:rPr sz="2400" b="1">
                <a:solidFill>
                  <a:srgbClr val="500093"/>
                </a:solidFill>
                <a:latin typeface="Arial"/>
              </a:rPr>
              <a:t>Governance</a:t>
            </a:r>
          </a:p>
        </p:txBody>
      </p:sp>
      <p:sp>
        <p:nvSpPr>
          <p:cNvPr id="7" name="TextBox 6"/>
          <p:cNvSpPr txBox="1"/>
          <p:nvPr/>
        </p:nvSpPr>
        <p:spPr>
          <a:xfrm>
            <a:off x="822960" y="3800475"/>
            <a:ext cx="3088538" cy="989438"/>
          </a:xfrm>
          <a:prstGeom prst="rect">
            <a:avLst/>
          </a:prstGeom>
          <a:noFill/>
        </p:spPr>
        <p:txBody>
          <a:bodyPr wrap="square" lIns="0" tIns="0" rIns="0" bIns="0" anchor="t">
            <a:spAutoFit/>
          </a:bodyPr>
          <a:lstStyle/>
          <a:p>
            <a:pPr algn="ctr">
              <a:lnSpc>
                <a:spcPct val="110000"/>
              </a:lnSpc>
            </a:pPr>
            <a:r>
              <a:rPr sz="2000" b="0" dirty="0">
                <a:latin typeface="Arial"/>
              </a:rPr>
              <a:t>What regulations, policies, and compliance checks are in place?</a:t>
            </a:r>
          </a:p>
        </p:txBody>
      </p:sp>
      <p:sp>
        <p:nvSpPr>
          <p:cNvPr id="8" name="Rounded Rectangle 7"/>
          <p:cNvSpPr/>
          <p:nvPr/>
        </p:nvSpPr>
        <p:spPr>
          <a:xfrm>
            <a:off x="4368698" y="2108835"/>
            <a:ext cx="3454298" cy="2882265"/>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9" name="Oval 8"/>
          <p:cNvSpPr/>
          <p:nvPr/>
        </p:nvSpPr>
        <p:spPr>
          <a:xfrm>
            <a:off x="5752947" y="2383155"/>
            <a:ext cx="685800" cy="6858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T</a:t>
            </a:r>
          </a:p>
        </p:txBody>
      </p:sp>
      <p:sp>
        <p:nvSpPr>
          <p:cNvPr id="10" name="TextBox 9"/>
          <p:cNvSpPr txBox="1"/>
          <p:nvPr/>
        </p:nvSpPr>
        <p:spPr>
          <a:xfrm>
            <a:off x="4505858" y="3251835"/>
            <a:ext cx="3179978" cy="369332"/>
          </a:xfrm>
          <a:prstGeom prst="rect">
            <a:avLst/>
          </a:prstGeom>
          <a:noFill/>
        </p:spPr>
        <p:txBody>
          <a:bodyPr wrap="square" lIns="0" tIns="0" rIns="0" bIns="0" anchor="t">
            <a:spAutoFit/>
          </a:bodyPr>
          <a:lstStyle/>
          <a:p>
            <a:pPr algn="ctr">
              <a:lnSpc>
                <a:spcPct val="100000"/>
              </a:lnSpc>
            </a:pPr>
            <a:r>
              <a:rPr sz="2400" b="1">
                <a:solidFill>
                  <a:srgbClr val="B50069"/>
                </a:solidFill>
                <a:latin typeface="Arial"/>
              </a:rPr>
              <a:t>Technology</a:t>
            </a:r>
          </a:p>
        </p:txBody>
      </p:sp>
      <p:sp>
        <p:nvSpPr>
          <p:cNvPr id="11" name="TextBox 10"/>
          <p:cNvSpPr txBox="1"/>
          <p:nvPr/>
        </p:nvSpPr>
        <p:spPr>
          <a:xfrm>
            <a:off x="4551578" y="3800475"/>
            <a:ext cx="3088538" cy="650884"/>
          </a:xfrm>
          <a:prstGeom prst="rect">
            <a:avLst/>
          </a:prstGeom>
          <a:noFill/>
        </p:spPr>
        <p:txBody>
          <a:bodyPr wrap="square" lIns="0" tIns="0" rIns="0" bIns="0" anchor="t">
            <a:spAutoFit/>
          </a:bodyPr>
          <a:lstStyle/>
          <a:p>
            <a:pPr algn="ctr">
              <a:lnSpc>
                <a:spcPct val="110000"/>
              </a:lnSpc>
            </a:pPr>
            <a:r>
              <a:rPr sz="2000" b="0" dirty="0">
                <a:latin typeface="Arial"/>
              </a:rPr>
              <a:t>What technological checks are in place?</a:t>
            </a:r>
          </a:p>
        </p:txBody>
      </p:sp>
      <p:sp>
        <p:nvSpPr>
          <p:cNvPr id="12" name="Rounded Rectangle 11"/>
          <p:cNvSpPr/>
          <p:nvPr/>
        </p:nvSpPr>
        <p:spPr>
          <a:xfrm>
            <a:off x="8097316" y="2108835"/>
            <a:ext cx="3454298" cy="2882265"/>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3" name="Oval 12"/>
          <p:cNvSpPr/>
          <p:nvPr/>
        </p:nvSpPr>
        <p:spPr>
          <a:xfrm>
            <a:off x="9481565" y="2383155"/>
            <a:ext cx="685800" cy="6858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O</a:t>
            </a:r>
          </a:p>
        </p:txBody>
      </p:sp>
      <p:sp>
        <p:nvSpPr>
          <p:cNvPr id="14" name="TextBox 13"/>
          <p:cNvSpPr txBox="1"/>
          <p:nvPr/>
        </p:nvSpPr>
        <p:spPr>
          <a:xfrm>
            <a:off x="8234476" y="3251835"/>
            <a:ext cx="3179978" cy="369332"/>
          </a:xfrm>
          <a:prstGeom prst="rect">
            <a:avLst/>
          </a:prstGeom>
          <a:noFill/>
        </p:spPr>
        <p:txBody>
          <a:bodyPr wrap="square" lIns="0" tIns="0" rIns="0" bIns="0" anchor="t">
            <a:spAutoFit/>
          </a:bodyPr>
          <a:lstStyle/>
          <a:p>
            <a:pPr algn="ctr">
              <a:lnSpc>
                <a:spcPct val="100000"/>
              </a:lnSpc>
            </a:pPr>
            <a:r>
              <a:rPr sz="2400" b="1">
                <a:solidFill>
                  <a:srgbClr val="FF9900"/>
                </a:solidFill>
                <a:latin typeface="Arial"/>
              </a:rPr>
              <a:t>Operations</a:t>
            </a:r>
          </a:p>
        </p:txBody>
      </p:sp>
      <p:sp>
        <p:nvSpPr>
          <p:cNvPr id="15" name="TextBox 14"/>
          <p:cNvSpPr txBox="1"/>
          <p:nvPr/>
        </p:nvSpPr>
        <p:spPr>
          <a:xfrm>
            <a:off x="8280196" y="3800475"/>
            <a:ext cx="3088538" cy="989438"/>
          </a:xfrm>
          <a:prstGeom prst="rect">
            <a:avLst/>
          </a:prstGeom>
          <a:noFill/>
        </p:spPr>
        <p:txBody>
          <a:bodyPr wrap="square" lIns="0" tIns="0" rIns="0" bIns="0" anchor="t">
            <a:spAutoFit/>
          </a:bodyPr>
          <a:lstStyle/>
          <a:p>
            <a:pPr algn="ctr">
              <a:lnSpc>
                <a:spcPct val="110000"/>
              </a:lnSpc>
            </a:pPr>
            <a:r>
              <a:rPr sz="2000" b="0" dirty="0">
                <a:latin typeface="Arial"/>
              </a:rPr>
              <a:t>What practices are adopted in the organization?</a:t>
            </a:r>
          </a:p>
        </p:txBody>
      </p:sp>
      <p:sp>
        <p:nvSpPr>
          <p:cNvPr id="16" name="TextBox 15">
            <a:extLst>
              <a:ext uri="{FF2B5EF4-FFF2-40B4-BE49-F238E27FC236}">
                <a16:creationId xmlns:a16="http://schemas.microsoft.com/office/drawing/2014/main" id="{D211C403-6980-BF07-C0EE-749F6513B219}"/>
              </a:ext>
            </a:extLst>
          </p:cNvPr>
          <p:cNvSpPr txBox="1"/>
          <p:nvPr/>
        </p:nvSpPr>
        <p:spPr>
          <a:xfrm>
            <a:off x="780364" y="5138946"/>
            <a:ext cx="10634090" cy="1200329"/>
          </a:xfrm>
          <a:prstGeom prst="rect">
            <a:avLst/>
          </a:prstGeom>
          <a:noFill/>
        </p:spPr>
        <p:txBody>
          <a:bodyPr wrap="square" rtlCol="0">
            <a:spAutoFit/>
          </a:bodyPr>
          <a:lstStyle/>
          <a:p>
            <a:pPr algn="ctr"/>
            <a:r>
              <a:rPr lang="en-US" sz="2400" dirty="0">
                <a:latin typeface="+mj-lt"/>
              </a:rPr>
              <a:t>A cyber security plan agrees on the; </a:t>
            </a:r>
            <a:r>
              <a:rPr lang="en-US" sz="2400" u="sng" dirty="0">
                <a:latin typeface="+mj-lt"/>
              </a:rPr>
              <a:t>Security policies</a:t>
            </a:r>
            <a:r>
              <a:rPr lang="en-US" sz="2400" dirty="0">
                <a:latin typeface="+mj-lt"/>
              </a:rPr>
              <a:t>, </a:t>
            </a:r>
            <a:r>
              <a:rPr lang="en-US" sz="2400" u="sng" dirty="0">
                <a:latin typeface="+mj-lt"/>
              </a:rPr>
              <a:t>Procedures and controls</a:t>
            </a:r>
            <a:r>
              <a:rPr lang="en-US" sz="2400" dirty="0">
                <a:latin typeface="+mj-lt"/>
              </a:rPr>
              <a:t> required to protect an organization against threats, risks, and vulnerabilities and the </a:t>
            </a:r>
            <a:r>
              <a:rPr lang="en-US" sz="2400" u="sng" dirty="0">
                <a:latin typeface="+mj-lt"/>
              </a:rPr>
              <a:t>Precise steps </a:t>
            </a:r>
            <a:r>
              <a:rPr lang="en-US" sz="2400" dirty="0">
                <a:latin typeface="+mj-lt"/>
              </a:rPr>
              <a:t>to take to respond to a breach.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Phases of the Cybersecurity Lifecycle</a:t>
            </a:r>
          </a:p>
        </p:txBody>
      </p:sp>
      <p:sp>
        <p:nvSpPr>
          <p:cNvPr id="4" name="Content Placeholder 3"/>
          <p:cNvSpPr>
            <a:spLocks noGrp="1"/>
          </p:cNvSpPr>
          <p:nvPr>
            <p:ph idx="1"/>
          </p:nvPr>
        </p:nvSpPr>
        <p:spPr>
          <a:xfrm>
            <a:off x="1016000" y="1752600"/>
            <a:ext cx="4137025" cy="4238625"/>
          </a:xfrm>
        </p:spPr>
        <p:txBody>
          <a:bodyPr/>
          <a:lstStyle/>
          <a:p>
            <a:pPr lvl="0"/>
            <a:r>
              <a:rPr lang="en-US" sz="2400" b="0" dirty="0"/>
              <a:t>As defined by the National Institute of Standards and Technology (NIST), the Cybersecurity Framework's five Functions:</a:t>
            </a:r>
            <a:r>
              <a:rPr lang="en-US" sz="2400" b="0" u="sng" dirty="0"/>
              <a:t> Identify, Protect, Detect, Respond, and Recover,</a:t>
            </a:r>
            <a:r>
              <a:rPr lang="en-US" sz="2400" b="0" dirty="0"/>
              <a:t> are built upon the components of the framework model.</a:t>
            </a:r>
          </a:p>
          <a:p>
            <a:pPr lvl="0"/>
            <a:endParaRPr lang="en-US" sz="2400" dirty="0"/>
          </a:p>
        </p:txBody>
      </p:sp>
      <p:pic>
        <p:nvPicPr>
          <p:cNvPr id="6" name="Picture 5" descr="Reviewing the 5 Stages of the Cybersecurity Lifecycle [+ ..."/>
          <p:cNvPicPr/>
          <p:nvPr/>
        </p:nvPicPr>
        <p:blipFill>
          <a:blip r:embed="rId2" cstate="print">
            <a:extLst>
              <a:ext uri="{28A0092B-C50C-407E-A947-70E740481C1C}">
                <a14:useLocalDpi xmlns:a14="http://schemas.microsoft.com/office/drawing/2010/main" val="0"/>
              </a:ext>
            </a:extLst>
          </a:blip>
          <a:srcRect l="20490" r="19781"/>
          <a:stretch>
            <a:fillRect/>
          </a:stretch>
        </p:blipFill>
        <p:spPr bwMode="auto">
          <a:xfrm>
            <a:off x="6486525" y="1752600"/>
            <a:ext cx="4689475" cy="4114800"/>
          </a:xfrm>
          <a:prstGeom prst="rect">
            <a:avLst/>
          </a:prstGeom>
          <a:noFill/>
        </p:spPr>
      </p:pic>
    </p:spTree>
    <p:extLst>
      <p:ext uri="{BB962C8B-B14F-4D97-AF65-F5344CB8AC3E}">
        <p14:creationId xmlns:p14="http://schemas.microsoft.com/office/powerpoint/2010/main" val="109165429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yber Security Strategy Powerpoint Ppt Template Bundles Slide0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584"/>
          <a:stretch/>
        </p:blipFill>
        <p:spPr bwMode="auto">
          <a:xfrm>
            <a:off x="228599" y="121920"/>
            <a:ext cx="11677225"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93251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How to Plan &amp; Develop an Effective Cyber Security Strategy</a:t>
            </a:r>
          </a:p>
        </p:txBody>
      </p:sp>
      <p:sp>
        <p:nvSpPr>
          <p:cNvPr id="3" name="Rounded Rectangle 2"/>
          <p:cNvSpPr/>
          <p:nvPr/>
        </p:nvSpPr>
        <p:spPr>
          <a:xfrm>
            <a:off x="640080" y="1874519"/>
            <a:ext cx="5318607" cy="1067562"/>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4" name="Oval 3"/>
          <p:cNvSpPr/>
          <p:nvPr/>
        </p:nvSpPr>
        <p:spPr>
          <a:xfrm>
            <a:off x="768096" y="2216276"/>
            <a:ext cx="384048" cy="384048"/>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1</a:t>
            </a:r>
          </a:p>
        </p:txBody>
      </p:sp>
      <p:sp>
        <p:nvSpPr>
          <p:cNvPr id="5" name="TextBox 4"/>
          <p:cNvSpPr txBox="1"/>
          <p:nvPr/>
        </p:nvSpPr>
        <p:spPr>
          <a:xfrm>
            <a:off x="1289304" y="1992801"/>
            <a:ext cx="4532223" cy="830997"/>
          </a:xfrm>
          <a:prstGeom prst="rect">
            <a:avLst/>
          </a:prstGeom>
          <a:noFill/>
        </p:spPr>
        <p:txBody>
          <a:bodyPr wrap="square" anchor="ctr">
            <a:spAutoFit/>
          </a:bodyPr>
          <a:lstStyle/>
          <a:p>
            <a:pPr>
              <a:lnSpc>
                <a:spcPct val="100000"/>
              </a:lnSpc>
            </a:pPr>
            <a:r>
              <a:rPr sz="2400" b="1">
                <a:solidFill>
                  <a:srgbClr val="500093"/>
                </a:solidFill>
                <a:latin typeface="Arial"/>
              </a:rPr>
              <a:t>Conduct a Security Risk Assessment</a:t>
            </a:r>
          </a:p>
        </p:txBody>
      </p:sp>
      <p:sp>
        <p:nvSpPr>
          <p:cNvPr id="6" name="Rounded Rectangle 5"/>
          <p:cNvSpPr/>
          <p:nvPr/>
        </p:nvSpPr>
        <p:spPr>
          <a:xfrm>
            <a:off x="640080" y="3088385"/>
            <a:ext cx="5318607" cy="1067562"/>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7" name="Oval 6"/>
          <p:cNvSpPr/>
          <p:nvPr/>
        </p:nvSpPr>
        <p:spPr>
          <a:xfrm>
            <a:off x="768096" y="3430142"/>
            <a:ext cx="384048" cy="384048"/>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2</a:t>
            </a:r>
          </a:p>
        </p:txBody>
      </p:sp>
      <p:sp>
        <p:nvSpPr>
          <p:cNvPr id="8" name="TextBox 7"/>
          <p:cNvSpPr txBox="1"/>
          <p:nvPr/>
        </p:nvSpPr>
        <p:spPr>
          <a:xfrm>
            <a:off x="1289304" y="3391333"/>
            <a:ext cx="4532223" cy="461665"/>
          </a:xfrm>
          <a:prstGeom prst="rect">
            <a:avLst/>
          </a:prstGeom>
          <a:noFill/>
        </p:spPr>
        <p:txBody>
          <a:bodyPr wrap="square" anchor="ctr">
            <a:spAutoFit/>
          </a:bodyPr>
          <a:lstStyle/>
          <a:p>
            <a:pPr>
              <a:lnSpc>
                <a:spcPct val="100000"/>
              </a:lnSpc>
            </a:pPr>
            <a:r>
              <a:rPr sz="2400" b="1">
                <a:solidFill>
                  <a:srgbClr val="B50069"/>
                </a:solidFill>
                <a:latin typeface="Arial"/>
              </a:rPr>
              <a:t>Set Your Security Goals</a:t>
            </a:r>
          </a:p>
        </p:txBody>
      </p:sp>
      <p:sp>
        <p:nvSpPr>
          <p:cNvPr id="9" name="Rounded Rectangle 8"/>
          <p:cNvSpPr/>
          <p:nvPr/>
        </p:nvSpPr>
        <p:spPr>
          <a:xfrm>
            <a:off x="640080" y="4302251"/>
            <a:ext cx="5318607" cy="1067562"/>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0" name="Oval 9"/>
          <p:cNvSpPr/>
          <p:nvPr/>
        </p:nvSpPr>
        <p:spPr>
          <a:xfrm>
            <a:off x="768096" y="4644008"/>
            <a:ext cx="384048" cy="384048"/>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3</a:t>
            </a:r>
          </a:p>
        </p:txBody>
      </p:sp>
      <p:sp>
        <p:nvSpPr>
          <p:cNvPr id="11" name="TextBox 10"/>
          <p:cNvSpPr txBox="1"/>
          <p:nvPr/>
        </p:nvSpPr>
        <p:spPr>
          <a:xfrm>
            <a:off x="1289304" y="4605199"/>
            <a:ext cx="4532223" cy="461665"/>
          </a:xfrm>
          <a:prstGeom prst="rect">
            <a:avLst/>
          </a:prstGeom>
          <a:noFill/>
        </p:spPr>
        <p:txBody>
          <a:bodyPr wrap="square" anchor="ctr">
            <a:spAutoFit/>
          </a:bodyPr>
          <a:lstStyle/>
          <a:p>
            <a:pPr>
              <a:lnSpc>
                <a:spcPct val="100000"/>
              </a:lnSpc>
            </a:pPr>
            <a:r>
              <a:rPr sz="2400" b="1">
                <a:solidFill>
                  <a:srgbClr val="FF9900"/>
                </a:solidFill>
                <a:latin typeface="Arial"/>
              </a:rPr>
              <a:t>Evaluate Your Technology</a:t>
            </a:r>
          </a:p>
        </p:txBody>
      </p:sp>
      <p:sp>
        <p:nvSpPr>
          <p:cNvPr id="12" name="Rounded Rectangle 11"/>
          <p:cNvSpPr/>
          <p:nvPr/>
        </p:nvSpPr>
        <p:spPr>
          <a:xfrm>
            <a:off x="640080" y="5516117"/>
            <a:ext cx="5318607" cy="1067562"/>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3" name="Oval 12"/>
          <p:cNvSpPr/>
          <p:nvPr/>
        </p:nvSpPr>
        <p:spPr>
          <a:xfrm>
            <a:off x="768096" y="5857874"/>
            <a:ext cx="384048" cy="384048"/>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4</a:t>
            </a:r>
          </a:p>
        </p:txBody>
      </p:sp>
      <p:sp>
        <p:nvSpPr>
          <p:cNvPr id="14" name="TextBox 13"/>
          <p:cNvSpPr txBox="1"/>
          <p:nvPr/>
        </p:nvSpPr>
        <p:spPr>
          <a:xfrm>
            <a:off x="1289304" y="5819065"/>
            <a:ext cx="4532223" cy="461665"/>
          </a:xfrm>
          <a:prstGeom prst="rect">
            <a:avLst/>
          </a:prstGeom>
          <a:noFill/>
        </p:spPr>
        <p:txBody>
          <a:bodyPr wrap="square" anchor="ctr">
            <a:spAutoFit/>
          </a:bodyPr>
          <a:lstStyle/>
          <a:p>
            <a:pPr>
              <a:lnSpc>
                <a:spcPct val="100000"/>
              </a:lnSpc>
            </a:pPr>
            <a:r>
              <a:rPr sz="2400" b="1">
                <a:solidFill>
                  <a:srgbClr val="00279F"/>
                </a:solidFill>
                <a:latin typeface="Arial"/>
              </a:rPr>
              <a:t>Select a Security Framework</a:t>
            </a:r>
          </a:p>
        </p:txBody>
      </p:sp>
      <p:sp>
        <p:nvSpPr>
          <p:cNvPr id="15" name="Rounded Rectangle 14"/>
          <p:cNvSpPr/>
          <p:nvPr/>
        </p:nvSpPr>
        <p:spPr>
          <a:xfrm>
            <a:off x="6233007" y="1874519"/>
            <a:ext cx="5318607" cy="1067562"/>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6" name="Oval 15"/>
          <p:cNvSpPr/>
          <p:nvPr/>
        </p:nvSpPr>
        <p:spPr>
          <a:xfrm>
            <a:off x="6361023" y="2216276"/>
            <a:ext cx="384048" cy="384048"/>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5</a:t>
            </a:r>
          </a:p>
        </p:txBody>
      </p:sp>
      <p:sp>
        <p:nvSpPr>
          <p:cNvPr id="17" name="TextBox 16"/>
          <p:cNvSpPr txBox="1"/>
          <p:nvPr/>
        </p:nvSpPr>
        <p:spPr>
          <a:xfrm>
            <a:off x="6882231" y="1992801"/>
            <a:ext cx="4532223" cy="830997"/>
          </a:xfrm>
          <a:prstGeom prst="rect">
            <a:avLst/>
          </a:prstGeom>
          <a:noFill/>
        </p:spPr>
        <p:txBody>
          <a:bodyPr wrap="square" anchor="ctr">
            <a:spAutoFit/>
          </a:bodyPr>
          <a:lstStyle/>
          <a:p>
            <a:pPr>
              <a:lnSpc>
                <a:spcPct val="100000"/>
              </a:lnSpc>
            </a:pPr>
            <a:r>
              <a:rPr sz="2400" b="1">
                <a:solidFill>
                  <a:srgbClr val="500093"/>
                </a:solidFill>
                <a:latin typeface="Arial"/>
              </a:rPr>
              <a:t>Develop and Review Security Policies</a:t>
            </a:r>
          </a:p>
        </p:txBody>
      </p:sp>
      <p:sp>
        <p:nvSpPr>
          <p:cNvPr id="18" name="Rounded Rectangle 17"/>
          <p:cNvSpPr/>
          <p:nvPr/>
        </p:nvSpPr>
        <p:spPr>
          <a:xfrm>
            <a:off x="6233007" y="3088385"/>
            <a:ext cx="5318607" cy="1067562"/>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9" name="Oval 18"/>
          <p:cNvSpPr/>
          <p:nvPr/>
        </p:nvSpPr>
        <p:spPr>
          <a:xfrm>
            <a:off x="6361023" y="3430142"/>
            <a:ext cx="384048" cy="384048"/>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6</a:t>
            </a:r>
          </a:p>
        </p:txBody>
      </p:sp>
      <p:sp>
        <p:nvSpPr>
          <p:cNvPr id="20" name="TextBox 19"/>
          <p:cNvSpPr txBox="1"/>
          <p:nvPr/>
        </p:nvSpPr>
        <p:spPr>
          <a:xfrm>
            <a:off x="6882231" y="3206667"/>
            <a:ext cx="4532223" cy="830997"/>
          </a:xfrm>
          <a:prstGeom prst="rect">
            <a:avLst/>
          </a:prstGeom>
          <a:noFill/>
        </p:spPr>
        <p:txBody>
          <a:bodyPr wrap="square" anchor="ctr">
            <a:spAutoFit/>
          </a:bodyPr>
          <a:lstStyle/>
          <a:p>
            <a:pPr>
              <a:lnSpc>
                <a:spcPct val="100000"/>
              </a:lnSpc>
            </a:pPr>
            <a:r>
              <a:rPr sz="2400" b="1">
                <a:solidFill>
                  <a:srgbClr val="B50069"/>
                </a:solidFill>
                <a:latin typeface="Arial"/>
              </a:rPr>
              <a:t>Create a Risk Management Plan</a:t>
            </a:r>
          </a:p>
        </p:txBody>
      </p:sp>
      <p:sp>
        <p:nvSpPr>
          <p:cNvPr id="21" name="Rounded Rectangle 20"/>
          <p:cNvSpPr/>
          <p:nvPr/>
        </p:nvSpPr>
        <p:spPr>
          <a:xfrm>
            <a:off x="6233007" y="4302251"/>
            <a:ext cx="5318607" cy="1067562"/>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22" name="Oval 21"/>
          <p:cNvSpPr/>
          <p:nvPr/>
        </p:nvSpPr>
        <p:spPr>
          <a:xfrm>
            <a:off x="6361023" y="4644008"/>
            <a:ext cx="384048" cy="384048"/>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7</a:t>
            </a:r>
          </a:p>
        </p:txBody>
      </p:sp>
      <p:sp>
        <p:nvSpPr>
          <p:cNvPr id="23" name="TextBox 22"/>
          <p:cNvSpPr txBox="1"/>
          <p:nvPr/>
        </p:nvSpPr>
        <p:spPr>
          <a:xfrm>
            <a:off x="6882231" y="4420533"/>
            <a:ext cx="4532223" cy="830997"/>
          </a:xfrm>
          <a:prstGeom prst="rect">
            <a:avLst/>
          </a:prstGeom>
          <a:noFill/>
        </p:spPr>
        <p:txBody>
          <a:bodyPr wrap="square" anchor="ctr">
            <a:spAutoFit/>
          </a:bodyPr>
          <a:lstStyle/>
          <a:p>
            <a:pPr>
              <a:lnSpc>
                <a:spcPct val="100000"/>
              </a:lnSpc>
            </a:pPr>
            <a:r>
              <a:rPr sz="2400" b="1">
                <a:solidFill>
                  <a:srgbClr val="FF9900"/>
                </a:solidFill>
                <a:latin typeface="Arial"/>
              </a:rPr>
              <a:t>Implement Your Security Strategy</a:t>
            </a:r>
          </a:p>
        </p:txBody>
      </p:sp>
      <p:sp>
        <p:nvSpPr>
          <p:cNvPr id="24" name="Rounded Rectangle 23"/>
          <p:cNvSpPr/>
          <p:nvPr/>
        </p:nvSpPr>
        <p:spPr>
          <a:xfrm>
            <a:off x="6233007" y="5516117"/>
            <a:ext cx="5318607" cy="1067562"/>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25" name="Oval 24"/>
          <p:cNvSpPr/>
          <p:nvPr/>
        </p:nvSpPr>
        <p:spPr>
          <a:xfrm>
            <a:off x="6361023" y="5857874"/>
            <a:ext cx="384048" cy="384048"/>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8</a:t>
            </a:r>
          </a:p>
        </p:txBody>
      </p:sp>
      <p:sp>
        <p:nvSpPr>
          <p:cNvPr id="26" name="TextBox 25"/>
          <p:cNvSpPr txBox="1"/>
          <p:nvPr/>
        </p:nvSpPr>
        <p:spPr>
          <a:xfrm>
            <a:off x="6882231" y="5634399"/>
            <a:ext cx="4532223" cy="830997"/>
          </a:xfrm>
          <a:prstGeom prst="rect">
            <a:avLst/>
          </a:prstGeom>
          <a:noFill/>
        </p:spPr>
        <p:txBody>
          <a:bodyPr wrap="square" anchor="ctr">
            <a:spAutoFit/>
          </a:bodyPr>
          <a:lstStyle/>
          <a:p>
            <a:pPr>
              <a:lnSpc>
                <a:spcPct val="100000"/>
              </a:lnSpc>
            </a:pPr>
            <a:r>
              <a:rPr sz="2400" b="1">
                <a:solidFill>
                  <a:srgbClr val="00279F"/>
                </a:solidFill>
                <a:latin typeface="Arial"/>
              </a:rPr>
              <a:t>Evaluate Your Security Strategy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SECURITY POLICY</a:t>
            </a:r>
          </a:p>
        </p:txBody>
      </p:sp>
      <p:sp>
        <p:nvSpPr>
          <p:cNvPr id="3" name="Content Placeholder 2"/>
          <p:cNvSpPr>
            <a:spLocks noGrp="1"/>
          </p:cNvSpPr>
          <p:nvPr>
            <p:ph idx="1"/>
          </p:nvPr>
        </p:nvSpPr>
        <p:spPr>
          <a:xfrm>
            <a:off x="1016000" y="1661160"/>
            <a:ext cx="10871200" cy="4846320"/>
          </a:xfrm>
        </p:spPr>
        <p:txBody>
          <a:bodyPr/>
          <a:lstStyle/>
          <a:p>
            <a:r>
              <a:rPr lang="en-US" sz="2400" b="0" dirty="0"/>
              <a:t>A cyber security policy defines and documents an organization's statement of intent, principles, guidelines and approaches to ensure effective management of cybersecurity risks in pursuit of its strategic plan.</a:t>
            </a:r>
          </a:p>
          <a:p>
            <a:r>
              <a:rPr lang="en-US" sz="2400" b="0" dirty="0"/>
              <a:t>It outlines the measures that the organization will take to prevent and mitigate cyber attacks, and it specifies the roles and responsibilities of employees in maintaining the security of the organization's systems and data.</a:t>
            </a:r>
          </a:p>
          <a:p>
            <a:r>
              <a:rPr lang="en-US" sz="2400" b="0" dirty="0"/>
              <a:t>It outlines technology and information assets that you need to protect, threats to those assets, rules and controls for protecting them and your business.</a:t>
            </a:r>
          </a:p>
        </p:txBody>
      </p:sp>
    </p:spTree>
    <p:extLst>
      <p:ext uri="{BB962C8B-B14F-4D97-AF65-F5344CB8AC3E}">
        <p14:creationId xmlns:p14="http://schemas.microsoft.com/office/powerpoint/2010/main" val="4890275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Common Types of Cybersecurity policies</a:t>
            </a:r>
          </a:p>
        </p:txBody>
      </p:sp>
      <p:sp>
        <p:nvSpPr>
          <p:cNvPr id="3" name="Content Placeholder 2"/>
          <p:cNvSpPr>
            <a:spLocks noGrp="1"/>
          </p:cNvSpPr>
          <p:nvPr>
            <p:ph sz="half" idx="1"/>
          </p:nvPr>
        </p:nvSpPr>
        <p:spPr>
          <a:xfrm>
            <a:off x="1016000" y="1752600"/>
            <a:ext cx="5080000" cy="2609850"/>
          </a:xfrm>
          <a:solidFill>
            <a:schemeClr val="accent2">
              <a:lumMod val="20000"/>
              <a:lumOff val="80000"/>
            </a:schemeClr>
          </a:solidFill>
        </p:spPr>
        <p:txBody>
          <a:bodyPr/>
          <a:lstStyle/>
          <a:p>
            <a:pPr marL="0" indent="0">
              <a:buNone/>
            </a:pPr>
            <a:r>
              <a:rPr lang="en-US" sz="2400" dirty="0"/>
              <a:t>Issue-specific security policies </a:t>
            </a:r>
            <a:r>
              <a:rPr lang="en-US" sz="2400" b="0" dirty="0"/>
              <a:t>include an email policy, password policy, media disposal policy, social media policy, physical security policy etc. </a:t>
            </a:r>
          </a:p>
        </p:txBody>
      </p:sp>
      <p:sp>
        <p:nvSpPr>
          <p:cNvPr id="4" name="Content Placeholder 3"/>
          <p:cNvSpPr>
            <a:spLocks noGrp="1"/>
          </p:cNvSpPr>
          <p:nvPr>
            <p:ph sz="half" idx="2"/>
          </p:nvPr>
        </p:nvSpPr>
        <p:spPr>
          <a:xfrm>
            <a:off x="6553200" y="1752599"/>
            <a:ext cx="5334000" cy="3990975"/>
          </a:xfrm>
          <a:solidFill>
            <a:srgbClr val="FFCCFF"/>
          </a:solidFill>
        </p:spPr>
        <p:txBody>
          <a:bodyPr/>
          <a:lstStyle/>
          <a:p>
            <a:pPr marL="0" indent="0">
              <a:buNone/>
            </a:pPr>
            <a:r>
              <a:rPr lang="en-US" sz="2400" dirty="0"/>
              <a:t>System-specific security policy </a:t>
            </a:r>
            <a:r>
              <a:rPr lang="en-US" sz="2400" b="0" dirty="0"/>
              <a:t>is concerned with specific systems or types of system. It describes hardware and software approved for that system and how that system is to be protected. E.g. the E-Learning system, Accounting system, Voting system etc.</a:t>
            </a:r>
          </a:p>
        </p:txBody>
      </p:sp>
      <p:sp>
        <p:nvSpPr>
          <p:cNvPr id="5" name="TextBox 4"/>
          <p:cNvSpPr txBox="1"/>
          <p:nvPr/>
        </p:nvSpPr>
        <p:spPr>
          <a:xfrm>
            <a:off x="1015999" y="4556760"/>
            <a:ext cx="5079999" cy="1569660"/>
          </a:xfrm>
          <a:prstGeom prst="rect">
            <a:avLst/>
          </a:prstGeom>
          <a:solidFill>
            <a:schemeClr val="accent5"/>
          </a:solidFill>
        </p:spPr>
        <p:txBody>
          <a:bodyPr wrap="square" rtlCol="0">
            <a:spAutoFit/>
          </a:bodyPr>
          <a:lstStyle/>
          <a:p>
            <a:r>
              <a:rPr lang="en-US" sz="2400" b="1" dirty="0">
                <a:latin typeface="Arial" panose="020B0604020202020204" pitchFamily="34" charset="0"/>
              </a:rPr>
              <a:t>Program security policy </a:t>
            </a:r>
            <a:r>
              <a:rPr lang="en-US" sz="2400" b="0" dirty="0">
                <a:latin typeface="Arial" panose="020B0604020202020204" pitchFamily="34" charset="0"/>
              </a:rPr>
              <a:t>for specific programs of the organisation e.g. a program to automate processes etc.</a:t>
            </a:r>
          </a:p>
        </p:txBody>
      </p:sp>
    </p:spTree>
    <p:extLst>
      <p:ext uri="{BB962C8B-B14F-4D97-AF65-F5344CB8AC3E}">
        <p14:creationId xmlns:p14="http://schemas.microsoft.com/office/powerpoint/2010/main" val="26243544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Characteristics of Effective Cyber Security Policy</a:t>
            </a:r>
          </a:p>
        </p:txBody>
      </p:sp>
      <p:sp>
        <p:nvSpPr>
          <p:cNvPr id="3" name="Rounded Rectangle 2"/>
          <p:cNvSpPr/>
          <p:nvPr/>
        </p:nvSpPr>
        <p:spPr>
          <a:xfrm>
            <a:off x="640080" y="1874519"/>
            <a:ext cx="5364327" cy="102870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4" name="Oval 3"/>
          <p:cNvSpPr/>
          <p:nvPr/>
        </p:nvSpPr>
        <p:spPr>
          <a:xfrm>
            <a:off x="777240" y="222884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a:t>
            </a:r>
          </a:p>
        </p:txBody>
      </p:sp>
      <p:sp>
        <p:nvSpPr>
          <p:cNvPr id="5" name="TextBox 4"/>
          <p:cNvSpPr txBox="1"/>
          <p:nvPr/>
        </p:nvSpPr>
        <p:spPr>
          <a:xfrm>
            <a:off x="1234440" y="2204203"/>
            <a:ext cx="4587087" cy="369332"/>
          </a:xfrm>
          <a:prstGeom prst="rect">
            <a:avLst/>
          </a:prstGeom>
          <a:noFill/>
        </p:spPr>
        <p:txBody>
          <a:bodyPr wrap="square" lIns="0" tIns="0" rIns="0" bIns="0" anchor="ctr">
            <a:spAutoFit/>
          </a:bodyPr>
          <a:lstStyle/>
          <a:p>
            <a:pPr algn="l">
              <a:lnSpc>
                <a:spcPct val="100000"/>
              </a:lnSpc>
            </a:pPr>
            <a:r>
              <a:rPr sz="2400" b="0" dirty="0">
                <a:latin typeface="Arial"/>
              </a:rPr>
              <a:t>Be usable</a:t>
            </a:r>
          </a:p>
        </p:txBody>
      </p:sp>
      <p:sp>
        <p:nvSpPr>
          <p:cNvPr id="6" name="Rounded Rectangle 5"/>
          <p:cNvSpPr/>
          <p:nvPr/>
        </p:nvSpPr>
        <p:spPr>
          <a:xfrm>
            <a:off x="6187287" y="1874519"/>
            <a:ext cx="5364327" cy="102870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7" name="Oval 6"/>
          <p:cNvSpPr/>
          <p:nvPr/>
        </p:nvSpPr>
        <p:spPr>
          <a:xfrm>
            <a:off x="6324447" y="222884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a:t>
            </a:r>
          </a:p>
        </p:txBody>
      </p:sp>
      <p:sp>
        <p:nvSpPr>
          <p:cNvPr id="8" name="TextBox 7"/>
          <p:cNvSpPr txBox="1"/>
          <p:nvPr/>
        </p:nvSpPr>
        <p:spPr>
          <a:xfrm>
            <a:off x="6781647" y="2204203"/>
            <a:ext cx="4587087" cy="369332"/>
          </a:xfrm>
          <a:prstGeom prst="rect">
            <a:avLst/>
          </a:prstGeom>
          <a:noFill/>
        </p:spPr>
        <p:txBody>
          <a:bodyPr wrap="square" lIns="0" tIns="0" rIns="0" bIns="0" anchor="ctr">
            <a:spAutoFit/>
          </a:bodyPr>
          <a:lstStyle/>
          <a:p>
            <a:pPr algn="l">
              <a:lnSpc>
                <a:spcPct val="100000"/>
              </a:lnSpc>
            </a:pPr>
            <a:r>
              <a:rPr sz="2400" b="0">
                <a:latin typeface="Arial"/>
              </a:rPr>
              <a:t>Account for human error</a:t>
            </a:r>
          </a:p>
        </p:txBody>
      </p:sp>
      <p:sp>
        <p:nvSpPr>
          <p:cNvPr id="9" name="Rounded Rectangle 8"/>
          <p:cNvSpPr/>
          <p:nvPr/>
        </p:nvSpPr>
        <p:spPr>
          <a:xfrm>
            <a:off x="640080" y="3086099"/>
            <a:ext cx="5364327" cy="1028700"/>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0" name="Oval 9"/>
          <p:cNvSpPr/>
          <p:nvPr/>
        </p:nvSpPr>
        <p:spPr>
          <a:xfrm>
            <a:off x="777240" y="3440429"/>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a:t>
            </a:r>
          </a:p>
        </p:txBody>
      </p:sp>
      <p:sp>
        <p:nvSpPr>
          <p:cNvPr id="11" name="TextBox 10"/>
          <p:cNvSpPr txBox="1"/>
          <p:nvPr/>
        </p:nvSpPr>
        <p:spPr>
          <a:xfrm>
            <a:off x="1234440" y="3231117"/>
            <a:ext cx="4587087" cy="738664"/>
          </a:xfrm>
          <a:prstGeom prst="rect">
            <a:avLst/>
          </a:prstGeom>
          <a:noFill/>
        </p:spPr>
        <p:txBody>
          <a:bodyPr wrap="square" lIns="0" tIns="0" rIns="0" bIns="0" anchor="ctr">
            <a:spAutoFit/>
          </a:bodyPr>
          <a:lstStyle/>
          <a:p>
            <a:pPr algn="l">
              <a:lnSpc>
                <a:spcPct val="100000"/>
              </a:lnSpc>
            </a:pPr>
            <a:r>
              <a:rPr sz="2400" b="0">
                <a:latin typeface="Arial"/>
              </a:rPr>
              <a:t>Be standardized and followed by everyone</a:t>
            </a:r>
          </a:p>
        </p:txBody>
      </p:sp>
      <p:sp>
        <p:nvSpPr>
          <p:cNvPr id="12" name="Rounded Rectangle 11"/>
          <p:cNvSpPr/>
          <p:nvPr/>
        </p:nvSpPr>
        <p:spPr>
          <a:xfrm>
            <a:off x="6187287" y="3086099"/>
            <a:ext cx="5364327" cy="1028700"/>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3" name="Oval 12"/>
          <p:cNvSpPr/>
          <p:nvPr/>
        </p:nvSpPr>
        <p:spPr>
          <a:xfrm>
            <a:off x="6324447" y="3440429"/>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a:t>
            </a:r>
          </a:p>
        </p:txBody>
      </p:sp>
      <p:sp>
        <p:nvSpPr>
          <p:cNvPr id="14" name="TextBox 13"/>
          <p:cNvSpPr txBox="1"/>
          <p:nvPr/>
        </p:nvSpPr>
        <p:spPr>
          <a:xfrm>
            <a:off x="6781647" y="3415783"/>
            <a:ext cx="4587087" cy="369332"/>
          </a:xfrm>
          <a:prstGeom prst="rect">
            <a:avLst/>
          </a:prstGeom>
          <a:noFill/>
        </p:spPr>
        <p:txBody>
          <a:bodyPr wrap="square" lIns="0" tIns="0" rIns="0" bIns="0" anchor="ctr">
            <a:spAutoFit/>
          </a:bodyPr>
          <a:lstStyle/>
          <a:p>
            <a:pPr algn="l">
              <a:lnSpc>
                <a:spcPct val="100000"/>
              </a:lnSpc>
            </a:pPr>
            <a:r>
              <a:rPr sz="2400" b="0">
                <a:latin typeface="Arial"/>
              </a:rPr>
              <a:t>Take a multidisciplinary approach</a:t>
            </a:r>
          </a:p>
        </p:txBody>
      </p:sp>
      <p:sp>
        <p:nvSpPr>
          <p:cNvPr id="15" name="Rounded Rectangle 14"/>
          <p:cNvSpPr/>
          <p:nvPr/>
        </p:nvSpPr>
        <p:spPr>
          <a:xfrm>
            <a:off x="640080" y="4297679"/>
            <a:ext cx="5364327" cy="102870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6" name="Oval 15"/>
          <p:cNvSpPr/>
          <p:nvPr/>
        </p:nvSpPr>
        <p:spPr>
          <a:xfrm>
            <a:off x="777240" y="465200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a:t>
            </a:r>
          </a:p>
        </p:txBody>
      </p:sp>
      <p:sp>
        <p:nvSpPr>
          <p:cNvPr id="17" name="TextBox 16"/>
          <p:cNvSpPr txBox="1"/>
          <p:nvPr/>
        </p:nvSpPr>
        <p:spPr>
          <a:xfrm>
            <a:off x="1234440" y="4627363"/>
            <a:ext cx="4587087" cy="369332"/>
          </a:xfrm>
          <a:prstGeom prst="rect">
            <a:avLst/>
          </a:prstGeom>
          <a:noFill/>
        </p:spPr>
        <p:txBody>
          <a:bodyPr wrap="square" lIns="0" tIns="0" rIns="0" bIns="0" anchor="ctr">
            <a:spAutoFit/>
          </a:bodyPr>
          <a:lstStyle/>
          <a:p>
            <a:pPr algn="l">
              <a:lnSpc>
                <a:spcPct val="100000"/>
              </a:lnSpc>
            </a:pPr>
            <a:r>
              <a:rPr sz="2400" b="0">
                <a:latin typeface="Arial"/>
              </a:rPr>
              <a:t>Plan for exceptions</a:t>
            </a:r>
          </a:p>
        </p:txBody>
      </p:sp>
      <p:sp>
        <p:nvSpPr>
          <p:cNvPr id="18" name="Rounded Rectangle 17"/>
          <p:cNvSpPr/>
          <p:nvPr/>
        </p:nvSpPr>
        <p:spPr>
          <a:xfrm>
            <a:off x="6187287" y="4297679"/>
            <a:ext cx="5364327" cy="102870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9" name="Oval 18"/>
          <p:cNvSpPr/>
          <p:nvPr/>
        </p:nvSpPr>
        <p:spPr>
          <a:xfrm>
            <a:off x="6324447" y="465200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a:t>
            </a:r>
          </a:p>
        </p:txBody>
      </p:sp>
      <p:sp>
        <p:nvSpPr>
          <p:cNvPr id="20" name="TextBox 19"/>
          <p:cNvSpPr txBox="1"/>
          <p:nvPr/>
        </p:nvSpPr>
        <p:spPr>
          <a:xfrm>
            <a:off x="6781647" y="4627363"/>
            <a:ext cx="4587087" cy="369332"/>
          </a:xfrm>
          <a:prstGeom prst="rect">
            <a:avLst/>
          </a:prstGeom>
          <a:noFill/>
        </p:spPr>
        <p:txBody>
          <a:bodyPr wrap="square" lIns="0" tIns="0" rIns="0" bIns="0" anchor="ctr">
            <a:spAutoFit/>
          </a:bodyPr>
          <a:lstStyle/>
          <a:p>
            <a:pPr algn="l">
              <a:lnSpc>
                <a:spcPct val="100000"/>
              </a:lnSpc>
            </a:pPr>
            <a:r>
              <a:rPr sz="2400" b="0">
                <a:latin typeface="Arial"/>
              </a:rPr>
              <a:t>Explain how to handle incidents</a:t>
            </a:r>
          </a:p>
        </p:txBody>
      </p:sp>
      <p:sp>
        <p:nvSpPr>
          <p:cNvPr id="21" name="Rounded Rectangle 20"/>
          <p:cNvSpPr/>
          <p:nvPr/>
        </p:nvSpPr>
        <p:spPr>
          <a:xfrm>
            <a:off x="640080" y="5509259"/>
            <a:ext cx="5364327" cy="1028700"/>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22" name="Oval 21"/>
          <p:cNvSpPr/>
          <p:nvPr/>
        </p:nvSpPr>
        <p:spPr>
          <a:xfrm>
            <a:off x="777240" y="5863589"/>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a:t>
            </a:r>
          </a:p>
        </p:txBody>
      </p:sp>
      <p:sp>
        <p:nvSpPr>
          <p:cNvPr id="23" name="TextBox 22"/>
          <p:cNvSpPr txBox="1"/>
          <p:nvPr/>
        </p:nvSpPr>
        <p:spPr>
          <a:xfrm>
            <a:off x="1234440" y="5838943"/>
            <a:ext cx="4587087" cy="369332"/>
          </a:xfrm>
          <a:prstGeom prst="rect">
            <a:avLst/>
          </a:prstGeom>
          <a:noFill/>
        </p:spPr>
        <p:txBody>
          <a:bodyPr wrap="square" lIns="0" tIns="0" rIns="0" bIns="0" anchor="ctr">
            <a:spAutoFit/>
          </a:bodyPr>
          <a:lstStyle/>
          <a:p>
            <a:pPr algn="l">
              <a:lnSpc>
                <a:spcPct val="100000"/>
              </a:lnSpc>
            </a:pPr>
            <a:r>
              <a:rPr sz="2400" b="0">
                <a:latin typeface="Arial"/>
              </a:rPr>
              <a:t>Evolve over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Developing a Security Policy</a:t>
            </a:r>
            <a:r>
              <a:rPr lang="en-US" dirty="0"/>
              <a:t> (1/2)</a:t>
            </a:r>
            <a:endParaRPr dirty="0"/>
          </a:p>
        </p:txBody>
      </p:sp>
      <p:sp>
        <p:nvSpPr>
          <p:cNvPr id="3" name="Rounded Rectangle 2"/>
          <p:cNvSpPr/>
          <p:nvPr/>
        </p:nvSpPr>
        <p:spPr>
          <a:xfrm>
            <a:off x="640080" y="1874519"/>
            <a:ext cx="2577007"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804672" y="2039111"/>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P</a:t>
            </a:r>
          </a:p>
        </p:txBody>
      </p:sp>
      <p:sp>
        <p:nvSpPr>
          <p:cNvPr id="5" name="TextBox 4"/>
          <p:cNvSpPr txBox="1"/>
          <p:nvPr/>
        </p:nvSpPr>
        <p:spPr>
          <a:xfrm>
            <a:off x="1399032" y="1982414"/>
            <a:ext cx="1616887" cy="615553"/>
          </a:xfrm>
          <a:prstGeom prst="rect">
            <a:avLst/>
          </a:prstGeom>
          <a:noFill/>
        </p:spPr>
        <p:txBody>
          <a:bodyPr wrap="square" lIns="0" tIns="0" rIns="0" bIns="0" anchor="ctr">
            <a:spAutoFit/>
          </a:bodyPr>
          <a:lstStyle/>
          <a:p>
            <a:pPr algn="l">
              <a:lnSpc>
                <a:spcPct val="100000"/>
              </a:lnSpc>
            </a:pPr>
            <a:r>
              <a:rPr sz="2000" b="1" dirty="0">
                <a:solidFill>
                  <a:srgbClr val="500093"/>
                </a:solidFill>
                <a:latin typeface="Arial"/>
              </a:rPr>
              <a:t>Purpose of Intent</a:t>
            </a:r>
          </a:p>
        </p:txBody>
      </p:sp>
      <p:sp>
        <p:nvSpPr>
          <p:cNvPr id="6" name="TextBox 5"/>
          <p:cNvSpPr txBox="1"/>
          <p:nvPr/>
        </p:nvSpPr>
        <p:spPr>
          <a:xfrm>
            <a:off x="804672" y="2588894"/>
            <a:ext cx="2247823" cy="1016176"/>
          </a:xfrm>
          <a:prstGeom prst="rect">
            <a:avLst/>
          </a:prstGeom>
          <a:noFill/>
        </p:spPr>
        <p:txBody>
          <a:bodyPr wrap="square" lIns="0" tIns="0" rIns="0" bIns="0" anchor="t">
            <a:spAutoFit/>
          </a:bodyPr>
          <a:lstStyle/>
          <a:p>
            <a:pPr algn="l">
              <a:lnSpc>
                <a:spcPct val="105000"/>
              </a:lnSpc>
            </a:pPr>
            <a:r>
              <a:rPr sz="1600" b="0" dirty="0">
                <a:latin typeface="Arial"/>
              </a:rPr>
              <a:t>Draft an outline of the purpose of your policy — what you're writing about and why</a:t>
            </a:r>
          </a:p>
        </p:txBody>
      </p:sp>
      <p:sp>
        <p:nvSpPr>
          <p:cNvPr id="7" name="Rounded Rectangle 6"/>
          <p:cNvSpPr/>
          <p:nvPr/>
        </p:nvSpPr>
        <p:spPr>
          <a:xfrm>
            <a:off x="3418255" y="1874519"/>
            <a:ext cx="2577007"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3582847" y="2039111"/>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A</a:t>
            </a:r>
          </a:p>
        </p:txBody>
      </p:sp>
      <p:sp>
        <p:nvSpPr>
          <p:cNvPr id="9" name="TextBox 8"/>
          <p:cNvSpPr txBox="1"/>
          <p:nvPr/>
        </p:nvSpPr>
        <p:spPr>
          <a:xfrm>
            <a:off x="4177207" y="2041051"/>
            <a:ext cx="1616887" cy="307777"/>
          </a:xfrm>
          <a:prstGeom prst="rect">
            <a:avLst/>
          </a:prstGeom>
          <a:noFill/>
        </p:spPr>
        <p:txBody>
          <a:bodyPr wrap="square" lIns="0" tIns="0" rIns="0" bIns="0" anchor="ctr">
            <a:spAutoFit/>
          </a:bodyPr>
          <a:lstStyle/>
          <a:p>
            <a:pPr algn="l">
              <a:lnSpc>
                <a:spcPct val="100000"/>
              </a:lnSpc>
            </a:pPr>
            <a:r>
              <a:rPr sz="2000" b="1">
                <a:solidFill>
                  <a:srgbClr val="B50069"/>
                </a:solidFill>
                <a:latin typeface="Arial"/>
              </a:rPr>
              <a:t>Audience</a:t>
            </a:r>
          </a:p>
        </p:txBody>
      </p:sp>
      <p:sp>
        <p:nvSpPr>
          <p:cNvPr id="10" name="TextBox 9"/>
          <p:cNvSpPr txBox="1"/>
          <p:nvPr/>
        </p:nvSpPr>
        <p:spPr>
          <a:xfrm>
            <a:off x="3582847" y="2588894"/>
            <a:ext cx="2247823" cy="1016176"/>
          </a:xfrm>
          <a:prstGeom prst="rect">
            <a:avLst/>
          </a:prstGeom>
          <a:noFill/>
        </p:spPr>
        <p:txBody>
          <a:bodyPr wrap="square" lIns="0" tIns="0" rIns="0" bIns="0" anchor="t">
            <a:spAutoFit/>
          </a:bodyPr>
          <a:lstStyle/>
          <a:p>
            <a:pPr algn="l">
              <a:lnSpc>
                <a:spcPct val="105000"/>
              </a:lnSpc>
            </a:pPr>
            <a:r>
              <a:rPr sz="1600" b="0">
                <a:latin typeface="Arial"/>
              </a:rPr>
              <a:t>Define who your security policy applies to — employees, customers, 3rd-party vendors, etc.</a:t>
            </a:r>
          </a:p>
        </p:txBody>
      </p:sp>
      <p:sp>
        <p:nvSpPr>
          <p:cNvPr id="11" name="Rounded Rectangle 10"/>
          <p:cNvSpPr/>
          <p:nvPr/>
        </p:nvSpPr>
        <p:spPr>
          <a:xfrm>
            <a:off x="6196431" y="1874519"/>
            <a:ext cx="2577007"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6361023" y="2039111"/>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O</a:t>
            </a:r>
          </a:p>
        </p:txBody>
      </p:sp>
      <p:sp>
        <p:nvSpPr>
          <p:cNvPr id="13" name="TextBox 12"/>
          <p:cNvSpPr txBox="1"/>
          <p:nvPr/>
        </p:nvSpPr>
        <p:spPr>
          <a:xfrm>
            <a:off x="6955383" y="1972889"/>
            <a:ext cx="1616887" cy="615553"/>
          </a:xfrm>
          <a:prstGeom prst="rect">
            <a:avLst/>
          </a:prstGeom>
          <a:noFill/>
        </p:spPr>
        <p:txBody>
          <a:bodyPr wrap="square" lIns="0" tIns="0" rIns="0" bIns="0" anchor="ctr">
            <a:spAutoFit/>
          </a:bodyPr>
          <a:lstStyle/>
          <a:p>
            <a:pPr algn="l">
              <a:lnSpc>
                <a:spcPct val="100000"/>
              </a:lnSpc>
            </a:pPr>
            <a:r>
              <a:rPr sz="2000" b="1">
                <a:solidFill>
                  <a:srgbClr val="FF9900"/>
                </a:solidFill>
                <a:latin typeface="Arial"/>
              </a:rPr>
              <a:t>Security Objectives</a:t>
            </a:r>
          </a:p>
        </p:txBody>
      </p:sp>
      <p:sp>
        <p:nvSpPr>
          <p:cNvPr id="14" name="TextBox 13"/>
          <p:cNvSpPr txBox="1"/>
          <p:nvPr/>
        </p:nvSpPr>
        <p:spPr>
          <a:xfrm>
            <a:off x="6361023" y="2588894"/>
            <a:ext cx="2247823" cy="1016176"/>
          </a:xfrm>
          <a:prstGeom prst="rect">
            <a:avLst/>
          </a:prstGeom>
          <a:noFill/>
        </p:spPr>
        <p:txBody>
          <a:bodyPr wrap="square" lIns="0" tIns="0" rIns="0" bIns="0" anchor="t">
            <a:spAutoFit/>
          </a:bodyPr>
          <a:lstStyle/>
          <a:p>
            <a:pPr algn="l">
              <a:lnSpc>
                <a:spcPct val="105000"/>
              </a:lnSpc>
            </a:pPr>
            <a:r>
              <a:rPr sz="1600" b="0">
                <a:latin typeface="Arial"/>
              </a:rPr>
              <a:t>The goals agreed upon by all management personnel, most commonly the CIA triad</a:t>
            </a:r>
          </a:p>
        </p:txBody>
      </p:sp>
      <p:sp>
        <p:nvSpPr>
          <p:cNvPr id="15" name="Rounded Rectangle 14"/>
          <p:cNvSpPr/>
          <p:nvPr/>
        </p:nvSpPr>
        <p:spPr>
          <a:xfrm>
            <a:off x="8974607" y="1874519"/>
            <a:ext cx="2577007"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9139199" y="2039111"/>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C</a:t>
            </a:r>
          </a:p>
        </p:txBody>
      </p:sp>
      <p:sp>
        <p:nvSpPr>
          <p:cNvPr id="17" name="TextBox 16"/>
          <p:cNvSpPr txBox="1"/>
          <p:nvPr/>
        </p:nvSpPr>
        <p:spPr>
          <a:xfrm>
            <a:off x="9733559" y="1895200"/>
            <a:ext cx="1616887" cy="923330"/>
          </a:xfrm>
          <a:prstGeom prst="rect">
            <a:avLst/>
          </a:prstGeom>
          <a:noFill/>
        </p:spPr>
        <p:txBody>
          <a:bodyPr wrap="square" lIns="0" tIns="0" rIns="0" bIns="0" anchor="ctr">
            <a:spAutoFit/>
          </a:bodyPr>
          <a:lstStyle/>
          <a:p>
            <a:pPr algn="l">
              <a:lnSpc>
                <a:spcPct val="100000"/>
              </a:lnSpc>
            </a:pPr>
            <a:r>
              <a:rPr sz="2000" b="1">
                <a:solidFill>
                  <a:srgbClr val="00279F"/>
                </a:solidFill>
                <a:latin typeface="Arial"/>
              </a:rPr>
              <a:t>Authority &amp; Access Control</a:t>
            </a:r>
          </a:p>
        </p:txBody>
      </p:sp>
      <p:sp>
        <p:nvSpPr>
          <p:cNvPr id="18" name="TextBox 17"/>
          <p:cNvSpPr txBox="1"/>
          <p:nvPr/>
        </p:nvSpPr>
        <p:spPr>
          <a:xfrm>
            <a:off x="9139199" y="2846069"/>
            <a:ext cx="2247823" cy="757643"/>
          </a:xfrm>
          <a:prstGeom prst="rect">
            <a:avLst/>
          </a:prstGeom>
          <a:noFill/>
        </p:spPr>
        <p:txBody>
          <a:bodyPr wrap="square" lIns="0" tIns="0" rIns="0" bIns="0" anchor="t">
            <a:spAutoFit/>
          </a:bodyPr>
          <a:lstStyle/>
          <a:p>
            <a:pPr algn="l">
              <a:lnSpc>
                <a:spcPct val="105000"/>
              </a:lnSpc>
            </a:pPr>
            <a:r>
              <a:rPr sz="1600" b="0" dirty="0">
                <a:latin typeface="Arial"/>
              </a:rPr>
              <a:t>Notes who has authority to access information and the controls used</a:t>
            </a:r>
          </a:p>
        </p:txBody>
      </p:sp>
      <p:sp>
        <p:nvSpPr>
          <p:cNvPr id="19" name="Rounded Rectangle 18"/>
          <p:cNvSpPr/>
          <p:nvPr/>
        </p:nvSpPr>
        <p:spPr>
          <a:xfrm>
            <a:off x="640080" y="4306823"/>
            <a:ext cx="2577007"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0" name="Oval 19"/>
          <p:cNvSpPr/>
          <p:nvPr/>
        </p:nvSpPr>
        <p:spPr>
          <a:xfrm>
            <a:off x="804672" y="4471415"/>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D</a:t>
            </a:r>
          </a:p>
        </p:txBody>
      </p:sp>
      <p:sp>
        <p:nvSpPr>
          <p:cNvPr id="21" name="TextBox 20"/>
          <p:cNvSpPr txBox="1"/>
          <p:nvPr/>
        </p:nvSpPr>
        <p:spPr>
          <a:xfrm>
            <a:off x="1399032" y="4420581"/>
            <a:ext cx="1616887" cy="584775"/>
          </a:xfrm>
          <a:prstGeom prst="rect">
            <a:avLst/>
          </a:prstGeom>
          <a:noFill/>
        </p:spPr>
        <p:txBody>
          <a:bodyPr wrap="square" lIns="0" tIns="0" rIns="0" bIns="0" anchor="ctr">
            <a:spAutoFit/>
          </a:bodyPr>
          <a:lstStyle/>
          <a:p>
            <a:pPr algn="l">
              <a:lnSpc>
                <a:spcPct val="100000"/>
              </a:lnSpc>
            </a:pPr>
            <a:r>
              <a:rPr sz="1900" b="1" dirty="0">
                <a:solidFill>
                  <a:srgbClr val="500093"/>
                </a:solidFill>
                <a:latin typeface="Arial"/>
              </a:rPr>
              <a:t>Data Classification</a:t>
            </a:r>
          </a:p>
        </p:txBody>
      </p:sp>
      <p:sp>
        <p:nvSpPr>
          <p:cNvPr id="22" name="TextBox 21"/>
          <p:cNvSpPr txBox="1"/>
          <p:nvPr/>
        </p:nvSpPr>
        <p:spPr>
          <a:xfrm>
            <a:off x="804672" y="5021198"/>
            <a:ext cx="2247823" cy="757643"/>
          </a:xfrm>
          <a:prstGeom prst="rect">
            <a:avLst/>
          </a:prstGeom>
          <a:noFill/>
        </p:spPr>
        <p:txBody>
          <a:bodyPr wrap="square" lIns="0" tIns="0" rIns="0" bIns="0" anchor="t">
            <a:spAutoFit/>
          </a:bodyPr>
          <a:lstStyle/>
          <a:p>
            <a:pPr algn="l">
              <a:lnSpc>
                <a:spcPct val="105000"/>
              </a:lnSpc>
            </a:pPr>
            <a:r>
              <a:rPr sz="1600" b="0" dirty="0">
                <a:latin typeface="Arial"/>
              </a:rPr>
              <a:t>Classifying data as “secret,” “confidential,” or “public”</a:t>
            </a:r>
          </a:p>
        </p:txBody>
      </p:sp>
      <p:sp>
        <p:nvSpPr>
          <p:cNvPr id="23" name="Rounded Rectangle 22"/>
          <p:cNvSpPr/>
          <p:nvPr/>
        </p:nvSpPr>
        <p:spPr>
          <a:xfrm>
            <a:off x="3418255" y="4306823"/>
            <a:ext cx="2577007"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4" name="Oval 23"/>
          <p:cNvSpPr/>
          <p:nvPr/>
        </p:nvSpPr>
        <p:spPr>
          <a:xfrm>
            <a:off x="3582847" y="4471415"/>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O</a:t>
            </a:r>
          </a:p>
        </p:txBody>
      </p:sp>
      <p:sp>
        <p:nvSpPr>
          <p:cNvPr id="25" name="TextBox 24"/>
          <p:cNvSpPr txBox="1"/>
          <p:nvPr/>
        </p:nvSpPr>
        <p:spPr>
          <a:xfrm>
            <a:off x="4177207" y="4327504"/>
            <a:ext cx="1616887" cy="923330"/>
          </a:xfrm>
          <a:prstGeom prst="rect">
            <a:avLst/>
          </a:prstGeom>
          <a:noFill/>
        </p:spPr>
        <p:txBody>
          <a:bodyPr wrap="square" lIns="0" tIns="0" rIns="0" bIns="0" anchor="ctr">
            <a:spAutoFit/>
          </a:bodyPr>
          <a:lstStyle/>
          <a:p>
            <a:pPr algn="l">
              <a:lnSpc>
                <a:spcPct val="100000"/>
              </a:lnSpc>
            </a:pPr>
            <a:r>
              <a:rPr sz="2000" b="1">
                <a:solidFill>
                  <a:srgbClr val="B50069"/>
                </a:solidFill>
                <a:latin typeface="Arial"/>
              </a:rPr>
              <a:t>Data Operations &amp; Support</a:t>
            </a:r>
          </a:p>
        </p:txBody>
      </p:sp>
      <p:sp>
        <p:nvSpPr>
          <p:cNvPr id="26" name="TextBox 25"/>
          <p:cNvSpPr txBox="1"/>
          <p:nvPr/>
        </p:nvSpPr>
        <p:spPr>
          <a:xfrm>
            <a:off x="3582847" y="5278373"/>
            <a:ext cx="2247823" cy="1016176"/>
          </a:xfrm>
          <a:prstGeom prst="rect">
            <a:avLst/>
          </a:prstGeom>
          <a:noFill/>
        </p:spPr>
        <p:txBody>
          <a:bodyPr wrap="square" lIns="0" tIns="0" rIns="0" bIns="0" anchor="t">
            <a:spAutoFit/>
          </a:bodyPr>
          <a:lstStyle/>
          <a:p>
            <a:pPr algn="l">
              <a:lnSpc>
                <a:spcPct val="105000"/>
              </a:lnSpc>
            </a:pPr>
            <a:r>
              <a:rPr sz="1600" b="0">
                <a:latin typeface="Arial"/>
              </a:rPr>
              <a:t>How data at each level will be handled — protection, backup, movement</a:t>
            </a:r>
          </a:p>
        </p:txBody>
      </p:sp>
      <p:sp>
        <p:nvSpPr>
          <p:cNvPr id="27" name="Rounded Rectangle 26"/>
          <p:cNvSpPr/>
          <p:nvPr/>
        </p:nvSpPr>
        <p:spPr>
          <a:xfrm>
            <a:off x="6196431" y="4306823"/>
            <a:ext cx="2577007"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8" name="Oval 27"/>
          <p:cNvSpPr/>
          <p:nvPr/>
        </p:nvSpPr>
        <p:spPr>
          <a:xfrm>
            <a:off x="6361023" y="4471415"/>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T</a:t>
            </a:r>
          </a:p>
        </p:txBody>
      </p:sp>
      <p:sp>
        <p:nvSpPr>
          <p:cNvPr id="29" name="TextBox 28"/>
          <p:cNvSpPr txBox="1"/>
          <p:nvPr/>
        </p:nvSpPr>
        <p:spPr>
          <a:xfrm>
            <a:off x="6955383" y="4405193"/>
            <a:ext cx="1616887" cy="615553"/>
          </a:xfrm>
          <a:prstGeom prst="rect">
            <a:avLst/>
          </a:prstGeom>
          <a:noFill/>
        </p:spPr>
        <p:txBody>
          <a:bodyPr wrap="square" lIns="0" tIns="0" rIns="0" bIns="0" anchor="ctr">
            <a:spAutoFit/>
          </a:bodyPr>
          <a:lstStyle/>
          <a:p>
            <a:pPr algn="l">
              <a:lnSpc>
                <a:spcPct val="100000"/>
              </a:lnSpc>
            </a:pPr>
            <a:r>
              <a:rPr sz="2000" b="1">
                <a:solidFill>
                  <a:srgbClr val="FF9900"/>
                </a:solidFill>
                <a:latin typeface="Arial"/>
              </a:rPr>
              <a:t>Security Training</a:t>
            </a:r>
          </a:p>
        </p:txBody>
      </p:sp>
      <p:sp>
        <p:nvSpPr>
          <p:cNvPr id="30" name="TextBox 29"/>
          <p:cNvSpPr txBox="1"/>
          <p:nvPr/>
        </p:nvSpPr>
        <p:spPr>
          <a:xfrm>
            <a:off x="6361023" y="5021198"/>
            <a:ext cx="2247823" cy="1016176"/>
          </a:xfrm>
          <a:prstGeom prst="rect">
            <a:avLst/>
          </a:prstGeom>
          <a:noFill/>
        </p:spPr>
        <p:txBody>
          <a:bodyPr wrap="square" lIns="0" tIns="0" rIns="0" bIns="0" anchor="t">
            <a:spAutoFit/>
          </a:bodyPr>
          <a:lstStyle/>
          <a:p>
            <a:pPr algn="l">
              <a:lnSpc>
                <a:spcPct val="105000"/>
              </a:lnSpc>
            </a:pPr>
            <a:r>
              <a:rPr sz="1600" b="0">
                <a:latin typeface="Arial"/>
              </a:rPr>
              <a:t>Directed to inform all staff of security requirements and reporting</a:t>
            </a:r>
          </a:p>
        </p:txBody>
      </p:sp>
      <p:sp>
        <p:nvSpPr>
          <p:cNvPr id="31" name="Rounded Rectangle 30"/>
          <p:cNvSpPr/>
          <p:nvPr/>
        </p:nvSpPr>
        <p:spPr>
          <a:xfrm>
            <a:off x="8974607" y="4306823"/>
            <a:ext cx="2577007"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32" name="Oval 31"/>
          <p:cNvSpPr/>
          <p:nvPr/>
        </p:nvSpPr>
        <p:spPr>
          <a:xfrm>
            <a:off x="9139199" y="4471415"/>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R</a:t>
            </a:r>
          </a:p>
        </p:txBody>
      </p:sp>
      <p:sp>
        <p:nvSpPr>
          <p:cNvPr id="33" name="TextBox 32"/>
          <p:cNvSpPr txBox="1"/>
          <p:nvPr/>
        </p:nvSpPr>
        <p:spPr>
          <a:xfrm>
            <a:off x="9733559" y="4405193"/>
            <a:ext cx="1616887" cy="615553"/>
          </a:xfrm>
          <a:prstGeom prst="rect">
            <a:avLst/>
          </a:prstGeom>
          <a:noFill/>
        </p:spPr>
        <p:txBody>
          <a:bodyPr wrap="square" lIns="0" tIns="0" rIns="0" bIns="0" anchor="ctr">
            <a:spAutoFit/>
          </a:bodyPr>
          <a:lstStyle/>
          <a:p>
            <a:pPr algn="l">
              <a:lnSpc>
                <a:spcPct val="100000"/>
              </a:lnSpc>
            </a:pPr>
            <a:r>
              <a:rPr sz="2000" b="1">
                <a:solidFill>
                  <a:srgbClr val="00279F"/>
                </a:solidFill>
                <a:latin typeface="Arial"/>
              </a:rPr>
              <a:t>Responsibilities &amp; Duties</a:t>
            </a:r>
          </a:p>
        </p:txBody>
      </p:sp>
      <p:sp>
        <p:nvSpPr>
          <p:cNvPr id="34" name="TextBox 33"/>
          <p:cNvSpPr txBox="1"/>
          <p:nvPr/>
        </p:nvSpPr>
        <p:spPr>
          <a:xfrm>
            <a:off x="9139199" y="5021198"/>
            <a:ext cx="2247823" cy="1016176"/>
          </a:xfrm>
          <a:prstGeom prst="rect">
            <a:avLst/>
          </a:prstGeom>
          <a:noFill/>
        </p:spPr>
        <p:txBody>
          <a:bodyPr wrap="square" lIns="0" tIns="0" rIns="0" bIns="0" anchor="t">
            <a:spAutoFit/>
          </a:bodyPr>
          <a:lstStyle/>
          <a:p>
            <a:pPr algn="l">
              <a:lnSpc>
                <a:spcPct val="105000"/>
              </a:lnSpc>
            </a:pPr>
            <a:r>
              <a:rPr sz="1600" b="0">
                <a:latin typeface="Arial"/>
              </a:rPr>
              <a:t>Of employees — network/device security, data protection, disaster recovery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a Security Policy (2/2): </a:t>
            </a:r>
            <a:r>
              <a:rPr dirty="0"/>
              <a:t>Other Security Policies</a:t>
            </a:r>
          </a:p>
        </p:txBody>
      </p:sp>
      <p:sp>
        <p:nvSpPr>
          <p:cNvPr id="3" name="Rounded Rectangle 2"/>
          <p:cNvSpPr/>
          <p:nvPr/>
        </p:nvSpPr>
        <p:spPr>
          <a:xfrm>
            <a:off x="640080" y="1874519"/>
            <a:ext cx="5364327" cy="143256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solidFill>
                <a:schemeClr val="tx1"/>
              </a:solidFill>
              <a:latin typeface="Arial" panose="020B0604020202020204" pitchFamily="34" charset="0"/>
            </a:endParaRPr>
          </a:p>
        </p:txBody>
      </p:sp>
      <p:sp>
        <p:nvSpPr>
          <p:cNvPr id="4" name="Oval 3"/>
          <p:cNvSpPr/>
          <p:nvPr/>
        </p:nvSpPr>
        <p:spPr>
          <a:xfrm>
            <a:off x="777240" y="243077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5" name="TextBox 4"/>
          <p:cNvSpPr txBox="1"/>
          <p:nvPr/>
        </p:nvSpPr>
        <p:spPr>
          <a:xfrm>
            <a:off x="1234440" y="2406134"/>
            <a:ext cx="4587087" cy="369332"/>
          </a:xfrm>
          <a:prstGeom prst="rect">
            <a:avLst/>
          </a:prstGeom>
          <a:noFill/>
        </p:spPr>
        <p:txBody>
          <a:bodyPr wrap="square" lIns="0" tIns="0" rIns="0" bIns="0" anchor="ctr">
            <a:spAutoFit/>
          </a:bodyPr>
          <a:lstStyle/>
          <a:p>
            <a:pPr algn="l">
              <a:lnSpc>
                <a:spcPct val="100000"/>
              </a:lnSpc>
            </a:pPr>
            <a:r>
              <a:rPr sz="2400" b="0">
                <a:latin typeface="Arial"/>
              </a:rPr>
              <a:t>Remote work procedure</a:t>
            </a:r>
          </a:p>
        </p:txBody>
      </p:sp>
      <p:sp>
        <p:nvSpPr>
          <p:cNvPr id="6" name="Rounded Rectangle 5"/>
          <p:cNvSpPr/>
          <p:nvPr/>
        </p:nvSpPr>
        <p:spPr>
          <a:xfrm>
            <a:off x="6187287" y="1874519"/>
            <a:ext cx="5364327" cy="143256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solidFill>
                <a:schemeClr val="tx1"/>
              </a:solidFill>
              <a:latin typeface="Arial" panose="020B0604020202020204" pitchFamily="34" charset="0"/>
            </a:endParaRPr>
          </a:p>
        </p:txBody>
      </p:sp>
      <p:sp>
        <p:nvSpPr>
          <p:cNvPr id="7" name="Oval 6"/>
          <p:cNvSpPr/>
          <p:nvPr/>
        </p:nvSpPr>
        <p:spPr>
          <a:xfrm>
            <a:off x="6324447" y="243077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8" name="TextBox 7"/>
          <p:cNvSpPr txBox="1"/>
          <p:nvPr/>
        </p:nvSpPr>
        <p:spPr>
          <a:xfrm>
            <a:off x="6781647" y="2406134"/>
            <a:ext cx="4587087" cy="369332"/>
          </a:xfrm>
          <a:prstGeom prst="rect">
            <a:avLst/>
          </a:prstGeom>
          <a:noFill/>
        </p:spPr>
        <p:txBody>
          <a:bodyPr wrap="square" lIns="0" tIns="0" rIns="0" bIns="0" anchor="ctr">
            <a:spAutoFit/>
          </a:bodyPr>
          <a:lstStyle/>
          <a:p>
            <a:pPr algn="l">
              <a:lnSpc>
                <a:spcPct val="100000"/>
              </a:lnSpc>
            </a:pPr>
            <a:r>
              <a:rPr sz="2400" b="0">
                <a:latin typeface="Arial"/>
              </a:rPr>
              <a:t>Virus and malware protection</a:t>
            </a:r>
          </a:p>
        </p:txBody>
      </p:sp>
      <p:sp>
        <p:nvSpPr>
          <p:cNvPr id="9" name="Rounded Rectangle 8"/>
          <p:cNvSpPr/>
          <p:nvPr/>
        </p:nvSpPr>
        <p:spPr>
          <a:xfrm>
            <a:off x="640080" y="3489959"/>
            <a:ext cx="5364327" cy="1432560"/>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solidFill>
                <a:schemeClr val="tx1"/>
              </a:solidFill>
              <a:latin typeface="Arial" panose="020B0604020202020204" pitchFamily="34" charset="0"/>
            </a:endParaRPr>
          </a:p>
        </p:txBody>
      </p:sp>
      <p:sp>
        <p:nvSpPr>
          <p:cNvPr id="10" name="Oval 9"/>
          <p:cNvSpPr/>
          <p:nvPr/>
        </p:nvSpPr>
        <p:spPr>
          <a:xfrm>
            <a:off x="777240" y="4046219"/>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11" name="TextBox 10"/>
          <p:cNvSpPr txBox="1"/>
          <p:nvPr/>
        </p:nvSpPr>
        <p:spPr>
          <a:xfrm>
            <a:off x="1234440" y="3836908"/>
            <a:ext cx="4587087" cy="738664"/>
          </a:xfrm>
          <a:prstGeom prst="rect">
            <a:avLst/>
          </a:prstGeom>
          <a:noFill/>
        </p:spPr>
        <p:txBody>
          <a:bodyPr wrap="square" lIns="0" tIns="0" rIns="0" bIns="0" anchor="ctr">
            <a:spAutoFit/>
          </a:bodyPr>
          <a:lstStyle/>
          <a:p>
            <a:pPr algn="l">
              <a:lnSpc>
                <a:spcPct val="100000"/>
              </a:lnSpc>
            </a:pPr>
            <a:r>
              <a:rPr sz="2400" b="0">
                <a:latin typeface="Arial"/>
              </a:rPr>
              <a:t>Consequences for non-compliance</a:t>
            </a:r>
          </a:p>
        </p:txBody>
      </p:sp>
      <p:sp>
        <p:nvSpPr>
          <p:cNvPr id="12" name="Rounded Rectangle 11"/>
          <p:cNvSpPr/>
          <p:nvPr/>
        </p:nvSpPr>
        <p:spPr>
          <a:xfrm>
            <a:off x="6187287" y="3489959"/>
            <a:ext cx="5364327" cy="1432560"/>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solidFill>
                <a:schemeClr val="tx1"/>
              </a:solidFill>
              <a:latin typeface="Arial" panose="020B0604020202020204" pitchFamily="34" charset="0"/>
            </a:endParaRPr>
          </a:p>
        </p:txBody>
      </p:sp>
      <p:sp>
        <p:nvSpPr>
          <p:cNvPr id="13" name="Oval 12"/>
          <p:cNvSpPr/>
          <p:nvPr/>
        </p:nvSpPr>
        <p:spPr>
          <a:xfrm>
            <a:off x="6324447" y="4046219"/>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14" name="TextBox 13"/>
          <p:cNvSpPr txBox="1"/>
          <p:nvPr/>
        </p:nvSpPr>
        <p:spPr>
          <a:xfrm>
            <a:off x="6781647" y="3836908"/>
            <a:ext cx="4587087" cy="738664"/>
          </a:xfrm>
          <a:prstGeom prst="rect">
            <a:avLst/>
          </a:prstGeom>
          <a:noFill/>
        </p:spPr>
        <p:txBody>
          <a:bodyPr wrap="square" lIns="0" tIns="0" rIns="0" bIns="0" anchor="ctr">
            <a:spAutoFit/>
          </a:bodyPr>
          <a:lstStyle/>
          <a:p>
            <a:pPr algn="l">
              <a:lnSpc>
                <a:spcPct val="100000"/>
              </a:lnSpc>
            </a:pPr>
            <a:r>
              <a:rPr sz="2400" b="0">
                <a:latin typeface="Arial"/>
              </a:rPr>
              <a:t>Technical guidelines for your industry</a:t>
            </a:r>
          </a:p>
        </p:txBody>
      </p:sp>
      <p:sp>
        <p:nvSpPr>
          <p:cNvPr id="15" name="Rounded Rectangle 14"/>
          <p:cNvSpPr/>
          <p:nvPr/>
        </p:nvSpPr>
        <p:spPr>
          <a:xfrm>
            <a:off x="640080" y="5105399"/>
            <a:ext cx="5364327" cy="143256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solidFill>
                <a:schemeClr val="tx1"/>
              </a:solidFill>
              <a:latin typeface="Arial" panose="020B0604020202020204" pitchFamily="34" charset="0"/>
            </a:endParaRPr>
          </a:p>
        </p:txBody>
      </p:sp>
      <p:sp>
        <p:nvSpPr>
          <p:cNvPr id="16" name="Oval 15"/>
          <p:cNvSpPr/>
          <p:nvPr/>
        </p:nvSpPr>
        <p:spPr>
          <a:xfrm>
            <a:off x="777240" y="566165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17" name="TextBox 16"/>
          <p:cNvSpPr txBox="1"/>
          <p:nvPr/>
        </p:nvSpPr>
        <p:spPr>
          <a:xfrm>
            <a:off x="1234440" y="5452348"/>
            <a:ext cx="4587087" cy="738664"/>
          </a:xfrm>
          <a:prstGeom prst="rect">
            <a:avLst/>
          </a:prstGeom>
          <a:noFill/>
        </p:spPr>
        <p:txBody>
          <a:bodyPr wrap="square" lIns="0" tIns="0" rIns="0" bIns="0" anchor="ctr">
            <a:spAutoFit/>
          </a:bodyPr>
          <a:lstStyle/>
          <a:p>
            <a:pPr algn="l">
              <a:lnSpc>
                <a:spcPct val="100000"/>
              </a:lnSpc>
            </a:pPr>
            <a:r>
              <a:rPr sz="2400" b="0">
                <a:latin typeface="Arial"/>
              </a:rPr>
              <a:t>Resources to other supporting documents</a:t>
            </a:r>
          </a:p>
        </p:txBody>
      </p:sp>
      <p:sp>
        <p:nvSpPr>
          <p:cNvPr id="18" name="Rounded Rectangle 17"/>
          <p:cNvSpPr/>
          <p:nvPr/>
        </p:nvSpPr>
        <p:spPr>
          <a:xfrm>
            <a:off x="6187287" y="5105399"/>
            <a:ext cx="5364327" cy="143256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solidFill>
                <a:schemeClr val="tx1"/>
              </a:solidFill>
              <a:latin typeface="Arial" panose="020B0604020202020204" pitchFamily="34" charset="0"/>
            </a:endParaRPr>
          </a:p>
        </p:txBody>
      </p:sp>
      <p:sp>
        <p:nvSpPr>
          <p:cNvPr id="19" name="Oval 18"/>
          <p:cNvSpPr/>
          <p:nvPr/>
        </p:nvSpPr>
        <p:spPr>
          <a:xfrm>
            <a:off x="6324447" y="566165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20" name="TextBox 19"/>
          <p:cNvSpPr txBox="1"/>
          <p:nvPr/>
        </p:nvSpPr>
        <p:spPr>
          <a:xfrm>
            <a:off x="6781647" y="5452348"/>
            <a:ext cx="4587087" cy="738664"/>
          </a:xfrm>
          <a:prstGeom prst="rect">
            <a:avLst/>
          </a:prstGeom>
          <a:noFill/>
        </p:spPr>
        <p:txBody>
          <a:bodyPr wrap="square" lIns="0" tIns="0" rIns="0" bIns="0" anchor="ctr">
            <a:spAutoFit/>
          </a:bodyPr>
          <a:lstStyle/>
          <a:p>
            <a:pPr algn="l">
              <a:lnSpc>
                <a:spcPct val="100000"/>
              </a:lnSpc>
            </a:pPr>
            <a:r>
              <a:rPr sz="2400" b="0">
                <a:latin typeface="Arial"/>
              </a:rPr>
              <a:t>Names and numbers of who to contact first for support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Content of Cybersecurity Policies</a:t>
            </a:r>
          </a:p>
        </p:txBody>
      </p:sp>
      <p:sp>
        <p:nvSpPr>
          <p:cNvPr id="3" name="TextBox 2"/>
          <p:cNvSpPr txBox="1"/>
          <p:nvPr/>
        </p:nvSpPr>
        <p:spPr>
          <a:xfrm>
            <a:off x="640080" y="1527810"/>
            <a:ext cx="10911535" cy="369332"/>
          </a:xfrm>
          <a:prstGeom prst="rect">
            <a:avLst/>
          </a:prstGeom>
          <a:noFill/>
        </p:spPr>
        <p:txBody>
          <a:bodyPr wrap="square" lIns="0" tIns="0" rIns="0" bIns="0" anchor="t">
            <a:spAutoFit/>
          </a:bodyPr>
          <a:lstStyle/>
          <a:p>
            <a:pPr algn="ctr">
              <a:lnSpc>
                <a:spcPct val="100000"/>
              </a:lnSpc>
            </a:pPr>
            <a:r>
              <a:rPr sz="2400" b="1" dirty="0">
                <a:latin typeface="Arial"/>
              </a:rPr>
              <a:t>Must be kept up-to-date.</a:t>
            </a:r>
          </a:p>
        </p:txBody>
      </p:sp>
      <p:sp>
        <p:nvSpPr>
          <p:cNvPr id="4" name="Rounded Rectangle 3"/>
          <p:cNvSpPr/>
          <p:nvPr/>
        </p:nvSpPr>
        <p:spPr>
          <a:xfrm>
            <a:off x="640080" y="1965960"/>
            <a:ext cx="3515258" cy="100584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solidFill>
                <a:schemeClr val="tx1"/>
              </a:solidFill>
              <a:latin typeface="Arial" panose="020B0604020202020204" pitchFamily="34" charset="0"/>
            </a:endParaRPr>
          </a:p>
        </p:txBody>
      </p:sp>
      <p:sp>
        <p:nvSpPr>
          <p:cNvPr id="5" name="Oval 4"/>
          <p:cNvSpPr/>
          <p:nvPr/>
        </p:nvSpPr>
        <p:spPr>
          <a:xfrm>
            <a:off x="777240" y="2308860"/>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6" name="TextBox 5"/>
          <p:cNvSpPr txBox="1"/>
          <p:nvPr/>
        </p:nvSpPr>
        <p:spPr>
          <a:xfrm>
            <a:off x="1234440" y="2314992"/>
            <a:ext cx="2738018" cy="307777"/>
          </a:xfrm>
          <a:prstGeom prst="rect">
            <a:avLst/>
          </a:prstGeom>
          <a:noFill/>
        </p:spPr>
        <p:txBody>
          <a:bodyPr wrap="square" lIns="0" tIns="0" rIns="0" bIns="0" anchor="ctr">
            <a:spAutoFit/>
          </a:bodyPr>
          <a:lstStyle/>
          <a:p>
            <a:pPr algn="l">
              <a:lnSpc>
                <a:spcPct val="100000"/>
              </a:lnSpc>
            </a:pPr>
            <a:r>
              <a:rPr sz="2000" b="0">
                <a:latin typeface="Arial"/>
              </a:rPr>
              <a:t>Introduction</a:t>
            </a:r>
          </a:p>
        </p:txBody>
      </p:sp>
      <p:sp>
        <p:nvSpPr>
          <p:cNvPr id="7" name="Rounded Rectangle 6"/>
          <p:cNvSpPr/>
          <p:nvPr/>
        </p:nvSpPr>
        <p:spPr>
          <a:xfrm>
            <a:off x="4338218" y="1965960"/>
            <a:ext cx="3515258" cy="100584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solidFill>
                <a:schemeClr val="tx1"/>
              </a:solidFill>
              <a:latin typeface="Arial" panose="020B0604020202020204" pitchFamily="34" charset="0"/>
            </a:endParaRPr>
          </a:p>
        </p:txBody>
      </p:sp>
      <p:sp>
        <p:nvSpPr>
          <p:cNvPr id="8" name="Oval 7"/>
          <p:cNvSpPr/>
          <p:nvPr/>
        </p:nvSpPr>
        <p:spPr>
          <a:xfrm>
            <a:off x="4475378" y="2308860"/>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9" name="TextBox 8"/>
          <p:cNvSpPr txBox="1"/>
          <p:nvPr/>
        </p:nvSpPr>
        <p:spPr>
          <a:xfrm>
            <a:off x="4932578" y="2314992"/>
            <a:ext cx="2738018" cy="307777"/>
          </a:xfrm>
          <a:prstGeom prst="rect">
            <a:avLst/>
          </a:prstGeom>
          <a:noFill/>
        </p:spPr>
        <p:txBody>
          <a:bodyPr wrap="square" lIns="0" tIns="0" rIns="0" bIns="0" anchor="ctr">
            <a:spAutoFit/>
          </a:bodyPr>
          <a:lstStyle/>
          <a:p>
            <a:pPr algn="l">
              <a:lnSpc>
                <a:spcPct val="100000"/>
              </a:lnSpc>
            </a:pPr>
            <a:r>
              <a:rPr sz="2000" b="0">
                <a:latin typeface="Arial"/>
              </a:rPr>
              <a:t>Purpose statement</a:t>
            </a:r>
          </a:p>
        </p:txBody>
      </p:sp>
      <p:sp>
        <p:nvSpPr>
          <p:cNvPr id="10" name="Rounded Rectangle 9"/>
          <p:cNvSpPr/>
          <p:nvPr/>
        </p:nvSpPr>
        <p:spPr>
          <a:xfrm>
            <a:off x="8036356" y="1965960"/>
            <a:ext cx="3515258" cy="1005840"/>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solidFill>
                <a:schemeClr val="tx1"/>
              </a:solidFill>
              <a:latin typeface="Arial" panose="020B0604020202020204" pitchFamily="34" charset="0"/>
            </a:endParaRPr>
          </a:p>
        </p:txBody>
      </p:sp>
      <p:sp>
        <p:nvSpPr>
          <p:cNvPr id="11" name="Oval 10"/>
          <p:cNvSpPr/>
          <p:nvPr/>
        </p:nvSpPr>
        <p:spPr>
          <a:xfrm>
            <a:off x="8173516" y="2308860"/>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12" name="TextBox 11"/>
          <p:cNvSpPr txBox="1"/>
          <p:nvPr/>
        </p:nvSpPr>
        <p:spPr>
          <a:xfrm>
            <a:off x="8630716" y="2314992"/>
            <a:ext cx="2738018" cy="307777"/>
          </a:xfrm>
          <a:prstGeom prst="rect">
            <a:avLst/>
          </a:prstGeom>
          <a:noFill/>
        </p:spPr>
        <p:txBody>
          <a:bodyPr wrap="square" lIns="0" tIns="0" rIns="0" bIns="0" anchor="ctr">
            <a:spAutoFit/>
          </a:bodyPr>
          <a:lstStyle/>
          <a:p>
            <a:pPr algn="l">
              <a:lnSpc>
                <a:spcPct val="100000"/>
              </a:lnSpc>
            </a:pPr>
            <a:r>
              <a:rPr sz="2000" b="0">
                <a:latin typeface="Arial"/>
              </a:rPr>
              <a:t>Scope</a:t>
            </a:r>
          </a:p>
        </p:txBody>
      </p:sp>
      <p:sp>
        <p:nvSpPr>
          <p:cNvPr id="13" name="Rounded Rectangle 12"/>
          <p:cNvSpPr/>
          <p:nvPr/>
        </p:nvSpPr>
        <p:spPr>
          <a:xfrm>
            <a:off x="640080" y="3154680"/>
            <a:ext cx="3515258" cy="1005840"/>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latin typeface="Arial" panose="020B0604020202020204" pitchFamily="34" charset="0"/>
            </a:endParaRPr>
          </a:p>
        </p:txBody>
      </p:sp>
      <p:sp>
        <p:nvSpPr>
          <p:cNvPr id="14" name="Oval 13"/>
          <p:cNvSpPr/>
          <p:nvPr/>
        </p:nvSpPr>
        <p:spPr>
          <a:xfrm>
            <a:off x="777240" y="3497580"/>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15" name="TextBox 14"/>
          <p:cNvSpPr txBox="1"/>
          <p:nvPr/>
        </p:nvSpPr>
        <p:spPr>
          <a:xfrm>
            <a:off x="1234440" y="3503712"/>
            <a:ext cx="2738018" cy="307777"/>
          </a:xfrm>
          <a:prstGeom prst="rect">
            <a:avLst/>
          </a:prstGeom>
          <a:noFill/>
        </p:spPr>
        <p:txBody>
          <a:bodyPr wrap="square" lIns="0" tIns="0" rIns="0" bIns="0" anchor="ctr">
            <a:spAutoFit/>
          </a:bodyPr>
          <a:lstStyle/>
          <a:p>
            <a:pPr algn="l">
              <a:lnSpc>
                <a:spcPct val="100000"/>
              </a:lnSpc>
            </a:pPr>
            <a:r>
              <a:rPr sz="2000" b="0">
                <a:latin typeface="Arial"/>
              </a:rPr>
              <a:t>List of confidential data</a:t>
            </a:r>
          </a:p>
        </p:txBody>
      </p:sp>
      <p:sp>
        <p:nvSpPr>
          <p:cNvPr id="16" name="Rounded Rectangle 15"/>
          <p:cNvSpPr/>
          <p:nvPr/>
        </p:nvSpPr>
        <p:spPr>
          <a:xfrm>
            <a:off x="4338218" y="3154680"/>
            <a:ext cx="3515258" cy="100584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solidFill>
                <a:schemeClr val="tx1"/>
              </a:solidFill>
              <a:latin typeface="Arial" panose="020B0604020202020204" pitchFamily="34" charset="0"/>
            </a:endParaRPr>
          </a:p>
        </p:txBody>
      </p:sp>
      <p:sp>
        <p:nvSpPr>
          <p:cNvPr id="17" name="Oval 16"/>
          <p:cNvSpPr/>
          <p:nvPr/>
        </p:nvSpPr>
        <p:spPr>
          <a:xfrm>
            <a:off x="4475378" y="3497580"/>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18" name="TextBox 17"/>
          <p:cNvSpPr txBox="1"/>
          <p:nvPr/>
        </p:nvSpPr>
        <p:spPr>
          <a:xfrm>
            <a:off x="4932578" y="3195935"/>
            <a:ext cx="2738018" cy="923330"/>
          </a:xfrm>
          <a:prstGeom prst="rect">
            <a:avLst/>
          </a:prstGeom>
          <a:noFill/>
        </p:spPr>
        <p:txBody>
          <a:bodyPr wrap="square" lIns="0" tIns="0" rIns="0" bIns="0" anchor="ctr">
            <a:spAutoFit/>
          </a:bodyPr>
          <a:lstStyle/>
          <a:p>
            <a:pPr algn="l">
              <a:lnSpc>
                <a:spcPct val="100000"/>
              </a:lnSpc>
            </a:pPr>
            <a:r>
              <a:rPr sz="2000" b="0">
                <a:latin typeface="Arial"/>
              </a:rPr>
              <a:t>Acceptable/unacceptable use — browsing, email, social</a:t>
            </a:r>
          </a:p>
        </p:txBody>
      </p:sp>
      <p:sp>
        <p:nvSpPr>
          <p:cNvPr id="19" name="Rounded Rectangle 18"/>
          <p:cNvSpPr/>
          <p:nvPr/>
        </p:nvSpPr>
        <p:spPr>
          <a:xfrm>
            <a:off x="8036356" y="3154680"/>
            <a:ext cx="3515258" cy="100584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solidFill>
                <a:schemeClr val="tx1"/>
              </a:solidFill>
              <a:latin typeface="Arial" panose="020B0604020202020204" pitchFamily="34" charset="0"/>
            </a:endParaRPr>
          </a:p>
        </p:txBody>
      </p:sp>
      <p:sp>
        <p:nvSpPr>
          <p:cNvPr id="20" name="Oval 19"/>
          <p:cNvSpPr/>
          <p:nvPr/>
        </p:nvSpPr>
        <p:spPr>
          <a:xfrm>
            <a:off x="8173516" y="3497580"/>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21" name="TextBox 20"/>
          <p:cNvSpPr txBox="1"/>
          <p:nvPr/>
        </p:nvSpPr>
        <p:spPr>
          <a:xfrm>
            <a:off x="8630716" y="3195935"/>
            <a:ext cx="2738018" cy="923330"/>
          </a:xfrm>
          <a:prstGeom prst="rect">
            <a:avLst/>
          </a:prstGeom>
          <a:noFill/>
        </p:spPr>
        <p:txBody>
          <a:bodyPr wrap="square" lIns="0" tIns="0" rIns="0" bIns="0" anchor="ctr">
            <a:spAutoFit/>
          </a:bodyPr>
          <a:lstStyle/>
          <a:p>
            <a:pPr algn="l">
              <a:lnSpc>
                <a:spcPct val="100000"/>
              </a:lnSpc>
            </a:pPr>
            <a:r>
              <a:rPr sz="2000" b="0">
                <a:latin typeface="Arial"/>
              </a:rPr>
              <a:t>Device security — company and personal use</a:t>
            </a:r>
          </a:p>
        </p:txBody>
      </p:sp>
      <p:sp>
        <p:nvSpPr>
          <p:cNvPr id="22" name="Rounded Rectangle 21"/>
          <p:cNvSpPr/>
          <p:nvPr/>
        </p:nvSpPr>
        <p:spPr>
          <a:xfrm>
            <a:off x="640080" y="4343400"/>
            <a:ext cx="3515258" cy="1005840"/>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latin typeface="Arial" panose="020B0604020202020204" pitchFamily="34" charset="0"/>
            </a:endParaRPr>
          </a:p>
        </p:txBody>
      </p:sp>
      <p:sp>
        <p:nvSpPr>
          <p:cNvPr id="23" name="Oval 22"/>
          <p:cNvSpPr/>
          <p:nvPr/>
        </p:nvSpPr>
        <p:spPr>
          <a:xfrm>
            <a:off x="777240" y="4686300"/>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24" name="TextBox 23"/>
          <p:cNvSpPr txBox="1"/>
          <p:nvPr/>
        </p:nvSpPr>
        <p:spPr>
          <a:xfrm>
            <a:off x="1234440" y="4692432"/>
            <a:ext cx="2738018" cy="307777"/>
          </a:xfrm>
          <a:prstGeom prst="rect">
            <a:avLst/>
          </a:prstGeom>
          <a:noFill/>
        </p:spPr>
        <p:txBody>
          <a:bodyPr wrap="square" lIns="0" tIns="0" rIns="0" bIns="0" anchor="ctr">
            <a:spAutoFit/>
          </a:bodyPr>
          <a:lstStyle/>
          <a:p>
            <a:pPr algn="l">
              <a:lnSpc>
                <a:spcPct val="100000"/>
              </a:lnSpc>
            </a:pPr>
            <a:r>
              <a:rPr sz="2000" b="0">
                <a:latin typeface="Arial"/>
              </a:rPr>
              <a:t>Email security</a:t>
            </a:r>
          </a:p>
        </p:txBody>
      </p:sp>
      <p:sp>
        <p:nvSpPr>
          <p:cNvPr id="25" name="Rounded Rectangle 24"/>
          <p:cNvSpPr/>
          <p:nvPr/>
        </p:nvSpPr>
        <p:spPr>
          <a:xfrm>
            <a:off x="4338218" y="4343400"/>
            <a:ext cx="3515258" cy="1005840"/>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solidFill>
                <a:schemeClr val="tx1"/>
              </a:solidFill>
              <a:latin typeface="Arial" panose="020B0604020202020204" pitchFamily="34" charset="0"/>
            </a:endParaRPr>
          </a:p>
        </p:txBody>
      </p:sp>
      <p:sp>
        <p:nvSpPr>
          <p:cNvPr id="26" name="Oval 25"/>
          <p:cNvSpPr/>
          <p:nvPr/>
        </p:nvSpPr>
        <p:spPr>
          <a:xfrm>
            <a:off x="4475378" y="4686300"/>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27" name="TextBox 26"/>
          <p:cNvSpPr txBox="1"/>
          <p:nvPr/>
        </p:nvSpPr>
        <p:spPr>
          <a:xfrm>
            <a:off x="4932578" y="4538545"/>
            <a:ext cx="2738018" cy="615553"/>
          </a:xfrm>
          <a:prstGeom prst="rect">
            <a:avLst/>
          </a:prstGeom>
          <a:noFill/>
        </p:spPr>
        <p:txBody>
          <a:bodyPr wrap="square" lIns="0" tIns="0" rIns="0" bIns="0" anchor="ctr">
            <a:spAutoFit/>
          </a:bodyPr>
          <a:lstStyle/>
          <a:p>
            <a:pPr algn="l">
              <a:lnSpc>
                <a:spcPct val="100000"/>
              </a:lnSpc>
            </a:pPr>
            <a:r>
              <a:rPr sz="2000" b="0">
                <a:latin typeface="Arial"/>
              </a:rPr>
              <a:t>Bring your own device policy</a:t>
            </a:r>
          </a:p>
        </p:txBody>
      </p:sp>
      <p:sp>
        <p:nvSpPr>
          <p:cNvPr id="28" name="Rounded Rectangle 27"/>
          <p:cNvSpPr/>
          <p:nvPr/>
        </p:nvSpPr>
        <p:spPr>
          <a:xfrm>
            <a:off x="8036356" y="4343400"/>
            <a:ext cx="3515258" cy="100584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solidFill>
                <a:schemeClr val="tx1"/>
              </a:solidFill>
              <a:latin typeface="Arial" panose="020B0604020202020204" pitchFamily="34" charset="0"/>
            </a:endParaRPr>
          </a:p>
        </p:txBody>
      </p:sp>
      <p:sp>
        <p:nvSpPr>
          <p:cNvPr id="29" name="Oval 28"/>
          <p:cNvSpPr/>
          <p:nvPr/>
        </p:nvSpPr>
        <p:spPr>
          <a:xfrm>
            <a:off x="8173516" y="4686300"/>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30" name="TextBox 29"/>
          <p:cNvSpPr txBox="1"/>
          <p:nvPr/>
        </p:nvSpPr>
        <p:spPr>
          <a:xfrm>
            <a:off x="8630716" y="4692432"/>
            <a:ext cx="2738018" cy="307777"/>
          </a:xfrm>
          <a:prstGeom prst="rect">
            <a:avLst/>
          </a:prstGeom>
          <a:noFill/>
        </p:spPr>
        <p:txBody>
          <a:bodyPr wrap="square" lIns="0" tIns="0" rIns="0" bIns="0" anchor="ctr">
            <a:spAutoFit/>
          </a:bodyPr>
          <a:lstStyle/>
          <a:p>
            <a:pPr algn="l">
              <a:lnSpc>
                <a:spcPct val="100000"/>
              </a:lnSpc>
            </a:pPr>
            <a:r>
              <a:rPr sz="2000" b="0">
                <a:latin typeface="Arial"/>
              </a:rPr>
              <a:t>Data transfer measures</a:t>
            </a:r>
          </a:p>
        </p:txBody>
      </p:sp>
      <p:sp>
        <p:nvSpPr>
          <p:cNvPr id="31" name="Rounded Rectangle 30"/>
          <p:cNvSpPr/>
          <p:nvPr/>
        </p:nvSpPr>
        <p:spPr>
          <a:xfrm>
            <a:off x="640080" y="5532120"/>
            <a:ext cx="3515258" cy="100584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latin typeface="Arial" panose="020B0604020202020204" pitchFamily="34" charset="0"/>
            </a:endParaRPr>
          </a:p>
        </p:txBody>
      </p:sp>
      <p:sp>
        <p:nvSpPr>
          <p:cNvPr id="32" name="Oval 31"/>
          <p:cNvSpPr/>
          <p:nvPr/>
        </p:nvSpPr>
        <p:spPr>
          <a:xfrm>
            <a:off x="777240" y="5875020"/>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33" name="TextBox 32"/>
          <p:cNvSpPr txBox="1"/>
          <p:nvPr/>
        </p:nvSpPr>
        <p:spPr>
          <a:xfrm>
            <a:off x="1234440" y="5881152"/>
            <a:ext cx="2738018" cy="307777"/>
          </a:xfrm>
          <a:prstGeom prst="rect">
            <a:avLst/>
          </a:prstGeom>
          <a:noFill/>
        </p:spPr>
        <p:txBody>
          <a:bodyPr wrap="square" lIns="0" tIns="0" rIns="0" bIns="0" anchor="ctr">
            <a:spAutoFit/>
          </a:bodyPr>
          <a:lstStyle/>
          <a:p>
            <a:pPr algn="l">
              <a:lnSpc>
                <a:spcPct val="100000"/>
              </a:lnSpc>
            </a:pPr>
            <a:r>
              <a:rPr sz="2000" b="0">
                <a:latin typeface="Arial"/>
              </a:rPr>
              <a:t>Remote access policy</a:t>
            </a:r>
          </a:p>
        </p:txBody>
      </p:sp>
      <p:sp>
        <p:nvSpPr>
          <p:cNvPr id="34" name="Rounded Rectangle 33"/>
          <p:cNvSpPr/>
          <p:nvPr/>
        </p:nvSpPr>
        <p:spPr>
          <a:xfrm>
            <a:off x="4338218" y="5532120"/>
            <a:ext cx="3515258" cy="1005840"/>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solidFill>
                <a:schemeClr val="tx1"/>
              </a:solidFill>
              <a:latin typeface="Arial" panose="020B0604020202020204" pitchFamily="34" charset="0"/>
            </a:endParaRPr>
          </a:p>
        </p:txBody>
      </p:sp>
      <p:sp>
        <p:nvSpPr>
          <p:cNvPr id="35" name="Oval 34"/>
          <p:cNvSpPr/>
          <p:nvPr/>
        </p:nvSpPr>
        <p:spPr>
          <a:xfrm>
            <a:off x="4475378" y="5875020"/>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36" name="TextBox 35"/>
          <p:cNvSpPr txBox="1"/>
          <p:nvPr/>
        </p:nvSpPr>
        <p:spPr>
          <a:xfrm>
            <a:off x="4932578" y="5881152"/>
            <a:ext cx="2738018" cy="307777"/>
          </a:xfrm>
          <a:prstGeom prst="rect">
            <a:avLst/>
          </a:prstGeom>
          <a:noFill/>
        </p:spPr>
        <p:txBody>
          <a:bodyPr wrap="square" lIns="0" tIns="0" rIns="0" bIns="0" anchor="ctr">
            <a:spAutoFit/>
          </a:bodyPr>
          <a:lstStyle/>
          <a:p>
            <a:pPr algn="l">
              <a:lnSpc>
                <a:spcPct val="100000"/>
              </a:lnSpc>
            </a:pPr>
            <a:r>
              <a:rPr sz="2000" b="0">
                <a:latin typeface="Arial"/>
              </a:rPr>
              <a:t>Disciplinary action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How Can a Security Policy Benefit Your Company?</a:t>
            </a:r>
          </a:p>
        </p:txBody>
      </p:sp>
      <p:sp>
        <p:nvSpPr>
          <p:cNvPr id="3" name="Rounded Rectangle 2"/>
          <p:cNvSpPr/>
          <p:nvPr/>
        </p:nvSpPr>
        <p:spPr>
          <a:xfrm>
            <a:off x="640080" y="1874519"/>
            <a:ext cx="2577007"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804672" y="2039111"/>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1</a:t>
            </a:r>
          </a:p>
        </p:txBody>
      </p:sp>
      <p:sp>
        <p:nvSpPr>
          <p:cNvPr id="5" name="TextBox 4"/>
          <p:cNvSpPr txBox="1"/>
          <p:nvPr/>
        </p:nvSpPr>
        <p:spPr>
          <a:xfrm>
            <a:off x="1399032" y="1893743"/>
            <a:ext cx="1616887" cy="830997"/>
          </a:xfrm>
          <a:prstGeom prst="rect">
            <a:avLst/>
          </a:prstGeom>
          <a:noFill/>
        </p:spPr>
        <p:txBody>
          <a:bodyPr wrap="square" lIns="0" tIns="0" rIns="0" bIns="0" anchor="ctr">
            <a:spAutoFit/>
          </a:bodyPr>
          <a:lstStyle/>
          <a:p>
            <a:pPr algn="l">
              <a:lnSpc>
                <a:spcPct val="100000"/>
              </a:lnSpc>
            </a:pPr>
            <a:r>
              <a:rPr b="1" dirty="0">
                <a:solidFill>
                  <a:srgbClr val="500093"/>
                </a:solidFill>
                <a:latin typeface="Arial"/>
              </a:rPr>
              <a:t>Establishes General Compliance</a:t>
            </a:r>
          </a:p>
        </p:txBody>
      </p:sp>
      <p:sp>
        <p:nvSpPr>
          <p:cNvPr id="6" name="TextBox 5"/>
          <p:cNvSpPr txBox="1"/>
          <p:nvPr/>
        </p:nvSpPr>
        <p:spPr>
          <a:xfrm>
            <a:off x="804672" y="2836544"/>
            <a:ext cx="2247823" cy="1143262"/>
          </a:xfrm>
          <a:prstGeom prst="rect">
            <a:avLst/>
          </a:prstGeom>
          <a:noFill/>
        </p:spPr>
        <p:txBody>
          <a:bodyPr wrap="square" lIns="0" tIns="0" rIns="0" bIns="0" anchor="t">
            <a:spAutoFit/>
          </a:bodyPr>
          <a:lstStyle/>
          <a:p>
            <a:pPr algn="l">
              <a:lnSpc>
                <a:spcPct val="105000"/>
              </a:lnSpc>
            </a:pPr>
            <a:r>
              <a:rPr b="0" dirty="0">
                <a:latin typeface="Arial"/>
              </a:rPr>
              <a:t>Builds the framework for what is accepted or not in your company</a:t>
            </a:r>
          </a:p>
        </p:txBody>
      </p:sp>
      <p:sp>
        <p:nvSpPr>
          <p:cNvPr id="7" name="Rounded Rectangle 6"/>
          <p:cNvSpPr/>
          <p:nvPr/>
        </p:nvSpPr>
        <p:spPr>
          <a:xfrm>
            <a:off x="3418255" y="1874519"/>
            <a:ext cx="2577007"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3582847" y="2039111"/>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2</a:t>
            </a:r>
          </a:p>
        </p:txBody>
      </p:sp>
      <p:sp>
        <p:nvSpPr>
          <p:cNvPr id="9" name="TextBox 8"/>
          <p:cNvSpPr txBox="1"/>
          <p:nvPr/>
        </p:nvSpPr>
        <p:spPr>
          <a:xfrm>
            <a:off x="4177207" y="2046916"/>
            <a:ext cx="1616887" cy="276999"/>
          </a:xfrm>
          <a:prstGeom prst="rect">
            <a:avLst/>
          </a:prstGeom>
          <a:noFill/>
        </p:spPr>
        <p:txBody>
          <a:bodyPr wrap="square" lIns="0" tIns="0" rIns="0" bIns="0" anchor="ctr">
            <a:spAutoFit/>
          </a:bodyPr>
          <a:lstStyle/>
          <a:p>
            <a:pPr algn="l">
              <a:lnSpc>
                <a:spcPct val="100000"/>
              </a:lnSpc>
            </a:pPr>
            <a:r>
              <a:rPr b="1">
                <a:solidFill>
                  <a:srgbClr val="B50069"/>
                </a:solidFill>
                <a:latin typeface="Arial"/>
              </a:rPr>
              <a:t>Informs Staff</a:t>
            </a:r>
          </a:p>
        </p:txBody>
      </p:sp>
      <p:sp>
        <p:nvSpPr>
          <p:cNvPr id="10" name="TextBox 9"/>
          <p:cNvSpPr txBox="1"/>
          <p:nvPr/>
        </p:nvSpPr>
        <p:spPr>
          <a:xfrm>
            <a:off x="3582847" y="2712719"/>
            <a:ext cx="2247823" cy="1143262"/>
          </a:xfrm>
          <a:prstGeom prst="rect">
            <a:avLst/>
          </a:prstGeom>
          <a:noFill/>
        </p:spPr>
        <p:txBody>
          <a:bodyPr wrap="square" lIns="0" tIns="0" rIns="0" bIns="0" anchor="t">
            <a:spAutoFit/>
          </a:bodyPr>
          <a:lstStyle/>
          <a:p>
            <a:pPr algn="l">
              <a:lnSpc>
                <a:spcPct val="105000"/>
              </a:lnSpc>
            </a:pPr>
            <a:r>
              <a:rPr b="0">
                <a:latin typeface="Arial"/>
              </a:rPr>
              <a:t>Employees are better informed about the security nature of your company</a:t>
            </a:r>
          </a:p>
        </p:txBody>
      </p:sp>
      <p:sp>
        <p:nvSpPr>
          <p:cNvPr id="11" name="Rounded Rectangle 10"/>
          <p:cNvSpPr/>
          <p:nvPr/>
        </p:nvSpPr>
        <p:spPr>
          <a:xfrm>
            <a:off x="6196431" y="1874519"/>
            <a:ext cx="2577007"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6361023" y="2039111"/>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3</a:t>
            </a:r>
          </a:p>
        </p:txBody>
      </p:sp>
      <p:sp>
        <p:nvSpPr>
          <p:cNvPr id="13" name="TextBox 12"/>
          <p:cNvSpPr txBox="1"/>
          <p:nvPr/>
        </p:nvSpPr>
        <p:spPr>
          <a:xfrm>
            <a:off x="6955383" y="1912792"/>
            <a:ext cx="1616887" cy="830997"/>
          </a:xfrm>
          <a:prstGeom prst="rect">
            <a:avLst/>
          </a:prstGeom>
          <a:noFill/>
        </p:spPr>
        <p:txBody>
          <a:bodyPr wrap="square" lIns="0" tIns="0" rIns="0" bIns="0" anchor="ctr">
            <a:spAutoFit/>
          </a:bodyPr>
          <a:lstStyle/>
          <a:p>
            <a:pPr algn="l">
              <a:lnSpc>
                <a:spcPct val="100000"/>
              </a:lnSpc>
            </a:pPr>
            <a:r>
              <a:rPr b="1" dirty="0">
                <a:solidFill>
                  <a:srgbClr val="FF9900"/>
                </a:solidFill>
                <a:latin typeface="Arial"/>
              </a:rPr>
              <a:t>Handles Technical Issues</a:t>
            </a:r>
          </a:p>
        </p:txBody>
      </p:sp>
      <p:sp>
        <p:nvSpPr>
          <p:cNvPr id="14" name="TextBox 13"/>
          <p:cNvSpPr txBox="1"/>
          <p:nvPr/>
        </p:nvSpPr>
        <p:spPr>
          <a:xfrm>
            <a:off x="6361023" y="2855594"/>
            <a:ext cx="2247823" cy="852413"/>
          </a:xfrm>
          <a:prstGeom prst="rect">
            <a:avLst/>
          </a:prstGeom>
          <a:noFill/>
        </p:spPr>
        <p:txBody>
          <a:bodyPr wrap="square" lIns="0" tIns="0" rIns="0" bIns="0" anchor="t">
            <a:spAutoFit/>
          </a:bodyPr>
          <a:lstStyle/>
          <a:p>
            <a:pPr algn="l">
              <a:lnSpc>
                <a:spcPct val="105000"/>
              </a:lnSpc>
            </a:pPr>
            <a:r>
              <a:rPr b="0">
                <a:latin typeface="Arial"/>
              </a:rPr>
              <a:t>Helps staff recognize cyber-attacks before they happen</a:t>
            </a:r>
          </a:p>
        </p:txBody>
      </p:sp>
      <p:sp>
        <p:nvSpPr>
          <p:cNvPr id="15" name="Rounded Rectangle 14"/>
          <p:cNvSpPr/>
          <p:nvPr/>
        </p:nvSpPr>
        <p:spPr>
          <a:xfrm>
            <a:off x="8974607" y="1874519"/>
            <a:ext cx="2577007"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9139199" y="2039111"/>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4</a:t>
            </a:r>
          </a:p>
        </p:txBody>
      </p:sp>
      <p:sp>
        <p:nvSpPr>
          <p:cNvPr id="17" name="TextBox 16"/>
          <p:cNvSpPr txBox="1"/>
          <p:nvPr/>
        </p:nvSpPr>
        <p:spPr>
          <a:xfrm>
            <a:off x="9733559" y="2046916"/>
            <a:ext cx="1616887" cy="276999"/>
          </a:xfrm>
          <a:prstGeom prst="rect">
            <a:avLst/>
          </a:prstGeom>
          <a:noFill/>
        </p:spPr>
        <p:txBody>
          <a:bodyPr wrap="square" lIns="0" tIns="0" rIns="0" bIns="0" anchor="ctr">
            <a:spAutoFit/>
          </a:bodyPr>
          <a:lstStyle/>
          <a:p>
            <a:pPr algn="l">
              <a:lnSpc>
                <a:spcPct val="100000"/>
              </a:lnSpc>
            </a:pPr>
            <a:r>
              <a:rPr b="1">
                <a:solidFill>
                  <a:srgbClr val="00279F"/>
                </a:solidFill>
                <a:latin typeface="Arial"/>
              </a:rPr>
              <a:t>Informs Goals</a:t>
            </a:r>
          </a:p>
        </p:txBody>
      </p:sp>
      <p:sp>
        <p:nvSpPr>
          <p:cNvPr id="18" name="TextBox 17"/>
          <p:cNvSpPr txBox="1"/>
          <p:nvPr/>
        </p:nvSpPr>
        <p:spPr>
          <a:xfrm>
            <a:off x="9139199" y="2712719"/>
            <a:ext cx="2247823" cy="852413"/>
          </a:xfrm>
          <a:prstGeom prst="rect">
            <a:avLst/>
          </a:prstGeom>
          <a:noFill/>
        </p:spPr>
        <p:txBody>
          <a:bodyPr wrap="square" lIns="0" tIns="0" rIns="0" bIns="0" anchor="t">
            <a:spAutoFit/>
          </a:bodyPr>
          <a:lstStyle/>
          <a:p>
            <a:pPr algn="l">
              <a:lnSpc>
                <a:spcPct val="105000"/>
              </a:lnSpc>
            </a:pPr>
            <a:r>
              <a:rPr b="0">
                <a:latin typeface="Arial"/>
              </a:rPr>
              <a:t>Keeps in mind when handling data and classified information</a:t>
            </a:r>
          </a:p>
        </p:txBody>
      </p:sp>
      <p:sp>
        <p:nvSpPr>
          <p:cNvPr id="19" name="Rounded Rectangle 18"/>
          <p:cNvSpPr/>
          <p:nvPr/>
        </p:nvSpPr>
        <p:spPr>
          <a:xfrm>
            <a:off x="640080" y="4306823"/>
            <a:ext cx="2577007"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0" name="Oval 19"/>
          <p:cNvSpPr/>
          <p:nvPr/>
        </p:nvSpPr>
        <p:spPr>
          <a:xfrm>
            <a:off x="804672" y="4471415"/>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5</a:t>
            </a:r>
          </a:p>
        </p:txBody>
      </p:sp>
      <p:sp>
        <p:nvSpPr>
          <p:cNvPr id="21" name="TextBox 20"/>
          <p:cNvSpPr txBox="1"/>
          <p:nvPr/>
        </p:nvSpPr>
        <p:spPr>
          <a:xfrm>
            <a:off x="1399032" y="4340721"/>
            <a:ext cx="1616887" cy="553998"/>
          </a:xfrm>
          <a:prstGeom prst="rect">
            <a:avLst/>
          </a:prstGeom>
          <a:noFill/>
        </p:spPr>
        <p:txBody>
          <a:bodyPr wrap="square" lIns="0" tIns="0" rIns="0" bIns="0" anchor="ctr">
            <a:spAutoFit/>
          </a:bodyPr>
          <a:lstStyle/>
          <a:p>
            <a:pPr algn="l">
              <a:lnSpc>
                <a:spcPct val="100000"/>
              </a:lnSpc>
            </a:pPr>
            <a:r>
              <a:rPr b="1">
                <a:solidFill>
                  <a:srgbClr val="500093"/>
                </a:solidFill>
                <a:latin typeface="Arial"/>
              </a:rPr>
              <a:t>Ensures Consistency</a:t>
            </a:r>
          </a:p>
        </p:txBody>
      </p:sp>
      <p:sp>
        <p:nvSpPr>
          <p:cNvPr id="22" name="TextBox 21"/>
          <p:cNvSpPr txBox="1"/>
          <p:nvPr/>
        </p:nvSpPr>
        <p:spPr>
          <a:xfrm>
            <a:off x="804672" y="5145023"/>
            <a:ext cx="2247823" cy="561564"/>
          </a:xfrm>
          <a:prstGeom prst="rect">
            <a:avLst/>
          </a:prstGeom>
          <a:noFill/>
        </p:spPr>
        <p:txBody>
          <a:bodyPr wrap="square" lIns="0" tIns="0" rIns="0" bIns="0" anchor="t">
            <a:spAutoFit/>
          </a:bodyPr>
          <a:lstStyle/>
          <a:p>
            <a:pPr algn="l">
              <a:lnSpc>
                <a:spcPct val="105000"/>
              </a:lnSpc>
            </a:pPr>
            <a:r>
              <a:rPr b="0" dirty="0">
                <a:latin typeface="Arial"/>
              </a:rPr>
              <a:t>Following procedural steps consistently</a:t>
            </a:r>
          </a:p>
        </p:txBody>
      </p:sp>
      <p:sp>
        <p:nvSpPr>
          <p:cNvPr id="23" name="Rounded Rectangle 22"/>
          <p:cNvSpPr/>
          <p:nvPr/>
        </p:nvSpPr>
        <p:spPr>
          <a:xfrm>
            <a:off x="3418255" y="4306823"/>
            <a:ext cx="2577007"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4" name="Oval 23"/>
          <p:cNvSpPr/>
          <p:nvPr/>
        </p:nvSpPr>
        <p:spPr>
          <a:xfrm>
            <a:off x="3582847" y="4471415"/>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6</a:t>
            </a:r>
          </a:p>
        </p:txBody>
      </p:sp>
      <p:sp>
        <p:nvSpPr>
          <p:cNvPr id="25" name="TextBox 24"/>
          <p:cNvSpPr txBox="1"/>
          <p:nvPr/>
        </p:nvSpPr>
        <p:spPr>
          <a:xfrm>
            <a:off x="4177207" y="4340721"/>
            <a:ext cx="1616887" cy="553998"/>
          </a:xfrm>
          <a:prstGeom prst="rect">
            <a:avLst/>
          </a:prstGeom>
          <a:noFill/>
        </p:spPr>
        <p:txBody>
          <a:bodyPr wrap="square" lIns="0" tIns="0" rIns="0" bIns="0" anchor="ctr">
            <a:spAutoFit/>
          </a:bodyPr>
          <a:lstStyle/>
          <a:p>
            <a:pPr algn="l">
              <a:lnSpc>
                <a:spcPct val="100000"/>
              </a:lnSpc>
            </a:pPr>
            <a:r>
              <a:rPr b="1">
                <a:solidFill>
                  <a:srgbClr val="B50069"/>
                </a:solidFill>
                <a:latin typeface="Arial"/>
              </a:rPr>
              <a:t>Educates New Employees</a:t>
            </a:r>
          </a:p>
        </p:txBody>
      </p:sp>
      <p:sp>
        <p:nvSpPr>
          <p:cNvPr id="26" name="TextBox 25"/>
          <p:cNvSpPr txBox="1"/>
          <p:nvPr/>
        </p:nvSpPr>
        <p:spPr>
          <a:xfrm>
            <a:off x="3582847" y="5145023"/>
            <a:ext cx="2247823" cy="852413"/>
          </a:xfrm>
          <a:prstGeom prst="rect">
            <a:avLst/>
          </a:prstGeom>
          <a:noFill/>
        </p:spPr>
        <p:txBody>
          <a:bodyPr wrap="square" lIns="0" tIns="0" rIns="0" bIns="0" anchor="t">
            <a:spAutoFit/>
          </a:bodyPr>
          <a:lstStyle/>
          <a:p>
            <a:pPr algn="l">
              <a:lnSpc>
                <a:spcPct val="105000"/>
              </a:lnSpc>
            </a:pPr>
            <a:r>
              <a:rPr b="0">
                <a:latin typeface="Arial"/>
              </a:rPr>
              <a:t>On who to speak with regarding security-related matters</a:t>
            </a:r>
          </a:p>
        </p:txBody>
      </p:sp>
      <p:sp>
        <p:nvSpPr>
          <p:cNvPr id="27" name="Rounded Rectangle 26"/>
          <p:cNvSpPr/>
          <p:nvPr/>
        </p:nvSpPr>
        <p:spPr>
          <a:xfrm>
            <a:off x="6196431" y="4306823"/>
            <a:ext cx="2577007"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8" name="Oval 27"/>
          <p:cNvSpPr/>
          <p:nvPr/>
        </p:nvSpPr>
        <p:spPr>
          <a:xfrm>
            <a:off x="6361023" y="4471415"/>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7</a:t>
            </a:r>
          </a:p>
        </p:txBody>
      </p:sp>
      <p:sp>
        <p:nvSpPr>
          <p:cNvPr id="29" name="TextBox 28"/>
          <p:cNvSpPr txBox="1"/>
          <p:nvPr/>
        </p:nvSpPr>
        <p:spPr>
          <a:xfrm>
            <a:off x="6955383" y="4340721"/>
            <a:ext cx="1616887" cy="553998"/>
          </a:xfrm>
          <a:prstGeom prst="rect">
            <a:avLst/>
          </a:prstGeom>
          <a:noFill/>
        </p:spPr>
        <p:txBody>
          <a:bodyPr wrap="square" lIns="0" tIns="0" rIns="0" bIns="0" anchor="ctr">
            <a:spAutoFit/>
          </a:bodyPr>
          <a:lstStyle/>
          <a:p>
            <a:pPr algn="l">
              <a:lnSpc>
                <a:spcPct val="100000"/>
              </a:lnSpc>
            </a:pPr>
            <a:r>
              <a:rPr b="1">
                <a:solidFill>
                  <a:srgbClr val="FF9900"/>
                </a:solidFill>
                <a:latin typeface="Arial"/>
              </a:rPr>
              <a:t>Assesses Partners</a:t>
            </a:r>
          </a:p>
        </p:txBody>
      </p:sp>
      <p:sp>
        <p:nvSpPr>
          <p:cNvPr id="30" name="TextBox 29"/>
          <p:cNvSpPr txBox="1"/>
          <p:nvPr/>
        </p:nvSpPr>
        <p:spPr>
          <a:xfrm>
            <a:off x="6361023" y="5145023"/>
            <a:ext cx="2247823" cy="1434111"/>
          </a:xfrm>
          <a:prstGeom prst="rect">
            <a:avLst/>
          </a:prstGeom>
          <a:noFill/>
        </p:spPr>
        <p:txBody>
          <a:bodyPr wrap="square" lIns="0" tIns="0" rIns="0" bIns="0" anchor="t">
            <a:spAutoFit/>
          </a:bodyPr>
          <a:lstStyle/>
          <a:p>
            <a:pPr algn="l">
              <a:lnSpc>
                <a:spcPct val="105000"/>
              </a:lnSpc>
            </a:pPr>
            <a:r>
              <a:rPr b="0" dirty="0">
                <a:latin typeface="Arial"/>
              </a:rPr>
              <a:t>Lets business partners assess your security protocols before working with you</a:t>
            </a:r>
          </a:p>
        </p:txBody>
      </p:sp>
      <p:sp>
        <p:nvSpPr>
          <p:cNvPr id="31" name="Rounded Rectangle 30"/>
          <p:cNvSpPr/>
          <p:nvPr/>
        </p:nvSpPr>
        <p:spPr>
          <a:xfrm>
            <a:off x="8974607" y="4306823"/>
            <a:ext cx="2577007"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latin typeface="Arial" panose="020B0604020202020204" pitchFamily="34" charset="0"/>
            </a:endParaRPr>
          </a:p>
        </p:txBody>
      </p:sp>
      <p:sp>
        <p:nvSpPr>
          <p:cNvPr id="32" name="Oval 31"/>
          <p:cNvSpPr/>
          <p:nvPr/>
        </p:nvSpPr>
        <p:spPr>
          <a:xfrm>
            <a:off x="9139199" y="4471415"/>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8</a:t>
            </a:r>
          </a:p>
        </p:txBody>
      </p:sp>
      <p:sp>
        <p:nvSpPr>
          <p:cNvPr id="33" name="TextBox 32"/>
          <p:cNvSpPr txBox="1"/>
          <p:nvPr/>
        </p:nvSpPr>
        <p:spPr>
          <a:xfrm>
            <a:off x="9733559" y="4340721"/>
            <a:ext cx="1616887" cy="553998"/>
          </a:xfrm>
          <a:prstGeom prst="rect">
            <a:avLst/>
          </a:prstGeom>
          <a:noFill/>
        </p:spPr>
        <p:txBody>
          <a:bodyPr wrap="square" lIns="0" tIns="0" rIns="0" bIns="0" anchor="ctr">
            <a:spAutoFit/>
          </a:bodyPr>
          <a:lstStyle/>
          <a:p>
            <a:pPr algn="l">
              <a:lnSpc>
                <a:spcPct val="100000"/>
              </a:lnSpc>
            </a:pPr>
            <a:r>
              <a:rPr b="1">
                <a:solidFill>
                  <a:srgbClr val="00279F"/>
                </a:solidFill>
                <a:latin typeface="Arial"/>
              </a:rPr>
              <a:t>Demonstrates Values</a:t>
            </a:r>
          </a:p>
        </p:txBody>
      </p:sp>
      <p:sp>
        <p:nvSpPr>
          <p:cNvPr id="34" name="TextBox 33"/>
          <p:cNvSpPr txBox="1"/>
          <p:nvPr/>
        </p:nvSpPr>
        <p:spPr>
          <a:xfrm>
            <a:off x="9139199" y="5145023"/>
            <a:ext cx="2247823" cy="1143262"/>
          </a:xfrm>
          <a:prstGeom prst="rect">
            <a:avLst/>
          </a:prstGeom>
          <a:noFill/>
        </p:spPr>
        <p:txBody>
          <a:bodyPr wrap="square" lIns="0" tIns="0" rIns="0" bIns="0" anchor="t">
            <a:spAutoFit/>
          </a:bodyPr>
          <a:lstStyle/>
          <a:p>
            <a:pPr algn="l">
              <a:lnSpc>
                <a:spcPct val="105000"/>
              </a:lnSpc>
            </a:pPr>
            <a:r>
              <a:rPr b="0">
                <a:latin typeface="Arial"/>
              </a:rPr>
              <a:t>Shows how strongly your company values security and its guidelines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CRISIS MANAGEMENT PLAN</a:t>
            </a:r>
          </a:p>
        </p:txBody>
      </p:sp>
      <p:sp>
        <p:nvSpPr>
          <p:cNvPr id="3" name="Content Placeholder 2"/>
          <p:cNvSpPr>
            <a:spLocks noGrp="1"/>
          </p:cNvSpPr>
          <p:nvPr>
            <p:ph idx="1"/>
          </p:nvPr>
        </p:nvSpPr>
        <p:spPr/>
        <p:txBody>
          <a:bodyPr/>
          <a:lstStyle/>
          <a:p>
            <a:r>
              <a:rPr lang="en-US" sz="2400" b="0" dirty="0"/>
              <a:t>The Cyber Crisis Management Plan stipulates the actions and processes to be carried out in the event of an attack to safeguard company assets and its services. </a:t>
            </a:r>
          </a:p>
          <a:p>
            <a:r>
              <a:rPr lang="en-US" sz="2400" b="0" dirty="0"/>
              <a:t>It establishes the strategic framework and guide actions to prepare for, respond to, and begin to coordinate recovery from a cyber crisis.</a:t>
            </a:r>
          </a:p>
          <a:p>
            <a:r>
              <a:rPr lang="en-US" sz="2400" b="0" dirty="0"/>
              <a:t>The goal of a crisis management plan is to minimize damage and restore business operations as quickly as possible.</a:t>
            </a:r>
          </a:p>
          <a:p>
            <a:pPr marL="0" indent="0">
              <a:buNone/>
            </a:pPr>
            <a:endParaRPr lang="en-US" sz="2400" b="0" dirty="0"/>
          </a:p>
        </p:txBody>
      </p:sp>
    </p:spTree>
    <p:extLst>
      <p:ext uri="{BB962C8B-B14F-4D97-AF65-F5344CB8AC3E}">
        <p14:creationId xmlns:p14="http://schemas.microsoft.com/office/powerpoint/2010/main" val="2762254050"/>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Crisis Management Plan</a:t>
            </a:r>
          </a:p>
        </p:txBody>
      </p:sp>
      <p:sp>
        <p:nvSpPr>
          <p:cNvPr id="3" name="Content Placeholder 2"/>
          <p:cNvSpPr>
            <a:spLocks noGrp="1"/>
          </p:cNvSpPr>
          <p:nvPr>
            <p:ph idx="1"/>
          </p:nvPr>
        </p:nvSpPr>
        <p:spPr/>
        <p:txBody>
          <a:bodyPr/>
          <a:lstStyle/>
          <a:p>
            <a:r>
              <a:rPr lang="en-US" sz="2400" b="0" dirty="0"/>
              <a:t>A cyber crisis management plan prepares an organization to cope with an unexpected calamity in the following ways: </a:t>
            </a:r>
          </a:p>
          <a:p>
            <a:pPr lvl="1"/>
            <a:r>
              <a:rPr lang="en-US" sz="2000" dirty="0"/>
              <a:t>i</a:t>
            </a:r>
            <a:r>
              <a:rPr lang="en-US" sz="2000" b="0" dirty="0"/>
              <a:t>t shortens and lessens the impact of a crisis; </a:t>
            </a:r>
          </a:p>
          <a:p>
            <a:pPr lvl="1"/>
            <a:r>
              <a:rPr lang="en-US" sz="2000" b="0" dirty="0"/>
              <a:t>it protects employees and anyone else affected; </a:t>
            </a:r>
          </a:p>
          <a:p>
            <a:pPr lvl="1"/>
            <a:r>
              <a:rPr lang="en-US" sz="2000" b="0" dirty="0"/>
              <a:t>it preserves operations and productivity as much as possible; and </a:t>
            </a:r>
          </a:p>
          <a:p>
            <a:pPr lvl="1"/>
            <a:r>
              <a:rPr lang="en-US" sz="2000" b="0" dirty="0"/>
              <a:t>it safeguards a company’s reputation.  </a:t>
            </a:r>
          </a:p>
          <a:p>
            <a:r>
              <a:rPr lang="en-US" sz="2400" b="0" dirty="0"/>
              <a:t>The plan should identify who will take action and what their roles will be. </a:t>
            </a:r>
          </a:p>
        </p:txBody>
      </p:sp>
    </p:spTree>
    <p:extLst>
      <p:ext uri="{BB962C8B-B14F-4D97-AF65-F5344CB8AC3E}">
        <p14:creationId xmlns:p14="http://schemas.microsoft.com/office/powerpoint/2010/main" val="3695037042"/>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phases in Cyber Crisis Management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43374934"/>
              </p:ext>
            </p:extLst>
          </p:nvPr>
        </p:nvGraphicFramePr>
        <p:xfrm>
          <a:off x="863600" y="1752600"/>
          <a:ext cx="11191240" cy="4922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7102331"/>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10 Elements of a Cyber Crisis Management Plan</a:t>
            </a:r>
          </a:p>
        </p:txBody>
      </p:sp>
      <p:sp>
        <p:nvSpPr>
          <p:cNvPr id="3" name="Rounded Rectangle 2"/>
          <p:cNvSpPr/>
          <p:nvPr/>
        </p:nvSpPr>
        <p:spPr>
          <a:xfrm>
            <a:off x="640080" y="1874519"/>
            <a:ext cx="2021372"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1458742" y="2020823"/>
            <a:ext cx="384048" cy="384048"/>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1</a:t>
            </a:r>
          </a:p>
        </p:txBody>
      </p:sp>
      <p:sp>
        <p:nvSpPr>
          <p:cNvPr id="5" name="TextBox 4"/>
          <p:cNvSpPr txBox="1"/>
          <p:nvPr/>
        </p:nvSpPr>
        <p:spPr>
          <a:xfrm>
            <a:off x="749808" y="2496311"/>
            <a:ext cx="1801916" cy="307777"/>
          </a:xfrm>
          <a:prstGeom prst="rect">
            <a:avLst/>
          </a:prstGeom>
          <a:noFill/>
        </p:spPr>
        <p:txBody>
          <a:bodyPr wrap="square" lIns="0" tIns="0" rIns="0" bIns="0" anchor="t">
            <a:spAutoFit/>
          </a:bodyPr>
          <a:lstStyle/>
          <a:p>
            <a:pPr algn="ctr">
              <a:lnSpc>
                <a:spcPct val="100000"/>
              </a:lnSpc>
            </a:pPr>
            <a:r>
              <a:rPr sz="2000" b="1">
                <a:solidFill>
                  <a:srgbClr val="500093"/>
                </a:solidFill>
                <a:latin typeface="Arial"/>
              </a:rPr>
              <a:t>Risk Analysis</a:t>
            </a:r>
          </a:p>
        </p:txBody>
      </p:sp>
      <p:sp>
        <p:nvSpPr>
          <p:cNvPr id="6" name="TextBox 5"/>
          <p:cNvSpPr txBox="1"/>
          <p:nvPr/>
        </p:nvSpPr>
        <p:spPr>
          <a:xfrm>
            <a:off x="749808" y="3100196"/>
            <a:ext cx="1801916" cy="830997"/>
          </a:xfrm>
          <a:prstGeom prst="rect">
            <a:avLst/>
          </a:prstGeom>
          <a:noFill/>
        </p:spPr>
        <p:txBody>
          <a:bodyPr wrap="square" lIns="0" tIns="0" rIns="0" bIns="0" anchor="t">
            <a:spAutoFit/>
          </a:bodyPr>
          <a:lstStyle/>
          <a:p>
            <a:pPr algn="ctr">
              <a:lnSpc>
                <a:spcPct val="100000"/>
              </a:lnSpc>
            </a:pPr>
            <a:r>
              <a:rPr b="0" dirty="0">
                <a:latin typeface="Arial"/>
              </a:rPr>
              <a:t>Study of the most likely crises you will face</a:t>
            </a:r>
          </a:p>
        </p:txBody>
      </p:sp>
      <p:sp>
        <p:nvSpPr>
          <p:cNvPr id="7" name="Rounded Rectangle 6"/>
          <p:cNvSpPr/>
          <p:nvPr/>
        </p:nvSpPr>
        <p:spPr>
          <a:xfrm>
            <a:off x="2862620" y="1874519"/>
            <a:ext cx="2021372"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3681282" y="2020823"/>
            <a:ext cx="384048" cy="384048"/>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2</a:t>
            </a:r>
          </a:p>
        </p:txBody>
      </p:sp>
      <p:sp>
        <p:nvSpPr>
          <p:cNvPr id="9" name="TextBox 8"/>
          <p:cNvSpPr txBox="1"/>
          <p:nvPr/>
        </p:nvSpPr>
        <p:spPr>
          <a:xfrm>
            <a:off x="2972348" y="2496311"/>
            <a:ext cx="1801916" cy="615553"/>
          </a:xfrm>
          <a:prstGeom prst="rect">
            <a:avLst/>
          </a:prstGeom>
          <a:noFill/>
        </p:spPr>
        <p:txBody>
          <a:bodyPr wrap="square" lIns="0" tIns="0" rIns="0" bIns="0" anchor="t">
            <a:spAutoFit/>
          </a:bodyPr>
          <a:lstStyle/>
          <a:p>
            <a:pPr algn="ctr">
              <a:lnSpc>
                <a:spcPct val="100000"/>
              </a:lnSpc>
            </a:pPr>
            <a:r>
              <a:rPr sz="2000" b="1">
                <a:solidFill>
                  <a:srgbClr val="B50069"/>
                </a:solidFill>
                <a:latin typeface="Arial"/>
              </a:rPr>
              <a:t>Activation Protocol</a:t>
            </a:r>
          </a:p>
        </p:txBody>
      </p:sp>
      <p:sp>
        <p:nvSpPr>
          <p:cNvPr id="10" name="TextBox 9"/>
          <p:cNvSpPr txBox="1"/>
          <p:nvPr/>
        </p:nvSpPr>
        <p:spPr>
          <a:xfrm>
            <a:off x="2972348" y="3100196"/>
            <a:ext cx="1801916" cy="553998"/>
          </a:xfrm>
          <a:prstGeom prst="rect">
            <a:avLst/>
          </a:prstGeom>
          <a:noFill/>
        </p:spPr>
        <p:txBody>
          <a:bodyPr wrap="square" lIns="0" tIns="0" rIns="0" bIns="0" anchor="t">
            <a:spAutoFit/>
          </a:bodyPr>
          <a:lstStyle/>
          <a:p>
            <a:pPr algn="ctr">
              <a:lnSpc>
                <a:spcPct val="100000"/>
              </a:lnSpc>
            </a:pPr>
            <a:r>
              <a:rPr b="0">
                <a:latin typeface="Arial"/>
              </a:rPr>
              <a:t>Triggers your crisis response</a:t>
            </a:r>
          </a:p>
        </p:txBody>
      </p:sp>
      <p:sp>
        <p:nvSpPr>
          <p:cNvPr id="11" name="Rounded Rectangle 10"/>
          <p:cNvSpPr/>
          <p:nvPr/>
        </p:nvSpPr>
        <p:spPr>
          <a:xfrm>
            <a:off x="5085161" y="1874519"/>
            <a:ext cx="2021372"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5903823" y="2020823"/>
            <a:ext cx="384048" cy="384048"/>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3</a:t>
            </a:r>
          </a:p>
        </p:txBody>
      </p:sp>
      <p:sp>
        <p:nvSpPr>
          <p:cNvPr id="13" name="TextBox 12"/>
          <p:cNvSpPr txBox="1"/>
          <p:nvPr/>
        </p:nvSpPr>
        <p:spPr>
          <a:xfrm>
            <a:off x="5194889" y="2496311"/>
            <a:ext cx="1801916" cy="615553"/>
          </a:xfrm>
          <a:prstGeom prst="rect">
            <a:avLst/>
          </a:prstGeom>
          <a:noFill/>
        </p:spPr>
        <p:txBody>
          <a:bodyPr wrap="square" lIns="0" tIns="0" rIns="0" bIns="0" anchor="t">
            <a:spAutoFit/>
          </a:bodyPr>
          <a:lstStyle/>
          <a:p>
            <a:pPr algn="ctr">
              <a:lnSpc>
                <a:spcPct val="100000"/>
              </a:lnSpc>
            </a:pPr>
            <a:r>
              <a:rPr sz="2000" b="1">
                <a:solidFill>
                  <a:srgbClr val="FF9900"/>
                </a:solidFill>
                <a:latin typeface="Arial"/>
              </a:rPr>
              <a:t>Chain of Command</a:t>
            </a:r>
          </a:p>
        </p:txBody>
      </p:sp>
      <p:sp>
        <p:nvSpPr>
          <p:cNvPr id="14" name="TextBox 13"/>
          <p:cNvSpPr txBox="1"/>
          <p:nvPr/>
        </p:nvSpPr>
        <p:spPr>
          <a:xfrm>
            <a:off x="5194889" y="3100196"/>
            <a:ext cx="1801916" cy="830997"/>
          </a:xfrm>
          <a:prstGeom prst="rect">
            <a:avLst/>
          </a:prstGeom>
          <a:noFill/>
        </p:spPr>
        <p:txBody>
          <a:bodyPr wrap="square" lIns="0" tIns="0" rIns="0" bIns="0" anchor="t">
            <a:spAutoFit/>
          </a:bodyPr>
          <a:lstStyle/>
          <a:p>
            <a:pPr algn="ctr">
              <a:lnSpc>
                <a:spcPct val="100000"/>
              </a:lnSpc>
            </a:pPr>
            <a:r>
              <a:rPr b="0">
                <a:latin typeface="Arial"/>
              </a:rPr>
              <a:t>Lines of authority for crisis management</a:t>
            </a:r>
          </a:p>
        </p:txBody>
      </p:sp>
      <p:sp>
        <p:nvSpPr>
          <p:cNvPr id="15" name="Rounded Rectangle 14"/>
          <p:cNvSpPr/>
          <p:nvPr/>
        </p:nvSpPr>
        <p:spPr>
          <a:xfrm>
            <a:off x="7307701" y="1874519"/>
            <a:ext cx="2021372"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8126364" y="2020823"/>
            <a:ext cx="384048" cy="384048"/>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4</a:t>
            </a:r>
          </a:p>
        </p:txBody>
      </p:sp>
      <p:sp>
        <p:nvSpPr>
          <p:cNvPr id="17" name="TextBox 16"/>
          <p:cNvSpPr txBox="1"/>
          <p:nvPr/>
        </p:nvSpPr>
        <p:spPr>
          <a:xfrm>
            <a:off x="7417429" y="2496311"/>
            <a:ext cx="1801916" cy="615553"/>
          </a:xfrm>
          <a:prstGeom prst="rect">
            <a:avLst/>
          </a:prstGeom>
          <a:noFill/>
        </p:spPr>
        <p:txBody>
          <a:bodyPr wrap="square" lIns="0" tIns="0" rIns="0" bIns="0" anchor="t">
            <a:spAutoFit/>
          </a:bodyPr>
          <a:lstStyle/>
          <a:p>
            <a:pPr algn="ctr">
              <a:lnSpc>
                <a:spcPct val="100000"/>
              </a:lnSpc>
            </a:pPr>
            <a:r>
              <a:rPr sz="2000" b="1">
                <a:solidFill>
                  <a:srgbClr val="00279F"/>
                </a:solidFill>
                <a:latin typeface="Arial"/>
              </a:rPr>
              <a:t>Command Center</a:t>
            </a:r>
          </a:p>
        </p:txBody>
      </p:sp>
      <p:sp>
        <p:nvSpPr>
          <p:cNvPr id="18" name="TextBox 17"/>
          <p:cNvSpPr txBox="1"/>
          <p:nvPr/>
        </p:nvSpPr>
        <p:spPr>
          <a:xfrm>
            <a:off x="7417429" y="3100196"/>
            <a:ext cx="1801916" cy="830997"/>
          </a:xfrm>
          <a:prstGeom prst="rect">
            <a:avLst/>
          </a:prstGeom>
          <a:noFill/>
        </p:spPr>
        <p:txBody>
          <a:bodyPr wrap="square" lIns="0" tIns="0" rIns="0" bIns="0" anchor="t">
            <a:spAutoFit/>
          </a:bodyPr>
          <a:lstStyle/>
          <a:p>
            <a:pPr algn="ctr">
              <a:lnSpc>
                <a:spcPct val="100000"/>
              </a:lnSpc>
            </a:pPr>
            <a:r>
              <a:rPr b="0">
                <a:latin typeface="Arial"/>
              </a:rPr>
              <a:t>Base of operations for the crisis response</a:t>
            </a:r>
          </a:p>
        </p:txBody>
      </p:sp>
      <p:sp>
        <p:nvSpPr>
          <p:cNvPr id="19" name="Rounded Rectangle 18"/>
          <p:cNvSpPr/>
          <p:nvPr/>
        </p:nvSpPr>
        <p:spPr>
          <a:xfrm>
            <a:off x="9530242" y="1874519"/>
            <a:ext cx="2021372"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0" name="Oval 19"/>
          <p:cNvSpPr/>
          <p:nvPr/>
        </p:nvSpPr>
        <p:spPr>
          <a:xfrm>
            <a:off x="10348904" y="2020823"/>
            <a:ext cx="384048" cy="384048"/>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5</a:t>
            </a:r>
          </a:p>
        </p:txBody>
      </p:sp>
      <p:sp>
        <p:nvSpPr>
          <p:cNvPr id="21" name="TextBox 20"/>
          <p:cNvSpPr txBox="1"/>
          <p:nvPr/>
        </p:nvSpPr>
        <p:spPr>
          <a:xfrm>
            <a:off x="9639970" y="2496311"/>
            <a:ext cx="1801916" cy="615553"/>
          </a:xfrm>
          <a:prstGeom prst="rect">
            <a:avLst/>
          </a:prstGeom>
          <a:noFill/>
        </p:spPr>
        <p:txBody>
          <a:bodyPr wrap="square" lIns="0" tIns="0" rIns="0" bIns="0" anchor="t">
            <a:spAutoFit/>
          </a:bodyPr>
          <a:lstStyle/>
          <a:p>
            <a:pPr algn="ctr">
              <a:lnSpc>
                <a:spcPct val="100000"/>
              </a:lnSpc>
            </a:pPr>
            <a:r>
              <a:rPr sz="2000" b="1">
                <a:solidFill>
                  <a:srgbClr val="500093"/>
                </a:solidFill>
                <a:latin typeface="Arial"/>
              </a:rPr>
              <a:t>Response Actions Plan</a:t>
            </a:r>
          </a:p>
        </p:txBody>
      </p:sp>
      <p:sp>
        <p:nvSpPr>
          <p:cNvPr id="22" name="TextBox 21"/>
          <p:cNvSpPr txBox="1"/>
          <p:nvPr/>
        </p:nvSpPr>
        <p:spPr>
          <a:xfrm>
            <a:off x="9639970" y="3100196"/>
            <a:ext cx="1801916" cy="830997"/>
          </a:xfrm>
          <a:prstGeom prst="rect">
            <a:avLst/>
          </a:prstGeom>
          <a:noFill/>
        </p:spPr>
        <p:txBody>
          <a:bodyPr wrap="square" lIns="0" tIns="0" rIns="0" bIns="0" anchor="t">
            <a:spAutoFit/>
          </a:bodyPr>
          <a:lstStyle/>
          <a:p>
            <a:pPr algn="ctr">
              <a:lnSpc>
                <a:spcPct val="100000"/>
              </a:lnSpc>
            </a:pPr>
            <a:r>
              <a:rPr b="0">
                <a:latin typeface="Arial"/>
              </a:rPr>
              <a:t>Detailed plan for actions you will take</a:t>
            </a:r>
          </a:p>
        </p:txBody>
      </p:sp>
      <p:sp>
        <p:nvSpPr>
          <p:cNvPr id="23" name="Rounded Rectangle 22"/>
          <p:cNvSpPr/>
          <p:nvPr/>
        </p:nvSpPr>
        <p:spPr>
          <a:xfrm>
            <a:off x="640080" y="4306823"/>
            <a:ext cx="2021372"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4" name="Oval 23"/>
          <p:cNvSpPr/>
          <p:nvPr/>
        </p:nvSpPr>
        <p:spPr>
          <a:xfrm>
            <a:off x="1458742" y="4453127"/>
            <a:ext cx="384048" cy="384048"/>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6</a:t>
            </a:r>
          </a:p>
        </p:txBody>
      </p:sp>
      <p:sp>
        <p:nvSpPr>
          <p:cNvPr id="25" name="TextBox 24"/>
          <p:cNvSpPr txBox="1"/>
          <p:nvPr/>
        </p:nvSpPr>
        <p:spPr>
          <a:xfrm>
            <a:off x="749808" y="4928615"/>
            <a:ext cx="1801916" cy="492443"/>
          </a:xfrm>
          <a:prstGeom prst="rect">
            <a:avLst/>
          </a:prstGeom>
          <a:noFill/>
        </p:spPr>
        <p:txBody>
          <a:bodyPr wrap="square" lIns="0" tIns="0" rIns="0" bIns="0" anchor="t">
            <a:spAutoFit/>
          </a:bodyPr>
          <a:lstStyle/>
          <a:p>
            <a:pPr algn="ctr">
              <a:lnSpc>
                <a:spcPct val="100000"/>
              </a:lnSpc>
            </a:pPr>
            <a:r>
              <a:rPr sz="1600" b="1" dirty="0">
                <a:solidFill>
                  <a:srgbClr val="B50069"/>
                </a:solidFill>
                <a:latin typeface="Arial"/>
              </a:rPr>
              <a:t>Internal Communications</a:t>
            </a:r>
          </a:p>
        </p:txBody>
      </p:sp>
      <p:sp>
        <p:nvSpPr>
          <p:cNvPr id="26" name="TextBox 25"/>
          <p:cNvSpPr txBox="1"/>
          <p:nvPr/>
        </p:nvSpPr>
        <p:spPr>
          <a:xfrm>
            <a:off x="749808" y="5418200"/>
            <a:ext cx="1801916" cy="984885"/>
          </a:xfrm>
          <a:prstGeom prst="rect">
            <a:avLst/>
          </a:prstGeom>
          <a:noFill/>
        </p:spPr>
        <p:txBody>
          <a:bodyPr wrap="square" lIns="0" tIns="0" rIns="0" bIns="0" anchor="t">
            <a:spAutoFit/>
          </a:bodyPr>
          <a:lstStyle/>
          <a:p>
            <a:pPr algn="ctr">
              <a:lnSpc>
                <a:spcPct val="100000"/>
              </a:lnSpc>
            </a:pPr>
            <a:r>
              <a:rPr sz="1600" b="0" dirty="0">
                <a:latin typeface="Arial"/>
              </a:rPr>
              <a:t>Systems for crisis team com and info sharing with employees</a:t>
            </a:r>
          </a:p>
        </p:txBody>
      </p:sp>
      <p:sp>
        <p:nvSpPr>
          <p:cNvPr id="27" name="Rounded Rectangle 26"/>
          <p:cNvSpPr/>
          <p:nvPr/>
        </p:nvSpPr>
        <p:spPr>
          <a:xfrm>
            <a:off x="2862620" y="4306823"/>
            <a:ext cx="2021372"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8" name="Oval 27"/>
          <p:cNvSpPr/>
          <p:nvPr/>
        </p:nvSpPr>
        <p:spPr>
          <a:xfrm>
            <a:off x="3681282" y="4453127"/>
            <a:ext cx="384048" cy="384048"/>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7</a:t>
            </a:r>
          </a:p>
        </p:txBody>
      </p:sp>
      <p:sp>
        <p:nvSpPr>
          <p:cNvPr id="29" name="TextBox 28"/>
          <p:cNvSpPr txBox="1"/>
          <p:nvPr/>
        </p:nvSpPr>
        <p:spPr>
          <a:xfrm>
            <a:off x="2972348" y="4928615"/>
            <a:ext cx="1801916" cy="492443"/>
          </a:xfrm>
          <a:prstGeom prst="rect">
            <a:avLst/>
          </a:prstGeom>
          <a:noFill/>
        </p:spPr>
        <p:txBody>
          <a:bodyPr wrap="square" lIns="0" tIns="0" rIns="0" bIns="0" anchor="t">
            <a:spAutoFit/>
          </a:bodyPr>
          <a:lstStyle/>
          <a:p>
            <a:pPr algn="ctr">
              <a:lnSpc>
                <a:spcPct val="100000"/>
              </a:lnSpc>
            </a:pPr>
            <a:r>
              <a:rPr sz="1600" b="1" dirty="0">
                <a:solidFill>
                  <a:srgbClr val="FF9900"/>
                </a:solidFill>
                <a:latin typeface="Arial"/>
              </a:rPr>
              <a:t>External Communications</a:t>
            </a:r>
          </a:p>
        </p:txBody>
      </p:sp>
      <p:sp>
        <p:nvSpPr>
          <p:cNvPr id="30" name="TextBox 29"/>
          <p:cNvSpPr txBox="1"/>
          <p:nvPr/>
        </p:nvSpPr>
        <p:spPr>
          <a:xfrm>
            <a:off x="2972348" y="5532500"/>
            <a:ext cx="1801916" cy="984885"/>
          </a:xfrm>
          <a:prstGeom prst="rect">
            <a:avLst/>
          </a:prstGeom>
          <a:noFill/>
        </p:spPr>
        <p:txBody>
          <a:bodyPr wrap="square" lIns="0" tIns="0" rIns="0" bIns="0" anchor="t">
            <a:spAutoFit/>
          </a:bodyPr>
          <a:lstStyle/>
          <a:p>
            <a:pPr algn="ctr">
              <a:lnSpc>
                <a:spcPct val="100000"/>
              </a:lnSpc>
            </a:pPr>
            <a:r>
              <a:rPr sz="1600" b="0" dirty="0">
                <a:latin typeface="Arial"/>
              </a:rPr>
              <a:t>A plan for communicating with media and the public</a:t>
            </a:r>
          </a:p>
        </p:txBody>
      </p:sp>
      <p:sp>
        <p:nvSpPr>
          <p:cNvPr id="31" name="Rounded Rectangle 30"/>
          <p:cNvSpPr/>
          <p:nvPr/>
        </p:nvSpPr>
        <p:spPr>
          <a:xfrm>
            <a:off x="5085161" y="4306823"/>
            <a:ext cx="2021372"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32" name="Oval 31"/>
          <p:cNvSpPr/>
          <p:nvPr/>
        </p:nvSpPr>
        <p:spPr>
          <a:xfrm>
            <a:off x="5903823" y="4453127"/>
            <a:ext cx="384048" cy="384048"/>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8</a:t>
            </a:r>
          </a:p>
        </p:txBody>
      </p:sp>
      <p:sp>
        <p:nvSpPr>
          <p:cNvPr id="33" name="TextBox 32"/>
          <p:cNvSpPr txBox="1"/>
          <p:nvPr/>
        </p:nvSpPr>
        <p:spPr>
          <a:xfrm>
            <a:off x="5194889" y="4928615"/>
            <a:ext cx="1801916" cy="307777"/>
          </a:xfrm>
          <a:prstGeom prst="rect">
            <a:avLst/>
          </a:prstGeom>
          <a:noFill/>
        </p:spPr>
        <p:txBody>
          <a:bodyPr wrap="square" lIns="0" tIns="0" rIns="0" bIns="0" anchor="t">
            <a:spAutoFit/>
          </a:bodyPr>
          <a:lstStyle/>
          <a:p>
            <a:pPr algn="ctr">
              <a:lnSpc>
                <a:spcPct val="100000"/>
              </a:lnSpc>
            </a:pPr>
            <a:r>
              <a:rPr sz="2000" b="1">
                <a:solidFill>
                  <a:srgbClr val="00279F"/>
                </a:solidFill>
                <a:latin typeface="Arial"/>
              </a:rPr>
              <a:t>Resources</a:t>
            </a:r>
          </a:p>
        </p:txBody>
      </p:sp>
      <p:sp>
        <p:nvSpPr>
          <p:cNvPr id="34" name="TextBox 33"/>
          <p:cNvSpPr txBox="1"/>
          <p:nvPr/>
        </p:nvSpPr>
        <p:spPr>
          <a:xfrm>
            <a:off x="5194889" y="5303900"/>
            <a:ext cx="1801916" cy="738664"/>
          </a:xfrm>
          <a:prstGeom prst="rect">
            <a:avLst/>
          </a:prstGeom>
          <a:noFill/>
        </p:spPr>
        <p:txBody>
          <a:bodyPr wrap="square" lIns="0" tIns="0" rIns="0" bIns="0" anchor="t">
            <a:spAutoFit/>
          </a:bodyPr>
          <a:lstStyle/>
          <a:p>
            <a:pPr algn="ctr">
              <a:lnSpc>
                <a:spcPct val="100000"/>
              </a:lnSpc>
            </a:pPr>
            <a:r>
              <a:rPr sz="1600" b="0">
                <a:latin typeface="Arial"/>
              </a:rPr>
              <a:t>Equipment, supplies, outside advisors available</a:t>
            </a:r>
          </a:p>
        </p:txBody>
      </p:sp>
      <p:sp>
        <p:nvSpPr>
          <p:cNvPr id="35" name="Rounded Rectangle 34"/>
          <p:cNvSpPr/>
          <p:nvPr/>
        </p:nvSpPr>
        <p:spPr>
          <a:xfrm>
            <a:off x="7307701" y="4306823"/>
            <a:ext cx="2021372"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36" name="Oval 35"/>
          <p:cNvSpPr/>
          <p:nvPr/>
        </p:nvSpPr>
        <p:spPr>
          <a:xfrm>
            <a:off x="8126364" y="4453127"/>
            <a:ext cx="384048" cy="384048"/>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9</a:t>
            </a:r>
          </a:p>
        </p:txBody>
      </p:sp>
      <p:sp>
        <p:nvSpPr>
          <p:cNvPr id="37" name="TextBox 36"/>
          <p:cNvSpPr txBox="1"/>
          <p:nvPr/>
        </p:nvSpPr>
        <p:spPr>
          <a:xfrm>
            <a:off x="7417429" y="4928615"/>
            <a:ext cx="1801916" cy="307777"/>
          </a:xfrm>
          <a:prstGeom prst="rect">
            <a:avLst/>
          </a:prstGeom>
          <a:noFill/>
        </p:spPr>
        <p:txBody>
          <a:bodyPr wrap="square" lIns="0" tIns="0" rIns="0" bIns="0" anchor="t">
            <a:spAutoFit/>
          </a:bodyPr>
          <a:lstStyle/>
          <a:p>
            <a:pPr algn="ctr">
              <a:lnSpc>
                <a:spcPct val="100000"/>
              </a:lnSpc>
            </a:pPr>
            <a:r>
              <a:rPr sz="2000" b="1">
                <a:solidFill>
                  <a:srgbClr val="500093"/>
                </a:solidFill>
                <a:latin typeface="Arial"/>
              </a:rPr>
              <a:t>Training</a:t>
            </a:r>
          </a:p>
        </p:txBody>
      </p:sp>
      <p:sp>
        <p:nvSpPr>
          <p:cNvPr id="38" name="TextBox 37"/>
          <p:cNvSpPr txBox="1"/>
          <p:nvPr/>
        </p:nvSpPr>
        <p:spPr>
          <a:xfrm>
            <a:off x="7417429" y="5303900"/>
            <a:ext cx="1801916" cy="492443"/>
          </a:xfrm>
          <a:prstGeom prst="rect">
            <a:avLst/>
          </a:prstGeom>
          <a:noFill/>
        </p:spPr>
        <p:txBody>
          <a:bodyPr wrap="square" lIns="0" tIns="0" rIns="0" bIns="0" anchor="t">
            <a:spAutoFit/>
          </a:bodyPr>
          <a:lstStyle/>
          <a:p>
            <a:pPr algn="ctr">
              <a:lnSpc>
                <a:spcPct val="100000"/>
              </a:lnSpc>
            </a:pPr>
            <a:r>
              <a:rPr sz="1600" b="0">
                <a:latin typeface="Arial"/>
              </a:rPr>
              <a:t>Plans for practicing the crisis response</a:t>
            </a:r>
          </a:p>
        </p:txBody>
      </p:sp>
      <p:sp>
        <p:nvSpPr>
          <p:cNvPr id="39" name="Rounded Rectangle 38"/>
          <p:cNvSpPr/>
          <p:nvPr/>
        </p:nvSpPr>
        <p:spPr>
          <a:xfrm>
            <a:off x="9530242" y="4306823"/>
            <a:ext cx="2021372"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0" name="Oval 39"/>
          <p:cNvSpPr/>
          <p:nvPr/>
        </p:nvSpPr>
        <p:spPr>
          <a:xfrm>
            <a:off x="10348904" y="4453127"/>
            <a:ext cx="384048" cy="384048"/>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400" b="1">
                <a:solidFill>
                  <a:srgbClr val="FFFFFF"/>
                </a:solidFill>
                <a:latin typeface="Arial"/>
              </a:rPr>
              <a:t>10</a:t>
            </a:r>
          </a:p>
        </p:txBody>
      </p:sp>
      <p:sp>
        <p:nvSpPr>
          <p:cNvPr id="41" name="TextBox 40"/>
          <p:cNvSpPr txBox="1"/>
          <p:nvPr/>
        </p:nvSpPr>
        <p:spPr>
          <a:xfrm>
            <a:off x="9639970" y="4928615"/>
            <a:ext cx="1801916" cy="307777"/>
          </a:xfrm>
          <a:prstGeom prst="rect">
            <a:avLst/>
          </a:prstGeom>
          <a:noFill/>
        </p:spPr>
        <p:txBody>
          <a:bodyPr wrap="square" lIns="0" tIns="0" rIns="0" bIns="0" anchor="t">
            <a:spAutoFit/>
          </a:bodyPr>
          <a:lstStyle/>
          <a:p>
            <a:pPr algn="ctr">
              <a:lnSpc>
                <a:spcPct val="100000"/>
              </a:lnSpc>
            </a:pPr>
            <a:r>
              <a:rPr sz="2000" b="1">
                <a:solidFill>
                  <a:srgbClr val="B50069"/>
                </a:solidFill>
                <a:latin typeface="Arial"/>
              </a:rPr>
              <a:t>Review</a:t>
            </a:r>
          </a:p>
        </p:txBody>
      </p:sp>
      <p:sp>
        <p:nvSpPr>
          <p:cNvPr id="42" name="TextBox 41"/>
          <p:cNvSpPr txBox="1"/>
          <p:nvPr/>
        </p:nvSpPr>
        <p:spPr>
          <a:xfrm>
            <a:off x="9639970" y="5303900"/>
            <a:ext cx="1801916" cy="984885"/>
          </a:xfrm>
          <a:prstGeom prst="rect">
            <a:avLst/>
          </a:prstGeom>
          <a:noFill/>
        </p:spPr>
        <p:txBody>
          <a:bodyPr wrap="square" lIns="0" tIns="0" rIns="0" bIns="0" anchor="t">
            <a:spAutoFit/>
          </a:bodyPr>
          <a:lstStyle/>
          <a:p>
            <a:pPr algn="ctr">
              <a:lnSpc>
                <a:spcPct val="100000"/>
              </a:lnSpc>
            </a:pPr>
            <a:r>
              <a:rPr sz="1600" b="0">
                <a:latin typeface="Arial"/>
              </a:rPr>
              <a:t>Procedures for updating the plan and analyzing crisis response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Five Steps to Make a Crisis Management Plan</a:t>
            </a:r>
          </a:p>
        </p:txBody>
      </p:sp>
      <p:sp>
        <p:nvSpPr>
          <p:cNvPr id="3" name="Rounded Rectangle 2"/>
          <p:cNvSpPr/>
          <p:nvPr/>
        </p:nvSpPr>
        <p:spPr>
          <a:xfrm>
            <a:off x="640080" y="1874519"/>
            <a:ext cx="10911535" cy="810158"/>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804672" y="2028138"/>
            <a:ext cx="502920" cy="50292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b="1" dirty="0">
                <a:solidFill>
                  <a:srgbClr val="FFFFFF"/>
                </a:solidFill>
                <a:latin typeface="Arial"/>
              </a:rPr>
              <a:t>1</a:t>
            </a:r>
          </a:p>
        </p:txBody>
      </p:sp>
      <p:sp>
        <p:nvSpPr>
          <p:cNvPr id="5" name="TextBox 4"/>
          <p:cNvSpPr txBox="1"/>
          <p:nvPr/>
        </p:nvSpPr>
        <p:spPr>
          <a:xfrm>
            <a:off x="1508760" y="1771767"/>
            <a:ext cx="9878263" cy="1015663"/>
          </a:xfrm>
          <a:prstGeom prst="rect">
            <a:avLst/>
          </a:prstGeom>
          <a:noFill/>
        </p:spPr>
        <p:txBody>
          <a:bodyPr wrap="square" anchor="ctr">
            <a:spAutoFit/>
          </a:bodyPr>
          <a:lstStyle/>
          <a:p>
            <a:pPr>
              <a:lnSpc>
                <a:spcPct val="100000"/>
              </a:lnSpc>
            </a:pPr>
            <a:r>
              <a:rPr sz="2400" b="1" dirty="0">
                <a:solidFill>
                  <a:srgbClr val="500093"/>
                </a:solidFill>
                <a:latin typeface="Arial"/>
              </a:rPr>
              <a:t>Ground Rules &amp; Risk Assessment  </a:t>
            </a:r>
            <a:r>
              <a:rPr b="0" dirty="0">
                <a:latin typeface="Arial"/>
              </a:rPr>
              <a:t>Review your mission and values; identify top strategic priorities and all potential crisis types by probability and severity; </a:t>
            </a:r>
            <a:r>
              <a:rPr b="0" dirty="0" err="1">
                <a:latin typeface="Arial"/>
              </a:rPr>
              <a:t>analyse</a:t>
            </a:r>
            <a:r>
              <a:rPr b="0" dirty="0">
                <a:latin typeface="Arial"/>
              </a:rPr>
              <a:t> vulnerabilities and create a plan.</a:t>
            </a:r>
          </a:p>
        </p:txBody>
      </p:sp>
      <p:sp>
        <p:nvSpPr>
          <p:cNvPr id="6" name="Rounded Rectangle 5"/>
          <p:cNvSpPr/>
          <p:nvPr/>
        </p:nvSpPr>
        <p:spPr>
          <a:xfrm>
            <a:off x="640080" y="2849269"/>
            <a:ext cx="10911535" cy="810158"/>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7" name="Oval 6"/>
          <p:cNvSpPr/>
          <p:nvPr/>
        </p:nvSpPr>
        <p:spPr>
          <a:xfrm>
            <a:off x="804672" y="3002888"/>
            <a:ext cx="502920" cy="50292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b="1">
                <a:solidFill>
                  <a:srgbClr val="FFFFFF"/>
                </a:solidFill>
                <a:latin typeface="Arial"/>
              </a:rPr>
              <a:t>2</a:t>
            </a:r>
          </a:p>
        </p:txBody>
      </p:sp>
      <p:sp>
        <p:nvSpPr>
          <p:cNvPr id="8" name="TextBox 7"/>
          <p:cNvSpPr txBox="1"/>
          <p:nvPr/>
        </p:nvSpPr>
        <p:spPr>
          <a:xfrm>
            <a:off x="1508760" y="2885016"/>
            <a:ext cx="9878263" cy="738664"/>
          </a:xfrm>
          <a:prstGeom prst="rect">
            <a:avLst/>
          </a:prstGeom>
          <a:noFill/>
        </p:spPr>
        <p:txBody>
          <a:bodyPr wrap="square" anchor="ctr">
            <a:spAutoFit/>
          </a:bodyPr>
          <a:lstStyle/>
          <a:p>
            <a:pPr>
              <a:lnSpc>
                <a:spcPct val="100000"/>
              </a:lnSpc>
            </a:pPr>
            <a:r>
              <a:rPr sz="2400" b="1" dirty="0">
                <a:solidFill>
                  <a:srgbClr val="B50069"/>
                </a:solidFill>
                <a:latin typeface="Arial"/>
              </a:rPr>
              <a:t>Business Impact Analysis  </a:t>
            </a:r>
            <a:r>
              <a:rPr b="0" dirty="0">
                <a:latin typeface="Arial"/>
              </a:rPr>
              <a:t>Refine predictions of likely impact on your business — financial losses, disruption in production, delivery delays, or damage to reputation.</a:t>
            </a:r>
          </a:p>
        </p:txBody>
      </p:sp>
      <p:sp>
        <p:nvSpPr>
          <p:cNvPr id="9" name="Rounded Rectangle 8"/>
          <p:cNvSpPr/>
          <p:nvPr/>
        </p:nvSpPr>
        <p:spPr>
          <a:xfrm>
            <a:off x="640080" y="3824020"/>
            <a:ext cx="10911535" cy="810158"/>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0" name="Oval 9"/>
          <p:cNvSpPr/>
          <p:nvPr/>
        </p:nvSpPr>
        <p:spPr>
          <a:xfrm>
            <a:off x="804672" y="3977639"/>
            <a:ext cx="502920" cy="50292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b="1">
                <a:solidFill>
                  <a:srgbClr val="FFFFFF"/>
                </a:solidFill>
                <a:latin typeface="Arial"/>
              </a:rPr>
              <a:t>3</a:t>
            </a:r>
          </a:p>
        </p:txBody>
      </p:sp>
      <p:sp>
        <p:nvSpPr>
          <p:cNvPr id="11" name="TextBox 10"/>
          <p:cNvSpPr txBox="1"/>
          <p:nvPr/>
        </p:nvSpPr>
        <p:spPr>
          <a:xfrm>
            <a:off x="1508760" y="3721268"/>
            <a:ext cx="9878263" cy="1015663"/>
          </a:xfrm>
          <a:prstGeom prst="rect">
            <a:avLst/>
          </a:prstGeom>
          <a:noFill/>
        </p:spPr>
        <p:txBody>
          <a:bodyPr wrap="square" anchor="ctr">
            <a:spAutoFit/>
          </a:bodyPr>
          <a:lstStyle/>
          <a:p>
            <a:pPr>
              <a:lnSpc>
                <a:spcPct val="100000"/>
              </a:lnSpc>
            </a:pPr>
            <a:r>
              <a:rPr sz="2400" b="1" dirty="0">
                <a:solidFill>
                  <a:srgbClr val="FF9900"/>
                </a:solidFill>
                <a:latin typeface="Arial"/>
              </a:rPr>
              <a:t>Response and Contingency Planning  </a:t>
            </a:r>
            <a:r>
              <a:rPr b="0" dirty="0">
                <a:latin typeface="Arial"/>
              </a:rPr>
              <a:t>Determine adaptable ways to respond to crises — shutting down, assigning specific roles, consulting external specialists, communicating professionally.</a:t>
            </a:r>
          </a:p>
        </p:txBody>
      </p:sp>
      <p:sp>
        <p:nvSpPr>
          <p:cNvPr id="12" name="Rounded Rectangle 11"/>
          <p:cNvSpPr/>
          <p:nvPr/>
        </p:nvSpPr>
        <p:spPr>
          <a:xfrm>
            <a:off x="640080" y="4798770"/>
            <a:ext cx="10911535" cy="810158"/>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3" name="Oval 12"/>
          <p:cNvSpPr/>
          <p:nvPr/>
        </p:nvSpPr>
        <p:spPr>
          <a:xfrm>
            <a:off x="804672" y="4952390"/>
            <a:ext cx="502920" cy="50292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b="1">
                <a:solidFill>
                  <a:srgbClr val="FFFFFF"/>
                </a:solidFill>
                <a:latin typeface="Arial"/>
              </a:rPr>
              <a:t>4</a:t>
            </a:r>
          </a:p>
        </p:txBody>
      </p:sp>
      <p:sp>
        <p:nvSpPr>
          <p:cNvPr id="14" name="TextBox 13"/>
          <p:cNvSpPr txBox="1"/>
          <p:nvPr/>
        </p:nvSpPr>
        <p:spPr>
          <a:xfrm>
            <a:off x="1508760" y="4834517"/>
            <a:ext cx="9878263" cy="738664"/>
          </a:xfrm>
          <a:prstGeom prst="rect">
            <a:avLst/>
          </a:prstGeom>
          <a:noFill/>
        </p:spPr>
        <p:txBody>
          <a:bodyPr wrap="square" anchor="ctr">
            <a:spAutoFit/>
          </a:bodyPr>
          <a:lstStyle/>
          <a:p>
            <a:pPr>
              <a:lnSpc>
                <a:spcPct val="100000"/>
              </a:lnSpc>
            </a:pPr>
            <a:r>
              <a:rPr sz="2400" b="1" dirty="0">
                <a:solidFill>
                  <a:srgbClr val="00279F"/>
                </a:solidFill>
                <a:latin typeface="Arial"/>
              </a:rPr>
              <a:t>Training and Coordination  </a:t>
            </a:r>
            <a:r>
              <a:rPr b="0" dirty="0">
                <a:latin typeface="Arial"/>
              </a:rPr>
              <a:t>Ensure the team and other key staff know how to perform their roles; provide drills and tests regularly (e.g. once a quarter); coordinate teamwork.</a:t>
            </a:r>
          </a:p>
        </p:txBody>
      </p:sp>
      <p:sp>
        <p:nvSpPr>
          <p:cNvPr id="15" name="Rounded Rectangle 14"/>
          <p:cNvSpPr/>
          <p:nvPr/>
        </p:nvSpPr>
        <p:spPr>
          <a:xfrm>
            <a:off x="640080" y="5773521"/>
            <a:ext cx="10911535" cy="810158"/>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804672" y="5927140"/>
            <a:ext cx="502920" cy="50292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b="1">
                <a:solidFill>
                  <a:srgbClr val="FFFFFF"/>
                </a:solidFill>
                <a:latin typeface="Arial"/>
              </a:rPr>
              <a:t>5</a:t>
            </a:r>
          </a:p>
        </p:txBody>
      </p:sp>
      <p:sp>
        <p:nvSpPr>
          <p:cNvPr id="17" name="TextBox 16"/>
          <p:cNvSpPr txBox="1"/>
          <p:nvPr/>
        </p:nvSpPr>
        <p:spPr>
          <a:xfrm>
            <a:off x="1508760" y="5809268"/>
            <a:ext cx="9878263" cy="738664"/>
          </a:xfrm>
          <a:prstGeom prst="rect">
            <a:avLst/>
          </a:prstGeom>
          <a:noFill/>
        </p:spPr>
        <p:txBody>
          <a:bodyPr wrap="square" anchor="ctr">
            <a:spAutoFit/>
          </a:bodyPr>
          <a:lstStyle/>
          <a:p>
            <a:pPr>
              <a:lnSpc>
                <a:spcPct val="100000"/>
              </a:lnSpc>
            </a:pPr>
            <a:r>
              <a:rPr sz="2400" b="1" dirty="0">
                <a:solidFill>
                  <a:srgbClr val="500093"/>
                </a:solidFill>
                <a:latin typeface="Arial"/>
              </a:rPr>
              <a:t>Review and Update  </a:t>
            </a:r>
            <a:r>
              <a:rPr b="0" dirty="0">
                <a:latin typeface="Arial"/>
              </a:rPr>
              <a:t>Schedule a regular review of contents; incorporate recent changes to your business; after a crisis, review the response and incorporate lessons learnt.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stretch>
            <a:fillRect/>
          </a:stretch>
        </p:blipFill>
        <p:spPr>
          <a:xfrm>
            <a:off x="1209040" y="60960"/>
            <a:ext cx="9321800" cy="6797040"/>
          </a:xfrm>
          <a:prstGeom prst="rect">
            <a:avLst/>
          </a:prstGeom>
        </p:spPr>
      </p:pic>
    </p:spTree>
    <p:extLst>
      <p:ext uri="{BB962C8B-B14F-4D97-AF65-F5344CB8AC3E}">
        <p14:creationId xmlns:p14="http://schemas.microsoft.com/office/powerpoint/2010/main" val="117284357"/>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ASSESSMENT</a:t>
            </a:r>
          </a:p>
        </p:txBody>
      </p:sp>
      <p:sp>
        <p:nvSpPr>
          <p:cNvPr id="3" name="Content Placeholder 2"/>
          <p:cNvSpPr>
            <a:spLocks noGrp="1"/>
          </p:cNvSpPr>
          <p:nvPr>
            <p:ph idx="1"/>
          </p:nvPr>
        </p:nvSpPr>
        <p:spPr/>
        <p:txBody>
          <a:bodyPr/>
          <a:lstStyle/>
          <a:p>
            <a:r>
              <a:rPr lang="en-US" sz="2400" b="0" dirty="0"/>
              <a:t>A risk assessment is a systematic process of identifying hazards and evaluating any associated risks within a workplace, then implementing reasonable control measures to remove or reduce them.</a:t>
            </a:r>
          </a:p>
          <a:p>
            <a:r>
              <a:rPr lang="en-US" sz="2400" b="0" dirty="0"/>
              <a:t>Risk assessment determines possible mishaps, their likelihood and consequences, and the tolerances for such events. The results of this process may be expressed in a quantitative or qualitative fashion</a:t>
            </a:r>
          </a:p>
          <a:p>
            <a:r>
              <a:rPr lang="en-US" sz="2400" b="0" dirty="0"/>
              <a:t>The 3 main tasks of risk assessment are;</a:t>
            </a:r>
          </a:p>
          <a:p>
            <a:pPr lvl="1"/>
            <a:r>
              <a:rPr lang="en-US" sz="2000" b="0" dirty="0"/>
              <a:t>Risk identification.</a:t>
            </a:r>
          </a:p>
          <a:p>
            <a:pPr lvl="1"/>
            <a:r>
              <a:rPr lang="en-US" sz="2000" b="0" dirty="0"/>
              <a:t>Risk analysis.</a:t>
            </a:r>
          </a:p>
          <a:p>
            <a:pPr lvl="1"/>
            <a:r>
              <a:rPr lang="en-US" sz="2000" b="0" dirty="0"/>
              <a:t>Risk evaluation.</a:t>
            </a:r>
          </a:p>
          <a:p>
            <a:endParaRPr lang="en-US" sz="2400" b="0" dirty="0"/>
          </a:p>
          <a:p>
            <a:endParaRPr lang="en-US" sz="2400" dirty="0"/>
          </a:p>
        </p:txBody>
      </p:sp>
    </p:spTree>
    <p:extLst>
      <p:ext uri="{BB962C8B-B14F-4D97-AF65-F5344CB8AC3E}">
        <p14:creationId xmlns:p14="http://schemas.microsoft.com/office/powerpoint/2010/main" val="298313904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Steps in Risk Assessment</a:t>
            </a:r>
          </a:p>
        </p:txBody>
      </p:sp>
      <p:sp>
        <p:nvSpPr>
          <p:cNvPr id="3" name="Rounded Rectangle 2"/>
          <p:cNvSpPr/>
          <p:nvPr/>
        </p:nvSpPr>
        <p:spPr>
          <a:xfrm>
            <a:off x="640080" y="1874519"/>
            <a:ext cx="5318607" cy="14721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4" name="Oval 3"/>
          <p:cNvSpPr/>
          <p:nvPr/>
        </p:nvSpPr>
        <p:spPr>
          <a:xfrm>
            <a:off x="768096" y="2418587"/>
            <a:ext cx="384048" cy="384048"/>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1</a:t>
            </a:r>
          </a:p>
        </p:txBody>
      </p:sp>
      <p:sp>
        <p:nvSpPr>
          <p:cNvPr id="5" name="TextBox 4"/>
          <p:cNvSpPr txBox="1"/>
          <p:nvPr/>
        </p:nvSpPr>
        <p:spPr>
          <a:xfrm>
            <a:off x="1289304" y="2102779"/>
            <a:ext cx="4532223" cy="1015663"/>
          </a:xfrm>
          <a:prstGeom prst="rect">
            <a:avLst/>
          </a:prstGeom>
          <a:noFill/>
        </p:spPr>
        <p:txBody>
          <a:bodyPr wrap="square" anchor="ctr">
            <a:spAutoFit/>
          </a:bodyPr>
          <a:lstStyle/>
          <a:p>
            <a:pPr>
              <a:lnSpc>
                <a:spcPct val="100000"/>
              </a:lnSpc>
            </a:pPr>
            <a:r>
              <a:rPr sz="2000" b="1" dirty="0">
                <a:solidFill>
                  <a:srgbClr val="500093"/>
                </a:solidFill>
                <a:latin typeface="Arial"/>
              </a:rPr>
              <a:t>Hazard Identification</a:t>
            </a:r>
          </a:p>
          <a:p>
            <a:pPr>
              <a:lnSpc>
                <a:spcPct val="100000"/>
              </a:lnSpc>
            </a:pPr>
            <a:r>
              <a:rPr sz="2000" dirty="0">
                <a:latin typeface="Arial"/>
              </a:rPr>
              <a:t>Examining each work area/task to identify hazards “inherent in the job”</a:t>
            </a:r>
          </a:p>
        </p:txBody>
      </p:sp>
      <p:sp>
        <p:nvSpPr>
          <p:cNvPr id="6" name="Rounded Rectangle 5"/>
          <p:cNvSpPr/>
          <p:nvPr/>
        </p:nvSpPr>
        <p:spPr>
          <a:xfrm>
            <a:off x="640080" y="3493007"/>
            <a:ext cx="5318607" cy="1472184"/>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7" name="Oval 6"/>
          <p:cNvSpPr/>
          <p:nvPr/>
        </p:nvSpPr>
        <p:spPr>
          <a:xfrm>
            <a:off x="768096" y="4037075"/>
            <a:ext cx="384048" cy="384048"/>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2</a:t>
            </a:r>
          </a:p>
        </p:txBody>
      </p:sp>
      <p:sp>
        <p:nvSpPr>
          <p:cNvPr id="8" name="TextBox 7"/>
          <p:cNvSpPr txBox="1"/>
          <p:nvPr/>
        </p:nvSpPr>
        <p:spPr>
          <a:xfrm>
            <a:off x="1289304" y="3721267"/>
            <a:ext cx="4532223" cy="1015663"/>
          </a:xfrm>
          <a:prstGeom prst="rect">
            <a:avLst/>
          </a:prstGeom>
          <a:noFill/>
        </p:spPr>
        <p:txBody>
          <a:bodyPr wrap="square" anchor="ctr">
            <a:spAutoFit/>
          </a:bodyPr>
          <a:lstStyle/>
          <a:p>
            <a:pPr>
              <a:lnSpc>
                <a:spcPct val="100000"/>
              </a:lnSpc>
            </a:pPr>
            <a:r>
              <a:rPr sz="2000" b="1" dirty="0">
                <a:solidFill>
                  <a:srgbClr val="B50069"/>
                </a:solidFill>
                <a:latin typeface="Arial"/>
              </a:rPr>
              <a:t>Risk Identification</a:t>
            </a:r>
          </a:p>
          <a:p>
            <a:pPr>
              <a:lnSpc>
                <a:spcPct val="100000"/>
              </a:lnSpc>
            </a:pPr>
            <a:r>
              <a:rPr sz="2000" dirty="0">
                <a:latin typeface="Arial"/>
              </a:rPr>
              <a:t>Once a hazard is identified, the associated risk must be examined</a:t>
            </a:r>
          </a:p>
        </p:txBody>
      </p:sp>
      <p:sp>
        <p:nvSpPr>
          <p:cNvPr id="9" name="Rounded Rectangle 8"/>
          <p:cNvSpPr/>
          <p:nvPr/>
        </p:nvSpPr>
        <p:spPr>
          <a:xfrm>
            <a:off x="640080" y="5111495"/>
            <a:ext cx="5318607" cy="1472184"/>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0" name="Oval 9"/>
          <p:cNvSpPr/>
          <p:nvPr/>
        </p:nvSpPr>
        <p:spPr>
          <a:xfrm>
            <a:off x="768096" y="5655563"/>
            <a:ext cx="384048" cy="384048"/>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3</a:t>
            </a:r>
          </a:p>
        </p:txBody>
      </p:sp>
      <p:sp>
        <p:nvSpPr>
          <p:cNvPr id="11" name="TextBox 10"/>
          <p:cNvSpPr txBox="1"/>
          <p:nvPr/>
        </p:nvSpPr>
        <p:spPr>
          <a:xfrm>
            <a:off x="1289304" y="5339755"/>
            <a:ext cx="4532223" cy="1015663"/>
          </a:xfrm>
          <a:prstGeom prst="rect">
            <a:avLst/>
          </a:prstGeom>
          <a:noFill/>
        </p:spPr>
        <p:txBody>
          <a:bodyPr wrap="square" anchor="ctr">
            <a:spAutoFit/>
          </a:bodyPr>
          <a:lstStyle/>
          <a:p>
            <a:pPr>
              <a:lnSpc>
                <a:spcPct val="100000"/>
              </a:lnSpc>
            </a:pPr>
            <a:r>
              <a:rPr sz="2000" b="1" dirty="0">
                <a:solidFill>
                  <a:srgbClr val="FF9900"/>
                </a:solidFill>
                <a:latin typeface="Arial"/>
              </a:rPr>
              <a:t>Risk Assessment</a:t>
            </a:r>
          </a:p>
          <a:p>
            <a:pPr>
              <a:lnSpc>
                <a:spcPct val="100000"/>
              </a:lnSpc>
            </a:pPr>
            <a:r>
              <a:rPr sz="2000" dirty="0">
                <a:latin typeface="Arial"/>
              </a:rPr>
              <a:t>Evaluate the likelihood and probable consequences of a risk occurring</a:t>
            </a:r>
          </a:p>
        </p:txBody>
      </p:sp>
      <p:sp>
        <p:nvSpPr>
          <p:cNvPr id="12" name="Rounded Rectangle 11"/>
          <p:cNvSpPr/>
          <p:nvPr/>
        </p:nvSpPr>
        <p:spPr>
          <a:xfrm>
            <a:off x="6233007" y="1874519"/>
            <a:ext cx="5318607" cy="1472184"/>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3" name="Oval 12"/>
          <p:cNvSpPr/>
          <p:nvPr/>
        </p:nvSpPr>
        <p:spPr>
          <a:xfrm>
            <a:off x="6361023" y="2418587"/>
            <a:ext cx="384048" cy="384048"/>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4</a:t>
            </a:r>
          </a:p>
        </p:txBody>
      </p:sp>
      <p:sp>
        <p:nvSpPr>
          <p:cNvPr id="14" name="TextBox 13"/>
          <p:cNvSpPr txBox="1"/>
          <p:nvPr/>
        </p:nvSpPr>
        <p:spPr>
          <a:xfrm>
            <a:off x="6882231" y="1948891"/>
            <a:ext cx="4532223" cy="1323439"/>
          </a:xfrm>
          <a:prstGeom prst="rect">
            <a:avLst/>
          </a:prstGeom>
          <a:noFill/>
        </p:spPr>
        <p:txBody>
          <a:bodyPr wrap="square" anchor="ctr">
            <a:spAutoFit/>
          </a:bodyPr>
          <a:lstStyle/>
          <a:p>
            <a:pPr>
              <a:lnSpc>
                <a:spcPct val="100000"/>
              </a:lnSpc>
            </a:pPr>
            <a:r>
              <a:rPr sz="2000" b="1" dirty="0">
                <a:solidFill>
                  <a:srgbClr val="00279F"/>
                </a:solidFill>
                <a:latin typeface="Arial"/>
              </a:rPr>
              <a:t>Risk Control</a:t>
            </a:r>
          </a:p>
          <a:p>
            <a:pPr>
              <a:lnSpc>
                <a:spcPct val="100000"/>
              </a:lnSpc>
            </a:pPr>
            <a:r>
              <a:rPr sz="2000" dirty="0">
                <a:latin typeface="Arial"/>
              </a:rPr>
              <a:t>Urgent action for Critical/High risks — elimination, substitution, isolation, engineering, administrative controls</a:t>
            </a:r>
          </a:p>
        </p:txBody>
      </p:sp>
      <p:sp>
        <p:nvSpPr>
          <p:cNvPr id="15" name="Rounded Rectangle 14"/>
          <p:cNvSpPr/>
          <p:nvPr/>
        </p:nvSpPr>
        <p:spPr>
          <a:xfrm>
            <a:off x="6233007" y="3493007"/>
            <a:ext cx="5318607" cy="14721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6" name="Oval 15"/>
          <p:cNvSpPr/>
          <p:nvPr/>
        </p:nvSpPr>
        <p:spPr>
          <a:xfrm>
            <a:off x="6361023" y="4037075"/>
            <a:ext cx="384048" cy="384048"/>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5</a:t>
            </a:r>
          </a:p>
        </p:txBody>
      </p:sp>
      <p:sp>
        <p:nvSpPr>
          <p:cNvPr id="17" name="TextBox 16"/>
          <p:cNvSpPr txBox="1"/>
          <p:nvPr/>
        </p:nvSpPr>
        <p:spPr>
          <a:xfrm>
            <a:off x="6882231" y="3567379"/>
            <a:ext cx="4532223" cy="1323439"/>
          </a:xfrm>
          <a:prstGeom prst="rect">
            <a:avLst/>
          </a:prstGeom>
          <a:noFill/>
        </p:spPr>
        <p:txBody>
          <a:bodyPr wrap="square" anchor="ctr">
            <a:spAutoFit/>
          </a:bodyPr>
          <a:lstStyle/>
          <a:p>
            <a:pPr>
              <a:lnSpc>
                <a:spcPct val="100000"/>
              </a:lnSpc>
            </a:pPr>
            <a:r>
              <a:rPr sz="2000" b="1" dirty="0">
                <a:solidFill>
                  <a:srgbClr val="500093"/>
                </a:solidFill>
                <a:latin typeface="Arial"/>
              </a:rPr>
              <a:t>Documenting the Process</a:t>
            </a:r>
          </a:p>
          <a:p>
            <a:pPr>
              <a:lnSpc>
                <a:spcPct val="100000"/>
              </a:lnSpc>
            </a:pPr>
            <a:r>
              <a:rPr sz="2000" dirty="0">
                <a:latin typeface="Arial"/>
              </a:rPr>
              <a:t>Ensures identified control measures are implemented and tracked to manage future risks</a:t>
            </a:r>
          </a:p>
        </p:txBody>
      </p:sp>
      <p:sp>
        <p:nvSpPr>
          <p:cNvPr id="18" name="Rounded Rectangle 17"/>
          <p:cNvSpPr/>
          <p:nvPr/>
        </p:nvSpPr>
        <p:spPr>
          <a:xfrm>
            <a:off x="6233007" y="5111495"/>
            <a:ext cx="5318607" cy="1472184"/>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9" name="Oval 18"/>
          <p:cNvSpPr/>
          <p:nvPr/>
        </p:nvSpPr>
        <p:spPr>
          <a:xfrm>
            <a:off x="6361023" y="5655563"/>
            <a:ext cx="384048" cy="384048"/>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6</a:t>
            </a:r>
          </a:p>
        </p:txBody>
      </p:sp>
      <p:sp>
        <p:nvSpPr>
          <p:cNvPr id="20" name="TextBox 19"/>
          <p:cNvSpPr txBox="1"/>
          <p:nvPr/>
        </p:nvSpPr>
        <p:spPr>
          <a:xfrm>
            <a:off x="6882231" y="5185867"/>
            <a:ext cx="4532223" cy="1323439"/>
          </a:xfrm>
          <a:prstGeom prst="rect">
            <a:avLst/>
          </a:prstGeom>
          <a:noFill/>
        </p:spPr>
        <p:txBody>
          <a:bodyPr wrap="square" anchor="ctr">
            <a:spAutoFit/>
          </a:bodyPr>
          <a:lstStyle/>
          <a:p>
            <a:pPr>
              <a:lnSpc>
                <a:spcPct val="100000"/>
              </a:lnSpc>
            </a:pPr>
            <a:r>
              <a:rPr sz="2000" b="1" dirty="0">
                <a:solidFill>
                  <a:srgbClr val="B50069"/>
                </a:solidFill>
                <a:latin typeface="Arial"/>
              </a:rPr>
              <a:t>Monitoring &amp; Reviewing</a:t>
            </a:r>
          </a:p>
          <a:p>
            <a:pPr>
              <a:lnSpc>
                <a:spcPct val="100000"/>
              </a:lnSpc>
            </a:pPr>
            <a:r>
              <a:rPr sz="2000" dirty="0">
                <a:latin typeface="Arial"/>
              </a:rPr>
              <a:t>Evaluate the impact of controls applied and supervise concerned parties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Elements of risk assessment</a:t>
            </a:r>
          </a:p>
        </p:txBody>
      </p:sp>
      <p:sp>
        <p:nvSpPr>
          <p:cNvPr id="3" name="Content Placeholder 2"/>
          <p:cNvSpPr>
            <a:spLocks noGrp="1"/>
          </p:cNvSpPr>
          <p:nvPr>
            <p:ph idx="1"/>
          </p:nvPr>
        </p:nvSpPr>
        <p:spPr/>
        <p:txBody>
          <a:bodyPr/>
          <a:lstStyle/>
          <a:p>
            <a:pPr marL="0" indent="0">
              <a:buNone/>
            </a:pPr>
            <a:r>
              <a:rPr lang="en-US" sz="2400" b="0" dirty="0"/>
              <a:t>There are four parts to any good risk assessment;</a:t>
            </a:r>
          </a:p>
          <a:p>
            <a:r>
              <a:rPr lang="en-US" sz="2400" b="0" dirty="0"/>
              <a:t>Risk identification</a:t>
            </a:r>
          </a:p>
          <a:p>
            <a:r>
              <a:rPr lang="en-US" sz="2400" b="0" dirty="0"/>
              <a:t>Risk analysis</a:t>
            </a:r>
          </a:p>
          <a:p>
            <a:r>
              <a:rPr lang="en-US" sz="2400" b="0" dirty="0"/>
              <a:t>Risk likelihood and impact</a:t>
            </a:r>
          </a:p>
          <a:p>
            <a:r>
              <a:rPr lang="en-US" sz="2400" b="0" dirty="0"/>
              <a:t>Cost of solutions</a:t>
            </a:r>
            <a:endParaRPr lang="en-US" sz="2400" dirty="0"/>
          </a:p>
        </p:txBody>
      </p:sp>
    </p:spTree>
    <p:extLst>
      <p:ext uri="{BB962C8B-B14F-4D97-AF65-F5344CB8AC3E}">
        <p14:creationId xmlns:p14="http://schemas.microsoft.com/office/powerpoint/2010/main" val="3158809032"/>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isk Assessment Matrices - Tools to Visualise Risk"/>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831816"/>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Risk Assessment Methodologies</a:t>
            </a:r>
          </a:p>
        </p:txBody>
      </p:sp>
      <p:sp>
        <p:nvSpPr>
          <p:cNvPr id="3" name="Rounded Rectangle 2"/>
          <p:cNvSpPr/>
          <p:nvPr/>
        </p:nvSpPr>
        <p:spPr>
          <a:xfrm>
            <a:off x="640080" y="1874519"/>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804672" y="2039111"/>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Q</a:t>
            </a:r>
          </a:p>
        </p:txBody>
      </p:sp>
      <p:sp>
        <p:nvSpPr>
          <p:cNvPr id="5" name="TextBox 4"/>
          <p:cNvSpPr txBox="1"/>
          <p:nvPr/>
        </p:nvSpPr>
        <p:spPr>
          <a:xfrm>
            <a:off x="1399032" y="1934789"/>
            <a:ext cx="2542946" cy="615553"/>
          </a:xfrm>
          <a:prstGeom prst="rect">
            <a:avLst/>
          </a:prstGeom>
          <a:noFill/>
        </p:spPr>
        <p:txBody>
          <a:bodyPr wrap="square" lIns="0" tIns="0" rIns="0" bIns="0" anchor="ctr">
            <a:spAutoFit/>
          </a:bodyPr>
          <a:lstStyle/>
          <a:p>
            <a:pPr algn="l">
              <a:lnSpc>
                <a:spcPct val="100000"/>
              </a:lnSpc>
            </a:pPr>
            <a:r>
              <a:rPr sz="2000" b="1" dirty="0">
                <a:solidFill>
                  <a:srgbClr val="500093"/>
                </a:solidFill>
                <a:latin typeface="Arial"/>
              </a:rPr>
              <a:t>Quantitative Methods</a:t>
            </a:r>
          </a:p>
        </p:txBody>
      </p:sp>
      <p:sp>
        <p:nvSpPr>
          <p:cNvPr id="6" name="TextBox 5"/>
          <p:cNvSpPr txBox="1"/>
          <p:nvPr/>
        </p:nvSpPr>
        <p:spPr>
          <a:xfrm>
            <a:off x="804672" y="2579369"/>
            <a:ext cx="3173882" cy="1274708"/>
          </a:xfrm>
          <a:prstGeom prst="rect">
            <a:avLst/>
          </a:prstGeom>
          <a:noFill/>
        </p:spPr>
        <p:txBody>
          <a:bodyPr wrap="square" lIns="0" tIns="0" rIns="0" bIns="0" anchor="t">
            <a:spAutoFit/>
          </a:bodyPr>
          <a:lstStyle/>
          <a:p>
            <a:pPr algn="l">
              <a:lnSpc>
                <a:spcPct val="105000"/>
              </a:lnSpc>
            </a:pPr>
            <a:r>
              <a:rPr sz="1600" b="0" dirty="0">
                <a:latin typeface="Arial"/>
              </a:rPr>
              <a:t>Bring analytical rigor by attaching a monetary value to assets and risks — easy for exec</a:t>
            </a:r>
            <a:r>
              <a:rPr lang="en-US" sz="1600" b="0" dirty="0">
                <a:latin typeface="Arial"/>
              </a:rPr>
              <a:t>utive</a:t>
            </a:r>
            <a:r>
              <a:rPr sz="1600" b="0" dirty="0">
                <a:latin typeface="Arial"/>
              </a:rPr>
              <a:t>s and boards to understand; cost-benefit analyses guide mitigation</a:t>
            </a:r>
          </a:p>
        </p:txBody>
      </p:sp>
      <p:sp>
        <p:nvSpPr>
          <p:cNvPr id="7" name="Rounded Rectangle 6"/>
          <p:cNvSpPr/>
          <p:nvPr/>
        </p:nvSpPr>
        <p:spPr>
          <a:xfrm>
            <a:off x="4344314" y="1874519"/>
            <a:ext cx="3503066"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4508906" y="2039111"/>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Q</a:t>
            </a:r>
          </a:p>
        </p:txBody>
      </p:sp>
      <p:sp>
        <p:nvSpPr>
          <p:cNvPr id="9" name="TextBox 8"/>
          <p:cNvSpPr txBox="1"/>
          <p:nvPr/>
        </p:nvSpPr>
        <p:spPr>
          <a:xfrm>
            <a:off x="5103266" y="2088677"/>
            <a:ext cx="2542946" cy="307777"/>
          </a:xfrm>
          <a:prstGeom prst="rect">
            <a:avLst/>
          </a:prstGeom>
          <a:noFill/>
        </p:spPr>
        <p:txBody>
          <a:bodyPr wrap="square" lIns="0" tIns="0" rIns="0" bIns="0" anchor="ctr">
            <a:spAutoFit/>
          </a:bodyPr>
          <a:lstStyle/>
          <a:p>
            <a:pPr algn="l">
              <a:lnSpc>
                <a:spcPct val="100000"/>
              </a:lnSpc>
            </a:pPr>
            <a:r>
              <a:rPr sz="2000" b="1">
                <a:solidFill>
                  <a:srgbClr val="B50069"/>
                </a:solidFill>
                <a:latin typeface="Arial"/>
              </a:rPr>
              <a:t>Qualitative Methods</a:t>
            </a:r>
          </a:p>
        </p:txBody>
      </p:sp>
      <p:sp>
        <p:nvSpPr>
          <p:cNvPr id="10" name="TextBox 9"/>
          <p:cNvSpPr txBox="1"/>
          <p:nvPr/>
        </p:nvSpPr>
        <p:spPr>
          <a:xfrm>
            <a:off x="4508906" y="2579369"/>
            <a:ext cx="3173882" cy="1274708"/>
          </a:xfrm>
          <a:prstGeom prst="rect">
            <a:avLst/>
          </a:prstGeom>
          <a:noFill/>
        </p:spPr>
        <p:txBody>
          <a:bodyPr wrap="square" lIns="0" tIns="0" rIns="0" bIns="0" anchor="t">
            <a:spAutoFit/>
          </a:bodyPr>
          <a:lstStyle/>
          <a:p>
            <a:pPr algn="l">
              <a:lnSpc>
                <a:spcPct val="105000"/>
              </a:lnSpc>
            </a:pPr>
            <a:r>
              <a:rPr sz="1600" b="0" dirty="0">
                <a:latin typeface="Arial"/>
              </a:rPr>
              <a:t>A more journalistic approach — assessors talk with people throughout the organization; employees share how their jobs should be done</a:t>
            </a:r>
          </a:p>
        </p:txBody>
      </p:sp>
      <p:sp>
        <p:nvSpPr>
          <p:cNvPr id="11" name="Rounded Rectangle 10"/>
          <p:cNvSpPr/>
          <p:nvPr/>
        </p:nvSpPr>
        <p:spPr>
          <a:xfrm>
            <a:off x="8048548" y="1874519"/>
            <a:ext cx="3503066"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8213140" y="2039111"/>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S</a:t>
            </a:r>
          </a:p>
        </p:txBody>
      </p:sp>
      <p:sp>
        <p:nvSpPr>
          <p:cNvPr id="13" name="TextBox 12"/>
          <p:cNvSpPr txBox="1"/>
          <p:nvPr/>
        </p:nvSpPr>
        <p:spPr>
          <a:xfrm>
            <a:off x="8807500" y="1934790"/>
            <a:ext cx="2542946" cy="615553"/>
          </a:xfrm>
          <a:prstGeom prst="rect">
            <a:avLst/>
          </a:prstGeom>
          <a:noFill/>
        </p:spPr>
        <p:txBody>
          <a:bodyPr wrap="square" lIns="0" tIns="0" rIns="0" bIns="0" anchor="ctr">
            <a:spAutoFit/>
          </a:bodyPr>
          <a:lstStyle/>
          <a:p>
            <a:pPr algn="l">
              <a:lnSpc>
                <a:spcPct val="100000"/>
              </a:lnSpc>
            </a:pPr>
            <a:r>
              <a:rPr sz="2000" b="1">
                <a:solidFill>
                  <a:srgbClr val="FF9900"/>
                </a:solidFill>
                <a:latin typeface="Arial"/>
              </a:rPr>
              <a:t>Semi-Quantitative Methods</a:t>
            </a:r>
          </a:p>
        </p:txBody>
      </p:sp>
      <p:sp>
        <p:nvSpPr>
          <p:cNvPr id="14" name="TextBox 13"/>
          <p:cNvSpPr txBox="1"/>
          <p:nvPr/>
        </p:nvSpPr>
        <p:spPr>
          <a:xfrm>
            <a:off x="8213140" y="2579369"/>
            <a:ext cx="3173882" cy="757643"/>
          </a:xfrm>
          <a:prstGeom prst="rect">
            <a:avLst/>
          </a:prstGeom>
          <a:noFill/>
        </p:spPr>
        <p:txBody>
          <a:bodyPr wrap="square" lIns="0" tIns="0" rIns="0" bIns="0" anchor="t">
            <a:spAutoFit/>
          </a:bodyPr>
          <a:lstStyle/>
          <a:p>
            <a:pPr algn="l">
              <a:lnSpc>
                <a:spcPct val="105000"/>
              </a:lnSpc>
            </a:pPr>
            <a:r>
              <a:rPr sz="1600" b="0" dirty="0">
                <a:latin typeface="Arial"/>
              </a:rPr>
              <a:t>Combines previous methodologies — uses a numerical scale (e.g. 1–10 or 1–100) to assign a risk value</a:t>
            </a:r>
          </a:p>
        </p:txBody>
      </p:sp>
      <p:sp>
        <p:nvSpPr>
          <p:cNvPr id="15" name="Rounded Rectangle 14"/>
          <p:cNvSpPr/>
          <p:nvPr/>
        </p:nvSpPr>
        <p:spPr>
          <a:xfrm>
            <a:off x="640080" y="4306823"/>
            <a:ext cx="3503066"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804672" y="4471415"/>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800" b="1">
                <a:solidFill>
                  <a:srgbClr val="FFFFFF"/>
                </a:solidFill>
                <a:latin typeface="Arial"/>
              </a:rPr>
              <a:t>A</a:t>
            </a:r>
          </a:p>
        </p:txBody>
      </p:sp>
      <p:sp>
        <p:nvSpPr>
          <p:cNvPr id="17" name="TextBox 16"/>
          <p:cNvSpPr txBox="1"/>
          <p:nvPr/>
        </p:nvSpPr>
        <p:spPr>
          <a:xfrm>
            <a:off x="1399032" y="4309943"/>
            <a:ext cx="2542946" cy="615553"/>
          </a:xfrm>
          <a:prstGeom prst="rect">
            <a:avLst/>
          </a:prstGeom>
          <a:noFill/>
        </p:spPr>
        <p:txBody>
          <a:bodyPr wrap="square" lIns="0" tIns="0" rIns="0" bIns="0" anchor="ctr">
            <a:spAutoFit/>
          </a:bodyPr>
          <a:lstStyle/>
          <a:p>
            <a:pPr algn="l">
              <a:lnSpc>
                <a:spcPct val="100000"/>
              </a:lnSpc>
            </a:pPr>
            <a:r>
              <a:rPr sz="2000" b="1">
                <a:solidFill>
                  <a:srgbClr val="00279F"/>
                </a:solidFill>
                <a:latin typeface="Arial"/>
              </a:rPr>
              <a:t>Asset-Based Methods</a:t>
            </a:r>
          </a:p>
        </p:txBody>
      </p:sp>
      <p:sp>
        <p:nvSpPr>
          <p:cNvPr id="18" name="TextBox 17"/>
          <p:cNvSpPr txBox="1"/>
          <p:nvPr/>
        </p:nvSpPr>
        <p:spPr>
          <a:xfrm>
            <a:off x="804672" y="5011673"/>
            <a:ext cx="3173882" cy="1533240"/>
          </a:xfrm>
          <a:prstGeom prst="rect">
            <a:avLst/>
          </a:prstGeom>
          <a:noFill/>
        </p:spPr>
        <p:txBody>
          <a:bodyPr wrap="square" lIns="0" tIns="0" rIns="0" bIns="0" anchor="t">
            <a:spAutoFit/>
          </a:bodyPr>
          <a:lstStyle/>
          <a:p>
            <a:pPr algn="l">
              <a:lnSpc>
                <a:spcPct val="105000"/>
              </a:lnSpc>
            </a:pPr>
            <a:r>
              <a:rPr sz="1600" b="0" dirty="0">
                <a:latin typeface="Arial"/>
              </a:rPr>
              <a:t>Assets = hardware, software, and networks that handle information. Process: inventory assets, evaluate existing controls, identify threats/vulnerabilities, assess potential impact</a:t>
            </a:r>
          </a:p>
        </p:txBody>
      </p:sp>
      <p:sp>
        <p:nvSpPr>
          <p:cNvPr id="19" name="Rounded Rectangle 18"/>
          <p:cNvSpPr/>
          <p:nvPr/>
        </p:nvSpPr>
        <p:spPr>
          <a:xfrm>
            <a:off x="4344314" y="4306823"/>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0" name="Oval 19"/>
          <p:cNvSpPr/>
          <p:nvPr/>
        </p:nvSpPr>
        <p:spPr>
          <a:xfrm>
            <a:off x="4508906" y="4471415"/>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800" b="1">
                <a:solidFill>
                  <a:srgbClr val="FFFFFF"/>
                </a:solidFill>
                <a:latin typeface="Arial"/>
              </a:rPr>
              <a:t>V</a:t>
            </a:r>
          </a:p>
        </p:txBody>
      </p:sp>
      <p:sp>
        <p:nvSpPr>
          <p:cNvPr id="21" name="TextBox 20"/>
          <p:cNvSpPr txBox="1"/>
          <p:nvPr/>
        </p:nvSpPr>
        <p:spPr>
          <a:xfrm>
            <a:off x="5103266" y="4309944"/>
            <a:ext cx="2542946" cy="615553"/>
          </a:xfrm>
          <a:prstGeom prst="rect">
            <a:avLst/>
          </a:prstGeom>
          <a:noFill/>
        </p:spPr>
        <p:txBody>
          <a:bodyPr wrap="square" lIns="0" tIns="0" rIns="0" bIns="0" anchor="ctr">
            <a:spAutoFit/>
          </a:bodyPr>
          <a:lstStyle/>
          <a:p>
            <a:pPr algn="l">
              <a:lnSpc>
                <a:spcPct val="100000"/>
              </a:lnSpc>
            </a:pPr>
            <a:r>
              <a:rPr sz="2000" b="1">
                <a:solidFill>
                  <a:srgbClr val="500093"/>
                </a:solidFill>
                <a:latin typeface="Arial"/>
              </a:rPr>
              <a:t>Vulnerability-Based Methods</a:t>
            </a:r>
          </a:p>
        </p:txBody>
      </p:sp>
      <p:sp>
        <p:nvSpPr>
          <p:cNvPr id="22" name="TextBox 21"/>
          <p:cNvSpPr txBox="1"/>
          <p:nvPr/>
        </p:nvSpPr>
        <p:spPr>
          <a:xfrm>
            <a:off x="4508906" y="5011673"/>
            <a:ext cx="3173882" cy="1016176"/>
          </a:xfrm>
          <a:prstGeom prst="rect">
            <a:avLst/>
          </a:prstGeom>
          <a:noFill/>
        </p:spPr>
        <p:txBody>
          <a:bodyPr wrap="square" lIns="0" tIns="0" rIns="0" bIns="0" anchor="t">
            <a:spAutoFit/>
          </a:bodyPr>
          <a:lstStyle/>
          <a:p>
            <a:pPr algn="l">
              <a:lnSpc>
                <a:spcPct val="105000"/>
              </a:lnSpc>
            </a:pPr>
            <a:r>
              <a:rPr sz="1600" b="0">
                <a:latin typeface="Arial"/>
              </a:rPr>
              <a:t>Expand scope beyond assets, starting with an exam of known weaknesses and deficiencies within organizational systems</a:t>
            </a:r>
          </a:p>
        </p:txBody>
      </p:sp>
      <p:sp>
        <p:nvSpPr>
          <p:cNvPr id="23" name="Rounded Rectangle 22"/>
          <p:cNvSpPr/>
          <p:nvPr/>
        </p:nvSpPr>
        <p:spPr>
          <a:xfrm>
            <a:off x="8048548" y="4306823"/>
            <a:ext cx="3503066"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4" name="Oval 23"/>
          <p:cNvSpPr/>
          <p:nvPr/>
        </p:nvSpPr>
        <p:spPr>
          <a:xfrm>
            <a:off x="8213140" y="4471415"/>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800" b="1">
                <a:solidFill>
                  <a:srgbClr val="FFFFFF"/>
                </a:solidFill>
                <a:latin typeface="Arial"/>
              </a:rPr>
              <a:t>T</a:t>
            </a:r>
          </a:p>
        </p:txBody>
      </p:sp>
      <p:sp>
        <p:nvSpPr>
          <p:cNvPr id="25" name="TextBox 24"/>
          <p:cNvSpPr txBox="1"/>
          <p:nvPr/>
        </p:nvSpPr>
        <p:spPr>
          <a:xfrm>
            <a:off x="8807500" y="4309943"/>
            <a:ext cx="2542946" cy="615553"/>
          </a:xfrm>
          <a:prstGeom prst="rect">
            <a:avLst/>
          </a:prstGeom>
          <a:noFill/>
        </p:spPr>
        <p:txBody>
          <a:bodyPr wrap="square" lIns="0" tIns="0" rIns="0" bIns="0" anchor="ctr">
            <a:spAutoFit/>
          </a:bodyPr>
          <a:lstStyle/>
          <a:p>
            <a:pPr algn="l">
              <a:lnSpc>
                <a:spcPct val="100000"/>
              </a:lnSpc>
            </a:pPr>
            <a:r>
              <a:rPr sz="2000" b="1">
                <a:solidFill>
                  <a:srgbClr val="B50069"/>
                </a:solidFill>
                <a:latin typeface="Arial"/>
              </a:rPr>
              <a:t>Threat-Based Methods</a:t>
            </a:r>
          </a:p>
        </p:txBody>
      </p:sp>
      <p:sp>
        <p:nvSpPr>
          <p:cNvPr id="26" name="TextBox 25"/>
          <p:cNvSpPr txBox="1"/>
          <p:nvPr/>
        </p:nvSpPr>
        <p:spPr>
          <a:xfrm>
            <a:off x="8213140" y="5011673"/>
            <a:ext cx="3173882" cy="1016176"/>
          </a:xfrm>
          <a:prstGeom prst="rect">
            <a:avLst/>
          </a:prstGeom>
          <a:noFill/>
        </p:spPr>
        <p:txBody>
          <a:bodyPr wrap="square" lIns="0" tIns="0" rIns="0" bIns="0" anchor="t">
            <a:spAutoFit/>
          </a:bodyPr>
          <a:lstStyle/>
          <a:p>
            <a:pPr algn="l">
              <a:lnSpc>
                <a:spcPct val="105000"/>
              </a:lnSpc>
            </a:pPr>
            <a:r>
              <a:rPr sz="1600" b="0">
                <a:latin typeface="Arial"/>
              </a:rPr>
              <a:t>Supply a more complete assessment of overall risk posture, evaluating the conditions that create risk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CONTINUITY</a:t>
            </a:r>
          </a:p>
        </p:txBody>
      </p:sp>
      <p:sp>
        <p:nvSpPr>
          <p:cNvPr id="3" name="Content Placeholder 2"/>
          <p:cNvSpPr>
            <a:spLocks noGrp="1"/>
          </p:cNvSpPr>
          <p:nvPr>
            <p:ph idx="1"/>
          </p:nvPr>
        </p:nvSpPr>
        <p:spPr>
          <a:xfrm>
            <a:off x="1016000" y="1752600"/>
            <a:ext cx="10871200" cy="4495800"/>
          </a:xfrm>
        </p:spPr>
        <p:txBody>
          <a:bodyPr/>
          <a:lstStyle/>
          <a:p>
            <a:r>
              <a:rPr lang="en-US" b="0" dirty="0"/>
              <a:t>Business continuity is </a:t>
            </a:r>
            <a:r>
              <a:rPr lang="en-US" dirty="0"/>
              <a:t>a business' level of readiness to maintain critical functions after an emergency or disruption</a:t>
            </a:r>
            <a:r>
              <a:rPr lang="en-US" b="0" dirty="0"/>
              <a:t>.</a:t>
            </a:r>
          </a:p>
          <a:p>
            <a:r>
              <a:rPr lang="en-US" b="0" dirty="0"/>
              <a:t>A business continuity plan (BCP) is a document that outlines how a business will continue operating during an unplanned disruption in service.</a:t>
            </a:r>
          </a:p>
          <a:p>
            <a:r>
              <a:rPr lang="en-US" b="0" dirty="0"/>
              <a:t>The main goal of business continuity planning is to support key company activities during a crisis. </a:t>
            </a:r>
          </a:p>
          <a:p>
            <a:pPr lvl="1"/>
            <a:r>
              <a:rPr lang="en-US" b="0" dirty="0"/>
              <a:t>Planning ensures a company can run with limited resources or restricted access to buildings. </a:t>
            </a:r>
          </a:p>
          <a:p>
            <a:pPr lvl="1"/>
            <a:r>
              <a:rPr lang="en-US" b="0" dirty="0"/>
              <a:t>Continuity planning also aims to minimize revenue or reputation losses.</a:t>
            </a:r>
            <a:endParaRPr lang="en-US" dirty="0"/>
          </a:p>
        </p:txBody>
      </p:sp>
    </p:spTree>
    <p:extLst>
      <p:ext uri="{BB962C8B-B14F-4D97-AF65-F5344CB8AC3E}">
        <p14:creationId xmlns:p14="http://schemas.microsoft.com/office/powerpoint/2010/main" val="979617292"/>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Benefits of Business Continuity Planning</a:t>
            </a:r>
          </a:p>
        </p:txBody>
      </p:sp>
      <p:sp>
        <p:nvSpPr>
          <p:cNvPr id="3" name="Rounded Rectangle 2"/>
          <p:cNvSpPr/>
          <p:nvPr/>
        </p:nvSpPr>
        <p:spPr>
          <a:xfrm>
            <a:off x="640080" y="1874519"/>
            <a:ext cx="5364327" cy="7863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4" name="Oval 3"/>
          <p:cNvSpPr/>
          <p:nvPr/>
        </p:nvSpPr>
        <p:spPr>
          <a:xfrm>
            <a:off x="777240" y="2107691"/>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5" name="TextBox 4"/>
          <p:cNvSpPr txBox="1"/>
          <p:nvPr/>
        </p:nvSpPr>
        <p:spPr>
          <a:xfrm>
            <a:off x="1234440" y="1959934"/>
            <a:ext cx="4587087" cy="615553"/>
          </a:xfrm>
          <a:prstGeom prst="rect">
            <a:avLst/>
          </a:prstGeom>
          <a:noFill/>
        </p:spPr>
        <p:txBody>
          <a:bodyPr wrap="square" lIns="0" tIns="0" rIns="0" bIns="0" anchor="ctr">
            <a:spAutoFit/>
          </a:bodyPr>
          <a:lstStyle/>
          <a:p>
            <a:pPr algn="l">
              <a:lnSpc>
                <a:spcPct val="100000"/>
              </a:lnSpc>
            </a:pPr>
            <a:r>
              <a:rPr sz="2000" b="0" dirty="0">
                <a:latin typeface="Arial"/>
              </a:rPr>
              <a:t>Keep your business trading during and after an incident</a:t>
            </a:r>
          </a:p>
        </p:txBody>
      </p:sp>
      <p:sp>
        <p:nvSpPr>
          <p:cNvPr id="6" name="Rounded Rectangle 5"/>
          <p:cNvSpPr/>
          <p:nvPr/>
        </p:nvSpPr>
        <p:spPr>
          <a:xfrm>
            <a:off x="6187287" y="1874519"/>
            <a:ext cx="5364327" cy="786384"/>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7" name="Oval 6"/>
          <p:cNvSpPr/>
          <p:nvPr/>
        </p:nvSpPr>
        <p:spPr>
          <a:xfrm>
            <a:off x="6324447" y="2107691"/>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8" name="TextBox 7"/>
          <p:cNvSpPr txBox="1"/>
          <p:nvPr/>
        </p:nvSpPr>
        <p:spPr>
          <a:xfrm>
            <a:off x="6781647" y="1959934"/>
            <a:ext cx="4587087" cy="615553"/>
          </a:xfrm>
          <a:prstGeom prst="rect">
            <a:avLst/>
          </a:prstGeom>
          <a:noFill/>
        </p:spPr>
        <p:txBody>
          <a:bodyPr wrap="square" lIns="0" tIns="0" rIns="0" bIns="0" anchor="ctr">
            <a:spAutoFit/>
          </a:bodyPr>
          <a:lstStyle/>
          <a:p>
            <a:pPr algn="l">
              <a:lnSpc>
                <a:spcPct val="100000"/>
              </a:lnSpc>
            </a:pPr>
            <a:r>
              <a:rPr sz="2000" b="0">
                <a:latin typeface="Arial"/>
              </a:rPr>
              <a:t>Recover operations more quickly after interruptions</a:t>
            </a:r>
          </a:p>
        </p:txBody>
      </p:sp>
      <p:sp>
        <p:nvSpPr>
          <p:cNvPr id="9" name="Rounded Rectangle 8"/>
          <p:cNvSpPr/>
          <p:nvPr/>
        </p:nvSpPr>
        <p:spPr>
          <a:xfrm>
            <a:off x="640080" y="2843783"/>
            <a:ext cx="5364327" cy="786384"/>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0" name="Oval 9"/>
          <p:cNvSpPr/>
          <p:nvPr/>
        </p:nvSpPr>
        <p:spPr>
          <a:xfrm>
            <a:off x="777240" y="3076955"/>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11" name="TextBox 10"/>
          <p:cNvSpPr txBox="1"/>
          <p:nvPr/>
        </p:nvSpPr>
        <p:spPr>
          <a:xfrm>
            <a:off x="1234440" y="2929198"/>
            <a:ext cx="4587087" cy="615553"/>
          </a:xfrm>
          <a:prstGeom prst="rect">
            <a:avLst/>
          </a:prstGeom>
          <a:noFill/>
        </p:spPr>
        <p:txBody>
          <a:bodyPr wrap="square" lIns="0" tIns="0" rIns="0" bIns="0" anchor="ctr">
            <a:spAutoFit/>
          </a:bodyPr>
          <a:lstStyle/>
          <a:p>
            <a:pPr algn="l">
              <a:lnSpc>
                <a:spcPct val="100000"/>
              </a:lnSpc>
            </a:pPr>
            <a:r>
              <a:rPr sz="2000" b="0">
                <a:latin typeface="Arial"/>
              </a:rPr>
              <a:t>Reduce costs and duration of any disruption</a:t>
            </a:r>
          </a:p>
        </p:txBody>
      </p:sp>
      <p:sp>
        <p:nvSpPr>
          <p:cNvPr id="12" name="Rounded Rectangle 11"/>
          <p:cNvSpPr/>
          <p:nvPr/>
        </p:nvSpPr>
        <p:spPr>
          <a:xfrm>
            <a:off x="6187287" y="2843783"/>
            <a:ext cx="5364327" cy="786384"/>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3" name="Oval 12"/>
          <p:cNvSpPr/>
          <p:nvPr/>
        </p:nvSpPr>
        <p:spPr>
          <a:xfrm>
            <a:off x="6324447" y="3076955"/>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14" name="TextBox 13"/>
          <p:cNvSpPr txBox="1"/>
          <p:nvPr/>
        </p:nvSpPr>
        <p:spPr>
          <a:xfrm>
            <a:off x="6781647" y="3083086"/>
            <a:ext cx="4587087" cy="307777"/>
          </a:xfrm>
          <a:prstGeom prst="rect">
            <a:avLst/>
          </a:prstGeom>
          <a:noFill/>
        </p:spPr>
        <p:txBody>
          <a:bodyPr wrap="square" lIns="0" tIns="0" rIns="0" bIns="0" anchor="ctr">
            <a:spAutoFit/>
          </a:bodyPr>
          <a:lstStyle/>
          <a:p>
            <a:pPr algn="l">
              <a:lnSpc>
                <a:spcPct val="100000"/>
              </a:lnSpc>
            </a:pPr>
            <a:r>
              <a:rPr sz="2000" b="0">
                <a:latin typeface="Arial"/>
              </a:rPr>
              <a:t>Mitigate risks and financial exposure</a:t>
            </a:r>
          </a:p>
        </p:txBody>
      </p:sp>
      <p:sp>
        <p:nvSpPr>
          <p:cNvPr id="15" name="Rounded Rectangle 14"/>
          <p:cNvSpPr/>
          <p:nvPr/>
        </p:nvSpPr>
        <p:spPr>
          <a:xfrm>
            <a:off x="640080" y="3813047"/>
            <a:ext cx="5364327" cy="7863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6" name="Oval 15"/>
          <p:cNvSpPr/>
          <p:nvPr/>
        </p:nvSpPr>
        <p:spPr>
          <a:xfrm>
            <a:off x="777240" y="404621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17" name="TextBox 16"/>
          <p:cNvSpPr txBox="1"/>
          <p:nvPr/>
        </p:nvSpPr>
        <p:spPr>
          <a:xfrm>
            <a:off x="1234440" y="4052350"/>
            <a:ext cx="4587087" cy="307777"/>
          </a:xfrm>
          <a:prstGeom prst="rect">
            <a:avLst/>
          </a:prstGeom>
          <a:noFill/>
        </p:spPr>
        <p:txBody>
          <a:bodyPr wrap="square" lIns="0" tIns="0" rIns="0" bIns="0" anchor="ctr">
            <a:spAutoFit/>
          </a:bodyPr>
          <a:lstStyle/>
          <a:p>
            <a:pPr algn="l">
              <a:lnSpc>
                <a:spcPct val="100000"/>
              </a:lnSpc>
            </a:pPr>
            <a:r>
              <a:rPr sz="2000" b="0">
                <a:latin typeface="Arial"/>
              </a:rPr>
              <a:t>Build customer confidence and trust</a:t>
            </a:r>
          </a:p>
        </p:txBody>
      </p:sp>
      <p:sp>
        <p:nvSpPr>
          <p:cNvPr id="18" name="Rounded Rectangle 17"/>
          <p:cNvSpPr/>
          <p:nvPr/>
        </p:nvSpPr>
        <p:spPr>
          <a:xfrm>
            <a:off x="6187287" y="3813047"/>
            <a:ext cx="5364327" cy="786384"/>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9" name="Oval 18"/>
          <p:cNvSpPr/>
          <p:nvPr/>
        </p:nvSpPr>
        <p:spPr>
          <a:xfrm>
            <a:off x="6324447" y="404621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20" name="TextBox 19"/>
          <p:cNvSpPr txBox="1"/>
          <p:nvPr/>
        </p:nvSpPr>
        <p:spPr>
          <a:xfrm>
            <a:off x="6781647" y="4052350"/>
            <a:ext cx="4587087" cy="307777"/>
          </a:xfrm>
          <a:prstGeom prst="rect">
            <a:avLst/>
          </a:prstGeom>
          <a:noFill/>
        </p:spPr>
        <p:txBody>
          <a:bodyPr wrap="square" lIns="0" tIns="0" rIns="0" bIns="0" anchor="ctr">
            <a:spAutoFit/>
          </a:bodyPr>
          <a:lstStyle/>
          <a:p>
            <a:pPr algn="l">
              <a:lnSpc>
                <a:spcPct val="100000"/>
              </a:lnSpc>
            </a:pPr>
            <a:r>
              <a:rPr sz="2000" b="0">
                <a:latin typeface="Arial"/>
              </a:rPr>
              <a:t>Develop confidence within the business</a:t>
            </a:r>
          </a:p>
        </p:txBody>
      </p:sp>
      <p:sp>
        <p:nvSpPr>
          <p:cNvPr id="21" name="Rounded Rectangle 20"/>
          <p:cNvSpPr/>
          <p:nvPr/>
        </p:nvSpPr>
        <p:spPr>
          <a:xfrm>
            <a:off x="640080" y="4782311"/>
            <a:ext cx="5364327" cy="786384"/>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22" name="Oval 21"/>
          <p:cNvSpPr/>
          <p:nvPr/>
        </p:nvSpPr>
        <p:spPr>
          <a:xfrm>
            <a:off x="777240" y="5015483"/>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23" name="TextBox 22"/>
          <p:cNvSpPr txBox="1"/>
          <p:nvPr/>
        </p:nvSpPr>
        <p:spPr>
          <a:xfrm>
            <a:off x="1234440" y="5021614"/>
            <a:ext cx="4587087" cy="307777"/>
          </a:xfrm>
          <a:prstGeom prst="rect">
            <a:avLst/>
          </a:prstGeom>
          <a:noFill/>
        </p:spPr>
        <p:txBody>
          <a:bodyPr wrap="square" lIns="0" tIns="0" rIns="0" bIns="0" anchor="ctr">
            <a:spAutoFit/>
          </a:bodyPr>
          <a:lstStyle/>
          <a:p>
            <a:pPr algn="l">
              <a:lnSpc>
                <a:spcPct val="100000"/>
              </a:lnSpc>
            </a:pPr>
            <a:r>
              <a:rPr sz="2000" b="0">
                <a:latin typeface="Arial"/>
              </a:rPr>
              <a:t>Safeguard company reputation</a:t>
            </a:r>
          </a:p>
        </p:txBody>
      </p:sp>
      <p:sp>
        <p:nvSpPr>
          <p:cNvPr id="24" name="Rounded Rectangle 23"/>
          <p:cNvSpPr/>
          <p:nvPr/>
        </p:nvSpPr>
        <p:spPr>
          <a:xfrm>
            <a:off x="6187287" y="4782311"/>
            <a:ext cx="5364327" cy="786384"/>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25" name="Oval 24"/>
          <p:cNvSpPr/>
          <p:nvPr/>
        </p:nvSpPr>
        <p:spPr>
          <a:xfrm>
            <a:off x="6324447" y="5015483"/>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26" name="TextBox 25"/>
          <p:cNvSpPr txBox="1"/>
          <p:nvPr/>
        </p:nvSpPr>
        <p:spPr>
          <a:xfrm>
            <a:off x="6781647" y="4867726"/>
            <a:ext cx="4587087" cy="615553"/>
          </a:xfrm>
          <a:prstGeom prst="rect">
            <a:avLst/>
          </a:prstGeom>
          <a:noFill/>
        </p:spPr>
        <p:txBody>
          <a:bodyPr wrap="square" lIns="0" tIns="0" rIns="0" bIns="0" anchor="ctr">
            <a:spAutoFit/>
          </a:bodyPr>
          <a:lstStyle/>
          <a:p>
            <a:pPr algn="l">
              <a:lnSpc>
                <a:spcPct val="100000"/>
              </a:lnSpc>
            </a:pPr>
            <a:r>
              <a:rPr sz="2000" b="0">
                <a:latin typeface="Arial"/>
              </a:rPr>
              <a:t>Comply with regulatory or legal requirements</a:t>
            </a:r>
          </a:p>
        </p:txBody>
      </p:sp>
      <p:sp>
        <p:nvSpPr>
          <p:cNvPr id="27" name="Rounded Rectangle 26"/>
          <p:cNvSpPr/>
          <p:nvPr/>
        </p:nvSpPr>
        <p:spPr>
          <a:xfrm>
            <a:off x="640080" y="5751575"/>
            <a:ext cx="5364327" cy="7863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28" name="Oval 27"/>
          <p:cNvSpPr/>
          <p:nvPr/>
        </p:nvSpPr>
        <p:spPr>
          <a:xfrm>
            <a:off x="777240" y="5984747"/>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29" name="TextBox 28"/>
          <p:cNvSpPr txBox="1"/>
          <p:nvPr/>
        </p:nvSpPr>
        <p:spPr>
          <a:xfrm>
            <a:off x="1234440" y="5836990"/>
            <a:ext cx="4587087" cy="615553"/>
          </a:xfrm>
          <a:prstGeom prst="rect">
            <a:avLst/>
          </a:prstGeom>
          <a:noFill/>
        </p:spPr>
        <p:txBody>
          <a:bodyPr wrap="square" lIns="0" tIns="0" rIns="0" bIns="0" anchor="ctr">
            <a:spAutoFit/>
          </a:bodyPr>
          <a:lstStyle/>
          <a:p>
            <a:pPr algn="l">
              <a:lnSpc>
                <a:spcPct val="100000"/>
              </a:lnSpc>
            </a:pPr>
            <a:r>
              <a:rPr sz="2000" b="0">
                <a:latin typeface="Arial"/>
              </a:rPr>
              <a:t>Insure against otherwise unacceptable risks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4 Ps of Business Continuity</a:t>
            </a:r>
          </a:p>
        </p:txBody>
      </p:sp>
      <p:sp>
        <p:nvSpPr>
          <p:cNvPr id="3" name="Rounded Rectangle 2"/>
          <p:cNvSpPr/>
          <p:nvPr/>
        </p:nvSpPr>
        <p:spPr>
          <a:xfrm>
            <a:off x="640080" y="2103120"/>
            <a:ext cx="2522143" cy="3749039"/>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1558251" y="2377440"/>
            <a:ext cx="685800" cy="6858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P</a:t>
            </a:r>
          </a:p>
        </p:txBody>
      </p:sp>
      <p:sp>
        <p:nvSpPr>
          <p:cNvPr id="5" name="TextBox 4"/>
          <p:cNvSpPr txBox="1"/>
          <p:nvPr/>
        </p:nvSpPr>
        <p:spPr>
          <a:xfrm>
            <a:off x="777240" y="3246120"/>
            <a:ext cx="2247823" cy="369332"/>
          </a:xfrm>
          <a:prstGeom prst="rect">
            <a:avLst/>
          </a:prstGeom>
          <a:noFill/>
        </p:spPr>
        <p:txBody>
          <a:bodyPr wrap="square" lIns="0" tIns="0" rIns="0" bIns="0" anchor="t">
            <a:spAutoFit/>
          </a:bodyPr>
          <a:lstStyle/>
          <a:p>
            <a:pPr algn="ctr">
              <a:lnSpc>
                <a:spcPct val="100000"/>
              </a:lnSpc>
            </a:pPr>
            <a:r>
              <a:rPr sz="2400" b="1">
                <a:solidFill>
                  <a:srgbClr val="500093"/>
                </a:solidFill>
                <a:latin typeface="Arial"/>
              </a:rPr>
              <a:t>People</a:t>
            </a:r>
          </a:p>
        </p:txBody>
      </p:sp>
      <p:sp>
        <p:nvSpPr>
          <p:cNvPr id="6" name="TextBox 5"/>
          <p:cNvSpPr txBox="1"/>
          <p:nvPr/>
        </p:nvSpPr>
        <p:spPr>
          <a:xfrm>
            <a:off x="822960" y="3794760"/>
            <a:ext cx="2156383" cy="989438"/>
          </a:xfrm>
          <a:prstGeom prst="rect">
            <a:avLst/>
          </a:prstGeom>
          <a:noFill/>
        </p:spPr>
        <p:txBody>
          <a:bodyPr wrap="square" lIns="0" tIns="0" rIns="0" bIns="0" anchor="t">
            <a:spAutoFit/>
          </a:bodyPr>
          <a:lstStyle/>
          <a:p>
            <a:pPr algn="ctr">
              <a:lnSpc>
                <a:spcPct val="110000"/>
              </a:lnSpc>
            </a:pPr>
            <a:r>
              <a:rPr sz="2000" b="0">
                <a:latin typeface="Arial"/>
              </a:rPr>
              <a:t>Covers your staff, customers, and clients</a:t>
            </a:r>
          </a:p>
        </p:txBody>
      </p:sp>
      <p:sp>
        <p:nvSpPr>
          <p:cNvPr id="7" name="Rounded Rectangle 6"/>
          <p:cNvSpPr/>
          <p:nvPr/>
        </p:nvSpPr>
        <p:spPr>
          <a:xfrm>
            <a:off x="3436543" y="2103120"/>
            <a:ext cx="2522143" cy="3749039"/>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4354715" y="2377440"/>
            <a:ext cx="685800" cy="6858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P</a:t>
            </a:r>
          </a:p>
        </p:txBody>
      </p:sp>
      <p:sp>
        <p:nvSpPr>
          <p:cNvPr id="9" name="TextBox 8"/>
          <p:cNvSpPr txBox="1"/>
          <p:nvPr/>
        </p:nvSpPr>
        <p:spPr>
          <a:xfrm>
            <a:off x="3573703" y="3246120"/>
            <a:ext cx="2247823" cy="369332"/>
          </a:xfrm>
          <a:prstGeom prst="rect">
            <a:avLst/>
          </a:prstGeom>
          <a:noFill/>
        </p:spPr>
        <p:txBody>
          <a:bodyPr wrap="square" lIns="0" tIns="0" rIns="0" bIns="0" anchor="t">
            <a:spAutoFit/>
          </a:bodyPr>
          <a:lstStyle/>
          <a:p>
            <a:pPr algn="ctr">
              <a:lnSpc>
                <a:spcPct val="100000"/>
              </a:lnSpc>
            </a:pPr>
            <a:r>
              <a:rPr sz="2400" b="1">
                <a:solidFill>
                  <a:srgbClr val="B50069"/>
                </a:solidFill>
                <a:latin typeface="Arial"/>
              </a:rPr>
              <a:t>Processes</a:t>
            </a:r>
          </a:p>
        </p:txBody>
      </p:sp>
      <p:sp>
        <p:nvSpPr>
          <p:cNvPr id="10" name="TextBox 9"/>
          <p:cNvSpPr txBox="1"/>
          <p:nvPr/>
        </p:nvSpPr>
        <p:spPr>
          <a:xfrm>
            <a:off x="3619423" y="3794760"/>
            <a:ext cx="2156383" cy="1666546"/>
          </a:xfrm>
          <a:prstGeom prst="rect">
            <a:avLst/>
          </a:prstGeom>
          <a:noFill/>
        </p:spPr>
        <p:txBody>
          <a:bodyPr wrap="square" lIns="0" tIns="0" rIns="0" bIns="0" anchor="t">
            <a:spAutoFit/>
          </a:bodyPr>
          <a:lstStyle/>
          <a:p>
            <a:pPr algn="ctr">
              <a:lnSpc>
                <a:spcPct val="110000"/>
              </a:lnSpc>
            </a:pPr>
            <a:r>
              <a:rPr sz="2000" b="0">
                <a:latin typeface="Arial"/>
              </a:rPr>
              <a:t>The technology and strategies your business uses to keep everything running</a:t>
            </a:r>
          </a:p>
        </p:txBody>
      </p:sp>
      <p:sp>
        <p:nvSpPr>
          <p:cNvPr id="11" name="Rounded Rectangle 10"/>
          <p:cNvSpPr/>
          <p:nvPr/>
        </p:nvSpPr>
        <p:spPr>
          <a:xfrm>
            <a:off x="6233007" y="2103120"/>
            <a:ext cx="2522143" cy="3749039"/>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7151179" y="2377440"/>
            <a:ext cx="685800" cy="6858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P</a:t>
            </a:r>
          </a:p>
        </p:txBody>
      </p:sp>
      <p:sp>
        <p:nvSpPr>
          <p:cNvPr id="13" name="TextBox 12"/>
          <p:cNvSpPr txBox="1"/>
          <p:nvPr/>
        </p:nvSpPr>
        <p:spPr>
          <a:xfrm>
            <a:off x="6370167" y="3246120"/>
            <a:ext cx="2247823" cy="369332"/>
          </a:xfrm>
          <a:prstGeom prst="rect">
            <a:avLst/>
          </a:prstGeom>
          <a:noFill/>
        </p:spPr>
        <p:txBody>
          <a:bodyPr wrap="square" lIns="0" tIns="0" rIns="0" bIns="0" anchor="t">
            <a:spAutoFit/>
          </a:bodyPr>
          <a:lstStyle/>
          <a:p>
            <a:pPr algn="ctr">
              <a:lnSpc>
                <a:spcPct val="100000"/>
              </a:lnSpc>
            </a:pPr>
            <a:r>
              <a:rPr sz="2400" b="1">
                <a:solidFill>
                  <a:srgbClr val="FF9900"/>
                </a:solidFill>
                <a:latin typeface="Arial"/>
              </a:rPr>
              <a:t>Premises</a:t>
            </a:r>
          </a:p>
        </p:txBody>
      </p:sp>
      <p:sp>
        <p:nvSpPr>
          <p:cNvPr id="14" name="TextBox 13"/>
          <p:cNvSpPr txBox="1"/>
          <p:nvPr/>
        </p:nvSpPr>
        <p:spPr>
          <a:xfrm>
            <a:off x="6415887" y="3794760"/>
            <a:ext cx="2156383" cy="1666546"/>
          </a:xfrm>
          <a:prstGeom prst="rect">
            <a:avLst/>
          </a:prstGeom>
          <a:noFill/>
        </p:spPr>
        <p:txBody>
          <a:bodyPr wrap="square" lIns="0" tIns="0" rIns="0" bIns="0" anchor="t">
            <a:spAutoFit/>
          </a:bodyPr>
          <a:lstStyle/>
          <a:p>
            <a:pPr algn="ctr">
              <a:lnSpc>
                <a:spcPct val="110000"/>
              </a:lnSpc>
            </a:pPr>
            <a:r>
              <a:rPr sz="2000" b="0">
                <a:latin typeface="Arial"/>
              </a:rPr>
              <a:t>Covers the buildings and spaces your business operates from</a:t>
            </a:r>
          </a:p>
        </p:txBody>
      </p:sp>
      <p:sp>
        <p:nvSpPr>
          <p:cNvPr id="15" name="Rounded Rectangle 14"/>
          <p:cNvSpPr/>
          <p:nvPr/>
        </p:nvSpPr>
        <p:spPr>
          <a:xfrm>
            <a:off x="9029471" y="2103120"/>
            <a:ext cx="2522143" cy="3749039"/>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9947643" y="2377440"/>
            <a:ext cx="685800" cy="6858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P</a:t>
            </a:r>
          </a:p>
        </p:txBody>
      </p:sp>
      <p:sp>
        <p:nvSpPr>
          <p:cNvPr id="17" name="TextBox 16"/>
          <p:cNvSpPr txBox="1"/>
          <p:nvPr/>
        </p:nvSpPr>
        <p:spPr>
          <a:xfrm>
            <a:off x="9166631" y="3246120"/>
            <a:ext cx="2247823" cy="369332"/>
          </a:xfrm>
          <a:prstGeom prst="rect">
            <a:avLst/>
          </a:prstGeom>
          <a:noFill/>
        </p:spPr>
        <p:txBody>
          <a:bodyPr wrap="square" lIns="0" tIns="0" rIns="0" bIns="0" anchor="t">
            <a:spAutoFit/>
          </a:bodyPr>
          <a:lstStyle/>
          <a:p>
            <a:pPr algn="ctr">
              <a:lnSpc>
                <a:spcPct val="100000"/>
              </a:lnSpc>
            </a:pPr>
            <a:r>
              <a:rPr sz="2400" b="1">
                <a:solidFill>
                  <a:srgbClr val="00279F"/>
                </a:solidFill>
                <a:latin typeface="Arial"/>
              </a:rPr>
              <a:t>Providers</a:t>
            </a:r>
          </a:p>
        </p:txBody>
      </p:sp>
      <p:sp>
        <p:nvSpPr>
          <p:cNvPr id="18" name="TextBox 17"/>
          <p:cNvSpPr txBox="1"/>
          <p:nvPr/>
        </p:nvSpPr>
        <p:spPr>
          <a:xfrm>
            <a:off x="9212351" y="3794760"/>
            <a:ext cx="2156383" cy="1666546"/>
          </a:xfrm>
          <a:prstGeom prst="rect">
            <a:avLst/>
          </a:prstGeom>
          <a:noFill/>
        </p:spPr>
        <p:txBody>
          <a:bodyPr wrap="square" lIns="0" tIns="0" rIns="0" bIns="0" anchor="t">
            <a:spAutoFit/>
          </a:bodyPr>
          <a:lstStyle/>
          <a:p>
            <a:pPr algn="ctr">
              <a:lnSpc>
                <a:spcPct val="110000"/>
              </a:lnSpc>
            </a:pPr>
            <a:r>
              <a:rPr sz="2000" b="0">
                <a:latin typeface="Arial"/>
              </a:rPr>
              <a:t>Parties your business relies on for resources, like suppliers and partners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Components of a Business Continuity Plan</a:t>
            </a:r>
          </a:p>
        </p:txBody>
      </p:sp>
      <p:sp>
        <p:nvSpPr>
          <p:cNvPr id="3" name="Rounded Rectangle 2"/>
          <p:cNvSpPr/>
          <p:nvPr/>
        </p:nvSpPr>
        <p:spPr>
          <a:xfrm>
            <a:off x="640080" y="1874519"/>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804672" y="2039111"/>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1</a:t>
            </a:r>
          </a:p>
        </p:txBody>
      </p:sp>
      <p:sp>
        <p:nvSpPr>
          <p:cNvPr id="5" name="TextBox 4"/>
          <p:cNvSpPr txBox="1"/>
          <p:nvPr/>
        </p:nvSpPr>
        <p:spPr>
          <a:xfrm>
            <a:off x="1399032" y="2031526"/>
            <a:ext cx="2542946" cy="307777"/>
          </a:xfrm>
          <a:prstGeom prst="rect">
            <a:avLst/>
          </a:prstGeom>
          <a:noFill/>
        </p:spPr>
        <p:txBody>
          <a:bodyPr wrap="square" lIns="0" tIns="0" rIns="0" bIns="0" anchor="ctr">
            <a:spAutoFit/>
          </a:bodyPr>
          <a:lstStyle/>
          <a:p>
            <a:pPr algn="l">
              <a:lnSpc>
                <a:spcPct val="100000"/>
              </a:lnSpc>
            </a:pPr>
            <a:r>
              <a:rPr sz="2000" b="1">
                <a:solidFill>
                  <a:srgbClr val="500093"/>
                </a:solidFill>
                <a:latin typeface="Arial"/>
              </a:rPr>
              <a:t>Risks &amp; Impact</a:t>
            </a:r>
          </a:p>
        </p:txBody>
      </p:sp>
      <p:sp>
        <p:nvSpPr>
          <p:cNvPr id="6" name="TextBox 5"/>
          <p:cNvSpPr txBox="1"/>
          <p:nvPr/>
        </p:nvSpPr>
        <p:spPr>
          <a:xfrm>
            <a:off x="804672" y="2560319"/>
            <a:ext cx="3173882" cy="947119"/>
          </a:xfrm>
          <a:prstGeom prst="rect">
            <a:avLst/>
          </a:prstGeom>
          <a:noFill/>
        </p:spPr>
        <p:txBody>
          <a:bodyPr wrap="square" lIns="0" tIns="0" rIns="0" bIns="0" anchor="t">
            <a:spAutoFit/>
          </a:bodyPr>
          <a:lstStyle/>
          <a:p>
            <a:pPr algn="l">
              <a:lnSpc>
                <a:spcPct val="105000"/>
              </a:lnSpc>
            </a:pPr>
            <a:r>
              <a:rPr sz="2000" b="0" dirty="0">
                <a:latin typeface="Arial"/>
              </a:rPr>
              <a:t>Potential business impact should be </a:t>
            </a:r>
            <a:r>
              <a:rPr sz="2000" b="0" dirty="0" err="1">
                <a:latin typeface="Arial"/>
              </a:rPr>
              <a:t>analysed</a:t>
            </a:r>
            <a:r>
              <a:rPr sz="2000" b="0" dirty="0">
                <a:latin typeface="Arial"/>
              </a:rPr>
              <a:t> and assessed</a:t>
            </a:r>
          </a:p>
        </p:txBody>
      </p:sp>
      <p:sp>
        <p:nvSpPr>
          <p:cNvPr id="7" name="Rounded Rectangle 6"/>
          <p:cNvSpPr/>
          <p:nvPr/>
        </p:nvSpPr>
        <p:spPr>
          <a:xfrm>
            <a:off x="4344314" y="1874519"/>
            <a:ext cx="3503066"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4508906" y="2039111"/>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2</a:t>
            </a:r>
          </a:p>
        </p:txBody>
      </p:sp>
      <p:sp>
        <p:nvSpPr>
          <p:cNvPr id="9" name="TextBox 8"/>
          <p:cNvSpPr txBox="1"/>
          <p:nvPr/>
        </p:nvSpPr>
        <p:spPr>
          <a:xfrm>
            <a:off x="5103266" y="2031526"/>
            <a:ext cx="2542946" cy="307777"/>
          </a:xfrm>
          <a:prstGeom prst="rect">
            <a:avLst/>
          </a:prstGeom>
          <a:noFill/>
        </p:spPr>
        <p:txBody>
          <a:bodyPr wrap="square" lIns="0" tIns="0" rIns="0" bIns="0" anchor="ctr">
            <a:spAutoFit/>
          </a:bodyPr>
          <a:lstStyle/>
          <a:p>
            <a:pPr algn="l">
              <a:lnSpc>
                <a:spcPct val="100000"/>
              </a:lnSpc>
            </a:pPr>
            <a:r>
              <a:rPr sz="2000" b="1" dirty="0">
                <a:solidFill>
                  <a:srgbClr val="B50069"/>
                </a:solidFill>
                <a:latin typeface="Arial"/>
              </a:rPr>
              <a:t>Response Planning</a:t>
            </a:r>
          </a:p>
        </p:txBody>
      </p:sp>
      <p:sp>
        <p:nvSpPr>
          <p:cNvPr id="10" name="TextBox 9"/>
          <p:cNvSpPr txBox="1"/>
          <p:nvPr/>
        </p:nvSpPr>
        <p:spPr>
          <a:xfrm>
            <a:off x="4508906" y="2560319"/>
            <a:ext cx="3173882" cy="1270284"/>
          </a:xfrm>
          <a:prstGeom prst="rect">
            <a:avLst/>
          </a:prstGeom>
          <a:noFill/>
        </p:spPr>
        <p:txBody>
          <a:bodyPr wrap="square" lIns="0" tIns="0" rIns="0" bIns="0" anchor="t">
            <a:spAutoFit/>
          </a:bodyPr>
          <a:lstStyle/>
          <a:p>
            <a:pPr algn="l">
              <a:lnSpc>
                <a:spcPct val="105000"/>
              </a:lnSpc>
            </a:pPr>
            <a:r>
              <a:rPr sz="2000" b="0">
                <a:latin typeface="Arial"/>
              </a:rPr>
              <a:t>Planning an effective response to ensure proper response in case of a cyber attack</a:t>
            </a:r>
          </a:p>
        </p:txBody>
      </p:sp>
      <p:sp>
        <p:nvSpPr>
          <p:cNvPr id="11" name="Rounded Rectangle 10"/>
          <p:cNvSpPr/>
          <p:nvPr/>
        </p:nvSpPr>
        <p:spPr>
          <a:xfrm>
            <a:off x="8048548" y="1874519"/>
            <a:ext cx="3503066"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8213140" y="2039111"/>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3</a:t>
            </a:r>
          </a:p>
        </p:txBody>
      </p:sp>
      <p:sp>
        <p:nvSpPr>
          <p:cNvPr id="13" name="TextBox 12"/>
          <p:cNvSpPr txBox="1"/>
          <p:nvPr/>
        </p:nvSpPr>
        <p:spPr>
          <a:xfrm>
            <a:off x="8807500" y="1934789"/>
            <a:ext cx="2542946" cy="615553"/>
          </a:xfrm>
          <a:prstGeom prst="rect">
            <a:avLst/>
          </a:prstGeom>
          <a:noFill/>
        </p:spPr>
        <p:txBody>
          <a:bodyPr wrap="square" lIns="0" tIns="0" rIns="0" bIns="0" anchor="ctr">
            <a:spAutoFit/>
          </a:bodyPr>
          <a:lstStyle/>
          <a:p>
            <a:pPr algn="l">
              <a:lnSpc>
                <a:spcPct val="100000"/>
              </a:lnSpc>
            </a:pPr>
            <a:r>
              <a:rPr sz="2000" b="1" dirty="0">
                <a:solidFill>
                  <a:srgbClr val="FF9900"/>
                </a:solidFill>
                <a:latin typeface="Arial"/>
              </a:rPr>
              <a:t>Roles &amp; Responsibilities</a:t>
            </a:r>
          </a:p>
        </p:txBody>
      </p:sp>
      <p:sp>
        <p:nvSpPr>
          <p:cNvPr id="14" name="TextBox 13"/>
          <p:cNvSpPr txBox="1"/>
          <p:nvPr/>
        </p:nvSpPr>
        <p:spPr>
          <a:xfrm>
            <a:off x="8213140" y="2588894"/>
            <a:ext cx="3173882" cy="947119"/>
          </a:xfrm>
          <a:prstGeom prst="rect">
            <a:avLst/>
          </a:prstGeom>
          <a:noFill/>
        </p:spPr>
        <p:txBody>
          <a:bodyPr wrap="square" lIns="0" tIns="0" rIns="0" bIns="0" anchor="t">
            <a:spAutoFit/>
          </a:bodyPr>
          <a:lstStyle/>
          <a:p>
            <a:pPr algn="l">
              <a:lnSpc>
                <a:spcPct val="105000"/>
              </a:lnSpc>
            </a:pPr>
            <a:r>
              <a:rPr sz="2000" b="0" dirty="0">
                <a:latin typeface="Arial"/>
              </a:rPr>
              <a:t>Should be clearly spelt out and concerned persons informed accordingly</a:t>
            </a:r>
          </a:p>
        </p:txBody>
      </p:sp>
      <p:sp>
        <p:nvSpPr>
          <p:cNvPr id="15" name="Rounded Rectangle 14"/>
          <p:cNvSpPr/>
          <p:nvPr/>
        </p:nvSpPr>
        <p:spPr>
          <a:xfrm>
            <a:off x="640080" y="4306823"/>
            <a:ext cx="3503066"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804672" y="4471415"/>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4</a:t>
            </a:r>
          </a:p>
        </p:txBody>
      </p:sp>
      <p:sp>
        <p:nvSpPr>
          <p:cNvPr id="17" name="TextBox 16"/>
          <p:cNvSpPr txBox="1"/>
          <p:nvPr/>
        </p:nvSpPr>
        <p:spPr>
          <a:xfrm>
            <a:off x="1399032" y="4463830"/>
            <a:ext cx="2542946" cy="307777"/>
          </a:xfrm>
          <a:prstGeom prst="rect">
            <a:avLst/>
          </a:prstGeom>
          <a:noFill/>
        </p:spPr>
        <p:txBody>
          <a:bodyPr wrap="square" lIns="0" tIns="0" rIns="0" bIns="0" anchor="ctr">
            <a:spAutoFit/>
          </a:bodyPr>
          <a:lstStyle/>
          <a:p>
            <a:pPr algn="l">
              <a:lnSpc>
                <a:spcPct val="100000"/>
              </a:lnSpc>
            </a:pPr>
            <a:r>
              <a:rPr sz="2000" b="1">
                <a:solidFill>
                  <a:srgbClr val="00279F"/>
                </a:solidFill>
                <a:latin typeface="Arial"/>
              </a:rPr>
              <a:t>Communication</a:t>
            </a:r>
          </a:p>
        </p:txBody>
      </p:sp>
      <p:sp>
        <p:nvSpPr>
          <p:cNvPr id="18" name="TextBox 17"/>
          <p:cNvSpPr txBox="1"/>
          <p:nvPr/>
        </p:nvSpPr>
        <p:spPr>
          <a:xfrm>
            <a:off x="804672" y="4992623"/>
            <a:ext cx="3173882" cy="1270284"/>
          </a:xfrm>
          <a:prstGeom prst="rect">
            <a:avLst/>
          </a:prstGeom>
          <a:noFill/>
        </p:spPr>
        <p:txBody>
          <a:bodyPr wrap="square" lIns="0" tIns="0" rIns="0" bIns="0" anchor="t">
            <a:spAutoFit/>
          </a:bodyPr>
          <a:lstStyle/>
          <a:p>
            <a:pPr algn="l">
              <a:lnSpc>
                <a:spcPct val="105000"/>
              </a:lnSpc>
            </a:pPr>
            <a:r>
              <a:rPr sz="2000" b="0">
                <a:latin typeface="Arial"/>
              </a:rPr>
              <a:t>Contact details should be clear to ease communication in case of an attack</a:t>
            </a:r>
          </a:p>
        </p:txBody>
      </p:sp>
      <p:sp>
        <p:nvSpPr>
          <p:cNvPr id="19" name="Rounded Rectangle 18"/>
          <p:cNvSpPr/>
          <p:nvPr/>
        </p:nvSpPr>
        <p:spPr>
          <a:xfrm>
            <a:off x="4344314" y="4306823"/>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0" name="Oval 19"/>
          <p:cNvSpPr/>
          <p:nvPr/>
        </p:nvSpPr>
        <p:spPr>
          <a:xfrm>
            <a:off x="4508906" y="4471415"/>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5</a:t>
            </a:r>
          </a:p>
        </p:txBody>
      </p:sp>
      <p:sp>
        <p:nvSpPr>
          <p:cNvPr id="21" name="TextBox 20"/>
          <p:cNvSpPr txBox="1"/>
          <p:nvPr/>
        </p:nvSpPr>
        <p:spPr>
          <a:xfrm>
            <a:off x="5103266" y="4463830"/>
            <a:ext cx="2542946" cy="307777"/>
          </a:xfrm>
          <a:prstGeom prst="rect">
            <a:avLst/>
          </a:prstGeom>
          <a:noFill/>
        </p:spPr>
        <p:txBody>
          <a:bodyPr wrap="square" lIns="0" tIns="0" rIns="0" bIns="0" anchor="ctr">
            <a:spAutoFit/>
          </a:bodyPr>
          <a:lstStyle/>
          <a:p>
            <a:pPr algn="l">
              <a:lnSpc>
                <a:spcPct val="100000"/>
              </a:lnSpc>
            </a:pPr>
            <a:r>
              <a:rPr sz="2000" b="1">
                <a:solidFill>
                  <a:srgbClr val="500093"/>
                </a:solidFill>
                <a:latin typeface="Arial"/>
              </a:rPr>
              <a:t>Testing &amp; Training</a:t>
            </a:r>
          </a:p>
        </p:txBody>
      </p:sp>
      <p:sp>
        <p:nvSpPr>
          <p:cNvPr id="22" name="TextBox 21"/>
          <p:cNvSpPr txBox="1"/>
          <p:nvPr/>
        </p:nvSpPr>
        <p:spPr>
          <a:xfrm>
            <a:off x="4508906" y="4992623"/>
            <a:ext cx="3173882" cy="947119"/>
          </a:xfrm>
          <a:prstGeom prst="rect">
            <a:avLst/>
          </a:prstGeom>
          <a:noFill/>
        </p:spPr>
        <p:txBody>
          <a:bodyPr wrap="square" lIns="0" tIns="0" rIns="0" bIns="0" anchor="t">
            <a:spAutoFit/>
          </a:bodyPr>
          <a:lstStyle/>
          <a:p>
            <a:pPr algn="l">
              <a:lnSpc>
                <a:spcPct val="105000"/>
              </a:lnSpc>
            </a:pPr>
            <a:r>
              <a:rPr sz="2000" b="0">
                <a:latin typeface="Arial"/>
              </a:rPr>
              <a:t>The BCP must be tested to check for applicability and responsible persons trained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Types of Business Continuity Plans</a:t>
            </a:r>
          </a:p>
        </p:txBody>
      </p:sp>
      <p:sp>
        <p:nvSpPr>
          <p:cNvPr id="3" name="Rounded Rectangle 2"/>
          <p:cNvSpPr/>
          <p:nvPr/>
        </p:nvSpPr>
        <p:spPr>
          <a:xfrm>
            <a:off x="640080" y="1874519"/>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804672" y="2039111"/>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O</a:t>
            </a:r>
          </a:p>
        </p:txBody>
      </p:sp>
      <p:sp>
        <p:nvSpPr>
          <p:cNvPr id="5" name="TextBox 4"/>
          <p:cNvSpPr txBox="1"/>
          <p:nvPr/>
        </p:nvSpPr>
        <p:spPr>
          <a:xfrm>
            <a:off x="1399032" y="1895200"/>
            <a:ext cx="2542946" cy="923330"/>
          </a:xfrm>
          <a:prstGeom prst="rect">
            <a:avLst/>
          </a:prstGeom>
          <a:noFill/>
        </p:spPr>
        <p:txBody>
          <a:bodyPr wrap="square" lIns="0" tIns="0" rIns="0" bIns="0" anchor="ctr">
            <a:spAutoFit/>
          </a:bodyPr>
          <a:lstStyle/>
          <a:p>
            <a:pPr algn="l">
              <a:lnSpc>
                <a:spcPct val="100000"/>
              </a:lnSpc>
            </a:pPr>
            <a:r>
              <a:rPr sz="2000" b="1" dirty="0">
                <a:solidFill>
                  <a:srgbClr val="500093"/>
                </a:solidFill>
                <a:latin typeface="Arial"/>
              </a:rPr>
              <a:t>Occupant Emergency Plan (OEP)</a:t>
            </a:r>
          </a:p>
        </p:txBody>
      </p:sp>
      <p:sp>
        <p:nvSpPr>
          <p:cNvPr id="6" name="TextBox 5"/>
          <p:cNvSpPr txBox="1"/>
          <p:nvPr/>
        </p:nvSpPr>
        <p:spPr>
          <a:xfrm>
            <a:off x="804672" y="2807969"/>
            <a:ext cx="3173882" cy="1274708"/>
          </a:xfrm>
          <a:prstGeom prst="rect">
            <a:avLst/>
          </a:prstGeom>
          <a:noFill/>
        </p:spPr>
        <p:txBody>
          <a:bodyPr wrap="square" lIns="0" tIns="0" rIns="0" bIns="0" anchor="t">
            <a:spAutoFit/>
          </a:bodyPr>
          <a:lstStyle/>
          <a:p>
            <a:pPr algn="l">
              <a:lnSpc>
                <a:spcPct val="105000"/>
              </a:lnSpc>
            </a:pPr>
            <a:r>
              <a:rPr sz="1600" b="0" dirty="0">
                <a:latin typeface="Arial"/>
              </a:rPr>
              <a:t>Actions occupants should take during emergencies like fires, natural disasters, or security threats to ensure safety and protect property</a:t>
            </a:r>
          </a:p>
        </p:txBody>
      </p:sp>
      <p:sp>
        <p:nvSpPr>
          <p:cNvPr id="7" name="Rounded Rectangle 6"/>
          <p:cNvSpPr/>
          <p:nvPr/>
        </p:nvSpPr>
        <p:spPr>
          <a:xfrm>
            <a:off x="4344314" y="1874519"/>
            <a:ext cx="3503066"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4508906" y="2039111"/>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I</a:t>
            </a:r>
          </a:p>
        </p:txBody>
      </p:sp>
      <p:sp>
        <p:nvSpPr>
          <p:cNvPr id="9" name="TextBox 8"/>
          <p:cNvSpPr txBox="1"/>
          <p:nvPr/>
        </p:nvSpPr>
        <p:spPr>
          <a:xfrm>
            <a:off x="5103266" y="1877639"/>
            <a:ext cx="2542946" cy="615553"/>
          </a:xfrm>
          <a:prstGeom prst="rect">
            <a:avLst/>
          </a:prstGeom>
          <a:noFill/>
        </p:spPr>
        <p:txBody>
          <a:bodyPr wrap="square" lIns="0" tIns="0" rIns="0" bIns="0" anchor="ctr">
            <a:spAutoFit/>
          </a:bodyPr>
          <a:lstStyle/>
          <a:p>
            <a:pPr algn="l">
              <a:lnSpc>
                <a:spcPct val="100000"/>
              </a:lnSpc>
            </a:pPr>
            <a:r>
              <a:rPr sz="2000" b="1">
                <a:solidFill>
                  <a:srgbClr val="B50069"/>
                </a:solidFill>
                <a:latin typeface="Arial"/>
              </a:rPr>
              <a:t>Incident Response Plan (IRP)</a:t>
            </a:r>
          </a:p>
        </p:txBody>
      </p:sp>
      <p:sp>
        <p:nvSpPr>
          <p:cNvPr id="10" name="TextBox 9"/>
          <p:cNvSpPr txBox="1"/>
          <p:nvPr/>
        </p:nvSpPr>
        <p:spPr>
          <a:xfrm>
            <a:off x="4508906" y="2560319"/>
            <a:ext cx="3173882" cy="1274708"/>
          </a:xfrm>
          <a:prstGeom prst="rect">
            <a:avLst/>
          </a:prstGeom>
          <a:noFill/>
        </p:spPr>
        <p:txBody>
          <a:bodyPr wrap="square" lIns="0" tIns="0" rIns="0" bIns="0" anchor="t">
            <a:spAutoFit/>
          </a:bodyPr>
          <a:lstStyle/>
          <a:p>
            <a:pPr algn="l">
              <a:lnSpc>
                <a:spcPct val="105000"/>
              </a:lnSpc>
            </a:pPr>
            <a:r>
              <a:rPr sz="1600" b="0" dirty="0">
                <a:latin typeface="Arial"/>
              </a:rPr>
              <a:t>Predetermined instructions/</a:t>
            </a:r>
            <a:r>
              <a:rPr lang="en-US" sz="1600" b="0" dirty="0">
                <a:latin typeface="Arial"/>
              </a:rPr>
              <a:t> </a:t>
            </a:r>
            <a:r>
              <a:rPr sz="1600" b="0" dirty="0">
                <a:latin typeface="Arial"/>
              </a:rPr>
              <a:t>procedures to detect, respond to, and limit consequences of a malicious cyber attack on IT systems</a:t>
            </a:r>
          </a:p>
        </p:txBody>
      </p:sp>
      <p:sp>
        <p:nvSpPr>
          <p:cNvPr id="11" name="Rounded Rectangle 10"/>
          <p:cNvSpPr/>
          <p:nvPr/>
        </p:nvSpPr>
        <p:spPr>
          <a:xfrm>
            <a:off x="8048548" y="1874519"/>
            <a:ext cx="3503066"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8213140" y="2039111"/>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C</a:t>
            </a:r>
          </a:p>
        </p:txBody>
      </p:sp>
      <p:sp>
        <p:nvSpPr>
          <p:cNvPr id="13" name="TextBox 12"/>
          <p:cNvSpPr txBox="1"/>
          <p:nvPr/>
        </p:nvSpPr>
        <p:spPr>
          <a:xfrm>
            <a:off x="8807500" y="1877639"/>
            <a:ext cx="2542946" cy="615553"/>
          </a:xfrm>
          <a:prstGeom prst="rect">
            <a:avLst/>
          </a:prstGeom>
          <a:noFill/>
        </p:spPr>
        <p:txBody>
          <a:bodyPr wrap="square" lIns="0" tIns="0" rIns="0" bIns="0" anchor="ctr">
            <a:spAutoFit/>
          </a:bodyPr>
          <a:lstStyle/>
          <a:p>
            <a:pPr algn="l">
              <a:lnSpc>
                <a:spcPct val="100000"/>
              </a:lnSpc>
            </a:pPr>
            <a:r>
              <a:rPr sz="2000" b="1">
                <a:solidFill>
                  <a:srgbClr val="FF9900"/>
                </a:solidFill>
                <a:latin typeface="Arial"/>
              </a:rPr>
              <a:t>Continuity of Operations (COOP)</a:t>
            </a:r>
          </a:p>
        </p:txBody>
      </p:sp>
      <p:sp>
        <p:nvSpPr>
          <p:cNvPr id="14" name="TextBox 13"/>
          <p:cNvSpPr txBox="1"/>
          <p:nvPr/>
        </p:nvSpPr>
        <p:spPr>
          <a:xfrm>
            <a:off x="8213140" y="2560319"/>
            <a:ext cx="3173882" cy="1274708"/>
          </a:xfrm>
          <a:prstGeom prst="rect">
            <a:avLst/>
          </a:prstGeom>
          <a:noFill/>
        </p:spPr>
        <p:txBody>
          <a:bodyPr wrap="square" lIns="0" tIns="0" rIns="0" bIns="0" anchor="t">
            <a:spAutoFit/>
          </a:bodyPr>
          <a:lstStyle/>
          <a:p>
            <a:pPr algn="l">
              <a:lnSpc>
                <a:spcPct val="105000"/>
              </a:lnSpc>
            </a:pPr>
            <a:r>
              <a:rPr sz="1600" b="0">
                <a:latin typeface="Arial"/>
              </a:rPr>
              <a:t>A pre-determined set of procedures describing how essential functions will be sustained at an alternate site for up to 30 days</a:t>
            </a:r>
          </a:p>
        </p:txBody>
      </p:sp>
      <p:sp>
        <p:nvSpPr>
          <p:cNvPr id="15" name="Rounded Rectangle 14"/>
          <p:cNvSpPr/>
          <p:nvPr/>
        </p:nvSpPr>
        <p:spPr>
          <a:xfrm>
            <a:off x="640080" y="4306823"/>
            <a:ext cx="3503066"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804672" y="4538090"/>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D</a:t>
            </a:r>
          </a:p>
        </p:txBody>
      </p:sp>
      <p:sp>
        <p:nvSpPr>
          <p:cNvPr id="17" name="TextBox 16"/>
          <p:cNvSpPr txBox="1"/>
          <p:nvPr/>
        </p:nvSpPr>
        <p:spPr>
          <a:xfrm>
            <a:off x="1399032" y="4376618"/>
            <a:ext cx="2542946" cy="615553"/>
          </a:xfrm>
          <a:prstGeom prst="rect">
            <a:avLst/>
          </a:prstGeom>
          <a:noFill/>
        </p:spPr>
        <p:txBody>
          <a:bodyPr wrap="square" lIns="0" tIns="0" rIns="0" bIns="0" anchor="ctr">
            <a:spAutoFit/>
          </a:bodyPr>
          <a:lstStyle/>
          <a:p>
            <a:pPr algn="l">
              <a:lnSpc>
                <a:spcPct val="100000"/>
              </a:lnSpc>
            </a:pPr>
            <a:r>
              <a:rPr sz="2000" b="1">
                <a:solidFill>
                  <a:srgbClr val="00279F"/>
                </a:solidFill>
                <a:latin typeface="Arial"/>
              </a:rPr>
              <a:t>Disaster Recovery Plan (DR)</a:t>
            </a:r>
          </a:p>
        </p:txBody>
      </p:sp>
      <p:sp>
        <p:nvSpPr>
          <p:cNvPr id="18" name="TextBox 17"/>
          <p:cNvSpPr txBox="1"/>
          <p:nvPr/>
        </p:nvSpPr>
        <p:spPr>
          <a:xfrm>
            <a:off x="804672" y="4992623"/>
            <a:ext cx="3173882" cy="1016176"/>
          </a:xfrm>
          <a:prstGeom prst="rect">
            <a:avLst/>
          </a:prstGeom>
          <a:noFill/>
        </p:spPr>
        <p:txBody>
          <a:bodyPr wrap="square" lIns="0" tIns="0" rIns="0" bIns="0" anchor="t">
            <a:spAutoFit/>
          </a:bodyPr>
          <a:lstStyle/>
          <a:p>
            <a:pPr algn="l">
              <a:lnSpc>
                <a:spcPct val="105000"/>
              </a:lnSpc>
            </a:pPr>
            <a:r>
              <a:rPr sz="1600" b="0">
                <a:latin typeface="Arial"/>
              </a:rPr>
              <a:t>A clearly defined plan for how an organization deals with potential IT disasters — focuses on restoring data access and IT infrastructure</a:t>
            </a:r>
          </a:p>
        </p:txBody>
      </p:sp>
      <p:sp>
        <p:nvSpPr>
          <p:cNvPr id="19" name="Rounded Rectangle 18"/>
          <p:cNvSpPr/>
          <p:nvPr/>
        </p:nvSpPr>
        <p:spPr>
          <a:xfrm>
            <a:off x="4344314" y="4306823"/>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0" name="Oval 19"/>
          <p:cNvSpPr/>
          <p:nvPr/>
        </p:nvSpPr>
        <p:spPr>
          <a:xfrm>
            <a:off x="4508906" y="4538090"/>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C</a:t>
            </a:r>
          </a:p>
        </p:txBody>
      </p:sp>
      <p:sp>
        <p:nvSpPr>
          <p:cNvPr id="21" name="TextBox 20"/>
          <p:cNvSpPr txBox="1"/>
          <p:nvPr/>
        </p:nvSpPr>
        <p:spPr>
          <a:xfrm>
            <a:off x="5103266" y="4376618"/>
            <a:ext cx="2542946" cy="615553"/>
          </a:xfrm>
          <a:prstGeom prst="rect">
            <a:avLst/>
          </a:prstGeom>
          <a:noFill/>
        </p:spPr>
        <p:txBody>
          <a:bodyPr wrap="square" lIns="0" tIns="0" rIns="0" bIns="0" anchor="ctr">
            <a:spAutoFit/>
          </a:bodyPr>
          <a:lstStyle/>
          <a:p>
            <a:pPr algn="l">
              <a:lnSpc>
                <a:spcPct val="100000"/>
              </a:lnSpc>
            </a:pPr>
            <a:r>
              <a:rPr sz="2000" b="1">
                <a:solidFill>
                  <a:srgbClr val="500093"/>
                </a:solidFill>
                <a:latin typeface="Arial"/>
              </a:rPr>
              <a:t>Continuity of Support Plan (CS)</a:t>
            </a:r>
          </a:p>
        </p:txBody>
      </p:sp>
      <p:sp>
        <p:nvSpPr>
          <p:cNvPr id="22" name="TextBox 21"/>
          <p:cNvSpPr txBox="1"/>
          <p:nvPr/>
        </p:nvSpPr>
        <p:spPr>
          <a:xfrm>
            <a:off x="4508906" y="4992623"/>
            <a:ext cx="3173882" cy="1274708"/>
          </a:xfrm>
          <a:prstGeom prst="rect">
            <a:avLst/>
          </a:prstGeom>
          <a:noFill/>
        </p:spPr>
        <p:txBody>
          <a:bodyPr wrap="square" lIns="0" tIns="0" rIns="0" bIns="0" anchor="t">
            <a:spAutoFit/>
          </a:bodyPr>
          <a:lstStyle/>
          <a:p>
            <a:pPr algn="l">
              <a:lnSpc>
                <a:spcPct val="105000"/>
              </a:lnSpc>
            </a:pPr>
            <a:r>
              <a:rPr sz="1600" b="0">
                <a:latin typeface="Arial"/>
              </a:rPr>
              <a:t>Documentation of predetermined instructions describing how to sustain major applications and general support systems after a disruption</a:t>
            </a:r>
          </a:p>
        </p:txBody>
      </p:sp>
      <p:sp>
        <p:nvSpPr>
          <p:cNvPr id="23" name="Rounded Rectangle 22"/>
          <p:cNvSpPr/>
          <p:nvPr/>
        </p:nvSpPr>
        <p:spPr>
          <a:xfrm>
            <a:off x="8048548" y="4306823"/>
            <a:ext cx="3503066"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4" name="Oval 23"/>
          <p:cNvSpPr/>
          <p:nvPr/>
        </p:nvSpPr>
        <p:spPr>
          <a:xfrm>
            <a:off x="8213140" y="4538090"/>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B</a:t>
            </a:r>
          </a:p>
        </p:txBody>
      </p:sp>
      <p:sp>
        <p:nvSpPr>
          <p:cNvPr id="25" name="TextBox 24"/>
          <p:cNvSpPr txBox="1"/>
          <p:nvPr/>
        </p:nvSpPr>
        <p:spPr>
          <a:xfrm>
            <a:off x="8807500" y="4289404"/>
            <a:ext cx="2542946" cy="923330"/>
          </a:xfrm>
          <a:prstGeom prst="rect">
            <a:avLst/>
          </a:prstGeom>
          <a:noFill/>
        </p:spPr>
        <p:txBody>
          <a:bodyPr wrap="square" lIns="0" tIns="0" rIns="0" bIns="0" anchor="ctr">
            <a:spAutoFit/>
          </a:bodyPr>
          <a:lstStyle/>
          <a:p>
            <a:pPr algn="l">
              <a:lnSpc>
                <a:spcPct val="100000"/>
              </a:lnSpc>
            </a:pPr>
            <a:r>
              <a:rPr sz="2000" b="1" dirty="0">
                <a:solidFill>
                  <a:srgbClr val="B50069"/>
                </a:solidFill>
                <a:latin typeface="Arial"/>
              </a:rPr>
              <a:t>Business Resumption Plan (BRP)</a:t>
            </a:r>
          </a:p>
        </p:txBody>
      </p:sp>
      <p:sp>
        <p:nvSpPr>
          <p:cNvPr id="26" name="TextBox 25"/>
          <p:cNvSpPr txBox="1"/>
          <p:nvPr/>
        </p:nvSpPr>
        <p:spPr>
          <a:xfrm>
            <a:off x="8213140" y="5240273"/>
            <a:ext cx="3173882" cy="1016176"/>
          </a:xfrm>
          <a:prstGeom prst="rect">
            <a:avLst/>
          </a:prstGeom>
          <a:noFill/>
        </p:spPr>
        <p:txBody>
          <a:bodyPr wrap="square" lIns="0" tIns="0" rIns="0" bIns="0" anchor="t">
            <a:spAutoFit/>
          </a:bodyPr>
          <a:lstStyle/>
          <a:p>
            <a:pPr algn="l">
              <a:lnSpc>
                <a:spcPct val="105000"/>
              </a:lnSpc>
            </a:pPr>
            <a:r>
              <a:rPr sz="1600" b="0">
                <a:latin typeface="Arial"/>
              </a:rPr>
              <a:t>Documentation describing how business processes will be recovered, resumed, and restored after a significant disruption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Steps to Developing an Effective BCP</a:t>
            </a:r>
          </a:p>
        </p:txBody>
      </p:sp>
      <p:sp>
        <p:nvSpPr>
          <p:cNvPr id="3" name="Rounded Rectangle 2"/>
          <p:cNvSpPr/>
          <p:nvPr/>
        </p:nvSpPr>
        <p:spPr>
          <a:xfrm>
            <a:off x="640080" y="2103120"/>
            <a:ext cx="2522143" cy="3749039"/>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1558251" y="2377440"/>
            <a:ext cx="685800" cy="6858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1</a:t>
            </a:r>
          </a:p>
        </p:txBody>
      </p:sp>
      <p:sp>
        <p:nvSpPr>
          <p:cNvPr id="5" name="TextBox 4"/>
          <p:cNvSpPr txBox="1"/>
          <p:nvPr/>
        </p:nvSpPr>
        <p:spPr>
          <a:xfrm>
            <a:off x="777240" y="3246120"/>
            <a:ext cx="2247823" cy="738664"/>
          </a:xfrm>
          <a:prstGeom prst="rect">
            <a:avLst/>
          </a:prstGeom>
          <a:noFill/>
        </p:spPr>
        <p:txBody>
          <a:bodyPr wrap="square" lIns="0" tIns="0" rIns="0" bIns="0" anchor="t">
            <a:spAutoFit/>
          </a:bodyPr>
          <a:lstStyle/>
          <a:p>
            <a:pPr algn="ctr">
              <a:lnSpc>
                <a:spcPct val="100000"/>
              </a:lnSpc>
            </a:pPr>
            <a:r>
              <a:rPr sz="2400" b="1">
                <a:solidFill>
                  <a:srgbClr val="500093"/>
                </a:solidFill>
                <a:latin typeface="Arial"/>
              </a:rPr>
              <a:t>Identify Threats</a:t>
            </a:r>
          </a:p>
        </p:txBody>
      </p:sp>
      <p:sp>
        <p:nvSpPr>
          <p:cNvPr id="6" name="TextBox 5"/>
          <p:cNvSpPr txBox="1"/>
          <p:nvPr/>
        </p:nvSpPr>
        <p:spPr>
          <a:xfrm>
            <a:off x="822960" y="3985260"/>
            <a:ext cx="2156383" cy="650884"/>
          </a:xfrm>
          <a:prstGeom prst="rect">
            <a:avLst/>
          </a:prstGeom>
          <a:noFill/>
        </p:spPr>
        <p:txBody>
          <a:bodyPr wrap="square" lIns="0" tIns="0" rIns="0" bIns="0" anchor="t">
            <a:spAutoFit/>
          </a:bodyPr>
          <a:lstStyle/>
          <a:p>
            <a:pPr algn="ctr">
              <a:lnSpc>
                <a:spcPct val="110000"/>
              </a:lnSpc>
            </a:pPr>
            <a:r>
              <a:rPr sz="2000" b="0">
                <a:latin typeface="Arial"/>
              </a:rPr>
              <a:t>Identify threats or risks</a:t>
            </a:r>
          </a:p>
        </p:txBody>
      </p:sp>
      <p:sp>
        <p:nvSpPr>
          <p:cNvPr id="7" name="Rounded Rectangle 6"/>
          <p:cNvSpPr/>
          <p:nvPr/>
        </p:nvSpPr>
        <p:spPr>
          <a:xfrm>
            <a:off x="3436543" y="2103120"/>
            <a:ext cx="2522143" cy="3749039"/>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4354715" y="2377440"/>
            <a:ext cx="685800" cy="6858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2</a:t>
            </a:r>
          </a:p>
        </p:txBody>
      </p:sp>
      <p:sp>
        <p:nvSpPr>
          <p:cNvPr id="9" name="TextBox 8"/>
          <p:cNvSpPr txBox="1"/>
          <p:nvPr/>
        </p:nvSpPr>
        <p:spPr>
          <a:xfrm>
            <a:off x="3573703" y="3246120"/>
            <a:ext cx="2247823" cy="738664"/>
          </a:xfrm>
          <a:prstGeom prst="rect">
            <a:avLst/>
          </a:prstGeom>
          <a:noFill/>
        </p:spPr>
        <p:txBody>
          <a:bodyPr wrap="square" lIns="0" tIns="0" rIns="0" bIns="0" anchor="t">
            <a:spAutoFit/>
          </a:bodyPr>
          <a:lstStyle/>
          <a:p>
            <a:pPr algn="ctr">
              <a:lnSpc>
                <a:spcPct val="100000"/>
              </a:lnSpc>
            </a:pPr>
            <a:r>
              <a:rPr sz="2400" b="1">
                <a:solidFill>
                  <a:srgbClr val="B50069"/>
                </a:solidFill>
                <a:latin typeface="Arial"/>
              </a:rPr>
              <a:t>Impact Analysis</a:t>
            </a:r>
          </a:p>
        </p:txBody>
      </p:sp>
      <p:sp>
        <p:nvSpPr>
          <p:cNvPr id="10" name="TextBox 9"/>
          <p:cNvSpPr txBox="1"/>
          <p:nvPr/>
        </p:nvSpPr>
        <p:spPr>
          <a:xfrm>
            <a:off x="3619423" y="3985260"/>
            <a:ext cx="2156383" cy="989438"/>
          </a:xfrm>
          <a:prstGeom prst="rect">
            <a:avLst/>
          </a:prstGeom>
          <a:noFill/>
        </p:spPr>
        <p:txBody>
          <a:bodyPr wrap="square" lIns="0" tIns="0" rIns="0" bIns="0" anchor="t">
            <a:spAutoFit/>
          </a:bodyPr>
          <a:lstStyle/>
          <a:p>
            <a:pPr algn="ctr">
              <a:lnSpc>
                <a:spcPct val="110000"/>
              </a:lnSpc>
            </a:pPr>
            <a:r>
              <a:rPr sz="2000" b="0">
                <a:latin typeface="Arial"/>
              </a:rPr>
              <a:t>Conduct a business impact analysis</a:t>
            </a:r>
          </a:p>
        </p:txBody>
      </p:sp>
      <p:sp>
        <p:nvSpPr>
          <p:cNvPr id="11" name="Rounded Rectangle 10"/>
          <p:cNvSpPr/>
          <p:nvPr/>
        </p:nvSpPr>
        <p:spPr>
          <a:xfrm>
            <a:off x="6233007" y="2103120"/>
            <a:ext cx="2522143" cy="3749039"/>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7151179" y="2377440"/>
            <a:ext cx="685800" cy="6858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3</a:t>
            </a:r>
          </a:p>
        </p:txBody>
      </p:sp>
      <p:sp>
        <p:nvSpPr>
          <p:cNvPr id="13" name="TextBox 12"/>
          <p:cNvSpPr txBox="1"/>
          <p:nvPr/>
        </p:nvSpPr>
        <p:spPr>
          <a:xfrm>
            <a:off x="6370167" y="3246120"/>
            <a:ext cx="2247823" cy="369332"/>
          </a:xfrm>
          <a:prstGeom prst="rect">
            <a:avLst/>
          </a:prstGeom>
          <a:noFill/>
        </p:spPr>
        <p:txBody>
          <a:bodyPr wrap="square" lIns="0" tIns="0" rIns="0" bIns="0" anchor="t">
            <a:spAutoFit/>
          </a:bodyPr>
          <a:lstStyle/>
          <a:p>
            <a:pPr algn="ctr">
              <a:lnSpc>
                <a:spcPct val="100000"/>
              </a:lnSpc>
            </a:pPr>
            <a:r>
              <a:rPr sz="2400" b="1">
                <a:solidFill>
                  <a:srgbClr val="FF9900"/>
                </a:solidFill>
                <a:latin typeface="Arial"/>
              </a:rPr>
              <a:t>Adopt Controls</a:t>
            </a:r>
          </a:p>
        </p:txBody>
      </p:sp>
      <p:sp>
        <p:nvSpPr>
          <p:cNvPr id="14" name="TextBox 13"/>
          <p:cNvSpPr txBox="1"/>
          <p:nvPr/>
        </p:nvSpPr>
        <p:spPr>
          <a:xfrm>
            <a:off x="6415887" y="3985260"/>
            <a:ext cx="2156383" cy="989438"/>
          </a:xfrm>
          <a:prstGeom prst="rect">
            <a:avLst/>
          </a:prstGeom>
          <a:noFill/>
        </p:spPr>
        <p:txBody>
          <a:bodyPr wrap="square" lIns="0" tIns="0" rIns="0" bIns="0" anchor="t">
            <a:spAutoFit/>
          </a:bodyPr>
          <a:lstStyle/>
          <a:p>
            <a:pPr algn="ctr">
              <a:lnSpc>
                <a:spcPct val="110000"/>
              </a:lnSpc>
            </a:pPr>
            <a:r>
              <a:rPr sz="2000" b="0">
                <a:latin typeface="Arial"/>
              </a:rPr>
              <a:t>Adopt controls for prevention and mitigation</a:t>
            </a:r>
          </a:p>
        </p:txBody>
      </p:sp>
      <p:sp>
        <p:nvSpPr>
          <p:cNvPr id="15" name="Rounded Rectangle 14"/>
          <p:cNvSpPr/>
          <p:nvPr/>
        </p:nvSpPr>
        <p:spPr>
          <a:xfrm>
            <a:off x="9029471" y="2103120"/>
            <a:ext cx="2522143" cy="3749039"/>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9947643" y="2377440"/>
            <a:ext cx="685800" cy="6858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4</a:t>
            </a:r>
          </a:p>
        </p:txBody>
      </p:sp>
      <p:sp>
        <p:nvSpPr>
          <p:cNvPr id="17" name="TextBox 16"/>
          <p:cNvSpPr txBox="1"/>
          <p:nvPr/>
        </p:nvSpPr>
        <p:spPr>
          <a:xfrm>
            <a:off x="9166631" y="3246120"/>
            <a:ext cx="2247823" cy="369332"/>
          </a:xfrm>
          <a:prstGeom prst="rect">
            <a:avLst/>
          </a:prstGeom>
          <a:noFill/>
        </p:spPr>
        <p:txBody>
          <a:bodyPr wrap="square" lIns="0" tIns="0" rIns="0" bIns="0" anchor="t">
            <a:spAutoFit/>
          </a:bodyPr>
          <a:lstStyle/>
          <a:p>
            <a:pPr algn="ctr">
              <a:lnSpc>
                <a:spcPct val="100000"/>
              </a:lnSpc>
            </a:pPr>
            <a:r>
              <a:rPr sz="2400" b="1">
                <a:solidFill>
                  <a:srgbClr val="00279F"/>
                </a:solidFill>
                <a:latin typeface="Arial"/>
              </a:rPr>
              <a:t>Test &amp; Improve</a:t>
            </a:r>
          </a:p>
        </p:txBody>
      </p:sp>
      <p:sp>
        <p:nvSpPr>
          <p:cNvPr id="18" name="TextBox 17"/>
          <p:cNvSpPr txBox="1"/>
          <p:nvPr/>
        </p:nvSpPr>
        <p:spPr>
          <a:xfrm>
            <a:off x="9212351" y="3985260"/>
            <a:ext cx="2156383" cy="989438"/>
          </a:xfrm>
          <a:prstGeom prst="rect">
            <a:avLst/>
          </a:prstGeom>
          <a:noFill/>
        </p:spPr>
        <p:txBody>
          <a:bodyPr wrap="square" lIns="0" tIns="0" rIns="0" bIns="0" anchor="t">
            <a:spAutoFit/>
          </a:bodyPr>
          <a:lstStyle/>
          <a:p>
            <a:pPr algn="ctr">
              <a:lnSpc>
                <a:spcPct val="110000"/>
              </a:lnSpc>
            </a:pPr>
            <a:r>
              <a:rPr sz="2000" b="0">
                <a:latin typeface="Arial"/>
              </a:rPr>
              <a:t>Test, exercise, and improve your plan routinely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Phases of Business Continuity Planning</a:t>
            </a:r>
          </a:p>
        </p:txBody>
      </p:sp>
      <p:sp>
        <p:nvSpPr>
          <p:cNvPr id="3" name="Rounded Rectangle 2"/>
          <p:cNvSpPr/>
          <p:nvPr/>
        </p:nvSpPr>
        <p:spPr>
          <a:xfrm>
            <a:off x="640080" y="1874519"/>
            <a:ext cx="5318607" cy="14721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4" name="Oval 3"/>
          <p:cNvSpPr/>
          <p:nvPr/>
        </p:nvSpPr>
        <p:spPr>
          <a:xfrm>
            <a:off x="768096" y="2418587"/>
            <a:ext cx="384048" cy="384048"/>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1</a:t>
            </a:r>
          </a:p>
        </p:txBody>
      </p:sp>
      <p:sp>
        <p:nvSpPr>
          <p:cNvPr id="5" name="TextBox 4"/>
          <p:cNvSpPr txBox="1"/>
          <p:nvPr/>
        </p:nvSpPr>
        <p:spPr>
          <a:xfrm>
            <a:off x="1289304" y="2379778"/>
            <a:ext cx="4532223" cy="461665"/>
          </a:xfrm>
          <a:prstGeom prst="rect">
            <a:avLst/>
          </a:prstGeom>
          <a:noFill/>
        </p:spPr>
        <p:txBody>
          <a:bodyPr wrap="square" anchor="ctr">
            <a:spAutoFit/>
          </a:bodyPr>
          <a:lstStyle/>
          <a:p>
            <a:pPr>
              <a:lnSpc>
                <a:spcPct val="100000"/>
              </a:lnSpc>
            </a:pPr>
            <a:r>
              <a:rPr sz="2400" b="1">
                <a:solidFill>
                  <a:srgbClr val="500093"/>
                </a:solidFill>
                <a:latin typeface="Arial"/>
              </a:rPr>
              <a:t>Program Management</a:t>
            </a:r>
          </a:p>
        </p:txBody>
      </p:sp>
      <p:sp>
        <p:nvSpPr>
          <p:cNvPr id="6" name="Rounded Rectangle 5"/>
          <p:cNvSpPr/>
          <p:nvPr/>
        </p:nvSpPr>
        <p:spPr>
          <a:xfrm>
            <a:off x="640080" y="3493007"/>
            <a:ext cx="5318607" cy="1472184"/>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7" name="Oval 6"/>
          <p:cNvSpPr/>
          <p:nvPr/>
        </p:nvSpPr>
        <p:spPr>
          <a:xfrm>
            <a:off x="768096" y="4037075"/>
            <a:ext cx="384048" cy="384048"/>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2</a:t>
            </a:r>
          </a:p>
        </p:txBody>
      </p:sp>
      <p:sp>
        <p:nvSpPr>
          <p:cNvPr id="8" name="TextBox 7"/>
          <p:cNvSpPr txBox="1"/>
          <p:nvPr/>
        </p:nvSpPr>
        <p:spPr>
          <a:xfrm>
            <a:off x="1289304" y="3813600"/>
            <a:ext cx="4532223" cy="830997"/>
          </a:xfrm>
          <a:prstGeom prst="rect">
            <a:avLst/>
          </a:prstGeom>
          <a:noFill/>
        </p:spPr>
        <p:txBody>
          <a:bodyPr wrap="square" anchor="ctr">
            <a:spAutoFit/>
          </a:bodyPr>
          <a:lstStyle/>
          <a:p>
            <a:pPr>
              <a:lnSpc>
                <a:spcPct val="100000"/>
              </a:lnSpc>
            </a:pPr>
            <a:r>
              <a:rPr sz="2400" b="1">
                <a:solidFill>
                  <a:srgbClr val="B50069"/>
                </a:solidFill>
                <a:latin typeface="Arial"/>
              </a:rPr>
              <a:t>Understanding the Organization</a:t>
            </a:r>
          </a:p>
        </p:txBody>
      </p:sp>
      <p:sp>
        <p:nvSpPr>
          <p:cNvPr id="9" name="Rounded Rectangle 8"/>
          <p:cNvSpPr/>
          <p:nvPr/>
        </p:nvSpPr>
        <p:spPr>
          <a:xfrm>
            <a:off x="640080" y="5111495"/>
            <a:ext cx="5318607" cy="1472184"/>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0" name="Oval 9"/>
          <p:cNvSpPr/>
          <p:nvPr/>
        </p:nvSpPr>
        <p:spPr>
          <a:xfrm>
            <a:off x="768096" y="5655563"/>
            <a:ext cx="384048" cy="384048"/>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3</a:t>
            </a:r>
          </a:p>
        </p:txBody>
      </p:sp>
      <p:sp>
        <p:nvSpPr>
          <p:cNvPr id="11" name="TextBox 10"/>
          <p:cNvSpPr txBox="1"/>
          <p:nvPr/>
        </p:nvSpPr>
        <p:spPr>
          <a:xfrm>
            <a:off x="1289304" y="5432088"/>
            <a:ext cx="4532223" cy="830997"/>
          </a:xfrm>
          <a:prstGeom prst="rect">
            <a:avLst/>
          </a:prstGeom>
          <a:noFill/>
        </p:spPr>
        <p:txBody>
          <a:bodyPr wrap="square" anchor="ctr">
            <a:spAutoFit/>
          </a:bodyPr>
          <a:lstStyle/>
          <a:p>
            <a:pPr>
              <a:lnSpc>
                <a:spcPct val="100000"/>
              </a:lnSpc>
            </a:pPr>
            <a:r>
              <a:rPr sz="2400" b="1">
                <a:solidFill>
                  <a:srgbClr val="FF9900"/>
                </a:solidFill>
                <a:latin typeface="Arial"/>
              </a:rPr>
              <a:t>Determining the BCM Strategy</a:t>
            </a:r>
          </a:p>
        </p:txBody>
      </p:sp>
      <p:sp>
        <p:nvSpPr>
          <p:cNvPr id="12" name="Rounded Rectangle 11"/>
          <p:cNvSpPr/>
          <p:nvPr/>
        </p:nvSpPr>
        <p:spPr>
          <a:xfrm>
            <a:off x="6233007" y="1874519"/>
            <a:ext cx="5318607" cy="1472184"/>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3" name="Oval 12"/>
          <p:cNvSpPr/>
          <p:nvPr/>
        </p:nvSpPr>
        <p:spPr>
          <a:xfrm>
            <a:off x="6361023" y="2418587"/>
            <a:ext cx="384048" cy="384048"/>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4</a:t>
            </a:r>
          </a:p>
        </p:txBody>
      </p:sp>
      <p:sp>
        <p:nvSpPr>
          <p:cNvPr id="14" name="TextBox 13"/>
          <p:cNvSpPr txBox="1"/>
          <p:nvPr/>
        </p:nvSpPr>
        <p:spPr>
          <a:xfrm>
            <a:off x="6882231" y="2195112"/>
            <a:ext cx="4532223" cy="830997"/>
          </a:xfrm>
          <a:prstGeom prst="rect">
            <a:avLst/>
          </a:prstGeom>
          <a:noFill/>
        </p:spPr>
        <p:txBody>
          <a:bodyPr wrap="square" anchor="ctr">
            <a:spAutoFit/>
          </a:bodyPr>
          <a:lstStyle/>
          <a:p>
            <a:pPr>
              <a:lnSpc>
                <a:spcPct val="100000"/>
              </a:lnSpc>
            </a:pPr>
            <a:r>
              <a:rPr sz="2400" b="1">
                <a:solidFill>
                  <a:srgbClr val="00279F"/>
                </a:solidFill>
                <a:latin typeface="Arial"/>
              </a:rPr>
              <a:t>Developing and Implementing a BCM Response</a:t>
            </a:r>
          </a:p>
        </p:txBody>
      </p:sp>
      <p:sp>
        <p:nvSpPr>
          <p:cNvPr id="15" name="Rounded Rectangle 14"/>
          <p:cNvSpPr/>
          <p:nvPr/>
        </p:nvSpPr>
        <p:spPr>
          <a:xfrm>
            <a:off x="6233007" y="3493007"/>
            <a:ext cx="5318607" cy="14721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6" name="Oval 15"/>
          <p:cNvSpPr/>
          <p:nvPr/>
        </p:nvSpPr>
        <p:spPr>
          <a:xfrm>
            <a:off x="6361023" y="4037075"/>
            <a:ext cx="384048" cy="384048"/>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5</a:t>
            </a:r>
          </a:p>
        </p:txBody>
      </p:sp>
      <p:sp>
        <p:nvSpPr>
          <p:cNvPr id="17" name="TextBox 16"/>
          <p:cNvSpPr txBox="1"/>
          <p:nvPr/>
        </p:nvSpPr>
        <p:spPr>
          <a:xfrm>
            <a:off x="6882231" y="3998266"/>
            <a:ext cx="4532223" cy="461665"/>
          </a:xfrm>
          <a:prstGeom prst="rect">
            <a:avLst/>
          </a:prstGeom>
          <a:noFill/>
        </p:spPr>
        <p:txBody>
          <a:bodyPr wrap="square" anchor="ctr">
            <a:spAutoFit/>
          </a:bodyPr>
          <a:lstStyle/>
          <a:p>
            <a:pPr>
              <a:lnSpc>
                <a:spcPct val="100000"/>
              </a:lnSpc>
            </a:pPr>
            <a:r>
              <a:rPr sz="2400" b="1">
                <a:solidFill>
                  <a:srgbClr val="500093"/>
                </a:solidFill>
                <a:latin typeface="Arial"/>
              </a:rPr>
              <a:t>Exercising the Response</a:t>
            </a:r>
          </a:p>
        </p:txBody>
      </p:sp>
      <p:sp>
        <p:nvSpPr>
          <p:cNvPr id="18" name="Rounded Rectangle 17"/>
          <p:cNvSpPr/>
          <p:nvPr/>
        </p:nvSpPr>
        <p:spPr>
          <a:xfrm>
            <a:off x="6233007" y="5111495"/>
            <a:ext cx="5318607" cy="1472184"/>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dirty="0">
              <a:latin typeface="Arial" panose="020B0604020202020204" pitchFamily="34" charset="0"/>
            </a:endParaRPr>
          </a:p>
        </p:txBody>
      </p:sp>
      <p:sp>
        <p:nvSpPr>
          <p:cNvPr id="19" name="Oval 18"/>
          <p:cNvSpPr/>
          <p:nvPr/>
        </p:nvSpPr>
        <p:spPr>
          <a:xfrm>
            <a:off x="6361023" y="5655563"/>
            <a:ext cx="384048" cy="384048"/>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400" b="1">
                <a:solidFill>
                  <a:srgbClr val="FFFFFF"/>
                </a:solidFill>
                <a:latin typeface="Arial"/>
              </a:rPr>
              <a:t>6</a:t>
            </a:r>
          </a:p>
        </p:txBody>
      </p:sp>
      <p:sp>
        <p:nvSpPr>
          <p:cNvPr id="20" name="TextBox 19"/>
          <p:cNvSpPr txBox="1"/>
          <p:nvPr/>
        </p:nvSpPr>
        <p:spPr>
          <a:xfrm>
            <a:off x="6882231" y="5432088"/>
            <a:ext cx="4532223" cy="830997"/>
          </a:xfrm>
          <a:prstGeom prst="rect">
            <a:avLst/>
          </a:prstGeom>
          <a:noFill/>
        </p:spPr>
        <p:txBody>
          <a:bodyPr wrap="square" anchor="ctr">
            <a:spAutoFit/>
          </a:bodyPr>
          <a:lstStyle/>
          <a:p>
            <a:pPr>
              <a:lnSpc>
                <a:spcPct val="100000"/>
              </a:lnSpc>
            </a:pPr>
            <a:r>
              <a:rPr sz="2400" b="1">
                <a:solidFill>
                  <a:srgbClr val="B50069"/>
                </a:solidFill>
                <a:latin typeface="Arial"/>
              </a:rPr>
              <a:t>Maintaining, Reviewing &amp; Embedding BCM in Culture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BCP Template</a:t>
            </a:r>
          </a:p>
        </p:txBody>
      </p:sp>
      <p:sp>
        <p:nvSpPr>
          <p:cNvPr id="3" name="Rounded Rectangle 2"/>
          <p:cNvSpPr/>
          <p:nvPr/>
        </p:nvSpPr>
        <p:spPr>
          <a:xfrm>
            <a:off x="640080" y="1874519"/>
            <a:ext cx="5355183"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804672" y="2039111"/>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1</a:t>
            </a:r>
          </a:p>
        </p:txBody>
      </p:sp>
      <p:sp>
        <p:nvSpPr>
          <p:cNvPr id="5" name="TextBox 4"/>
          <p:cNvSpPr txBox="1"/>
          <p:nvPr/>
        </p:nvSpPr>
        <p:spPr>
          <a:xfrm>
            <a:off x="1399032" y="2002535"/>
            <a:ext cx="4395063" cy="365760"/>
          </a:xfrm>
          <a:prstGeom prst="rect">
            <a:avLst/>
          </a:prstGeom>
          <a:noFill/>
        </p:spPr>
        <p:txBody>
          <a:bodyPr wrap="square" lIns="0" tIns="0" rIns="0" bIns="0" anchor="ctr">
            <a:spAutoFit/>
          </a:bodyPr>
          <a:lstStyle/>
          <a:p>
            <a:pPr algn="l">
              <a:lnSpc>
                <a:spcPct val="100000"/>
              </a:lnSpc>
            </a:pPr>
            <a:r>
              <a:rPr sz="2400" b="1" dirty="0">
                <a:solidFill>
                  <a:srgbClr val="500093"/>
                </a:solidFill>
                <a:latin typeface="Arial"/>
              </a:rPr>
              <a:t>Objective of the Plan</a:t>
            </a:r>
          </a:p>
        </p:txBody>
      </p:sp>
      <p:sp>
        <p:nvSpPr>
          <p:cNvPr id="6" name="TextBox 5"/>
          <p:cNvSpPr txBox="1"/>
          <p:nvPr/>
        </p:nvSpPr>
        <p:spPr>
          <a:xfrm>
            <a:off x="804672" y="2560319"/>
            <a:ext cx="5025999" cy="300788"/>
          </a:xfrm>
          <a:prstGeom prst="rect">
            <a:avLst/>
          </a:prstGeom>
          <a:noFill/>
        </p:spPr>
        <p:txBody>
          <a:bodyPr wrap="square" lIns="0" tIns="0" rIns="0" bIns="0" anchor="t">
            <a:spAutoFit/>
          </a:bodyPr>
          <a:lstStyle/>
          <a:p>
            <a:pPr algn="l">
              <a:lnSpc>
                <a:spcPct val="105000"/>
              </a:lnSpc>
            </a:pPr>
            <a:r>
              <a:rPr sz="2000" b="0" dirty="0">
                <a:latin typeface="Arial"/>
              </a:rPr>
              <a:t>A summary of the “why” before the “how”</a:t>
            </a:r>
          </a:p>
        </p:txBody>
      </p:sp>
      <p:sp>
        <p:nvSpPr>
          <p:cNvPr id="7" name="Rounded Rectangle 6"/>
          <p:cNvSpPr/>
          <p:nvPr/>
        </p:nvSpPr>
        <p:spPr>
          <a:xfrm>
            <a:off x="6196431" y="1874519"/>
            <a:ext cx="5355183"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6361023" y="2039111"/>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2</a:t>
            </a:r>
          </a:p>
        </p:txBody>
      </p:sp>
      <p:sp>
        <p:nvSpPr>
          <p:cNvPr id="9" name="TextBox 8"/>
          <p:cNvSpPr txBox="1"/>
          <p:nvPr/>
        </p:nvSpPr>
        <p:spPr>
          <a:xfrm>
            <a:off x="6955383" y="2002535"/>
            <a:ext cx="4395063" cy="365760"/>
          </a:xfrm>
          <a:prstGeom prst="rect">
            <a:avLst/>
          </a:prstGeom>
          <a:noFill/>
        </p:spPr>
        <p:txBody>
          <a:bodyPr wrap="square" lIns="0" tIns="0" rIns="0" bIns="0" anchor="ctr">
            <a:spAutoFit/>
          </a:bodyPr>
          <a:lstStyle/>
          <a:p>
            <a:pPr algn="l">
              <a:lnSpc>
                <a:spcPct val="100000"/>
              </a:lnSpc>
            </a:pPr>
            <a:r>
              <a:rPr sz="2400" b="1">
                <a:solidFill>
                  <a:srgbClr val="B50069"/>
                </a:solidFill>
                <a:latin typeface="Arial"/>
              </a:rPr>
              <a:t>Business-Critical Checklist</a:t>
            </a:r>
          </a:p>
        </p:txBody>
      </p:sp>
      <p:sp>
        <p:nvSpPr>
          <p:cNvPr id="10" name="TextBox 9"/>
          <p:cNvSpPr txBox="1"/>
          <p:nvPr/>
        </p:nvSpPr>
        <p:spPr>
          <a:xfrm>
            <a:off x="6361023" y="2560319"/>
            <a:ext cx="5025999" cy="623953"/>
          </a:xfrm>
          <a:prstGeom prst="rect">
            <a:avLst/>
          </a:prstGeom>
          <a:noFill/>
        </p:spPr>
        <p:txBody>
          <a:bodyPr wrap="square" lIns="0" tIns="0" rIns="0" bIns="0" anchor="t">
            <a:spAutoFit/>
          </a:bodyPr>
          <a:lstStyle/>
          <a:p>
            <a:pPr algn="l">
              <a:lnSpc>
                <a:spcPct val="105000"/>
              </a:lnSpc>
            </a:pPr>
            <a:r>
              <a:rPr sz="2000" b="0">
                <a:latin typeface="Arial"/>
              </a:rPr>
              <a:t>E.g. making applications via the website, receiving orders via the website</a:t>
            </a:r>
          </a:p>
        </p:txBody>
      </p:sp>
      <p:sp>
        <p:nvSpPr>
          <p:cNvPr id="11" name="Rounded Rectangle 10"/>
          <p:cNvSpPr/>
          <p:nvPr/>
        </p:nvSpPr>
        <p:spPr>
          <a:xfrm>
            <a:off x="640080" y="4306823"/>
            <a:ext cx="5355183"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804672" y="4471415"/>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3</a:t>
            </a:r>
          </a:p>
        </p:txBody>
      </p:sp>
      <p:sp>
        <p:nvSpPr>
          <p:cNvPr id="13" name="TextBox 12"/>
          <p:cNvSpPr txBox="1"/>
          <p:nvPr/>
        </p:nvSpPr>
        <p:spPr>
          <a:xfrm>
            <a:off x="1399032" y="4434839"/>
            <a:ext cx="4395063" cy="365760"/>
          </a:xfrm>
          <a:prstGeom prst="rect">
            <a:avLst/>
          </a:prstGeom>
          <a:noFill/>
        </p:spPr>
        <p:txBody>
          <a:bodyPr wrap="square" lIns="0" tIns="0" rIns="0" bIns="0" anchor="ctr">
            <a:spAutoFit/>
          </a:bodyPr>
          <a:lstStyle/>
          <a:p>
            <a:pPr algn="l">
              <a:lnSpc>
                <a:spcPct val="100000"/>
              </a:lnSpc>
            </a:pPr>
            <a:r>
              <a:rPr sz="2400" b="1">
                <a:solidFill>
                  <a:srgbClr val="FF9900"/>
                </a:solidFill>
                <a:latin typeface="Arial"/>
              </a:rPr>
              <a:t>Recovery Plan</a:t>
            </a:r>
          </a:p>
        </p:txBody>
      </p:sp>
      <p:sp>
        <p:nvSpPr>
          <p:cNvPr id="14" name="TextBox 13"/>
          <p:cNvSpPr txBox="1"/>
          <p:nvPr/>
        </p:nvSpPr>
        <p:spPr>
          <a:xfrm>
            <a:off x="804672" y="4992623"/>
            <a:ext cx="5025999" cy="1593450"/>
          </a:xfrm>
          <a:prstGeom prst="rect">
            <a:avLst/>
          </a:prstGeom>
          <a:noFill/>
        </p:spPr>
        <p:txBody>
          <a:bodyPr wrap="square" lIns="0" tIns="0" rIns="0" bIns="0" anchor="t">
            <a:spAutoFit/>
          </a:bodyPr>
          <a:lstStyle/>
          <a:p>
            <a:pPr algn="l">
              <a:lnSpc>
                <a:spcPct val="105000"/>
              </a:lnSpc>
            </a:pPr>
            <a:r>
              <a:rPr sz="2000" b="0">
                <a:latin typeface="Arial"/>
              </a:rPr>
              <a:t>A comprehensive, tailored plan followed to get the process back up and running — critical function, priority, max time for restoration, responsible person, resources needed</a:t>
            </a:r>
          </a:p>
        </p:txBody>
      </p:sp>
      <p:sp>
        <p:nvSpPr>
          <p:cNvPr id="15" name="Rounded Rectangle 14"/>
          <p:cNvSpPr/>
          <p:nvPr/>
        </p:nvSpPr>
        <p:spPr>
          <a:xfrm>
            <a:off x="6196431" y="4306823"/>
            <a:ext cx="5355183"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6361023" y="4471415"/>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4</a:t>
            </a:r>
          </a:p>
        </p:txBody>
      </p:sp>
      <p:sp>
        <p:nvSpPr>
          <p:cNvPr id="17" name="TextBox 16"/>
          <p:cNvSpPr txBox="1"/>
          <p:nvPr/>
        </p:nvSpPr>
        <p:spPr>
          <a:xfrm>
            <a:off x="6955383" y="4434839"/>
            <a:ext cx="4395063" cy="365760"/>
          </a:xfrm>
          <a:prstGeom prst="rect">
            <a:avLst/>
          </a:prstGeom>
          <a:noFill/>
        </p:spPr>
        <p:txBody>
          <a:bodyPr wrap="square" lIns="0" tIns="0" rIns="0" bIns="0" anchor="ctr">
            <a:spAutoFit/>
          </a:bodyPr>
          <a:lstStyle/>
          <a:p>
            <a:pPr algn="l">
              <a:lnSpc>
                <a:spcPct val="100000"/>
              </a:lnSpc>
            </a:pPr>
            <a:r>
              <a:rPr sz="2400" b="1">
                <a:solidFill>
                  <a:srgbClr val="00279F"/>
                </a:solidFill>
                <a:latin typeface="Arial"/>
              </a:rPr>
              <a:t>Contact List</a:t>
            </a:r>
          </a:p>
        </p:txBody>
      </p:sp>
      <p:sp>
        <p:nvSpPr>
          <p:cNvPr id="18" name="TextBox 17"/>
          <p:cNvSpPr txBox="1"/>
          <p:nvPr/>
        </p:nvSpPr>
        <p:spPr>
          <a:xfrm>
            <a:off x="6361023" y="4992623"/>
            <a:ext cx="5025999" cy="623953"/>
          </a:xfrm>
          <a:prstGeom prst="rect">
            <a:avLst/>
          </a:prstGeom>
          <a:noFill/>
        </p:spPr>
        <p:txBody>
          <a:bodyPr wrap="square" lIns="0" tIns="0" rIns="0" bIns="0" anchor="t">
            <a:spAutoFit/>
          </a:bodyPr>
          <a:lstStyle/>
          <a:p>
            <a:pPr algn="l">
              <a:lnSpc>
                <a:spcPct val="105000"/>
              </a:lnSpc>
            </a:pPr>
            <a:r>
              <a:rPr sz="2000" b="0">
                <a:latin typeface="Arial"/>
              </a:rPr>
              <a:t>Names, titles, phone numbers, email addresses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SECURITY AUDIT AND COMPLIANCE</a:t>
            </a:r>
          </a:p>
        </p:txBody>
      </p:sp>
      <p:sp>
        <p:nvSpPr>
          <p:cNvPr id="3" name="Rounded Rectangle 2"/>
          <p:cNvSpPr/>
          <p:nvPr/>
        </p:nvSpPr>
        <p:spPr>
          <a:xfrm>
            <a:off x="640080" y="1874519"/>
            <a:ext cx="5295747" cy="4663441"/>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TextBox 3"/>
          <p:cNvSpPr txBox="1"/>
          <p:nvPr/>
        </p:nvSpPr>
        <p:spPr>
          <a:xfrm>
            <a:off x="868680" y="2057399"/>
            <a:ext cx="4838547" cy="369332"/>
          </a:xfrm>
          <a:prstGeom prst="rect">
            <a:avLst/>
          </a:prstGeom>
          <a:noFill/>
        </p:spPr>
        <p:txBody>
          <a:bodyPr wrap="square" lIns="0" tIns="0" rIns="0" bIns="0" anchor="t">
            <a:spAutoFit/>
          </a:bodyPr>
          <a:lstStyle/>
          <a:p>
            <a:pPr algn="l">
              <a:lnSpc>
                <a:spcPct val="100000"/>
              </a:lnSpc>
            </a:pPr>
            <a:r>
              <a:rPr sz="2400" b="1">
                <a:solidFill>
                  <a:srgbClr val="B50069"/>
                </a:solidFill>
                <a:latin typeface="Arial"/>
              </a:rPr>
              <a:t>Cyber Security Audit</a:t>
            </a:r>
          </a:p>
        </p:txBody>
      </p:sp>
      <p:sp>
        <p:nvSpPr>
          <p:cNvPr id="5" name="TextBox 4"/>
          <p:cNvSpPr txBox="1"/>
          <p:nvPr/>
        </p:nvSpPr>
        <p:spPr>
          <a:xfrm>
            <a:off x="868680" y="2651759"/>
            <a:ext cx="4838547" cy="2860463"/>
          </a:xfrm>
          <a:prstGeom prst="rect">
            <a:avLst/>
          </a:prstGeom>
          <a:noFill/>
        </p:spPr>
        <p:txBody>
          <a:bodyPr wrap="square">
            <a:spAutoFit/>
          </a:bodyPr>
          <a:lstStyle/>
          <a:p>
            <a:pPr marL="342900" indent="-342900">
              <a:lnSpc>
                <a:spcPct val="105000"/>
              </a:lnSpc>
              <a:spcAft>
                <a:spcPts val="800"/>
              </a:spcAft>
              <a:buFont typeface="Wingdings" panose="05000000000000000000" pitchFamily="2" charset="2"/>
              <a:buChar char="ü"/>
            </a:pPr>
            <a:r>
              <a:rPr sz="2000" dirty="0">
                <a:latin typeface="Arial"/>
              </a:rPr>
              <a:t> An in-depth review of an organization's security measures</a:t>
            </a:r>
          </a:p>
          <a:p>
            <a:pPr marL="342900" indent="-342900">
              <a:lnSpc>
                <a:spcPct val="105000"/>
              </a:lnSpc>
              <a:spcAft>
                <a:spcPts val="800"/>
              </a:spcAft>
              <a:buFont typeface="Wingdings" panose="05000000000000000000" pitchFamily="2" charset="2"/>
              <a:buChar char="ü"/>
            </a:pPr>
            <a:r>
              <a:rPr sz="2000" dirty="0">
                <a:latin typeface="Arial"/>
              </a:rPr>
              <a:t>Uncovers all of an organization's cybersecurity risks and details the policies, procedures, and controls in place</a:t>
            </a:r>
          </a:p>
          <a:p>
            <a:pPr marL="342900" indent="-342900">
              <a:lnSpc>
                <a:spcPct val="105000"/>
              </a:lnSpc>
              <a:spcAft>
                <a:spcPts val="800"/>
              </a:spcAft>
              <a:buFont typeface="Wingdings" panose="05000000000000000000" pitchFamily="2" charset="2"/>
              <a:buChar char="ü"/>
            </a:pPr>
            <a:r>
              <a:rPr sz="2000" dirty="0">
                <a:latin typeface="Arial"/>
              </a:rPr>
              <a:t>A comprehensive review of whether a company does what it says it does</a:t>
            </a:r>
          </a:p>
        </p:txBody>
      </p:sp>
      <p:sp>
        <p:nvSpPr>
          <p:cNvPr id="6" name="Rounded Rectangle 5"/>
          <p:cNvSpPr/>
          <p:nvPr/>
        </p:nvSpPr>
        <p:spPr>
          <a:xfrm>
            <a:off x="6255867" y="1874519"/>
            <a:ext cx="5295747" cy="4663441"/>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7" name="TextBox 6"/>
          <p:cNvSpPr txBox="1"/>
          <p:nvPr/>
        </p:nvSpPr>
        <p:spPr>
          <a:xfrm>
            <a:off x="6484467" y="2057399"/>
            <a:ext cx="4838547" cy="369332"/>
          </a:xfrm>
          <a:prstGeom prst="rect">
            <a:avLst/>
          </a:prstGeom>
          <a:noFill/>
        </p:spPr>
        <p:txBody>
          <a:bodyPr wrap="square" lIns="0" tIns="0" rIns="0" bIns="0" anchor="t">
            <a:spAutoFit/>
          </a:bodyPr>
          <a:lstStyle/>
          <a:p>
            <a:pPr algn="l">
              <a:lnSpc>
                <a:spcPct val="100000"/>
              </a:lnSpc>
            </a:pPr>
            <a:r>
              <a:rPr sz="2400" b="1">
                <a:solidFill>
                  <a:srgbClr val="00279F"/>
                </a:solidFill>
                <a:latin typeface="Arial"/>
              </a:rPr>
              <a:t>Compliance</a:t>
            </a:r>
          </a:p>
        </p:txBody>
      </p:sp>
      <p:sp>
        <p:nvSpPr>
          <p:cNvPr id="8" name="TextBox 7"/>
          <p:cNvSpPr txBox="1"/>
          <p:nvPr/>
        </p:nvSpPr>
        <p:spPr>
          <a:xfrm>
            <a:off x="6484467" y="2651759"/>
            <a:ext cx="4838547" cy="2757871"/>
          </a:xfrm>
          <a:prstGeom prst="rect">
            <a:avLst/>
          </a:prstGeom>
          <a:noFill/>
        </p:spPr>
        <p:txBody>
          <a:bodyPr wrap="square">
            <a:spAutoFit/>
          </a:bodyPr>
          <a:lstStyle/>
          <a:p>
            <a:pPr marL="342900" indent="-342900">
              <a:lnSpc>
                <a:spcPct val="105000"/>
              </a:lnSpc>
              <a:spcAft>
                <a:spcPts val="800"/>
              </a:spcAft>
              <a:buFont typeface="Wingdings" panose="05000000000000000000" pitchFamily="2" charset="2"/>
              <a:buChar char="ü"/>
            </a:pPr>
            <a:r>
              <a:rPr sz="2000" dirty="0">
                <a:latin typeface="Arial"/>
              </a:rPr>
              <a:t>An operational function in an organization, meaning adherence to legal and regulatory obligations outside of the organization</a:t>
            </a:r>
          </a:p>
          <a:p>
            <a:pPr marL="342900" indent="-342900">
              <a:lnSpc>
                <a:spcPct val="105000"/>
              </a:lnSpc>
              <a:spcAft>
                <a:spcPts val="800"/>
              </a:spcAft>
              <a:buFont typeface="Wingdings" panose="05000000000000000000" pitchFamily="2" charset="2"/>
              <a:buChar char="ü"/>
            </a:pPr>
            <a:r>
              <a:rPr sz="2000" dirty="0">
                <a:latin typeface="Arial"/>
              </a:rPr>
              <a:t>A compliance audit is an external audit reviewing a company's adherence to regulatory guidelines, carried out over a fiscal year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Compliance Audit</a:t>
            </a:r>
          </a:p>
        </p:txBody>
      </p:sp>
      <p:sp>
        <p:nvSpPr>
          <p:cNvPr id="3" name="Content Placeholder 2"/>
          <p:cNvSpPr>
            <a:spLocks noGrp="1"/>
          </p:cNvSpPr>
          <p:nvPr>
            <p:ph idx="1"/>
          </p:nvPr>
        </p:nvSpPr>
        <p:spPr/>
        <p:txBody>
          <a:bodyPr/>
          <a:lstStyle/>
          <a:p>
            <a:r>
              <a:rPr lang="en-US" sz="2400" b="0" dirty="0"/>
              <a:t>Over the course of a compliance audit review, a compliance auditor evaluates and reports the effectiveness of certain compliance preparations, security policies, user access controls, and risk management procedures. </a:t>
            </a:r>
          </a:p>
          <a:p>
            <a:r>
              <a:rPr lang="en-US" sz="2400" b="0" dirty="0"/>
              <a:t>The detail and coverage of an audit depends on the frequency and purpose of the audit. E.g., an annual audit will generally be more detailed than a monthly audit. </a:t>
            </a:r>
          </a:p>
          <a:p>
            <a:pPr lvl="1"/>
            <a:r>
              <a:rPr lang="en-US" sz="2000" b="0" dirty="0"/>
              <a:t>A compliance audit will focus specifically on the requirements of an industry standard/ regulation, e.g., DPPA, PCI DSS and GDPR, HIPAA etc</a:t>
            </a:r>
            <a:r>
              <a:rPr lang="en-US" sz="2000" dirty="0"/>
              <a:t>.</a:t>
            </a:r>
          </a:p>
          <a:p>
            <a:pPr lvl="1"/>
            <a:r>
              <a:rPr lang="en-US" sz="2000" b="0" dirty="0"/>
              <a:t>An audit following a data breach will be more thorough. </a:t>
            </a:r>
            <a:endParaRPr lang="en-US" sz="2000" dirty="0"/>
          </a:p>
          <a:p>
            <a:endParaRPr lang="en-US" sz="2400" dirty="0"/>
          </a:p>
        </p:txBody>
      </p:sp>
    </p:spTree>
    <p:extLst>
      <p:ext uri="{BB962C8B-B14F-4D97-AF65-F5344CB8AC3E}">
        <p14:creationId xmlns:p14="http://schemas.microsoft.com/office/powerpoint/2010/main" val="3992723129"/>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Recommended Frequency Consideration</a:t>
            </a:r>
          </a:p>
        </p:txBody>
      </p:sp>
      <p:sp>
        <p:nvSpPr>
          <p:cNvPr id="3" name="Rounded Rectangle 2"/>
          <p:cNvSpPr/>
          <p:nvPr/>
        </p:nvSpPr>
        <p:spPr>
          <a:xfrm>
            <a:off x="640080" y="1874519"/>
            <a:ext cx="5364327" cy="143256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4" name="Oval 3"/>
          <p:cNvSpPr/>
          <p:nvPr/>
        </p:nvSpPr>
        <p:spPr>
          <a:xfrm>
            <a:off x="777240" y="243077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5" name="TextBox 4"/>
          <p:cNvSpPr txBox="1"/>
          <p:nvPr/>
        </p:nvSpPr>
        <p:spPr>
          <a:xfrm>
            <a:off x="1234440" y="2283022"/>
            <a:ext cx="4587087" cy="615553"/>
          </a:xfrm>
          <a:prstGeom prst="rect">
            <a:avLst/>
          </a:prstGeom>
          <a:noFill/>
        </p:spPr>
        <p:txBody>
          <a:bodyPr wrap="square" lIns="0" tIns="0" rIns="0" bIns="0" anchor="ctr">
            <a:spAutoFit/>
          </a:bodyPr>
          <a:lstStyle/>
          <a:p>
            <a:pPr algn="l">
              <a:lnSpc>
                <a:spcPct val="100000"/>
              </a:lnSpc>
            </a:pPr>
            <a:r>
              <a:rPr sz="2000" b="0" dirty="0">
                <a:latin typeface="Arial"/>
              </a:rPr>
              <a:t>The sensitivity of data stored and accessible through internal systems</a:t>
            </a:r>
          </a:p>
        </p:txBody>
      </p:sp>
      <p:sp>
        <p:nvSpPr>
          <p:cNvPr id="6" name="Rounded Rectangle 5"/>
          <p:cNvSpPr/>
          <p:nvPr/>
        </p:nvSpPr>
        <p:spPr>
          <a:xfrm>
            <a:off x="6187287" y="1874519"/>
            <a:ext cx="5364327" cy="143256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7" name="Oval 6"/>
          <p:cNvSpPr/>
          <p:nvPr/>
        </p:nvSpPr>
        <p:spPr>
          <a:xfrm>
            <a:off x="6324447" y="243077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8" name="TextBox 7"/>
          <p:cNvSpPr txBox="1"/>
          <p:nvPr/>
        </p:nvSpPr>
        <p:spPr>
          <a:xfrm>
            <a:off x="6781647" y="2283022"/>
            <a:ext cx="4587087" cy="615553"/>
          </a:xfrm>
          <a:prstGeom prst="rect">
            <a:avLst/>
          </a:prstGeom>
          <a:noFill/>
        </p:spPr>
        <p:txBody>
          <a:bodyPr wrap="square" lIns="0" tIns="0" rIns="0" bIns="0" anchor="ctr">
            <a:spAutoFit/>
          </a:bodyPr>
          <a:lstStyle/>
          <a:p>
            <a:pPr algn="l">
              <a:lnSpc>
                <a:spcPct val="100000"/>
              </a:lnSpc>
            </a:pPr>
            <a:r>
              <a:rPr sz="2000" b="0">
                <a:latin typeface="Arial"/>
              </a:rPr>
              <a:t>The quantity and type of network endpoints</a:t>
            </a:r>
          </a:p>
        </p:txBody>
      </p:sp>
      <p:sp>
        <p:nvSpPr>
          <p:cNvPr id="9" name="Rounded Rectangle 8"/>
          <p:cNvSpPr/>
          <p:nvPr/>
        </p:nvSpPr>
        <p:spPr>
          <a:xfrm>
            <a:off x="640080" y="3489959"/>
            <a:ext cx="5364327" cy="1432560"/>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0" name="Oval 9"/>
          <p:cNvSpPr/>
          <p:nvPr/>
        </p:nvSpPr>
        <p:spPr>
          <a:xfrm>
            <a:off x="777240" y="4046219"/>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11" name="TextBox 10"/>
          <p:cNvSpPr txBox="1"/>
          <p:nvPr/>
        </p:nvSpPr>
        <p:spPr>
          <a:xfrm>
            <a:off x="1234440" y="3898462"/>
            <a:ext cx="4587087" cy="615553"/>
          </a:xfrm>
          <a:prstGeom prst="rect">
            <a:avLst/>
          </a:prstGeom>
          <a:noFill/>
        </p:spPr>
        <p:txBody>
          <a:bodyPr wrap="square" lIns="0" tIns="0" rIns="0" bIns="0" anchor="ctr">
            <a:spAutoFit/>
          </a:bodyPr>
          <a:lstStyle/>
          <a:p>
            <a:pPr algn="l">
              <a:lnSpc>
                <a:spcPct val="100000"/>
              </a:lnSpc>
            </a:pPr>
            <a:r>
              <a:rPr sz="2000" b="0">
                <a:latin typeface="Arial"/>
              </a:rPr>
              <a:t>The quantity and type of software and hardware</a:t>
            </a:r>
          </a:p>
        </p:txBody>
      </p:sp>
      <p:sp>
        <p:nvSpPr>
          <p:cNvPr id="12" name="Rounded Rectangle 11"/>
          <p:cNvSpPr/>
          <p:nvPr/>
        </p:nvSpPr>
        <p:spPr>
          <a:xfrm>
            <a:off x="6187287" y="3489959"/>
            <a:ext cx="5364327" cy="1432560"/>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3" name="Oval 12"/>
          <p:cNvSpPr/>
          <p:nvPr/>
        </p:nvSpPr>
        <p:spPr>
          <a:xfrm>
            <a:off x="6324447" y="4046219"/>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14" name="TextBox 13"/>
          <p:cNvSpPr txBox="1"/>
          <p:nvPr/>
        </p:nvSpPr>
        <p:spPr>
          <a:xfrm>
            <a:off x="6781647" y="3898462"/>
            <a:ext cx="4587087" cy="615553"/>
          </a:xfrm>
          <a:prstGeom prst="rect">
            <a:avLst/>
          </a:prstGeom>
          <a:noFill/>
        </p:spPr>
        <p:txBody>
          <a:bodyPr wrap="square" lIns="0" tIns="0" rIns="0" bIns="0" anchor="ctr">
            <a:spAutoFit/>
          </a:bodyPr>
          <a:lstStyle/>
          <a:p>
            <a:pPr algn="l">
              <a:lnSpc>
                <a:spcPct val="100000"/>
              </a:lnSpc>
            </a:pPr>
            <a:r>
              <a:rPr sz="2000" b="0">
                <a:latin typeface="Arial"/>
              </a:rPr>
              <a:t>The volatility of the current threat landscape</a:t>
            </a:r>
          </a:p>
        </p:txBody>
      </p:sp>
      <p:sp>
        <p:nvSpPr>
          <p:cNvPr id="15" name="Rounded Rectangle 14"/>
          <p:cNvSpPr/>
          <p:nvPr/>
        </p:nvSpPr>
        <p:spPr>
          <a:xfrm>
            <a:off x="640080" y="5105399"/>
            <a:ext cx="5364327" cy="143256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6" name="Oval 15"/>
          <p:cNvSpPr/>
          <p:nvPr/>
        </p:nvSpPr>
        <p:spPr>
          <a:xfrm>
            <a:off x="777240" y="566165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17" name="TextBox 16"/>
          <p:cNvSpPr txBox="1"/>
          <p:nvPr/>
        </p:nvSpPr>
        <p:spPr>
          <a:xfrm>
            <a:off x="1234440" y="5513902"/>
            <a:ext cx="4587087" cy="615553"/>
          </a:xfrm>
          <a:prstGeom prst="rect">
            <a:avLst/>
          </a:prstGeom>
          <a:noFill/>
        </p:spPr>
        <p:txBody>
          <a:bodyPr wrap="square" lIns="0" tIns="0" rIns="0" bIns="0" anchor="ctr">
            <a:spAutoFit/>
          </a:bodyPr>
          <a:lstStyle/>
          <a:p>
            <a:pPr algn="l">
              <a:lnSpc>
                <a:spcPct val="100000"/>
              </a:lnSpc>
            </a:pPr>
            <a:r>
              <a:rPr sz="2000" b="0">
                <a:latin typeface="Arial"/>
              </a:rPr>
              <a:t>Specific regulatory, industry, and legal compliance requirements</a:t>
            </a:r>
          </a:p>
        </p:txBody>
      </p:sp>
      <p:sp>
        <p:nvSpPr>
          <p:cNvPr id="18" name="Rounded Rectangle 17"/>
          <p:cNvSpPr/>
          <p:nvPr/>
        </p:nvSpPr>
        <p:spPr>
          <a:xfrm>
            <a:off x="6187287" y="5105399"/>
            <a:ext cx="5364327" cy="143256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19" name="Oval 18"/>
          <p:cNvSpPr/>
          <p:nvPr/>
        </p:nvSpPr>
        <p:spPr>
          <a:xfrm>
            <a:off x="6324447" y="566165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2000" b="1">
                <a:solidFill>
                  <a:srgbClr val="FFFFFF"/>
                </a:solidFill>
                <a:latin typeface="Arial"/>
              </a:rPr>
              <a:t>✓</a:t>
            </a:r>
          </a:p>
        </p:txBody>
      </p:sp>
      <p:sp>
        <p:nvSpPr>
          <p:cNvPr id="20" name="TextBox 19"/>
          <p:cNvSpPr txBox="1"/>
          <p:nvPr/>
        </p:nvSpPr>
        <p:spPr>
          <a:xfrm>
            <a:off x="6781647" y="5513902"/>
            <a:ext cx="4587087" cy="615553"/>
          </a:xfrm>
          <a:prstGeom prst="rect">
            <a:avLst/>
          </a:prstGeom>
          <a:noFill/>
        </p:spPr>
        <p:txBody>
          <a:bodyPr wrap="square" lIns="0" tIns="0" rIns="0" bIns="0" anchor="ctr">
            <a:spAutoFit/>
          </a:bodyPr>
          <a:lstStyle/>
          <a:p>
            <a:pPr algn="l">
              <a:lnSpc>
                <a:spcPct val="100000"/>
              </a:lnSpc>
            </a:pPr>
            <a:r>
              <a:rPr sz="2000" b="0">
                <a:latin typeface="Arial"/>
              </a:rPr>
              <a:t>The availability of resources required to conduct the audit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Is Reviewed</a:t>
            </a:r>
          </a:p>
        </p:txBody>
      </p:sp>
      <p:sp>
        <p:nvSpPr>
          <p:cNvPr id="3" name="Rounded Rectangle 2"/>
          <p:cNvSpPr/>
          <p:nvPr/>
        </p:nvSpPr>
        <p:spPr>
          <a:xfrm>
            <a:off x="640080" y="1874519"/>
            <a:ext cx="5295747" cy="4663441"/>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TextBox 3"/>
          <p:cNvSpPr txBox="1"/>
          <p:nvPr/>
        </p:nvSpPr>
        <p:spPr>
          <a:xfrm>
            <a:off x="868680" y="2057399"/>
            <a:ext cx="4838547" cy="369332"/>
          </a:xfrm>
          <a:prstGeom prst="rect">
            <a:avLst/>
          </a:prstGeom>
          <a:noFill/>
        </p:spPr>
        <p:txBody>
          <a:bodyPr wrap="square" lIns="0" tIns="0" rIns="0" bIns="0" anchor="t">
            <a:spAutoFit/>
          </a:bodyPr>
          <a:lstStyle/>
          <a:p>
            <a:pPr algn="l">
              <a:lnSpc>
                <a:spcPct val="100000"/>
              </a:lnSpc>
            </a:pPr>
            <a:r>
              <a:rPr sz="2400" b="1">
                <a:solidFill>
                  <a:srgbClr val="500093"/>
                </a:solidFill>
                <a:latin typeface="Arial"/>
              </a:rPr>
              <a:t>General Audit</a:t>
            </a:r>
          </a:p>
        </p:txBody>
      </p:sp>
      <p:sp>
        <p:nvSpPr>
          <p:cNvPr id="5" name="TextBox 4"/>
          <p:cNvSpPr txBox="1"/>
          <p:nvPr/>
        </p:nvSpPr>
        <p:spPr>
          <a:xfrm>
            <a:off x="868680" y="2651759"/>
            <a:ext cx="4838547" cy="2742417"/>
          </a:xfrm>
          <a:prstGeom prst="rect">
            <a:avLst/>
          </a:prstGeom>
          <a:noFill/>
        </p:spPr>
        <p:txBody>
          <a:bodyPr wrap="square">
            <a:spAutoFit/>
          </a:bodyPr>
          <a:lstStyle/>
          <a:p>
            <a:pPr marL="342900" indent="-342900">
              <a:lnSpc>
                <a:spcPct val="105000"/>
              </a:lnSpc>
              <a:spcAft>
                <a:spcPts val="800"/>
              </a:spcAft>
              <a:buFont typeface="Wingdings" panose="05000000000000000000" pitchFamily="2" charset="2"/>
              <a:buChar char="ü"/>
            </a:pPr>
            <a:r>
              <a:rPr sz="2000" dirty="0">
                <a:latin typeface="Arial"/>
              </a:rPr>
              <a:t>Risk assessment procedures for identifying weaknesses</a:t>
            </a:r>
          </a:p>
          <a:p>
            <a:pPr marL="342900" indent="-342900">
              <a:lnSpc>
                <a:spcPct val="105000"/>
              </a:lnSpc>
              <a:spcAft>
                <a:spcPts val="800"/>
              </a:spcAft>
              <a:buFont typeface="Wingdings" panose="05000000000000000000" pitchFamily="2" charset="2"/>
              <a:buChar char="ü"/>
            </a:pPr>
            <a:r>
              <a:rPr sz="2000" dirty="0">
                <a:latin typeface="Arial"/>
              </a:rPr>
              <a:t>Internal security controls and processes</a:t>
            </a:r>
          </a:p>
          <a:p>
            <a:pPr marL="342900" indent="-342900">
              <a:lnSpc>
                <a:spcPct val="105000"/>
              </a:lnSpc>
              <a:spcAft>
                <a:spcPts val="800"/>
              </a:spcAft>
              <a:buFont typeface="Wingdings" panose="05000000000000000000" pitchFamily="2" charset="2"/>
              <a:buChar char="ü"/>
            </a:pPr>
            <a:r>
              <a:rPr sz="2000" dirty="0">
                <a:latin typeface="Arial"/>
              </a:rPr>
              <a:t>Employee performance</a:t>
            </a:r>
          </a:p>
          <a:p>
            <a:pPr marL="342900" indent="-342900">
              <a:lnSpc>
                <a:spcPct val="105000"/>
              </a:lnSpc>
              <a:spcAft>
                <a:spcPts val="800"/>
              </a:spcAft>
              <a:buFont typeface="Wingdings" panose="05000000000000000000" pitchFamily="2" charset="2"/>
              <a:buChar char="ü"/>
            </a:pPr>
            <a:r>
              <a:rPr sz="2000" dirty="0">
                <a:latin typeface="Arial"/>
              </a:rPr>
              <a:t>Company documents</a:t>
            </a:r>
          </a:p>
          <a:p>
            <a:pPr marL="342900" indent="-342900">
              <a:lnSpc>
                <a:spcPct val="105000"/>
              </a:lnSpc>
              <a:spcAft>
                <a:spcPts val="800"/>
              </a:spcAft>
              <a:buFont typeface="Wingdings" panose="05000000000000000000" pitchFamily="2" charset="2"/>
              <a:buChar char="ü"/>
            </a:pPr>
            <a:r>
              <a:rPr sz="2000" dirty="0">
                <a:latin typeface="Arial"/>
              </a:rPr>
              <a:t>Compliance procedures</a:t>
            </a:r>
          </a:p>
        </p:txBody>
      </p:sp>
      <p:sp>
        <p:nvSpPr>
          <p:cNvPr id="6" name="Rounded Rectangle 5"/>
          <p:cNvSpPr/>
          <p:nvPr/>
        </p:nvSpPr>
        <p:spPr>
          <a:xfrm>
            <a:off x="6255867" y="1874519"/>
            <a:ext cx="5295747" cy="4663441"/>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7" name="TextBox 6"/>
          <p:cNvSpPr txBox="1"/>
          <p:nvPr/>
        </p:nvSpPr>
        <p:spPr>
          <a:xfrm>
            <a:off x="6484467" y="2057399"/>
            <a:ext cx="4838547" cy="369332"/>
          </a:xfrm>
          <a:prstGeom prst="rect">
            <a:avLst/>
          </a:prstGeom>
          <a:noFill/>
        </p:spPr>
        <p:txBody>
          <a:bodyPr wrap="square" lIns="0" tIns="0" rIns="0" bIns="0" anchor="t">
            <a:spAutoFit/>
          </a:bodyPr>
          <a:lstStyle/>
          <a:p>
            <a:pPr algn="l">
              <a:lnSpc>
                <a:spcPct val="100000"/>
              </a:lnSpc>
            </a:pPr>
            <a:r>
              <a:rPr sz="2400" b="1">
                <a:solidFill>
                  <a:srgbClr val="B50069"/>
                </a:solidFill>
                <a:latin typeface="Arial"/>
              </a:rPr>
              <a:t>Targeted / Smaller-Scale Audit</a:t>
            </a:r>
          </a:p>
        </p:txBody>
      </p:sp>
      <p:sp>
        <p:nvSpPr>
          <p:cNvPr id="8" name="TextBox 7"/>
          <p:cNvSpPr txBox="1"/>
          <p:nvPr/>
        </p:nvSpPr>
        <p:spPr>
          <a:xfrm>
            <a:off x="6484467" y="2651759"/>
            <a:ext cx="4838547" cy="2947602"/>
          </a:xfrm>
          <a:prstGeom prst="rect">
            <a:avLst/>
          </a:prstGeom>
          <a:noFill/>
        </p:spPr>
        <p:txBody>
          <a:bodyPr wrap="square">
            <a:spAutoFit/>
          </a:bodyPr>
          <a:lstStyle/>
          <a:p>
            <a:pPr marL="342900" indent="-342900">
              <a:lnSpc>
                <a:spcPct val="105000"/>
              </a:lnSpc>
              <a:spcAft>
                <a:spcPts val="800"/>
              </a:spcAft>
              <a:buFont typeface="Wingdings" panose="05000000000000000000" pitchFamily="2" charset="2"/>
              <a:buChar char="ü"/>
            </a:pPr>
            <a:r>
              <a:rPr sz="2000" dirty="0">
                <a:latin typeface="Arial"/>
              </a:rPr>
              <a:t>Software updates</a:t>
            </a:r>
          </a:p>
          <a:p>
            <a:pPr marL="342900" indent="-342900">
              <a:lnSpc>
                <a:spcPct val="105000"/>
              </a:lnSpc>
              <a:spcAft>
                <a:spcPts val="800"/>
              </a:spcAft>
              <a:buFont typeface="Wingdings" panose="05000000000000000000" pitchFamily="2" charset="2"/>
              <a:buChar char="ü"/>
            </a:pPr>
            <a:r>
              <a:rPr sz="2000" dirty="0">
                <a:latin typeface="Arial"/>
              </a:rPr>
              <a:t>Cybersecurity resource allocation</a:t>
            </a:r>
          </a:p>
          <a:p>
            <a:pPr marL="342900" indent="-342900">
              <a:lnSpc>
                <a:spcPct val="105000"/>
              </a:lnSpc>
              <a:spcAft>
                <a:spcPts val="800"/>
              </a:spcAft>
              <a:buFont typeface="Wingdings" panose="05000000000000000000" pitchFamily="2" charset="2"/>
              <a:buChar char="ü"/>
            </a:pPr>
            <a:r>
              <a:rPr sz="2000" dirty="0">
                <a:latin typeface="Arial"/>
              </a:rPr>
              <a:t>Compliance assurance</a:t>
            </a:r>
          </a:p>
          <a:p>
            <a:pPr marL="342900" indent="-342900">
              <a:lnSpc>
                <a:spcPct val="105000"/>
              </a:lnSpc>
              <a:spcAft>
                <a:spcPts val="800"/>
              </a:spcAft>
              <a:buFont typeface="Wingdings" panose="05000000000000000000" pitchFamily="2" charset="2"/>
              <a:buChar char="ü"/>
            </a:pPr>
            <a:r>
              <a:rPr sz="2000" dirty="0">
                <a:latin typeface="Arial"/>
              </a:rPr>
              <a:t>Penetration testing</a:t>
            </a:r>
          </a:p>
          <a:p>
            <a:pPr marL="342900" indent="-342900">
              <a:lnSpc>
                <a:spcPct val="105000"/>
              </a:lnSpc>
              <a:spcAft>
                <a:spcPts val="800"/>
              </a:spcAft>
              <a:buFont typeface="Wingdings" panose="05000000000000000000" pitchFamily="2" charset="2"/>
              <a:buChar char="ü"/>
            </a:pPr>
            <a:r>
              <a:rPr sz="2000" dirty="0">
                <a:latin typeface="Arial"/>
              </a:rPr>
              <a:t>Vulnerability scanning</a:t>
            </a:r>
          </a:p>
          <a:p>
            <a:pPr marL="342900" indent="-342900">
              <a:lnSpc>
                <a:spcPct val="105000"/>
              </a:lnSpc>
              <a:spcAft>
                <a:spcPts val="800"/>
              </a:spcAft>
              <a:buFont typeface="Wingdings" panose="05000000000000000000" pitchFamily="2" charset="2"/>
              <a:buChar char="ü"/>
            </a:pPr>
            <a:r>
              <a:rPr sz="2000" dirty="0">
                <a:latin typeface="Arial"/>
              </a:rPr>
              <a:t>Network security</a:t>
            </a:r>
          </a:p>
          <a:p>
            <a:pPr marL="342900" indent="-342900">
              <a:lnSpc>
                <a:spcPct val="105000"/>
              </a:lnSpc>
              <a:spcAft>
                <a:spcPts val="800"/>
              </a:spcAft>
              <a:buFont typeface="Wingdings" panose="05000000000000000000" pitchFamily="2" charset="2"/>
              <a:buChar char="ü"/>
            </a:pPr>
            <a:r>
              <a:rPr sz="2000" dirty="0">
                <a:latin typeface="Arial"/>
              </a:rPr>
              <a:t>Data security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an Audit Can Reveal</a:t>
            </a:r>
          </a:p>
        </p:txBody>
      </p:sp>
      <p:sp>
        <p:nvSpPr>
          <p:cNvPr id="3" name="Rounded Rectangle 2"/>
          <p:cNvSpPr/>
          <p:nvPr/>
        </p:nvSpPr>
        <p:spPr>
          <a:xfrm>
            <a:off x="640080" y="1874519"/>
            <a:ext cx="5364327" cy="143256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777240" y="243077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5" name="TextBox 4"/>
          <p:cNvSpPr txBox="1"/>
          <p:nvPr/>
        </p:nvSpPr>
        <p:spPr>
          <a:xfrm>
            <a:off x="1234440" y="2436910"/>
            <a:ext cx="4587087" cy="307777"/>
          </a:xfrm>
          <a:prstGeom prst="rect">
            <a:avLst/>
          </a:prstGeom>
          <a:noFill/>
        </p:spPr>
        <p:txBody>
          <a:bodyPr wrap="square" lIns="0" tIns="0" rIns="0" bIns="0" anchor="ctr">
            <a:spAutoFit/>
          </a:bodyPr>
          <a:lstStyle/>
          <a:p>
            <a:pPr algn="l">
              <a:lnSpc>
                <a:spcPct val="100000"/>
              </a:lnSpc>
            </a:pPr>
            <a:r>
              <a:rPr sz="2000" b="0" dirty="0">
                <a:latin typeface="Arial"/>
              </a:rPr>
              <a:t>Data security practices</a:t>
            </a:r>
          </a:p>
        </p:txBody>
      </p:sp>
      <p:sp>
        <p:nvSpPr>
          <p:cNvPr id="6" name="Rounded Rectangle 5"/>
          <p:cNvSpPr/>
          <p:nvPr/>
        </p:nvSpPr>
        <p:spPr>
          <a:xfrm>
            <a:off x="6187287" y="1874519"/>
            <a:ext cx="5364327" cy="143256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7" name="Oval 6"/>
          <p:cNvSpPr/>
          <p:nvPr/>
        </p:nvSpPr>
        <p:spPr>
          <a:xfrm>
            <a:off x="6324447" y="243077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8" name="TextBox 7"/>
          <p:cNvSpPr txBox="1"/>
          <p:nvPr/>
        </p:nvSpPr>
        <p:spPr>
          <a:xfrm>
            <a:off x="6781647" y="2436910"/>
            <a:ext cx="4587087" cy="307777"/>
          </a:xfrm>
          <a:prstGeom prst="rect">
            <a:avLst/>
          </a:prstGeom>
          <a:noFill/>
        </p:spPr>
        <p:txBody>
          <a:bodyPr wrap="square" lIns="0" tIns="0" rIns="0" bIns="0" anchor="ctr">
            <a:spAutoFit/>
          </a:bodyPr>
          <a:lstStyle/>
          <a:p>
            <a:pPr algn="l">
              <a:lnSpc>
                <a:spcPct val="100000"/>
              </a:lnSpc>
            </a:pPr>
            <a:r>
              <a:rPr sz="2000" b="0">
                <a:latin typeface="Arial"/>
              </a:rPr>
              <a:t>Software and hardware performance</a:t>
            </a:r>
          </a:p>
        </p:txBody>
      </p:sp>
      <p:sp>
        <p:nvSpPr>
          <p:cNvPr id="9" name="Rounded Rectangle 8"/>
          <p:cNvSpPr/>
          <p:nvPr/>
        </p:nvSpPr>
        <p:spPr>
          <a:xfrm>
            <a:off x="640080" y="3489959"/>
            <a:ext cx="5364327" cy="1432560"/>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0" name="Oval 9"/>
          <p:cNvSpPr/>
          <p:nvPr/>
        </p:nvSpPr>
        <p:spPr>
          <a:xfrm>
            <a:off x="777240" y="4046219"/>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11" name="TextBox 10"/>
          <p:cNvSpPr txBox="1"/>
          <p:nvPr/>
        </p:nvSpPr>
        <p:spPr>
          <a:xfrm>
            <a:off x="1234440" y="4052350"/>
            <a:ext cx="4587087" cy="307777"/>
          </a:xfrm>
          <a:prstGeom prst="rect">
            <a:avLst/>
          </a:prstGeom>
          <a:noFill/>
        </p:spPr>
        <p:txBody>
          <a:bodyPr wrap="square" lIns="0" tIns="0" rIns="0" bIns="0" anchor="ctr">
            <a:spAutoFit/>
          </a:bodyPr>
          <a:lstStyle/>
          <a:p>
            <a:pPr algn="l">
              <a:lnSpc>
                <a:spcPct val="100000"/>
              </a:lnSpc>
            </a:pPr>
            <a:r>
              <a:rPr sz="2000" b="0">
                <a:latin typeface="Arial"/>
              </a:rPr>
              <a:t>Regulatory and legal compliance status</a:t>
            </a:r>
          </a:p>
        </p:txBody>
      </p:sp>
      <p:sp>
        <p:nvSpPr>
          <p:cNvPr id="12" name="Rounded Rectangle 11"/>
          <p:cNvSpPr/>
          <p:nvPr/>
        </p:nvSpPr>
        <p:spPr>
          <a:xfrm>
            <a:off x="6187287" y="3489959"/>
            <a:ext cx="5364327" cy="1432560"/>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3" name="Oval 12"/>
          <p:cNvSpPr/>
          <p:nvPr/>
        </p:nvSpPr>
        <p:spPr>
          <a:xfrm>
            <a:off x="6324447" y="4046219"/>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14" name="TextBox 13"/>
          <p:cNvSpPr txBox="1"/>
          <p:nvPr/>
        </p:nvSpPr>
        <p:spPr>
          <a:xfrm>
            <a:off x="6781647" y="4052350"/>
            <a:ext cx="4587087" cy="307777"/>
          </a:xfrm>
          <a:prstGeom prst="rect">
            <a:avLst/>
          </a:prstGeom>
          <a:noFill/>
        </p:spPr>
        <p:txBody>
          <a:bodyPr wrap="square" lIns="0" tIns="0" rIns="0" bIns="0" anchor="ctr">
            <a:spAutoFit/>
          </a:bodyPr>
          <a:lstStyle/>
          <a:p>
            <a:pPr algn="l">
              <a:lnSpc>
                <a:spcPct val="100000"/>
              </a:lnSpc>
            </a:pPr>
            <a:r>
              <a:rPr sz="2000" b="0">
                <a:latin typeface="Arial"/>
              </a:rPr>
              <a:t>Vulnerabilities affecting the ecosystem</a:t>
            </a:r>
          </a:p>
        </p:txBody>
      </p:sp>
      <p:sp>
        <p:nvSpPr>
          <p:cNvPr id="15" name="Rounded Rectangle 14"/>
          <p:cNvSpPr/>
          <p:nvPr/>
        </p:nvSpPr>
        <p:spPr>
          <a:xfrm>
            <a:off x="640080" y="5105399"/>
            <a:ext cx="5364327" cy="1432560"/>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777240" y="566165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17" name="TextBox 16"/>
          <p:cNvSpPr txBox="1"/>
          <p:nvPr/>
        </p:nvSpPr>
        <p:spPr>
          <a:xfrm>
            <a:off x="1234440" y="5513902"/>
            <a:ext cx="4587087" cy="615553"/>
          </a:xfrm>
          <a:prstGeom prst="rect">
            <a:avLst/>
          </a:prstGeom>
          <a:noFill/>
        </p:spPr>
        <p:txBody>
          <a:bodyPr wrap="square" lIns="0" tIns="0" rIns="0" bIns="0" anchor="ctr">
            <a:spAutoFit/>
          </a:bodyPr>
          <a:lstStyle/>
          <a:p>
            <a:pPr algn="l">
              <a:lnSpc>
                <a:spcPct val="100000"/>
              </a:lnSpc>
            </a:pPr>
            <a:r>
              <a:rPr sz="2000" b="0">
                <a:latin typeface="Arial"/>
              </a:rPr>
              <a:t>Effectiveness of existing security policies and procedures</a:t>
            </a:r>
          </a:p>
        </p:txBody>
      </p:sp>
      <p:sp>
        <p:nvSpPr>
          <p:cNvPr id="18" name="Rounded Rectangle 17"/>
          <p:cNvSpPr/>
          <p:nvPr/>
        </p:nvSpPr>
        <p:spPr>
          <a:xfrm>
            <a:off x="6187287" y="5105399"/>
            <a:ext cx="5364327" cy="1432560"/>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9" name="Oval 18"/>
          <p:cNvSpPr/>
          <p:nvPr/>
        </p:nvSpPr>
        <p:spPr>
          <a:xfrm>
            <a:off x="6324447" y="566165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20" name="TextBox 19"/>
          <p:cNvSpPr txBox="1"/>
          <p:nvPr/>
        </p:nvSpPr>
        <p:spPr>
          <a:xfrm>
            <a:off x="6781647" y="5513902"/>
            <a:ext cx="4587087" cy="615553"/>
          </a:xfrm>
          <a:prstGeom prst="rect">
            <a:avLst/>
          </a:prstGeom>
          <a:noFill/>
        </p:spPr>
        <p:txBody>
          <a:bodyPr wrap="square" lIns="0" tIns="0" rIns="0" bIns="0" anchor="ctr">
            <a:spAutoFit/>
          </a:bodyPr>
          <a:lstStyle/>
          <a:p>
            <a:pPr algn="l">
              <a:lnSpc>
                <a:spcPct val="100000"/>
              </a:lnSpc>
            </a:pPr>
            <a:r>
              <a:rPr sz="2000" b="0">
                <a:latin typeface="Arial"/>
              </a:rPr>
              <a:t>The presence of internal and external threats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An Audit Helps Organizations </a:t>
            </a:r>
            <a:r>
              <a:rPr lang="en-US" dirty="0"/>
              <a:t>t</a:t>
            </a:r>
            <a:r>
              <a:rPr dirty="0"/>
              <a:t>o…</a:t>
            </a:r>
          </a:p>
        </p:txBody>
      </p:sp>
      <p:sp>
        <p:nvSpPr>
          <p:cNvPr id="3" name="Rounded Rectangle 2"/>
          <p:cNvSpPr/>
          <p:nvPr/>
        </p:nvSpPr>
        <p:spPr>
          <a:xfrm>
            <a:off x="640080" y="1874519"/>
            <a:ext cx="5364327" cy="7863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777240" y="2107691"/>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5" name="TextBox 4"/>
          <p:cNvSpPr txBox="1"/>
          <p:nvPr/>
        </p:nvSpPr>
        <p:spPr>
          <a:xfrm>
            <a:off x="1234440" y="1959935"/>
            <a:ext cx="4587087" cy="615553"/>
          </a:xfrm>
          <a:prstGeom prst="rect">
            <a:avLst/>
          </a:prstGeom>
          <a:noFill/>
        </p:spPr>
        <p:txBody>
          <a:bodyPr wrap="square" lIns="0" tIns="0" rIns="0" bIns="0" anchor="ctr">
            <a:spAutoFit/>
          </a:bodyPr>
          <a:lstStyle/>
          <a:p>
            <a:pPr algn="l">
              <a:lnSpc>
                <a:spcPct val="100000"/>
              </a:lnSpc>
            </a:pPr>
            <a:r>
              <a:rPr sz="2000" b="0" dirty="0">
                <a:latin typeface="Arial"/>
              </a:rPr>
              <a:t>Protect critical data and company information</a:t>
            </a:r>
          </a:p>
        </p:txBody>
      </p:sp>
      <p:sp>
        <p:nvSpPr>
          <p:cNvPr id="6" name="Rounded Rectangle 5"/>
          <p:cNvSpPr/>
          <p:nvPr/>
        </p:nvSpPr>
        <p:spPr>
          <a:xfrm>
            <a:off x="6187287" y="1874519"/>
            <a:ext cx="5364327" cy="786384"/>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7" name="Oval 6"/>
          <p:cNvSpPr/>
          <p:nvPr/>
        </p:nvSpPr>
        <p:spPr>
          <a:xfrm>
            <a:off x="6324447" y="2107691"/>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8" name="TextBox 7"/>
          <p:cNvSpPr txBox="1"/>
          <p:nvPr/>
        </p:nvSpPr>
        <p:spPr>
          <a:xfrm>
            <a:off x="6781647" y="1959935"/>
            <a:ext cx="4587087" cy="615553"/>
          </a:xfrm>
          <a:prstGeom prst="rect">
            <a:avLst/>
          </a:prstGeom>
          <a:noFill/>
        </p:spPr>
        <p:txBody>
          <a:bodyPr wrap="square" lIns="0" tIns="0" rIns="0" bIns="0" anchor="ctr">
            <a:spAutoFit/>
          </a:bodyPr>
          <a:lstStyle/>
          <a:p>
            <a:pPr algn="l">
              <a:lnSpc>
                <a:spcPct val="100000"/>
              </a:lnSpc>
            </a:pPr>
            <a:r>
              <a:rPr sz="2000" b="0">
                <a:latin typeface="Arial"/>
              </a:rPr>
              <a:t>Identify and remediate cybersecurity risks</a:t>
            </a:r>
          </a:p>
        </p:txBody>
      </p:sp>
      <p:sp>
        <p:nvSpPr>
          <p:cNvPr id="9" name="Rounded Rectangle 8"/>
          <p:cNvSpPr/>
          <p:nvPr/>
        </p:nvSpPr>
        <p:spPr>
          <a:xfrm>
            <a:off x="640080" y="2843783"/>
            <a:ext cx="5364327" cy="786384"/>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0" name="Oval 9"/>
          <p:cNvSpPr/>
          <p:nvPr/>
        </p:nvSpPr>
        <p:spPr>
          <a:xfrm>
            <a:off x="777240" y="3076955"/>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11" name="TextBox 10"/>
          <p:cNvSpPr txBox="1"/>
          <p:nvPr/>
        </p:nvSpPr>
        <p:spPr>
          <a:xfrm>
            <a:off x="1234440" y="2929199"/>
            <a:ext cx="4587087" cy="615553"/>
          </a:xfrm>
          <a:prstGeom prst="rect">
            <a:avLst/>
          </a:prstGeom>
          <a:noFill/>
        </p:spPr>
        <p:txBody>
          <a:bodyPr wrap="square" lIns="0" tIns="0" rIns="0" bIns="0" anchor="ctr">
            <a:spAutoFit/>
          </a:bodyPr>
          <a:lstStyle/>
          <a:p>
            <a:pPr algn="l">
              <a:lnSpc>
                <a:spcPct val="100000"/>
              </a:lnSpc>
            </a:pPr>
            <a:r>
              <a:rPr sz="2000" b="0">
                <a:latin typeface="Arial"/>
              </a:rPr>
              <a:t>Surface any missing or inadequate protection and defense measures</a:t>
            </a:r>
          </a:p>
        </p:txBody>
      </p:sp>
      <p:sp>
        <p:nvSpPr>
          <p:cNvPr id="12" name="Rounded Rectangle 11"/>
          <p:cNvSpPr/>
          <p:nvPr/>
        </p:nvSpPr>
        <p:spPr>
          <a:xfrm>
            <a:off x="6187287" y="2843783"/>
            <a:ext cx="5364327" cy="786384"/>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3" name="Oval 12"/>
          <p:cNvSpPr/>
          <p:nvPr/>
        </p:nvSpPr>
        <p:spPr>
          <a:xfrm>
            <a:off x="6324447" y="3076955"/>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14" name="TextBox 13"/>
          <p:cNvSpPr txBox="1"/>
          <p:nvPr/>
        </p:nvSpPr>
        <p:spPr>
          <a:xfrm>
            <a:off x="6781647" y="2929199"/>
            <a:ext cx="4587087" cy="615553"/>
          </a:xfrm>
          <a:prstGeom prst="rect">
            <a:avLst/>
          </a:prstGeom>
          <a:noFill/>
        </p:spPr>
        <p:txBody>
          <a:bodyPr wrap="square" lIns="0" tIns="0" rIns="0" bIns="0" anchor="ctr">
            <a:spAutoFit/>
          </a:bodyPr>
          <a:lstStyle/>
          <a:p>
            <a:pPr algn="l">
              <a:lnSpc>
                <a:spcPct val="100000"/>
              </a:lnSpc>
            </a:pPr>
            <a:r>
              <a:rPr sz="2000" b="0">
                <a:latin typeface="Arial"/>
              </a:rPr>
              <a:t>Fulfill or adhere to internal and external compliance requirements</a:t>
            </a:r>
          </a:p>
        </p:txBody>
      </p:sp>
      <p:sp>
        <p:nvSpPr>
          <p:cNvPr id="15" name="Rounded Rectangle 14"/>
          <p:cNvSpPr/>
          <p:nvPr/>
        </p:nvSpPr>
        <p:spPr>
          <a:xfrm>
            <a:off x="640080" y="3813047"/>
            <a:ext cx="5364327" cy="7863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777240" y="4046219"/>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17" name="TextBox 16"/>
          <p:cNvSpPr txBox="1"/>
          <p:nvPr/>
        </p:nvSpPr>
        <p:spPr>
          <a:xfrm>
            <a:off x="1234440" y="3898463"/>
            <a:ext cx="4587087" cy="615553"/>
          </a:xfrm>
          <a:prstGeom prst="rect">
            <a:avLst/>
          </a:prstGeom>
          <a:noFill/>
        </p:spPr>
        <p:txBody>
          <a:bodyPr wrap="square" lIns="0" tIns="0" rIns="0" bIns="0" anchor="ctr">
            <a:spAutoFit/>
          </a:bodyPr>
          <a:lstStyle/>
          <a:p>
            <a:pPr algn="l">
              <a:lnSpc>
                <a:spcPct val="100000"/>
              </a:lnSpc>
            </a:pPr>
            <a:r>
              <a:rPr sz="2000" b="0" dirty="0">
                <a:latin typeface="Arial"/>
              </a:rPr>
              <a:t>Improve credibility with customers/</a:t>
            </a:r>
            <a:r>
              <a:rPr lang="en-US" sz="2000" b="0" dirty="0">
                <a:latin typeface="Arial"/>
              </a:rPr>
              <a:t> </a:t>
            </a:r>
            <a:r>
              <a:rPr sz="2000" b="0" dirty="0">
                <a:latin typeface="Arial"/>
              </a:rPr>
              <a:t>partners</a:t>
            </a:r>
          </a:p>
        </p:txBody>
      </p:sp>
      <p:sp>
        <p:nvSpPr>
          <p:cNvPr id="18" name="Rounded Rectangle 17"/>
          <p:cNvSpPr/>
          <p:nvPr/>
        </p:nvSpPr>
        <p:spPr>
          <a:xfrm>
            <a:off x="6187287" y="3813047"/>
            <a:ext cx="5364327" cy="786384"/>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9" name="Oval 18"/>
          <p:cNvSpPr/>
          <p:nvPr/>
        </p:nvSpPr>
        <p:spPr>
          <a:xfrm>
            <a:off x="6324447" y="4046219"/>
            <a:ext cx="320040" cy="32004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20" name="TextBox 19"/>
          <p:cNvSpPr txBox="1"/>
          <p:nvPr/>
        </p:nvSpPr>
        <p:spPr>
          <a:xfrm>
            <a:off x="6781647" y="3898463"/>
            <a:ext cx="4587087" cy="615553"/>
          </a:xfrm>
          <a:prstGeom prst="rect">
            <a:avLst/>
          </a:prstGeom>
          <a:noFill/>
        </p:spPr>
        <p:txBody>
          <a:bodyPr wrap="square" lIns="0" tIns="0" rIns="0" bIns="0" anchor="ctr">
            <a:spAutoFit/>
          </a:bodyPr>
          <a:lstStyle/>
          <a:p>
            <a:pPr algn="l">
              <a:lnSpc>
                <a:spcPct val="100000"/>
              </a:lnSpc>
            </a:pPr>
            <a:r>
              <a:rPr sz="2000" b="0">
                <a:latin typeface="Arial"/>
              </a:rPr>
              <a:t>Establish or update security frameworks, procedures, and policies</a:t>
            </a:r>
          </a:p>
        </p:txBody>
      </p:sp>
      <p:sp>
        <p:nvSpPr>
          <p:cNvPr id="21" name="Rounded Rectangle 20"/>
          <p:cNvSpPr/>
          <p:nvPr/>
        </p:nvSpPr>
        <p:spPr>
          <a:xfrm>
            <a:off x="640080" y="4782311"/>
            <a:ext cx="5364327" cy="786384"/>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2" name="Oval 21"/>
          <p:cNvSpPr/>
          <p:nvPr/>
        </p:nvSpPr>
        <p:spPr>
          <a:xfrm>
            <a:off x="777240" y="5015483"/>
            <a:ext cx="320040" cy="32004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23" name="TextBox 22"/>
          <p:cNvSpPr txBox="1"/>
          <p:nvPr/>
        </p:nvSpPr>
        <p:spPr>
          <a:xfrm>
            <a:off x="1234440" y="4867727"/>
            <a:ext cx="4587087" cy="615553"/>
          </a:xfrm>
          <a:prstGeom prst="rect">
            <a:avLst/>
          </a:prstGeom>
          <a:noFill/>
        </p:spPr>
        <p:txBody>
          <a:bodyPr wrap="square" lIns="0" tIns="0" rIns="0" bIns="0" anchor="ctr">
            <a:spAutoFit/>
          </a:bodyPr>
          <a:lstStyle/>
          <a:p>
            <a:pPr algn="l">
              <a:lnSpc>
                <a:spcPct val="100000"/>
              </a:lnSpc>
            </a:pPr>
            <a:r>
              <a:rPr sz="2000" b="0">
                <a:latin typeface="Arial"/>
              </a:rPr>
              <a:t>Minimise the chances of a data breach or other serious security incident</a:t>
            </a:r>
          </a:p>
        </p:txBody>
      </p:sp>
      <p:sp>
        <p:nvSpPr>
          <p:cNvPr id="24" name="Rounded Rectangle 23"/>
          <p:cNvSpPr/>
          <p:nvPr/>
        </p:nvSpPr>
        <p:spPr>
          <a:xfrm>
            <a:off x="6187287" y="4782311"/>
            <a:ext cx="5364327" cy="786384"/>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5" name="Oval 24"/>
          <p:cNvSpPr/>
          <p:nvPr/>
        </p:nvSpPr>
        <p:spPr>
          <a:xfrm>
            <a:off x="6324447" y="5015483"/>
            <a:ext cx="320040" cy="32004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26" name="TextBox 25"/>
          <p:cNvSpPr txBox="1"/>
          <p:nvPr/>
        </p:nvSpPr>
        <p:spPr>
          <a:xfrm>
            <a:off x="6781647" y="4867727"/>
            <a:ext cx="4587087" cy="615553"/>
          </a:xfrm>
          <a:prstGeom prst="rect">
            <a:avLst/>
          </a:prstGeom>
          <a:noFill/>
        </p:spPr>
        <p:txBody>
          <a:bodyPr wrap="square" lIns="0" tIns="0" rIns="0" bIns="0" anchor="ctr">
            <a:spAutoFit/>
          </a:bodyPr>
          <a:lstStyle/>
          <a:p>
            <a:pPr algn="l">
              <a:lnSpc>
                <a:spcPct val="100000"/>
              </a:lnSpc>
            </a:pPr>
            <a:r>
              <a:rPr sz="2000" b="0">
                <a:latin typeface="Arial"/>
              </a:rPr>
              <a:t>Identify redundant resources and security loopholes</a:t>
            </a:r>
          </a:p>
        </p:txBody>
      </p:sp>
      <p:sp>
        <p:nvSpPr>
          <p:cNvPr id="27" name="Rounded Rectangle 26"/>
          <p:cNvSpPr/>
          <p:nvPr/>
        </p:nvSpPr>
        <p:spPr>
          <a:xfrm>
            <a:off x="640080" y="5751575"/>
            <a:ext cx="5364327" cy="786384"/>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8" name="Oval 27"/>
          <p:cNvSpPr/>
          <p:nvPr/>
        </p:nvSpPr>
        <p:spPr>
          <a:xfrm>
            <a:off x="777240" y="5984747"/>
            <a:ext cx="320040" cy="32004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a:solidFill>
                  <a:srgbClr val="FFFFFF"/>
                </a:solidFill>
                <a:latin typeface="Arial"/>
              </a:rPr>
              <a:t>✓</a:t>
            </a:r>
          </a:p>
        </p:txBody>
      </p:sp>
      <p:sp>
        <p:nvSpPr>
          <p:cNvPr id="29" name="TextBox 28"/>
          <p:cNvSpPr txBox="1"/>
          <p:nvPr/>
        </p:nvSpPr>
        <p:spPr>
          <a:xfrm>
            <a:off x="1234440" y="5836991"/>
            <a:ext cx="4587087" cy="615553"/>
          </a:xfrm>
          <a:prstGeom prst="rect">
            <a:avLst/>
          </a:prstGeom>
          <a:noFill/>
        </p:spPr>
        <p:txBody>
          <a:bodyPr wrap="square" lIns="0" tIns="0" rIns="0" bIns="0" anchor="ctr">
            <a:spAutoFit/>
          </a:bodyPr>
          <a:lstStyle/>
          <a:p>
            <a:pPr algn="l">
              <a:lnSpc>
                <a:spcPct val="100000"/>
              </a:lnSpc>
            </a:pPr>
            <a:r>
              <a:rPr sz="2000" b="0">
                <a:latin typeface="Arial"/>
              </a:rPr>
              <a:t>Avoid harsh fines, legal action, and reputational damage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Steps of Cybersecurity Audit</a:t>
            </a:r>
          </a:p>
        </p:txBody>
      </p:sp>
      <p:sp>
        <p:nvSpPr>
          <p:cNvPr id="3" name="Rounded Rectangle 2"/>
          <p:cNvSpPr/>
          <p:nvPr/>
        </p:nvSpPr>
        <p:spPr>
          <a:xfrm>
            <a:off x="640080" y="1874519"/>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804672" y="2039111"/>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1</a:t>
            </a:r>
          </a:p>
        </p:txBody>
      </p:sp>
      <p:sp>
        <p:nvSpPr>
          <p:cNvPr id="5" name="TextBox 4"/>
          <p:cNvSpPr txBox="1"/>
          <p:nvPr/>
        </p:nvSpPr>
        <p:spPr>
          <a:xfrm>
            <a:off x="1399032" y="1925265"/>
            <a:ext cx="2542946" cy="615553"/>
          </a:xfrm>
          <a:prstGeom prst="rect">
            <a:avLst/>
          </a:prstGeom>
          <a:noFill/>
        </p:spPr>
        <p:txBody>
          <a:bodyPr wrap="square" lIns="0" tIns="0" rIns="0" bIns="0" anchor="ctr">
            <a:spAutoFit/>
          </a:bodyPr>
          <a:lstStyle/>
          <a:p>
            <a:pPr algn="l">
              <a:lnSpc>
                <a:spcPct val="100000"/>
              </a:lnSpc>
            </a:pPr>
            <a:r>
              <a:rPr sz="2000" b="1" dirty="0">
                <a:solidFill>
                  <a:srgbClr val="500093"/>
                </a:solidFill>
                <a:latin typeface="Arial"/>
              </a:rPr>
              <a:t>Determine the Goal and Scope</a:t>
            </a:r>
          </a:p>
        </p:txBody>
      </p:sp>
      <p:sp>
        <p:nvSpPr>
          <p:cNvPr id="6" name="TextBox 5"/>
          <p:cNvSpPr txBox="1"/>
          <p:nvPr/>
        </p:nvSpPr>
        <p:spPr>
          <a:xfrm>
            <a:off x="804672" y="2560319"/>
            <a:ext cx="3173882" cy="1434111"/>
          </a:xfrm>
          <a:prstGeom prst="rect">
            <a:avLst/>
          </a:prstGeom>
          <a:noFill/>
        </p:spPr>
        <p:txBody>
          <a:bodyPr wrap="square" lIns="0" tIns="0" rIns="0" bIns="0" anchor="t">
            <a:spAutoFit/>
          </a:bodyPr>
          <a:lstStyle/>
          <a:p>
            <a:pPr algn="l">
              <a:lnSpc>
                <a:spcPct val="105000"/>
              </a:lnSpc>
            </a:pPr>
            <a:r>
              <a:rPr b="0" dirty="0">
                <a:latin typeface="Arial"/>
              </a:rPr>
              <a:t>Detail which topics your audit will cover — why you're performing it, who the key stakeholders are, and how you will audit it</a:t>
            </a:r>
          </a:p>
        </p:txBody>
      </p:sp>
      <p:sp>
        <p:nvSpPr>
          <p:cNvPr id="7" name="Rounded Rectangle 6"/>
          <p:cNvSpPr/>
          <p:nvPr/>
        </p:nvSpPr>
        <p:spPr>
          <a:xfrm>
            <a:off x="4344314" y="1874519"/>
            <a:ext cx="3503066"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4508906" y="2039111"/>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2</a:t>
            </a:r>
          </a:p>
        </p:txBody>
      </p:sp>
      <p:sp>
        <p:nvSpPr>
          <p:cNvPr id="9" name="TextBox 8"/>
          <p:cNvSpPr txBox="1"/>
          <p:nvPr/>
        </p:nvSpPr>
        <p:spPr>
          <a:xfrm>
            <a:off x="5103266" y="1925265"/>
            <a:ext cx="2542946" cy="615553"/>
          </a:xfrm>
          <a:prstGeom prst="rect">
            <a:avLst/>
          </a:prstGeom>
          <a:noFill/>
        </p:spPr>
        <p:txBody>
          <a:bodyPr wrap="square" lIns="0" tIns="0" rIns="0" bIns="0" anchor="ctr">
            <a:spAutoFit/>
          </a:bodyPr>
          <a:lstStyle/>
          <a:p>
            <a:pPr algn="l">
              <a:lnSpc>
                <a:spcPct val="100000"/>
              </a:lnSpc>
            </a:pPr>
            <a:r>
              <a:rPr sz="2000" b="1">
                <a:solidFill>
                  <a:srgbClr val="B50069"/>
                </a:solidFill>
                <a:latin typeface="Arial"/>
              </a:rPr>
              <a:t>Focus on Specific Components</a:t>
            </a:r>
          </a:p>
        </p:txBody>
      </p:sp>
      <p:sp>
        <p:nvSpPr>
          <p:cNvPr id="10" name="TextBox 9"/>
          <p:cNvSpPr txBox="1"/>
          <p:nvPr/>
        </p:nvSpPr>
        <p:spPr>
          <a:xfrm>
            <a:off x="4508906" y="2560319"/>
            <a:ext cx="3173882" cy="1434111"/>
          </a:xfrm>
          <a:prstGeom prst="rect">
            <a:avLst/>
          </a:prstGeom>
          <a:noFill/>
        </p:spPr>
        <p:txBody>
          <a:bodyPr wrap="square" lIns="0" tIns="0" rIns="0" bIns="0" anchor="t">
            <a:spAutoFit/>
          </a:bodyPr>
          <a:lstStyle/>
          <a:p>
            <a:pPr algn="l">
              <a:lnSpc>
                <a:spcPct val="105000"/>
              </a:lnSpc>
            </a:pPr>
            <a:r>
              <a:rPr b="0" dirty="0">
                <a:latin typeface="Arial"/>
              </a:rPr>
              <a:t>IT infrastructure, hardware, networking, software; sensitive data storage/</a:t>
            </a:r>
            <a:r>
              <a:rPr lang="en-US" b="0" dirty="0">
                <a:latin typeface="Arial"/>
              </a:rPr>
              <a:t> </a:t>
            </a:r>
            <a:r>
              <a:rPr b="0" dirty="0">
                <a:latin typeface="Arial"/>
              </a:rPr>
              <a:t>transmission; physical security; compliance procedures</a:t>
            </a:r>
          </a:p>
        </p:txBody>
      </p:sp>
      <p:sp>
        <p:nvSpPr>
          <p:cNvPr id="11" name="Rounded Rectangle 10"/>
          <p:cNvSpPr/>
          <p:nvPr/>
        </p:nvSpPr>
        <p:spPr>
          <a:xfrm>
            <a:off x="8048548" y="1874519"/>
            <a:ext cx="3503066"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8213140" y="2039111"/>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3</a:t>
            </a:r>
          </a:p>
        </p:txBody>
      </p:sp>
      <p:sp>
        <p:nvSpPr>
          <p:cNvPr id="13" name="TextBox 12"/>
          <p:cNvSpPr txBox="1"/>
          <p:nvPr/>
        </p:nvSpPr>
        <p:spPr>
          <a:xfrm>
            <a:off x="8807500" y="1925265"/>
            <a:ext cx="2542946" cy="615553"/>
          </a:xfrm>
          <a:prstGeom prst="rect">
            <a:avLst/>
          </a:prstGeom>
          <a:noFill/>
        </p:spPr>
        <p:txBody>
          <a:bodyPr wrap="square" lIns="0" tIns="0" rIns="0" bIns="0" anchor="ctr">
            <a:spAutoFit/>
          </a:bodyPr>
          <a:lstStyle/>
          <a:p>
            <a:pPr algn="l">
              <a:lnSpc>
                <a:spcPct val="100000"/>
              </a:lnSpc>
            </a:pPr>
            <a:r>
              <a:rPr sz="2000" b="1">
                <a:solidFill>
                  <a:srgbClr val="FF9900"/>
                </a:solidFill>
                <a:latin typeface="Arial"/>
              </a:rPr>
              <a:t>Document Requirements</a:t>
            </a:r>
          </a:p>
        </p:txBody>
      </p:sp>
      <p:sp>
        <p:nvSpPr>
          <p:cNvPr id="14" name="TextBox 13"/>
          <p:cNvSpPr txBox="1"/>
          <p:nvPr/>
        </p:nvSpPr>
        <p:spPr>
          <a:xfrm>
            <a:off x="8213140" y="2560319"/>
            <a:ext cx="3173882" cy="1143262"/>
          </a:xfrm>
          <a:prstGeom prst="rect">
            <a:avLst/>
          </a:prstGeom>
          <a:noFill/>
        </p:spPr>
        <p:txBody>
          <a:bodyPr wrap="square" lIns="0" tIns="0" rIns="0" bIns="0" anchor="t">
            <a:spAutoFit/>
          </a:bodyPr>
          <a:lstStyle/>
          <a:p>
            <a:pPr algn="l">
              <a:lnSpc>
                <a:spcPct val="105000"/>
              </a:lnSpc>
            </a:pPr>
            <a:r>
              <a:rPr b="0">
                <a:latin typeface="Arial"/>
              </a:rPr>
              <a:t>Ensure you document the requirements of the specific audit you're conducting, for consistency in future audits</a:t>
            </a:r>
          </a:p>
        </p:txBody>
      </p:sp>
      <p:sp>
        <p:nvSpPr>
          <p:cNvPr id="15" name="Rounded Rectangle 14"/>
          <p:cNvSpPr/>
          <p:nvPr/>
        </p:nvSpPr>
        <p:spPr>
          <a:xfrm>
            <a:off x="640080" y="4306823"/>
            <a:ext cx="3503066"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804672" y="4471415"/>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4</a:t>
            </a:r>
          </a:p>
        </p:txBody>
      </p:sp>
      <p:sp>
        <p:nvSpPr>
          <p:cNvPr id="17" name="TextBox 16"/>
          <p:cNvSpPr txBox="1"/>
          <p:nvPr/>
        </p:nvSpPr>
        <p:spPr>
          <a:xfrm>
            <a:off x="1399032" y="4511456"/>
            <a:ext cx="2542946" cy="307777"/>
          </a:xfrm>
          <a:prstGeom prst="rect">
            <a:avLst/>
          </a:prstGeom>
          <a:noFill/>
        </p:spPr>
        <p:txBody>
          <a:bodyPr wrap="square" lIns="0" tIns="0" rIns="0" bIns="0" anchor="ctr">
            <a:spAutoFit/>
          </a:bodyPr>
          <a:lstStyle/>
          <a:p>
            <a:pPr algn="l">
              <a:lnSpc>
                <a:spcPct val="100000"/>
              </a:lnSpc>
            </a:pPr>
            <a:r>
              <a:rPr sz="2000" b="1">
                <a:solidFill>
                  <a:srgbClr val="00279F"/>
                </a:solidFill>
                <a:latin typeface="Arial"/>
              </a:rPr>
              <a:t>Conduct Audit</a:t>
            </a:r>
          </a:p>
        </p:txBody>
      </p:sp>
      <p:sp>
        <p:nvSpPr>
          <p:cNvPr id="18" name="TextBox 17"/>
          <p:cNvSpPr txBox="1"/>
          <p:nvPr/>
        </p:nvSpPr>
        <p:spPr>
          <a:xfrm>
            <a:off x="804672" y="4992623"/>
            <a:ext cx="3173882" cy="1434111"/>
          </a:xfrm>
          <a:prstGeom prst="rect">
            <a:avLst/>
          </a:prstGeom>
          <a:noFill/>
        </p:spPr>
        <p:txBody>
          <a:bodyPr wrap="square" lIns="0" tIns="0" rIns="0" bIns="0" anchor="t">
            <a:spAutoFit/>
          </a:bodyPr>
          <a:lstStyle/>
          <a:p>
            <a:pPr algn="l">
              <a:lnSpc>
                <a:spcPct val="105000"/>
              </a:lnSpc>
            </a:pPr>
            <a:r>
              <a:rPr b="0">
                <a:latin typeface="Arial"/>
              </a:rPr>
              <a:t>Perform a cybersecurity risk assessment — identify the affecting scope of the audit and evaluate current security controls in place</a:t>
            </a:r>
          </a:p>
        </p:txBody>
      </p:sp>
      <p:sp>
        <p:nvSpPr>
          <p:cNvPr id="19" name="Rounded Rectangle 18"/>
          <p:cNvSpPr/>
          <p:nvPr/>
        </p:nvSpPr>
        <p:spPr>
          <a:xfrm>
            <a:off x="4344314" y="4306823"/>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0" name="Oval 19"/>
          <p:cNvSpPr/>
          <p:nvPr/>
        </p:nvSpPr>
        <p:spPr>
          <a:xfrm>
            <a:off x="4508906" y="4471415"/>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5</a:t>
            </a:r>
          </a:p>
        </p:txBody>
      </p:sp>
      <p:sp>
        <p:nvSpPr>
          <p:cNvPr id="21" name="TextBox 20"/>
          <p:cNvSpPr txBox="1"/>
          <p:nvPr/>
        </p:nvSpPr>
        <p:spPr>
          <a:xfrm>
            <a:off x="5103266" y="4357569"/>
            <a:ext cx="2542946" cy="615553"/>
          </a:xfrm>
          <a:prstGeom prst="rect">
            <a:avLst/>
          </a:prstGeom>
          <a:noFill/>
        </p:spPr>
        <p:txBody>
          <a:bodyPr wrap="square" lIns="0" tIns="0" rIns="0" bIns="0" anchor="ctr">
            <a:spAutoFit/>
          </a:bodyPr>
          <a:lstStyle/>
          <a:p>
            <a:pPr algn="l">
              <a:lnSpc>
                <a:spcPct val="100000"/>
              </a:lnSpc>
            </a:pPr>
            <a:r>
              <a:rPr sz="2000" b="1">
                <a:solidFill>
                  <a:srgbClr val="500093"/>
                </a:solidFill>
                <a:latin typeface="Arial"/>
              </a:rPr>
              <a:t>Determine Required Controls</a:t>
            </a:r>
          </a:p>
        </p:txBody>
      </p:sp>
      <p:sp>
        <p:nvSpPr>
          <p:cNvPr id="22" name="TextBox 21"/>
          <p:cNvSpPr txBox="1"/>
          <p:nvPr/>
        </p:nvSpPr>
        <p:spPr>
          <a:xfrm>
            <a:off x="4508906" y="4992623"/>
            <a:ext cx="3173882" cy="1143262"/>
          </a:xfrm>
          <a:prstGeom prst="rect">
            <a:avLst/>
          </a:prstGeom>
          <a:noFill/>
        </p:spPr>
        <p:txBody>
          <a:bodyPr wrap="square" lIns="0" tIns="0" rIns="0" bIns="0" anchor="t">
            <a:spAutoFit/>
          </a:bodyPr>
          <a:lstStyle/>
          <a:p>
            <a:pPr algn="l">
              <a:lnSpc>
                <a:spcPct val="105000"/>
              </a:lnSpc>
            </a:pPr>
            <a:r>
              <a:rPr b="0">
                <a:latin typeface="Arial"/>
              </a:rPr>
              <a:t>Identify what security measures must be implemented or improved to minimize risks</a:t>
            </a:r>
          </a:p>
        </p:txBody>
      </p:sp>
      <p:sp>
        <p:nvSpPr>
          <p:cNvPr id="23" name="Rounded Rectangle 22"/>
          <p:cNvSpPr/>
          <p:nvPr/>
        </p:nvSpPr>
        <p:spPr>
          <a:xfrm>
            <a:off x="8048548" y="4306823"/>
            <a:ext cx="3503066"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4" name="Oval 23"/>
          <p:cNvSpPr/>
          <p:nvPr/>
        </p:nvSpPr>
        <p:spPr>
          <a:xfrm>
            <a:off x="8213140" y="4471415"/>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6</a:t>
            </a:r>
          </a:p>
        </p:txBody>
      </p:sp>
      <p:sp>
        <p:nvSpPr>
          <p:cNvPr id="25" name="TextBox 24"/>
          <p:cNvSpPr txBox="1"/>
          <p:nvPr/>
        </p:nvSpPr>
        <p:spPr>
          <a:xfrm>
            <a:off x="8807500" y="4511456"/>
            <a:ext cx="2542946" cy="307777"/>
          </a:xfrm>
          <a:prstGeom prst="rect">
            <a:avLst/>
          </a:prstGeom>
          <a:noFill/>
        </p:spPr>
        <p:txBody>
          <a:bodyPr wrap="square" lIns="0" tIns="0" rIns="0" bIns="0" anchor="ctr">
            <a:spAutoFit/>
          </a:bodyPr>
          <a:lstStyle/>
          <a:p>
            <a:pPr algn="l">
              <a:lnSpc>
                <a:spcPct val="100000"/>
              </a:lnSpc>
            </a:pPr>
            <a:r>
              <a:rPr sz="2000" b="1">
                <a:solidFill>
                  <a:srgbClr val="B50069"/>
                </a:solidFill>
                <a:latin typeface="Arial"/>
              </a:rPr>
              <a:t>Plan Response</a:t>
            </a:r>
          </a:p>
        </p:txBody>
      </p:sp>
      <p:sp>
        <p:nvSpPr>
          <p:cNvPr id="26" name="TextBox 25"/>
          <p:cNvSpPr txBox="1"/>
          <p:nvPr/>
        </p:nvSpPr>
        <p:spPr>
          <a:xfrm>
            <a:off x="8213140" y="4992623"/>
            <a:ext cx="3173882" cy="1354410"/>
          </a:xfrm>
          <a:prstGeom prst="rect">
            <a:avLst/>
          </a:prstGeom>
          <a:noFill/>
        </p:spPr>
        <p:txBody>
          <a:bodyPr wrap="square" lIns="0" tIns="0" rIns="0" bIns="0" anchor="t">
            <a:spAutoFit/>
          </a:bodyPr>
          <a:lstStyle/>
          <a:p>
            <a:pPr algn="l">
              <a:lnSpc>
                <a:spcPct val="105000"/>
              </a:lnSpc>
            </a:pPr>
            <a:r>
              <a:rPr sz="1700" b="0" dirty="0">
                <a:latin typeface="Arial"/>
              </a:rPr>
              <a:t>Implement an incident response plan; a clear plan helps external auditors streamline the process by proactively demonstrating mitigations in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SECURITY GOVERNANCE</a:t>
            </a:r>
          </a:p>
        </p:txBody>
      </p:sp>
      <p:sp>
        <p:nvSpPr>
          <p:cNvPr id="3" name="Content Placeholder 2"/>
          <p:cNvSpPr>
            <a:spLocks noGrp="1"/>
          </p:cNvSpPr>
          <p:nvPr>
            <p:ph idx="1"/>
          </p:nvPr>
        </p:nvSpPr>
        <p:spPr>
          <a:xfrm>
            <a:off x="1016000" y="1602655"/>
            <a:ext cx="10871200" cy="4601497"/>
          </a:xfrm>
        </p:spPr>
        <p:txBody>
          <a:bodyPr/>
          <a:lstStyle/>
          <a:p>
            <a:r>
              <a:rPr lang="en-US" sz="2400" b="0" dirty="0"/>
              <a:t>Cybersecurity governance is a comprehensive cybersecurity strategy that integrates with organizational operations and prevents the interruption of activities due to cyber threats or attacks. </a:t>
            </a:r>
          </a:p>
          <a:p>
            <a:r>
              <a:rPr lang="en-US" sz="2400" b="0" dirty="0"/>
              <a:t>It is the framework of policies, processes, people and technologies that provides the direction and oversight for an organization’s security.</a:t>
            </a:r>
          </a:p>
          <a:p>
            <a:r>
              <a:rPr lang="en-US" sz="2400" b="0" dirty="0"/>
              <a:t>It is the system by which an organization directs and controls security governance, specifies the accountability framework and provides oversight to ensure that risks are adequately mitigated, while management ensures that controls are implemented to mitigate risks.</a:t>
            </a:r>
          </a:p>
          <a:p>
            <a:pPr lvl="1"/>
            <a:r>
              <a:rPr lang="en-US" sz="2000" b="0" dirty="0"/>
              <a:t>Features include: Accountability frameworks and Decision-making hierarchies.</a:t>
            </a:r>
          </a:p>
        </p:txBody>
      </p:sp>
    </p:spTree>
    <p:extLst>
      <p:ext uri="{BB962C8B-B14F-4D97-AF65-F5344CB8AC3E}">
        <p14:creationId xmlns:p14="http://schemas.microsoft.com/office/powerpoint/2010/main" val="1631612227"/>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Security Governance</a:t>
            </a:r>
          </a:p>
        </p:txBody>
      </p:sp>
      <p:sp>
        <p:nvSpPr>
          <p:cNvPr id="3" name="Content Placeholder 2"/>
          <p:cNvSpPr>
            <a:spLocks noGrp="1"/>
          </p:cNvSpPr>
          <p:nvPr>
            <p:ph idx="1"/>
          </p:nvPr>
        </p:nvSpPr>
        <p:spPr/>
        <p:txBody>
          <a:bodyPr/>
          <a:lstStyle/>
          <a:p>
            <a:r>
              <a:rPr lang="en-US" sz="2400" b="0" dirty="0"/>
              <a:t>Cybersecurity planning needs to fully transition from a back-office operational function to its own area aligned with law, privacy and enterprise risk. </a:t>
            </a:r>
          </a:p>
          <a:p>
            <a:r>
              <a:rPr lang="en-US" sz="2400" b="0" dirty="0"/>
              <a:t>The CISO should have a seat at the table alongside the CIO, COO, CFO and CEO. This helps the C-suite understand cybersecurity as an enterprise-wide risk management issue -- along with the legal implications of cyber-risks -- and not solely a technology issue.</a:t>
            </a:r>
          </a:p>
          <a:p>
            <a:r>
              <a:rPr lang="en-US" sz="2400" b="0" dirty="0"/>
              <a:t>The C-suite can then set the appropriate tone for the organization, which is the cornerstone of any good governance program. </a:t>
            </a:r>
            <a:endParaRPr lang="en-US" sz="2400" dirty="0"/>
          </a:p>
        </p:txBody>
      </p:sp>
    </p:spTree>
    <p:extLst>
      <p:ext uri="{BB962C8B-B14F-4D97-AF65-F5344CB8AC3E}">
        <p14:creationId xmlns:p14="http://schemas.microsoft.com/office/powerpoint/2010/main" val="3369175399"/>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Steps for Cybersecurity Governance</a:t>
            </a:r>
          </a:p>
        </p:txBody>
      </p:sp>
      <p:sp>
        <p:nvSpPr>
          <p:cNvPr id="3" name="Rounded Rectangle 2"/>
          <p:cNvSpPr/>
          <p:nvPr/>
        </p:nvSpPr>
        <p:spPr>
          <a:xfrm>
            <a:off x="640080" y="1874519"/>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 name="Oval 3"/>
          <p:cNvSpPr/>
          <p:nvPr/>
        </p:nvSpPr>
        <p:spPr>
          <a:xfrm>
            <a:off x="804672" y="2039111"/>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1</a:t>
            </a:r>
          </a:p>
        </p:txBody>
      </p:sp>
      <p:sp>
        <p:nvSpPr>
          <p:cNvPr id="5" name="TextBox 4"/>
          <p:cNvSpPr txBox="1"/>
          <p:nvPr/>
        </p:nvSpPr>
        <p:spPr>
          <a:xfrm>
            <a:off x="1399032" y="1877640"/>
            <a:ext cx="2542946" cy="615553"/>
          </a:xfrm>
          <a:prstGeom prst="rect">
            <a:avLst/>
          </a:prstGeom>
          <a:noFill/>
        </p:spPr>
        <p:txBody>
          <a:bodyPr wrap="square" lIns="0" tIns="0" rIns="0" bIns="0" anchor="ctr">
            <a:spAutoFit/>
          </a:bodyPr>
          <a:lstStyle/>
          <a:p>
            <a:pPr algn="l">
              <a:lnSpc>
                <a:spcPct val="100000"/>
              </a:lnSpc>
            </a:pPr>
            <a:r>
              <a:rPr sz="2000" b="1" dirty="0">
                <a:solidFill>
                  <a:srgbClr val="500093"/>
                </a:solidFill>
                <a:latin typeface="Arial"/>
              </a:rPr>
              <a:t>Establish the Current State</a:t>
            </a:r>
          </a:p>
        </p:txBody>
      </p:sp>
      <p:sp>
        <p:nvSpPr>
          <p:cNvPr id="6" name="TextBox 5"/>
          <p:cNvSpPr txBox="1"/>
          <p:nvPr/>
        </p:nvSpPr>
        <p:spPr>
          <a:xfrm>
            <a:off x="804672" y="2560319"/>
            <a:ext cx="3173882" cy="1434111"/>
          </a:xfrm>
          <a:prstGeom prst="rect">
            <a:avLst/>
          </a:prstGeom>
          <a:noFill/>
        </p:spPr>
        <p:txBody>
          <a:bodyPr wrap="square" lIns="0" tIns="0" rIns="0" bIns="0" anchor="t">
            <a:spAutoFit/>
          </a:bodyPr>
          <a:lstStyle/>
          <a:p>
            <a:pPr algn="l">
              <a:lnSpc>
                <a:spcPct val="105000"/>
              </a:lnSpc>
            </a:pPr>
            <a:r>
              <a:rPr b="0">
                <a:latin typeface="Arial"/>
              </a:rPr>
              <a:t>Complete a cyber-risk assessment to understand gaps and create a roadmap to close those gaps; complete a maturity assessment</a:t>
            </a:r>
          </a:p>
        </p:txBody>
      </p:sp>
      <p:sp>
        <p:nvSpPr>
          <p:cNvPr id="7" name="Rounded Rectangle 6"/>
          <p:cNvSpPr/>
          <p:nvPr/>
        </p:nvSpPr>
        <p:spPr>
          <a:xfrm>
            <a:off x="4344314" y="1874519"/>
            <a:ext cx="3503066"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8" name="Oval 7"/>
          <p:cNvSpPr/>
          <p:nvPr/>
        </p:nvSpPr>
        <p:spPr>
          <a:xfrm>
            <a:off x="4508906" y="2039111"/>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2</a:t>
            </a:r>
          </a:p>
        </p:txBody>
      </p:sp>
      <p:sp>
        <p:nvSpPr>
          <p:cNvPr id="9" name="TextBox 8"/>
          <p:cNvSpPr txBox="1"/>
          <p:nvPr/>
        </p:nvSpPr>
        <p:spPr>
          <a:xfrm>
            <a:off x="5103266" y="1877640"/>
            <a:ext cx="2542946" cy="615553"/>
          </a:xfrm>
          <a:prstGeom prst="rect">
            <a:avLst/>
          </a:prstGeom>
          <a:noFill/>
        </p:spPr>
        <p:txBody>
          <a:bodyPr wrap="square" lIns="0" tIns="0" rIns="0" bIns="0" anchor="ctr">
            <a:spAutoFit/>
          </a:bodyPr>
          <a:lstStyle/>
          <a:p>
            <a:pPr algn="l">
              <a:lnSpc>
                <a:spcPct val="100000"/>
              </a:lnSpc>
            </a:pPr>
            <a:r>
              <a:rPr sz="2000" b="1">
                <a:solidFill>
                  <a:srgbClr val="B50069"/>
                </a:solidFill>
                <a:latin typeface="Arial"/>
              </a:rPr>
              <a:t>Create, Review &amp; Update Standards</a:t>
            </a:r>
          </a:p>
        </p:txBody>
      </p:sp>
      <p:sp>
        <p:nvSpPr>
          <p:cNvPr id="10" name="TextBox 9"/>
          <p:cNvSpPr txBox="1"/>
          <p:nvPr/>
        </p:nvSpPr>
        <p:spPr>
          <a:xfrm>
            <a:off x="4508906" y="2560319"/>
            <a:ext cx="3173882" cy="1434111"/>
          </a:xfrm>
          <a:prstGeom prst="rect">
            <a:avLst/>
          </a:prstGeom>
          <a:noFill/>
        </p:spPr>
        <p:txBody>
          <a:bodyPr wrap="square" lIns="0" tIns="0" rIns="0" bIns="0" anchor="t">
            <a:spAutoFit/>
          </a:bodyPr>
          <a:lstStyle/>
          <a:p>
            <a:pPr algn="l">
              <a:lnSpc>
                <a:spcPct val="105000"/>
              </a:lnSpc>
            </a:pPr>
            <a:r>
              <a:rPr b="0">
                <a:latin typeface="Arial"/>
              </a:rPr>
              <a:t>Establish all cybersecurity standards, policies, and processes, along with the structure and expectations of cybersecurity governance</a:t>
            </a:r>
          </a:p>
        </p:txBody>
      </p:sp>
      <p:sp>
        <p:nvSpPr>
          <p:cNvPr id="11" name="Rounded Rectangle 10"/>
          <p:cNvSpPr/>
          <p:nvPr/>
        </p:nvSpPr>
        <p:spPr>
          <a:xfrm>
            <a:off x="8048548" y="1874519"/>
            <a:ext cx="3503066" cy="2231136"/>
          </a:xfrm>
          <a:prstGeom prst="roundRect">
            <a:avLst>
              <a:gd name="adj" fmla="val 8000"/>
            </a:avLst>
          </a:prstGeom>
          <a:solidFill>
            <a:srgbClr val="FFF2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2" name="Oval 11"/>
          <p:cNvSpPr/>
          <p:nvPr/>
        </p:nvSpPr>
        <p:spPr>
          <a:xfrm>
            <a:off x="8213140" y="2039111"/>
            <a:ext cx="457200" cy="4572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3</a:t>
            </a:r>
          </a:p>
        </p:txBody>
      </p:sp>
      <p:sp>
        <p:nvSpPr>
          <p:cNvPr id="13" name="TextBox 12"/>
          <p:cNvSpPr txBox="1"/>
          <p:nvPr/>
        </p:nvSpPr>
        <p:spPr>
          <a:xfrm>
            <a:off x="8807500" y="1817542"/>
            <a:ext cx="2542946" cy="830997"/>
          </a:xfrm>
          <a:prstGeom prst="rect">
            <a:avLst/>
          </a:prstGeom>
          <a:noFill/>
        </p:spPr>
        <p:txBody>
          <a:bodyPr wrap="square" lIns="0" tIns="0" rIns="0" bIns="0" anchor="ctr">
            <a:spAutoFit/>
          </a:bodyPr>
          <a:lstStyle/>
          <a:p>
            <a:pPr algn="l">
              <a:lnSpc>
                <a:spcPct val="100000"/>
              </a:lnSpc>
            </a:pPr>
            <a:r>
              <a:rPr b="1" dirty="0">
                <a:solidFill>
                  <a:srgbClr val="FF9900"/>
                </a:solidFill>
                <a:latin typeface="Arial"/>
              </a:rPr>
              <a:t>Approach Cybersecurity from an Enterprise Lens</a:t>
            </a:r>
          </a:p>
        </p:txBody>
      </p:sp>
      <p:sp>
        <p:nvSpPr>
          <p:cNvPr id="14" name="TextBox 13"/>
          <p:cNvSpPr txBox="1"/>
          <p:nvPr/>
        </p:nvSpPr>
        <p:spPr>
          <a:xfrm>
            <a:off x="8213140" y="2646044"/>
            <a:ext cx="3173882" cy="1434111"/>
          </a:xfrm>
          <a:prstGeom prst="rect">
            <a:avLst/>
          </a:prstGeom>
          <a:noFill/>
        </p:spPr>
        <p:txBody>
          <a:bodyPr wrap="square" lIns="0" tIns="0" rIns="0" bIns="0" anchor="t">
            <a:spAutoFit/>
          </a:bodyPr>
          <a:lstStyle/>
          <a:p>
            <a:pPr algn="l">
              <a:lnSpc>
                <a:spcPct val="105000"/>
              </a:lnSpc>
            </a:pPr>
            <a:r>
              <a:rPr b="0" dirty="0">
                <a:latin typeface="Arial"/>
              </a:rPr>
              <a:t>Understand what data needs to be protected, how cyber-risks align with enterprise risk management, and relative investment priority</a:t>
            </a:r>
          </a:p>
        </p:txBody>
      </p:sp>
      <p:sp>
        <p:nvSpPr>
          <p:cNvPr id="15" name="Rounded Rectangle 14"/>
          <p:cNvSpPr/>
          <p:nvPr/>
        </p:nvSpPr>
        <p:spPr>
          <a:xfrm>
            <a:off x="640080" y="4306823"/>
            <a:ext cx="3503066" cy="2231136"/>
          </a:xfrm>
          <a:prstGeom prst="roundRect">
            <a:avLst>
              <a:gd name="adj" fmla="val 8000"/>
            </a:avLst>
          </a:prstGeom>
          <a:solidFill>
            <a:srgbClr val="E8ED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16" name="Oval 15"/>
          <p:cNvSpPr/>
          <p:nvPr/>
        </p:nvSpPr>
        <p:spPr>
          <a:xfrm>
            <a:off x="804672" y="4471415"/>
            <a:ext cx="457200" cy="457200"/>
          </a:xfrm>
          <a:prstGeom prst="ellipse">
            <a:avLst/>
          </a:prstGeom>
          <a:solidFill>
            <a:srgbClr val="00279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4</a:t>
            </a:r>
          </a:p>
        </p:txBody>
      </p:sp>
      <p:sp>
        <p:nvSpPr>
          <p:cNvPr id="17" name="TextBox 16"/>
          <p:cNvSpPr txBox="1"/>
          <p:nvPr/>
        </p:nvSpPr>
        <p:spPr>
          <a:xfrm>
            <a:off x="1399032" y="4309944"/>
            <a:ext cx="2542946" cy="615553"/>
          </a:xfrm>
          <a:prstGeom prst="rect">
            <a:avLst/>
          </a:prstGeom>
          <a:noFill/>
        </p:spPr>
        <p:txBody>
          <a:bodyPr wrap="square" lIns="0" tIns="0" rIns="0" bIns="0" anchor="ctr">
            <a:spAutoFit/>
          </a:bodyPr>
          <a:lstStyle/>
          <a:p>
            <a:pPr algn="l">
              <a:lnSpc>
                <a:spcPct val="100000"/>
              </a:lnSpc>
            </a:pPr>
            <a:r>
              <a:rPr sz="2000" b="1">
                <a:solidFill>
                  <a:srgbClr val="00279F"/>
                </a:solidFill>
                <a:latin typeface="Arial"/>
              </a:rPr>
              <a:t>Increase Awareness &amp; Training</a:t>
            </a:r>
          </a:p>
        </p:txBody>
      </p:sp>
      <p:sp>
        <p:nvSpPr>
          <p:cNvPr id="18" name="TextBox 17"/>
          <p:cNvSpPr txBox="1"/>
          <p:nvPr/>
        </p:nvSpPr>
        <p:spPr>
          <a:xfrm>
            <a:off x="804672" y="4992623"/>
            <a:ext cx="3173882" cy="1629100"/>
          </a:xfrm>
          <a:prstGeom prst="rect">
            <a:avLst/>
          </a:prstGeom>
          <a:noFill/>
        </p:spPr>
        <p:txBody>
          <a:bodyPr wrap="square" lIns="0" tIns="0" rIns="0" bIns="0" anchor="t">
            <a:spAutoFit/>
          </a:bodyPr>
          <a:lstStyle/>
          <a:p>
            <a:pPr algn="l">
              <a:lnSpc>
                <a:spcPct val="105000"/>
              </a:lnSpc>
            </a:pPr>
            <a:r>
              <a:rPr sz="1700" b="0" dirty="0">
                <a:latin typeface="Arial"/>
              </a:rPr>
              <a:t>With the rise in remote work and hybrid models, training should include employees and their families who contact their devices — for good cyber hygiene</a:t>
            </a:r>
          </a:p>
        </p:txBody>
      </p:sp>
      <p:sp>
        <p:nvSpPr>
          <p:cNvPr id="19" name="Rounded Rectangle 18"/>
          <p:cNvSpPr/>
          <p:nvPr/>
        </p:nvSpPr>
        <p:spPr>
          <a:xfrm>
            <a:off x="4344314" y="4306823"/>
            <a:ext cx="3503066" cy="2231136"/>
          </a:xfrm>
          <a:prstGeom prst="roundRect">
            <a:avLst>
              <a:gd name="adj" fmla="val 8000"/>
            </a:avLst>
          </a:prstGeom>
          <a:solidFill>
            <a:srgbClr val="EFE7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0" name="Oval 19"/>
          <p:cNvSpPr/>
          <p:nvPr/>
        </p:nvSpPr>
        <p:spPr>
          <a:xfrm>
            <a:off x="4508906" y="4471415"/>
            <a:ext cx="457200" cy="457200"/>
          </a:xfrm>
          <a:prstGeom prst="ellipse">
            <a:avLst/>
          </a:prstGeom>
          <a:solidFill>
            <a:srgbClr val="500093"/>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5</a:t>
            </a:r>
          </a:p>
        </p:txBody>
      </p:sp>
      <p:sp>
        <p:nvSpPr>
          <p:cNvPr id="21" name="TextBox 20"/>
          <p:cNvSpPr txBox="1"/>
          <p:nvPr/>
        </p:nvSpPr>
        <p:spPr>
          <a:xfrm>
            <a:off x="5103266" y="4463831"/>
            <a:ext cx="2542946" cy="307777"/>
          </a:xfrm>
          <a:prstGeom prst="rect">
            <a:avLst/>
          </a:prstGeom>
          <a:noFill/>
        </p:spPr>
        <p:txBody>
          <a:bodyPr wrap="square" lIns="0" tIns="0" rIns="0" bIns="0" anchor="ctr">
            <a:spAutoFit/>
          </a:bodyPr>
          <a:lstStyle/>
          <a:p>
            <a:pPr algn="l">
              <a:lnSpc>
                <a:spcPct val="100000"/>
              </a:lnSpc>
            </a:pPr>
            <a:r>
              <a:rPr sz="2000" b="1">
                <a:solidFill>
                  <a:srgbClr val="500093"/>
                </a:solidFill>
                <a:latin typeface="Arial"/>
              </a:rPr>
              <a:t>Cyber-Risk Analytics</a:t>
            </a:r>
          </a:p>
        </p:txBody>
      </p:sp>
      <p:sp>
        <p:nvSpPr>
          <p:cNvPr id="22" name="TextBox 21"/>
          <p:cNvSpPr txBox="1"/>
          <p:nvPr/>
        </p:nvSpPr>
        <p:spPr>
          <a:xfrm>
            <a:off x="4508906" y="4992623"/>
            <a:ext cx="3173882" cy="1143262"/>
          </a:xfrm>
          <a:prstGeom prst="rect">
            <a:avLst/>
          </a:prstGeom>
          <a:noFill/>
        </p:spPr>
        <p:txBody>
          <a:bodyPr wrap="square" lIns="0" tIns="0" rIns="0" bIns="0" anchor="t">
            <a:spAutoFit/>
          </a:bodyPr>
          <a:lstStyle/>
          <a:p>
            <a:pPr algn="l">
              <a:lnSpc>
                <a:spcPct val="105000"/>
              </a:lnSpc>
            </a:pPr>
            <a:r>
              <a:rPr b="0" dirty="0">
                <a:latin typeface="Arial"/>
              </a:rPr>
              <a:t>How are threats modeled and risks contextualized/assessed? Consider all risks — external, internal, and third party</a:t>
            </a:r>
          </a:p>
        </p:txBody>
      </p:sp>
      <p:sp>
        <p:nvSpPr>
          <p:cNvPr id="23" name="Rounded Rectangle 22"/>
          <p:cNvSpPr/>
          <p:nvPr/>
        </p:nvSpPr>
        <p:spPr>
          <a:xfrm>
            <a:off x="8048548" y="4306823"/>
            <a:ext cx="3503066" cy="2231136"/>
          </a:xfrm>
          <a:prstGeom prst="roundRect">
            <a:avLst>
              <a:gd name="adj" fmla="val 8000"/>
            </a:avLst>
          </a:prstGeom>
          <a:solidFill>
            <a:srgbClr val="FCE8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24" name="Oval 23"/>
          <p:cNvSpPr/>
          <p:nvPr/>
        </p:nvSpPr>
        <p:spPr>
          <a:xfrm>
            <a:off x="8213140" y="4471415"/>
            <a:ext cx="457200" cy="457200"/>
          </a:xfrm>
          <a:prstGeom prst="ellipse">
            <a:avLst/>
          </a:prstGeom>
          <a:solidFill>
            <a:srgbClr val="B50069"/>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a:solidFill>
                  <a:srgbClr val="FFFFFF"/>
                </a:solidFill>
                <a:latin typeface="Arial"/>
              </a:rPr>
              <a:t>6</a:t>
            </a:r>
          </a:p>
        </p:txBody>
      </p:sp>
      <p:sp>
        <p:nvSpPr>
          <p:cNvPr id="25" name="TextBox 24"/>
          <p:cNvSpPr txBox="1"/>
          <p:nvPr/>
        </p:nvSpPr>
        <p:spPr>
          <a:xfrm>
            <a:off x="8807500" y="4309944"/>
            <a:ext cx="2542946" cy="615553"/>
          </a:xfrm>
          <a:prstGeom prst="rect">
            <a:avLst/>
          </a:prstGeom>
          <a:noFill/>
        </p:spPr>
        <p:txBody>
          <a:bodyPr wrap="square" lIns="0" tIns="0" rIns="0" bIns="0" anchor="ctr">
            <a:spAutoFit/>
          </a:bodyPr>
          <a:lstStyle/>
          <a:p>
            <a:pPr algn="l">
              <a:lnSpc>
                <a:spcPct val="100000"/>
              </a:lnSpc>
            </a:pPr>
            <a:r>
              <a:rPr sz="2000" b="1">
                <a:solidFill>
                  <a:srgbClr val="B50069"/>
                </a:solidFill>
                <a:latin typeface="Arial"/>
              </a:rPr>
              <a:t>Monitor, Measure &amp; Improve</a:t>
            </a:r>
          </a:p>
        </p:txBody>
      </p:sp>
      <p:sp>
        <p:nvSpPr>
          <p:cNvPr id="26" name="TextBox 25"/>
          <p:cNvSpPr txBox="1"/>
          <p:nvPr/>
        </p:nvSpPr>
        <p:spPr>
          <a:xfrm>
            <a:off x="8213140" y="4992623"/>
            <a:ext cx="3173882" cy="1434111"/>
          </a:xfrm>
          <a:prstGeom prst="rect">
            <a:avLst/>
          </a:prstGeom>
          <a:noFill/>
        </p:spPr>
        <p:txBody>
          <a:bodyPr wrap="square" lIns="0" tIns="0" rIns="0" bIns="0" anchor="t">
            <a:spAutoFit/>
          </a:bodyPr>
          <a:lstStyle/>
          <a:p>
            <a:pPr algn="l">
              <a:lnSpc>
                <a:spcPct val="105000"/>
              </a:lnSpc>
            </a:pPr>
            <a:r>
              <a:rPr b="0">
                <a:latin typeface="Arial"/>
              </a:rPr>
              <a:t>Establish regular assessment intervals; report to the board on cyber maturity and cyber-risk posture across the organization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descr="Cyber security governance strategy ppt file brochure Slide01"/>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68120" y="121920"/>
            <a:ext cx="9519920" cy="6629400"/>
          </a:xfrm>
          <a:prstGeom prst="rect">
            <a:avLst/>
          </a:prstGeom>
          <a:noFill/>
          <a:ln>
            <a:noFill/>
          </a:ln>
        </p:spPr>
      </p:pic>
    </p:spTree>
    <p:extLst>
      <p:ext uri="{BB962C8B-B14F-4D97-AF65-F5344CB8AC3E}">
        <p14:creationId xmlns:p14="http://schemas.microsoft.com/office/powerpoint/2010/main" val="407564687"/>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452946" y="1836420"/>
            <a:ext cx="5320393" cy="2979420"/>
          </a:xfrm>
          <a:prstGeom prst="rect">
            <a:avLst/>
          </a:prstGeom>
        </p:spPr>
      </p:pic>
    </p:spTree>
    <p:extLst>
      <p:ext uri="{BB962C8B-B14F-4D97-AF65-F5344CB8AC3E}">
        <p14:creationId xmlns:p14="http://schemas.microsoft.com/office/powerpoint/2010/main" val="1487818950"/>
      </p:ext>
    </p:extLst>
  </p:cSld>
  <p:clrMapOvr>
    <a:masterClrMapping/>
  </p:clrMapOvr>
  <p:transition spd="slow"/>
</p:sld>
</file>

<file path=ppt/theme/theme1.xml><?xml version="1.0" encoding="utf-8"?>
<a:theme xmlns:a="http://schemas.openxmlformats.org/drawingml/2006/main" name="Theme1">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Chapter 3 teaching version">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12700"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hapter 3 teaching vers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apter 3 teaching vers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apter 3 teaching vers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apter 3 teaching vers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apter 3 teaching vers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apter 3 teaching vers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apter 3 teaching vers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3331C4E4-7656-492A-8A3B-54E74B1FDB6D}" vid="{851B3941-2BF4-486B-A2FA-B5BFF3C478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51254</TotalTime>
  <Words>3461</Words>
  <Application>Microsoft Office PowerPoint</Application>
  <PresentationFormat>Widescreen</PresentationFormat>
  <Paragraphs>526</Paragraphs>
  <Slides>47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Wingdings</vt:lpstr>
      <vt:lpstr>Theme1</vt:lpstr>
      <vt:lpstr>TOPIC 8: CYBER SECURITY MANAGEMENT, COMPLIANCE AND GOVERNANCE</vt:lpstr>
      <vt:lpstr>To Cover</vt:lpstr>
      <vt:lpstr>CYBERSECURITY MANAGEMENT</vt:lpstr>
      <vt:lpstr>What Cybersecurity Management Encompasses</vt:lpstr>
      <vt:lpstr>CYBERSECURITY PLAN</vt:lpstr>
      <vt:lpstr>What Is Included in a Cybersecurity Plan</vt:lpstr>
      <vt:lpstr>Phases of the Cybersecurity Lifecycle</vt:lpstr>
      <vt:lpstr>PowerPoint Presentation</vt:lpstr>
      <vt:lpstr>How to Plan &amp; Develop an Effective Cyber Security Strategy</vt:lpstr>
      <vt:lpstr>CYBER SECURITY POLICY</vt:lpstr>
      <vt:lpstr>Three Common Types of Cybersecurity policies</vt:lpstr>
      <vt:lpstr>Characteristics of Effective Cyber Security Policy</vt:lpstr>
      <vt:lpstr>Developing a Security Policy (1/2)</vt:lpstr>
      <vt:lpstr>Developing a Security Policy (2/2): Other Security Policies</vt:lpstr>
      <vt:lpstr>Content of Cybersecurity Policies</vt:lpstr>
      <vt:lpstr>How Can a Security Policy Benefit Your Company?</vt:lpstr>
      <vt:lpstr>CYBER CRISIS MANAGEMENT PLAN</vt:lpstr>
      <vt:lpstr>Cyber Crisis Management Plan</vt:lpstr>
      <vt:lpstr>Four phases in Cyber Crisis Management</vt:lpstr>
      <vt:lpstr>10 Elements of a Cyber Crisis Management Plan</vt:lpstr>
      <vt:lpstr>Five Steps to Make a Crisis Management Plan</vt:lpstr>
      <vt:lpstr>PowerPoint Presentation</vt:lpstr>
      <vt:lpstr>RISK ASSESSMENT</vt:lpstr>
      <vt:lpstr>Steps in Risk Assessment</vt:lpstr>
      <vt:lpstr>Elements of risk assessment</vt:lpstr>
      <vt:lpstr>PowerPoint Presentation</vt:lpstr>
      <vt:lpstr>Risk Assessment Methodologies</vt:lpstr>
      <vt:lpstr>BUSINESS CONTINUITY</vt:lpstr>
      <vt:lpstr>Key Benefits of Business Continuity Planning</vt:lpstr>
      <vt:lpstr>The 4 Ps of Business Continuity</vt:lpstr>
      <vt:lpstr>Key Components of a Business Continuity Plan</vt:lpstr>
      <vt:lpstr>Types of Business Continuity Plans</vt:lpstr>
      <vt:lpstr>Steps to Developing an Effective BCP</vt:lpstr>
      <vt:lpstr>Phases of Business Continuity Planning</vt:lpstr>
      <vt:lpstr>BCP Template</vt:lpstr>
      <vt:lpstr>CYBER SECURITY AUDIT AND COMPLIANCE</vt:lpstr>
      <vt:lpstr>Compliance Audit</vt:lpstr>
      <vt:lpstr>Recommended Frequency Consideration</vt:lpstr>
      <vt:lpstr>What Is Reviewed</vt:lpstr>
      <vt:lpstr>What an Audit Can Reveal</vt:lpstr>
      <vt:lpstr>An Audit Helps Organizations to…</vt:lpstr>
      <vt:lpstr>Steps of Cybersecurity Audit</vt:lpstr>
      <vt:lpstr>CYBER SECURITY GOVERNANCE</vt:lpstr>
      <vt:lpstr>Cyber Security Governance</vt:lpstr>
      <vt:lpstr>Steps for Cybersecurity Governance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7: Cyber security Management, Compliance and Governance</dc:title>
  <dc:creator>hp i5</dc:creator>
  <cp:lastModifiedBy>Samali Mlay</cp:lastModifiedBy>
  <cp:revision>176</cp:revision>
  <dcterms:created xsi:type="dcterms:W3CDTF">2023-04-28T16:18:20Z</dcterms:created>
  <dcterms:modified xsi:type="dcterms:W3CDTF">2026-09-12T05:11:56Z</dcterms:modified>
</cp:coreProperties>
</file>