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57caf049-01b3-1757-c607-79258801a9ee}">
          <p14:sldIdLst>
            <p14:sldId id="256"/>
            <p14:sldId id="257"/>
            <p14:sldId id="258"/>
          </p14:sldIdLst>
        </p14:section>
        <p14:section name="Understanding AR" id="{d59582c9-32ff-9dcd-93a7-680cb19799ab}">
          <p14:sldIdLst>
            <p14:sldId id="259"/>
            <p14:sldId id="260"/>
            <p14:sldId id="261"/>
            <p14:sldId id="262"/>
            <p14:sldId id="263"/>
            <p14:sldId id="264"/>
            <p14:sldId id="265"/>
            <p14:sldId id="266"/>
            <p14:sldId id="267"/>
            <p14:sldId id="268"/>
            <p14:sldId id="269"/>
            <p14:sldId id="270"/>
            <p14:sldId id="271"/>
          </p14:sldIdLst>
        </p14:section>
        <p14:section name="Architecture of AR systems" id="{06d33c63-3d66-f275-c333-a12d3941d331}">
          <p14:sldIdLst>
            <p14:sldId id="272"/>
            <p14:sldId id="273"/>
            <p14:sldId id="274"/>
            <p14:sldId id="275"/>
            <p14:sldId id="276"/>
          </p14:sldIdLst>
        </p14:section>
        <p14:section name="Applications of AR" id="{e87c64d1-d556-df38-8228-13c239f9e92a}">
          <p14:sldIdLst>
            <p14:sldId id="277"/>
            <p14:sldId id="278"/>
            <p14:sldId id="279"/>
            <p14:sldId id="280"/>
            <p14:sldId id="281"/>
            <p14:sldId id="282"/>
            <p14:sldId id="283"/>
            <p14:sldId id="284"/>
            <p14:sldId id="285"/>
            <p14:sldId id="286"/>
            <p14:sldId id="287"/>
            <p14:sldId id="288"/>
          </p14:sldIdLst>
        </p14:section>
        <p14:section name="Summary and quiz" id="{1d2023fc-59a0-c060-0f1c-fee886814a24}">
          <p14:sldIdLst>
            <p14:sldId id="289"/>
            <p14:sldId id="290"/>
            <p14:sldId id="291"/>
            <p14:sldId id="292"/>
            <p14:sldId id="293"/>
            <p14:sldId id="294"/>
            <p14:sldId id="295"/>
            <p14:sldId id="296"/>
            <p14:sldId id="297"/>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Topic for Weeks 8 and 9 (7 contact hours). Suggested split: Session 1 covers slides 1 to 21 (what AR is, VR vs AR vs MR with illustrations, architecture). Session 2 covers slides 22 to 43 (applications, Uganda context, case activity, quiz). Ask: "Who has used a Snapchat or Instagram face filter?" Most hands go up. Tell them: "Then you have already used augmented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outcomes map to the course learning outcomes: evaluate emerging technologies, apply them in business, and assess their societal effects. Read them aloud and tell students the quiz at the end tests all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recap, about 5 minutes. Ask one student per row to remind the class what the earlier topic was about. The message: AR is not a standalone gadget; it depends on AI, data, sensors and networks covered earlier.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characteristics come from Ronald Azuma's 1997 survey, the most cited definition of AR. Simple way to explain "registered in 3D": if you place a virtual chair in the corner of the room and walk around it, the chair stays in the corner. Ask: "Is a TV weather map an AR example?" No, because it is not interactive for the viewer and not registered in the viewer's own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demo (3 minutes): open Google Lens on your phone, point it at a printed page or a product, and project or pass the phone around. Ask students which of these four they have used. Football fans will recognise the offside line graphics.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 for decades AR needed expensive lab equipment. The big shift came in 2017 to 2018 when AR toolkits were built into ordinary smartphones. That is why AR is now relevant to Ugandan businesses: the device is already in customers' pockets. Link to Diffusion of Innovation: AR is moving from innovators to the early majority.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useful picture for the whole topic. Draw it on the board too. Milgram and Kishino (1994) proposed this continuum. Explain that VR, AR and MR are not separate boxes but points on one scale. Ask students to place examples on the line: a Snapchat filter (AR), a VR flight simulator (VR), a video call with a virtual background (closer to augmented virtuality).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Memory aid for students: VR replaces, AR adds, MR blends. Write these three verbs on the board. A virtual ball in AR floats over the table; in MR it can roll off the table and bounce on the real floor, because the system understands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look at each person and say what they can and cannot see. AR (left): he still sees his real room, with furniture options floating in it. VR (centre): the real room is gone for him; he only sees the virtual world through the headset. MR (right): the hologram responds to her hand, which is what makes it mixed reality. Then move on to the illustrated examples on the next three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apps such as IKEA Place work. Point out the three colour-coded parts and link them to the five-step loop coming in Part 2: the camera senses the room, the app tracks the floor (blue grid), and renders the sofa (orange). Ask: "Why would a furniture shop pay for this?" Customers can check size and colour before buying, which reduces returns.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Contrast with the previous slide. In AR the user saw the real room plus one virtual object. In VR the real room disappears and the whole world is digital. Safety point: VR users can walk into real furniture they cannot see, so VR training rooms keep the floor clear. Hand controllers are how the user interacts.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Mixed reality goes one step beyond AR. The headset maps the room, so the hologram knows where the table is and stays on it; and the user can grab, turn and resize it with hand gestures. Headsets such as Microsoft HoloLens and Apple Vision Pro work this way. Ask: "AR adds, VR replaces. What does MR do?" Answer: it blends.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summary picture after the three illustrated examples. Ask students to explain each column in one sentence using the memory aid: VR replaces, AR adds, MR blends. Point out the MR column: the hands can move and rotate the cube, so the user interacts with both the real and the virtual.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 takeaway: AR has the lowest cost to the user because most customers already own a smartphone. This is why AR, not VR, is the most realistic option for most Ugandan businesses today. Students should be able to reproduce this table in an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a review after the comparison table. Read the three short paragraphs aloud or let students read them. Possible Ugandan examples: VR for police or pilot training, or virtual tours of national parks; AR for product information in supermarkets or MoMo QR scanning; MR for engineering or medical training at a university. For question 3: MR maps virtual objects onto the real world, so trainees can practise on a realistic object in their real workspace.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3 minutes alone, 4 minutes in pairs, 3 minutes sharing. Answers: 1 VR (real world blocked). 2 AR (digital TV added to real wall). 3 MR (hologram can be handled and reacts to the space). 4 AR (marker or image-based). The Jumia and Uganda Museum items are illustrative scenarios, not claims that these organisations currently run such apps; say so if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the technical part. Reassure MBA students: they do not need to build AR systems, but managers must understand the parts in order to buy, budget for and evaluate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with the IKEA-style furniture example. Sense: the camera sees the floor. Track: the phone finds the flat floor and its own position. Process: the app loads the 3D sofa model from its catalogue. Render: draws the sofa at real size. Display: shows it on the screen. Then move the phone: the loop repeats so the sofa stays put. Link to AI: step 3 often uses computer vision. Link to cloud and 5G: heavy processing can happen on a server, which needs fast networks.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"If our supermarket wanted AR product previews, which block would cost the most?" Lead them to content: every product needs a 3D model. This links to budgeting and the business case. Mention that network quality matters in Uganda, where coverage and data costs vary outside major towns.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Marker-based is the cheapest and easiest for a Ugandan business to start with: a printed QR code on packaging, a brochure or a billboard. Markerless uses a technique called SLAM (simultaneous localisation and mapping). Ask students to classify the examples from slide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Session 1 is a natural break here. Exit question: "Which display type would you choose for a boda-boda rider navigation aid, and why?" A head-up display or audio may be safer than a phone in hand. This links nicely to safety and HCI.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of Session 2. Open with a 2-minute recap: ask a student to explain the five-step loop from slide 18 in their own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these three scenes to open the applications section. Face filters are marketing and entertainment; AR navigation is location-based AR; the remote expert is AR in industry and maintenance. Ask students which type of AR each scene uses: face filter (markerless, face tracking), navigation (location-based), remote expert (markerless, with the expert's drawings anchored to the machine).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the picture: the tablet shows the real warehouse, plus the task progress (80%), the items still to pick, shelf labels (PICK 15, PICK 16) and an arrow 12 metres ahead. This is AR in logistics: fewer picking errors and faster training for new staff. Core business value of AR: it reduces uncertainty for customers (fewer returns, more confident buying) and brings expertise to where it is needed. Recommended reading: Porter and Heppelmann (2017), Harvard Business Review, "Why Every Organization Needs an Augmented Reality Strategy". Ugandan link: large distributors and supermarket warehouses in Kampala could use the same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the picture: the printed textbook page acts as a marker (marker-based AR). The tablet recognises it and shows a 3D cell with labelled parts that the student can turn and explore. Ask: "Which MUBS course would benefit most from AR?" Possible answers: visualising computer hardware in networking classes, or 3D models in logistics and procurement. Remind them that the barrier in Uganda is often devices and data, not the idea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the picture: the phone camera sees the person's chest and the app draws the lungs, heart, liver and blood vessels in the right positions. This is how medical and nursing students can learn anatomy. Vein finding is a good example of projection-based AR (slide 20). Medical data is sensitive personal data under Uganda's Data Protection and Privacy Act, 2019, so hospitals using AR must protect any images and records captured.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 angle: entertainment is where most people first meet AR, and that familiarity makes adoption in business easier (Diffusion of Innovation). Ugandan tourism opportunity: AR guides at heritage sites such as the Kasubi Tombs, the Uganda Museum or the source of the Nile could add stories in local languages. These are ideas for discussion, not existing projects.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real-world scenes. Football: broadcasters draw statistics onto the real pitch so they look painted on the grass; the system tracks the camera so the graphics stay in place. Filters: markerless face tracking; brands use sponsored filters for marketing. Tourism: location-based AR, using GPS and the camera to label real places. Ask: "Which of these could work in Uganda today?" For example, tourism labels in Kampala or Jinja, or AR graphics in Uganda Premier League broadcasts.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mixed reality at work. Start with the device: HoloLens is a see-through headset; its cameras and depth sensors map the room so holograms can sit on real tables and walls. Middle picture: in manufacturing design, engineers place a hologram of a new turbine wheel next to the real housing to check fit and shape before paying to make it. This saves the cost and time of physical prototypes. Right picture: the same technology is used in training; learners walk around a life-size heart and open it with hand gestures. Ask: "Which Ugandan industries could use MR design reviews?" Possible answers: vehicle assembly (for example Kiira Motors), construction and architecture, oil and gas, and engineering education. Remind students that MR headsets are expensive, so a pilot or shared lab is more realistic than buying one per worker.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critical thinking: for each opportunity, ask "Who would pay, and who would be left out?" Ask students to look up current smartphone penetration figures for Uganda from UCC (Uganda Communications Commission) reports rather than relying on guesses. Link to adoption theory: perceived usefulness and ease of use (TAM), and facilitating conditions such as devices and data (UTAUT).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links to course objective ii: the arguments for and against emerging technologies, and to the Ethics topic in Weeks 12 and 13. Ask: "Would you be comfortable if someone wearing AR glasses could recognise your face and pull up your social media profile?" Use it to discuss consent and accountability.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"digital twin" idea in simple form. It shows students how the course topics connect, which is useful for exam questions that ask them to discuss convergence of technologies in Industry 4.0. Cloud, 5G and computer vision are covered again in Weeks 10 and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 groups of 5 or 6. Give 20 minutes to discuss and 10 minutes for 3 to 4 groups to report back in 2 minutes each. Good answers: markerless AR on customers' own smartphones (low cost); 3D models of the best-selling items only; a pilot first to test demand; privacy notice for camera use under the Data Protection and Privacy Act, 2019; and a plan for customers without smartphones, such as in-store tablets.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through quickly, then move to the quiz. You can run the quiz with hands up, with students writing answers on paper, or in groups competing for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to number a sheet from 1 to 10. Show each quiz slide for about 2 to 3 minutes (two questions per slide). Answers are on slides 41 and 42, with explanations in the notes. Optionally collect and mark for participation.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B, 2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3 C, 4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5 B, 6 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7 B, 8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9 C, 10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mark their own or a neighbour's sheet. For any question many students got wrong, return to the relevant slide: Q1 slide 4, Q2 and Q3 slides 7 to 15, Q4 and Q5 slide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Q6 slide 18, Q7 slide 32, Q8 slides 10 and 24, Q9 slide 31, Q10 slides 14 and 30. Scores of 8 or more show a good grasp of the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students of the AR group assignment and presentation if you have set it. The first three readings are the classic sources for the definitions used in this deck; the Baffour book is on the course reading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7F5E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rtlCol="0"/>
          <a:lstStyle>
            <a:lvl1pPr algn="l" indent="0" marL="0">
              <a:buNone/>
              <a:defRPr lang="en-US" sz="3200" b="1" dirty="0">
                <a:solidFill>
                  <a:srgbClr val="14213D"/>
                </a:solidFill>
                <a:latin typeface="Cambria" pitchFamily="34" charset="0"/>
                <a:ea typeface="Cambria" pitchFamily="34" charset="-122"/>
                <a:cs typeface="Cambria" pitchFamily="34" charset="-120"/>
              </a:defRPr>
            </a:lvl1pPr>
          </a:lstStyle>
          <a:p>
            <a:pPr algn="l" indent="0" marL="0">
              <a:buNone/>
            </a:pPr>
            <a:endParaRPr lang="en-US" sz="3200" dirty="0"/>
          </a:p>
        </p:txBody>
      </p:sp>
      <p:sp>
        <p:nvSpPr>
          <p:cNvPr id="3" name="Text 0"/>
          <p:cNvSpPr/>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rgbClr val="5F6672"/>
                </a:solidFill>
                <a:latin typeface="Calibri" pitchFamily="34" charset="0"/>
                <a:ea typeface="Calibri" pitchFamily="34" charset="-122"/>
                <a:cs typeface="Calibri" pitchFamily="34" charset="-120"/>
              </a:rPr>
              <a:t>Emerging Technologies for Business · Augmented Reality</a:t>
            </a:r>
            <a:endParaRPr lang="en-US" sz="10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rgbClr val="14213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058400" cy="1371600"/>
          </a:xfrm>
          <a:prstGeom prst="rect">
            <a:avLst/>
          </a:prstGeom>
          <a:noFill/>
          <a:ln/>
        </p:spPr>
        <p:txBody>
          <a:bodyPr wrap="square" rtlCol="0"/>
          <a:lstStyle>
            <a:lvl1pPr algn="l" indent="0" marL="0">
              <a:buNone/>
              <a:defRPr lang="en-US" sz="4400" b="1" dirty="0">
                <a:solidFill>
                  <a:srgbClr val="F7F5EF"/>
                </a:solidFill>
                <a:latin typeface="Cambria" pitchFamily="34" charset="0"/>
                <a:ea typeface="Cambria" pitchFamily="34" charset="-122"/>
                <a:cs typeface="Cambria" pitchFamily="34" charset="-120"/>
              </a:defRPr>
            </a:lvl1pPr>
          </a:lstStyle>
          <a:p>
            <a:pPr algn="l" indent="0" marL="0">
              <a:buNone/>
            </a:pPr>
            <a:endParaRPr lang="en-US" sz="4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p:bg>
      <p:bgPr>
        <a:solidFill>
          <a:srgbClr val="14213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554480"/>
            <a:ext cx="6035040" cy="1737360"/>
          </a:xfrm>
          <a:prstGeom prst="rect">
            <a:avLst/>
          </a:prstGeom>
          <a:noFill/>
          <a:ln/>
        </p:spPr>
        <p:txBody>
          <a:bodyPr wrap="square" rtlCol="0"/>
          <a:lstStyle>
            <a:lvl1pPr algn="l" indent="0" marL="0">
              <a:buNone/>
              <a:defRPr lang="en-US" sz="4400" b="1" dirty="0">
                <a:solidFill>
                  <a:srgbClr val="F7F5EF"/>
                </a:solidFill>
                <a:latin typeface="Cambria" pitchFamily="34" charset="0"/>
                <a:ea typeface="Cambria" pitchFamily="34" charset="-122"/>
                <a:cs typeface="Cambria" pitchFamily="34" charset="-120"/>
              </a:defRPr>
            </a:lvl1pPr>
          </a:lstStyle>
          <a:p>
            <a:pPr algn="l" indent="0" marL="0">
              <a:buNone/>
            </a:pPr>
            <a:endParaRPr lang="en-US" sz="44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ctivity">
    <p:bg>
      <p:bgPr>
        <a:solidFill>
          <a:srgbClr val="E07A2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10515600" cy="1371600"/>
          </a:xfrm>
          <a:prstGeom prst="rect">
            <a:avLst/>
          </a:prstGeom>
          <a:noFill/>
          <a:ln/>
        </p:spPr>
        <p:txBody>
          <a:bodyPr wrap="square" rtlCol="0"/>
          <a:lstStyle>
            <a:lvl1pPr algn="l" indent="0" marL="0">
              <a:buNone/>
              <a:defRPr lang="en-US" sz="3400" b="1" dirty="0">
                <a:solidFill>
                  <a:srgbClr val="14213D"/>
                </a:solidFill>
                <a:latin typeface="Cambria" pitchFamily="34" charset="0"/>
                <a:ea typeface="Cambria" pitchFamily="34" charset="-122"/>
                <a:cs typeface="Cambria" pitchFamily="34" charset="-120"/>
              </a:defRPr>
            </a:lvl1pPr>
          </a:lstStyle>
          <a:p>
            <a:pPr algn="l" indent="0" marL="0">
              <a:buNone/>
            </a:pPr>
            <a:endParaRPr lang="en-US" sz="3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2.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slideLayout" Target="../slideLayouts/slideLayout2.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554480"/>
            <a:ext cx="6035040" cy="1737360"/>
          </a:xfrm>
          <a:prstGeom prst="rect">
            <a:avLst/>
          </a:prstGeom>
          <a:noFill/>
          <a:ln/>
        </p:spPr>
        <p:txBody>
          <a:bodyPr wrap="square" lIns="0" tIns="0" rIns="0" bIns="0" rtlCol="0" anchor="b"/>
          <a:lstStyle/>
          <a:p>
            <a:pPr algn="l" indent="0" marL="0">
              <a:buNone/>
            </a:pPr>
            <a:r>
              <a:rPr lang="en-US" sz="4400" b="1" dirty="0">
                <a:solidFill>
                  <a:srgbClr val="F7F5EF"/>
                </a:solidFill>
                <a:latin typeface="Cambria" pitchFamily="34" charset="0"/>
                <a:ea typeface="Cambria" pitchFamily="34" charset="-122"/>
                <a:cs typeface="Cambria" pitchFamily="34" charset="-120"/>
              </a:rPr>
              <a:t>Augmented Reality (AR)</a:t>
            </a:r>
            <a:endParaRPr lang="en-US" sz="4400" dirty="0"/>
          </a:p>
        </p:txBody>
      </p:sp>
      <p:sp>
        <p:nvSpPr>
          <p:cNvPr id="4" name="Text 1"/>
          <p:cNvSpPr txBox="1"/>
          <p:nvPr/>
        </p:nvSpPr>
        <p:spPr>
          <a:xfrm>
            <a:off x="548640" y="822960"/>
            <a:ext cx="11094415" cy="274320"/>
          </a:xfrm>
          <a:prstGeom prst="rect">
            <a:avLst/>
          </a:prstGeom>
          <a:noFill/>
          <a:ln/>
        </p:spPr>
        <p:txBody>
          <a:bodyPr wrap="square" lIns="0" tIns="0" rIns="0" bIns="0" rtlCol="0" anchor="ctr"/>
          <a:lstStyle/>
          <a:p>
            <a:pPr indent="0" marL="0">
              <a:buNone/>
            </a:pPr>
            <a:r>
              <a:rPr lang="en-US" sz="1200" b="1" spc="200" kern="0" dirty="0">
                <a:solidFill>
                  <a:srgbClr val="F2A66B"/>
                </a:solidFill>
                <a:latin typeface="Calibri" pitchFamily="34" charset="0"/>
                <a:ea typeface="Calibri" pitchFamily="34" charset="-122"/>
                <a:cs typeface="Calibri" pitchFamily="34" charset="-120"/>
              </a:rPr>
              <a:t>MBA YEAR ONE · EMERGING TECHNOLOGIES FOR BUSINESS · WEEKS 8–9</a:t>
            </a:r>
            <a:endParaRPr lang="en-US" sz="1200" dirty="0"/>
          </a:p>
        </p:txBody>
      </p:sp>
      <p:sp>
        <p:nvSpPr>
          <p:cNvPr id="5" name="Text 2"/>
          <p:cNvSpPr txBox="1"/>
          <p:nvPr/>
        </p:nvSpPr>
        <p:spPr>
          <a:xfrm>
            <a:off x="548640" y="3383280"/>
            <a:ext cx="5760720" cy="914400"/>
          </a:xfrm>
          <a:prstGeom prst="rect">
            <a:avLst/>
          </a:prstGeom>
          <a:noFill/>
          <a:ln/>
        </p:spPr>
        <p:txBody>
          <a:bodyPr wrap="square" lIns="0" tIns="0" rIns="0" bIns="0" rtlCol="0" anchor="ctr"/>
          <a:lstStyle/>
          <a:p>
            <a:pPr indent="0" marL="0">
              <a:buNone/>
            </a:pPr>
            <a:r>
              <a:rPr lang="en-US" sz="2000" dirty="0">
                <a:solidFill>
                  <a:srgbClr val="C9D3E3"/>
                </a:solidFill>
                <a:latin typeface="Calibri" pitchFamily="34" charset="0"/>
                <a:ea typeface="Calibri" pitchFamily="34" charset="-122"/>
                <a:cs typeface="Calibri" pitchFamily="34" charset="-120"/>
              </a:rPr>
              <a:t>Blending the digital and the physical world, and what it means for business</a:t>
            </a:r>
            <a:endParaRPr lang="en-US" sz="2000" dirty="0"/>
          </a:p>
        </p:txBody>
      </p:sp>
      <p:sp>
        <p:nvSpPr>
          <p:cNvPr id="6" name="Text 3"/>
          <p:cNvSpPr txBox="1"/>
          <p:nvPr/>
        </p:nvSpPr>
        <p:spPr>
          <a:xfrm>
            <a:off x="548640" y="5577840"/>
            <a:ext cx="6858000" cy="640080"/>
          </a:xfrm>
          <a:prstGeom prst="rect">
            <a:avLst/>
          </a:prstGeom>
          <a:noFill/>
          <a:ln/>
        </p:spPr>
        <p:txBody>
          <a:bodyPr wrap="square" lIns="0" tIns="0" rIns="0" bIns="0" rtlCol="0" anchor="ctr"/>
          <a:lstStyle/>
          <a:p>
            <a:pPr indent="0" marL="0">
              <a:buNone/>
            </a:pPr>
            <a:r>
              <a:rPr lang="en-US" sz="1300" dirty="0">
                <a:solidFill>
                  <a:srgbClr val="C9D3E3"/>
                </a:solidFill>
                <a:latin typeface="Calibri" pitchFamily="34" charset="0"/>
                <a:ea typeface="Calibri" pitchFamily="34" charset="-122"/>
                <a:cs typeface="Calibri" pitchFamily="34" charset="-120"/>
              </a:rPr>
              <a:t>Dr. Kyeyune Robert · Department of Applied Computing and Information Technology · Makerere University Business School</a:t>
            </a:r>
            <a:endParaRPr lang="en-US" sz="1300" dirty="0"/>
          </a:p>
        </p:txBody>
      </p:sp>
      <p:pic>
        <p:nvPicPr>
          <p:cNvPr id="7" name="Image 0" descr="preencoded.png">    </p:cNvPr>
          <p:cNvPicPr>
            <a:picLocks noChangeAspect="1"/>
          </p:cNvPicPr>
          <p:nvPr/>
        </p:nvPicPr>
        <p:blipFill>
          <a:blip r:embed="rId1"/>
          <a:stretch>
            <a:fillRect/>
          </a:stretch>
        </p:blipFill>
        <p:spPr>
          <a:xfrm>
            <a:off x="6949440" y="1463040"/>
            <a:ext cx="4690872" cy="31912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By the end of this topic you should be able to</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LEARNING OUTCOMES</a:t>
            </a:r>
            <a:endParaRPr lang="en-US" sz="1200" dirty="0"/>
          </a:p>
        </p:txBody>
      </p:sp>
      <p:sp>
        <p:nvSpPr>
          <p:cNvPr id="5" name="Shape 2"/>
          <p:cNvSpPr/>
          <p:nvPr/>
        </p:nvSpPr>
        <p:spPr>
          <a:xfrm>
            <a:off x="548640" y="1737360"/>
            <a:ext cx="5432908" cy="1988820"/>
          </a:xfrm>
          <a:prstGeom prst="roundRect">
            <a:avLst>
              <a:gd name="adj" fmla="val 4598"/>
            </a:avLst>
          </a:prstGeom>
          <a:solidFill>
            <a:srgbClr val="FFFDF8"/>
          </a:solidFill>
          <a:ln w="9525">
            <a:solidFill>
              <a:srgbClr val="E4DFD3"/>
            </a:solidFill>
            <a:prstDash val="solid"/>
          </a:ln>
        </p:spPr>
      </p:sp>
      <p:sp>
        <p:nvSpPr>
          <p:cNvPr id="6" name="Text 3"/>
          <p:cNvSpPr txBox="1"/>
          <p:nvPr/>
        </p:nvSpPr>
        <p:spPr>
          <a:xfrm>
            <a:off x="731520" y="187452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1. Explain</a:t>
            </a:r>
            <a:endParaRPr lang="en-US" sz="2000" dirty="0"/>
          </a:p>
          <a:p>
            <a:pPr indent="0" marL="0">
              <a:spcAft>
                <a:spcPts val="600"/>
              </a:spcAft>
              <a:buNone/>
            </a:pPr>
            <a:r>
              <a:rPr lang="en-US" sz="1700" dirty="0">
                <a:solidFill>
                  <a:srgbClr val="3E4756"/>
                </a:solidFill>
                <a:latin typeface="Calibri" pitchFamily="34" charset="0"/>
                <a:ea typeface="Calibri" pitchFamily="34" charset="-122"/>
                <a:cs typeface="Calibri" pitchFamily="34" charset="-120"/>
              </a:rPr>
              <a:t>what augmented reality is and how it differs from virtual and mixed reality</a:t>
            </a:r>
            <a:endParaRPr lang="en-US" sz="2000" dirty="0"/>
          </a:p>
        </p:txBody>
      </p:sp>
      <p:sp>
        <p:nvSpPr>
          <p:cNvPr id="7" name="Shape 4"/>
          <p:cNvSpPr/>
          <p:nvPr/>
        </p:nvSpPr>
        <p:spPr>
          <a:xfrm>
            <a:off x="6210148" y="1737360"/>
            <a:ext cx="5432908" cy="1988820"/>
          </a:xfrm>
          <a:prstGeom prst="roundRect">
            <a:avLst>
              <a:gd name="adj" fmla="val 4598"/>
            </a:avLst>
          </a:prstGeom>
          <a:solidFill>
            <a:srgbClr val="FFFDF8"/>
          </a:solidFill>
          <a:ln w="9525">
            <a:solidFill>
              <a:srgbClr val="E4DFD3"/>
            </a:solidFill>
            <a:prstDash val="solid"/>
          </a:ln>
        </p:spPr>
      </p:sp>
      <p:sp>
        <p:nvSpPr>
          <p:cNvPr id="8" name="Text 5"/>
          <p:cNvSpPr txBox="1"/>
          <p:nvPr/>
        </p:nvSpPr>
        <p:spPr>
          <a:xfrm>
            <a:off x="6393028" y="187452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2. Describe</a:t>
            </a:r>
            <a:endParaRPr lang="en-US" sz="2000" dirty="0"/>
          </a:p>
          <a:p>
            <a:pPr indent="0" marL="0">
              <a:spcAft>
                <a:spcPts val="600"/>
              </a:spcAft>
              <a:buNone/>
            </a:pPr>
            <a:r>
              <a:rPr lang="en-US" sz="1700" dirty="0">
                <a:solidFill>
                  <a:srgbClr val="3E4756"/>
                </a:solidFill>
                <a:latin typeface="Calibri" pitchFamily="34" charset="0"/>
                <a:ea typeface="Calibri" pitchFamily="34" charset="-122"/>
                <a:cs typeface="Calibri" pitchFamily="34" charset="-120"/>
              </a:rPr>
              <a:t>the main parts of an AR system and how they work together</a:t>
            </a:r>
            <a:endParaRPr lang="en-US" sz="2000" dirty="0"/>
          </a:p>
        </p:txBody>
      </p:sp>
      <p:sp>
        <p:nvSpPr>
          <p:cNvPr id="9" name="Shape 6"/>
          <p:cNvSpPr/>
          <p:nvPr/>
        </p:nvSpPr>
        <p:spPr>
          <a:xfrm>
            <a:off x="548640" y="3954780"/>
            <a:ext cx="5432908" cy="1988820"/>
          </a:xfrm>
          <a:prstGeom prst="roundRect">
            <a:avLst>
              <a:gd name="adj" fmla="val 4598"/>
            </a:avLst>
          </a:prstGeom>
          <a:solidFill>
            <a:srgbClr val="FFFDF8"/>
          </a:solidFill>
          <a:ln w="9525">
            <a:solidFill>
              <a:srgbClr val="E4DFD3"/>
            </a:solidFill>
            <a:prstDash val="solid"/>
          </a:ln>
        </p:spPr>
      </p:sp>
      <p:sp>
        <p:nvSpPr>
          <p:cNvPr id="10" name="Text 7"/>
          <p:cNvSpPr txBox="1"/>
          <p:nvPr/>
        </p:nvSpPr>
        <p:spPr>
          <a:xfrm>
            <a:off x="731520" y="409194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3. Apply</a:t>
            </a:r>
            <a:endParaRPr lang="en-US" sz="2000" dirty="0"/>
          </a:p>
          <a:p>
            <a:pPr indent="0" marL="0">
              <a:spcAft>
                <a:spcPts val="600"/>
              </a:spcAft>
              <a:buNone/>
            </a:pPr>
            <a:r>
              <a:rPr lang="en-US" sz="1700" dirty="0">
                <a:solidFill>
                  <a:srgbClr val="3E4756"/>
                </a:solidFill>
                <a:latin typeface="Calibri" pitchFamily="34" charset="0"/>
                <a:ea typeface="Calibri" pitchFamily="34" charset="-122"/>
                <a:cs typeface="Calibri" pitchFamily="34" charset="-120"/>
              </a:rPr>
              <a:t>AR to business, education, medicine and entertainment, with Ugandan examples</a:t>
            </a:r>
            <a:endParaRPr lang="en-US" sz="2000" dirty="0"/>
          </a:p>
        </p:txBody>
      </p:sp>
      <p:sp>
        <p:nvSpPr>
          <p:cNvPr id="11" name="Shape 8"/>
          <p:cNvSpPr/>
          <p:nvPr/>
        </p:nvSpPr>
        <p:spPr>
          <a:xfrm>
            <a:off x="6210148" y="3954780"/>
            <a:ext cx="5432908" cy="1988820"/>
          </a:xfrm>
          <a:prstGeom prst="roundRect">
            <a:avLst>
              <a:gd name="adj" fmla="val 4598"/>
            </a:avLst>
          </a:prstGeom>
          <a:solidFill>
            <a:srgbClr val="FFFDF8"/>
          </a:solidFill>
          <a:ln w="9525">
            <a:solidFill>
              <a:srgbClr val="E4DFD3"/>
            </a:solidFill>
            <a:prstDash val="solid"/>
          </a:ln>
        </p:spPr>
      </p:sp>
      <p:sp>
        <p:nvSpPr>
          <p:cNvPr id="12" name="Text 9"/>
          <p:cNvSpPr txBox="1"/>
          <p:nvPr/>
        </p:nvSpPr>
        <p:spPr>
          <a:xfrm>
            <a:off x="6393028" y="409194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4. Evaluate</a:t>
            </a:r>
            <a:endParaRPr lang="en-US" sz="2000" dirty="0"/>
          </a:p>
          <a:p>
            <a:pPr indent="0" marL="0">
              <a:spcAft>
                <a:spcPts val="600"/>
              </a:spcAft>
              <a:buNone/>
            </a:pPr>
            <a:r>
              <a:rPr lang="en-US" sz="1700" dirty="0">
                <a:solidFill>
                  <a:srgbClr val="3E4756"/>
                </a:solidFill>
                <a:latin typeface="Calibri" pitchFamily="34" charset="0"/>
                <a:ea typeface="Calibri" pitchFamily="34" charset="-122"/>
                <a:cs typeface="Calibri" pitchFamily="34" charset="-120"/>
              </a:rPr>
              <a:t>the benefits, risks and societal effects of adopting AR in an organisation</a:t>
            </a:r>
            <a:endParaRPr lang="en-US" sz="20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AR builds on what you already know</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WHERE WE ARE IN THE COURSE</a:t>
            </a:r>
            <a:endParaRPr lang="en-US" sz="1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4415" cy="914400"/>
        </p:xfrm>
        <a:graphic>
          <a:graphicData uri="http://schemas.openxmlformats.org/drawingml/2006/table">
            <a:tbl>
              <a:tblPr/>
              <a:tblGrid>
                <a:gridCol w="3550213"/>
                <a:gridCol w="7544202"/>
              </a:tblGrid>
              <a:tr h="0">
                <a:tc>
                  <a:txBody>
                    <a:bodyPr/>
                    <a:lstStyle/>
                    <a:p>
                      <a:pPr indent="0" marL="0">
                        <a:buNone/>
                      </a:pPr>
                      <a:r>
                        <a:rPr lang="en-US" sz="1500" b="1" dirty="0">
                          <a:solidFill>
                            <a:srgbClr val="F7F5EF"/>
                          </a:solidFill>
                          <a:latin typeface="Calibri" pitchFamily="34" charset="0"/>
                          <a:ea typeface="Calibri" pitchFamily="34" charset="-122"/>
                          <a:cs typeface="Calibri" pitchFamily="34" charset="-120"/>
                        </a:rPr>
                        <a:t>Earlier topic</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500" b="1" dirty="0">
                          <a:solidFill>
                            <a:srgbClr val="F7F5EF"/>
                          </a:solidFill>
                          <a:latin typeface="Calibri" pitchFamily="34" charset="0"/>
                          <a:ea typeface="Calibri" pitchFamily="34" charset="-122"/>
                          <a:cs typeface="Calibri" pitchFamily="34" charset="-120"/>
                        </a:rPr>
                        <a:t>How it connects to AR</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r>
              <a:tr h="0">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Technology adoption (Week 1)</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Will customers and staff actually use AR? TAM and Diffusion of Innovation help us predict this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Industrial Revolution 4.0</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AR is one of the key Industry 4.0 technologies, joining the physical and digital worlds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Human–Computer Interaction</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AR is a new way for humans to interact with computers: by looking and gesturing, not typing</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Artificial Intelligence</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Computer vision lets AR recognise faces, objects and surfaces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Internet of Things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IoT sensors supply live data that AR can display on top of real machines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bl>
          </a:graphicData>
        </a:graphic>
      </p:graphicFrame>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What is augmented reality?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OVERVIEW OF AUGMENTED REALITY</a:t>
            </a:r>
            <a:endParaRPr lang="en-US" sz="1200" dirty="0"/>
          </a:p>
        </p:txBody>
      </p:sp>
      <p:sp>
        <p:nvSpPr>
          <p:cNvPr id="5" name="Text 2"/>
          <p:cNvSpPr txBox="1"/>
          <p:nvPr/>
        </p:nvSpPr>
        <p:spPr>
          <a:xfrm>
            <a:off x="548640" y="1691640"/>
            <a:ext cx="11094415" cy="1097280"/>
          </a:xfrm>
          <a:prstGeom prst="rect">
            <a:avLst/>
          </a:prstGeom>
          <a:noFill/>
          <a:ln/>
        </p:spPr>
        <p:txBody>
          <a:bodyPr wrap="square" lIns="0" tIns="0" rIns="0" bIns="0" rtlCol="0" anchor="ctr"/>
          <a:lstStyle/>
          <a:p>
            <a:pPr indent="0" marL="0">
              <a:buNone/>
            </a:pPr>
            <a:r>
              <a:rPr lang="en-US" sz="2200" b="1" dirty="0">
                <a:solidFill>
                  <a:srgbClr val="14213D"/>
                </a:solidFill>
                <a:latin typeface="Calibri" pitchFamily="34" charset="0"/>
                <a:ea typeface="Calibri" pitchFamily="34" charset="-122"/>
                <a:cs typeface="Calibri" pitchFamily="34" charset="-120"/>
              </a:rPr>
              <a:t>Augmented reality </a:t>
            </a:r>
            <a:pPr indent="0" marL="0">
              <a:buNone/>
            </a:pPr>
            <a:r>
              <a:rPr lang="en-US" sz="2200" dirty="0">
                <a:solidFill>
                  <a:srgbClr val="14213D"/>
                </a:solidFill>
                <a:latin typeface="Calibri" pitchFamily="34" charset="0"/>
                <a:ea typeface="Calibri" pitchFamily="34" charset="-122"/>
                <a:cs typeface="Calibri" pitchFamily="34" charset="-120"/>
              </a:rPr>
              <a:t>adds computer-generated content (text, images, 3D objects, sound) </a:t>
            </a:r>
            <a:pPr indent="0" marL="0">
              <a:buNone/>
            </a:pPr>
            <a:r>
              <a:rPr lang="en-US" sz="2200" b="1" dirty="0">
                <a:solidFill>
                  <a:srgbClr val="2A6F97"/>
                </a:solidFill>
                <a:latin typeface="Calibri" pitchFamily="34" charset="0"/>
                <a:ea typeface="Calibri" pitchFamily="34" charset="-122"/>
                <a:cs typeface="Calibri" pitchFamily="34" charset="-120"/>
              </a:rPr>
              <a:t>on top of the real world</a:t>
            </a:r>
            <a:pPr indent="0" marL="0">
              <a:buNone/>
            </a:pPr>
            <a:r>
              <a:rPr lang="en-US" sz="2200" dirty="0">
                <a:solidFill>
                  <a:srgbClr val="14213D"/>
                </a:solidFill>
                <a:latin typeface="Calibri" pitchFamily="34" charset="0"/>
                <a:ea typeface="Calibri" pitchFamily="34" charset="-122"/>
                <a:cs typeface="Calibri" pitchFamily="34" charset="-120"/>
              </a:rPr>
              <a:t>, in real time, usually through a phone camera or smart glasses.</a:t>
            </a:r>
            <a:endParaRPr lang="en-US" sz="2200" dirty="0"/>
          </a:p>
        </p:txBody>
      </p:sp>
      <p:sp>
        <p:nvSpPr>
          <p:cNvPr id="6" name="Shape 3"/>
          <p:cNvSpPr/>
          <p:nvPr/>
        </p:nvSpPr>
        <p:spPr>
          <a:xfrm>
            <a:off x="548640" y="3108960"/>
            <a:ext cx="3545738" cy="1828800"/>
          </a:xfrm>
          <a:prstGeom prst="roundRect">
            <a:avLst>
              <a:gd name="adj" fmla="val 5000"/>
            </a:avLst>
          </a:prstGeom>
          <a:solidFill>
            <a:srgbClr val="FFFDF8"/>
          </a:solidFill>
          <a:ln w="9525">
            <a:solidFill>
              <a:srgbClr val="E4DFD3"/>
            </a:solidFill>
            <a:prstDash val="solid"/>
          </a:ln>
        </p:spPr>
      </p:sp>
      <p:sp>
        <p:nvSpPr>
          <p:cNvPr id="7" name="Text 4"/>
          <p:cNvSpPr txBox="1"/>
          <p:nvPr/>
        </p:nvSpPr>
        <p:spPr>
          <a:xfrm>
            <a:off x="731520" y="3246120"/>
            <a:ext cx="3179978" cy="1554480"/>
          </a:xfrm>
          <a:prstGeom prst="rect">
            <a:avLst/>
          </a:prstGeom>
          <a:noFill/>
          <a:ln/>
        </p:spPr>
        <p:txBody>
          <a:bodyPr wrap="square" lIns="0" tIns="0" rIns="0" bIns="0" rtlCol="0" anchor="t"/>
          <a:lstStyle/>
          <a:p>
            <a:pPr indent="0" marL="0">
              <a:spcAft>
                <a:spcPts val="600"/>
              </a:spcAft>
              <a:buNone/>
            </a:pPr>
            <a:r>
              <a:rPr lang="en-US" sz="1800" b="1" dirty="0">
                <a:solidFill>
                  <a:srgbClr val="14213D"/>
                </a:solidFill>
                <a:latin typeface="Cambria" pitchFamily="34" charset="0"/>
                <a:ea typeface="Cambria" pitchFamily="34" charset="-122"/>
                <a:cs typeface="Cambria" pitchFamily="34" charset="-120"/>
              </a:rPr>
              <a:t>Combines real and virtual</a:t>
            </a:r>
            <a:endParaRPr lang="en-US" sz="18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You still see the real world; digital content is added to it</a:t>
            </a:r>
            <a:endParaRPr lang="en-US" sz="1800" dirty="0"/>
          </a:p>
        </p:txBody>
      </p:sp>
      <p:sp>
        <p:nvSpPr>
          <p:cNvPr id="8" name="Shape 5"/>
          <p:cNvSpPr/>
          <p:nvPr/>
        </p:nvSpPr>
        <p:spPr>
          <a:xfrm>
            <a:off x="4322978" y="3108960"/>
            <a:ext cx="3545738" cy="1828800"/>
          </a:xfrm>
          <a:prstGeom prst="roundRect">
            <a:avLst>
              <a:gd name="adj" fmla="val 5000"/>
            </a:avLst>
          </a:prstGeom>
          <a:solidFill>
            <a:srgbClr val="FFFDF8"/>
          </a:solidFill>
          <a:ln w="9525">
            <a:solidFill>
              <a:srgbClr val="E4DFD3"/>
            </a:solidFill>
            <a:prstDash val="solid"/>
          </a:ln>
        </p:spPr>
      </p:sp>
      <p:sp>
        <p:nvSpPr>
          <p:cNvPr id="9" name="Text 6"/>
          <p:cNvSpPr txBox="1"/>
          <p:nvPr/>
        </p:nvSpPr>
        <p:spPr>
          <a:xfrm>
            <a:off x="4505858" y="3246120"/>
            <a:ext cx="3179978" cy="1554480"/>
          </a:xfrm>
          <a:prstGeom prst="rect">
            <a:avLst/>
          </a:prstGeom>
          <a:noFill/>
          <a:ln/>
        </p:spPr>
        <p:txBody>
          <a:bodyPr wrap="square" lIns="0" tIns="0" rIns="0" bIns="0" rtlCol="0" anchor="t"/>
          <a:lstStyle/>
          <a:p>
            <a:pPr indent="0" marL="0">
              <a:spcAft>
                <a:spcPts val="600"/>
              </a:spcAft>
              <a:buNone/>
            </a:pPr>
            <a:r>
              <a:rPr lang="en-US" sz="1800" b="1" dirty="0">
                <a:solidFill>
                  <a:srgbClr val="14213D"/>
                </a:solidFill>
                <a:latin typeface="Cambria" pitchFamily="34" charset="0"/>
                <a:ea typeface="Cambria" pitchFamily="34" charset="-122"/>
                <a:cs typeface="Cambria" pitchFamily="34" charset="-120"/>
              </a:rPr>
              <a:t>Interactive in real time</a:t>
            </a:r>
            <a:endParaRPr lang="en-US" sz="18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The content responds instantly as you move or act</a:t>
            </a:r>
            <a:endParaRPr lang="en-US" sz="1800" dirty="0"/>
          </a:p>
        </p:txBody>
      </p:sp>
      <p:sp>
        <p:nvSpPr>
          <p:cNvPr id="10" name="Shape 7"/>
          <p:cNvSpPr/>
          <p:nvPr/>
        </p:nvSpPr>
        <p:spPr>
          <a:xfrm>
            <a:off x="8097317" y="3108960"/>
            <a:ext cx="3545738" cy="1828800"/>
          </a:xfrm>
          <a:prstGeom prst="roundRect">
            <a:avLst>
              <a:gd name="adj" fmla="val 5000"/>
            </a:avLst>
          </a:prstGeom>
          <a:solidFill>
            <a:srgbClr val="FFFDF8"/>
          </a:solidFill>
          <a:ln w="9525">
            <a:solidFill>
              <a:srgbClr val="E4DFD3"/>
            </a:solidFill>
            <a:prstDash val="solid"/>
          </a:ln>
        </p:spPr>
      </p:sp>
      <p:sp>
        <p:nvSpPr>
          <p:cNvPr id="11" name="Text 8"/>
          <p:cNvSpPr txBox="1"/>
          <p:nvPr/>
        </p:nvSpPr>
        <p:spPr>
          <a:xfrm>
            <a:off x="8280197" y="3246120"/>
            <a:ext cx="3179978" cy="1554480"/>
          </a:xfrm>
          <a:prstGeom prst="rect">
            <a:avLst/>
          </a:prstGeom>
          <a:noFill/>
          <a:ln/>
        </p:spPr>
        <p:txBody>
          <a:bodyPr wrap="square" lIns="0" tIns="0" rIns="0" bIns="0" rtlCol="0" anchor="t"/>
          <a:lstStyle/>
          <a:p>
            <a:pPr indent="0" marL="0">
              <a:spcAft>
                <a:spcPts val="600"/>
              </a:spcAft>
              <a:buNone/>
            </a:pPr>
            <a:r>
              <a:rPr lang="en-US" sz="1800" b="1" dirty="0">
                <a:solidFill>
                  <a:srgbClr val="14213D"/>
                </a:solidFill>
                <a:latin typeface="Cambria" pitchFamily="34" charset="0"/>
                <a:ea typeface="Cambria" pitchFamily="34" charset="-122"/>
                <a:cs typeface="Cambria" pitchFamily="34" charset="-120"/>
              </a:rPr>
              <a:t>Registered in 3D</a:t>
            </a:r>
            <a:endParaRPr lang="en-US" sz="18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Digital objects stay fixed to real places and surfaces</a:t>
            </a:r>
            <a:endParaRPr lang="en-US" sz="1800" dirty="0"/>
          </a:p>
        </p:txBody>
      </p:sp>
      <p:sp>
        <p:nvSpPr>
          <p:cNvPr id="12" name="Text 9"/>
          <p:cNvSpPr txBox="1"/>
          <p:nvPr/>
        </p:nvSpPr>
        <p:spPr>
          <a:xfrm>
            <a:off x="548640" y="5212080"/>
            <a:ext cx="11094415" cy="274320"/>
          </a:xfrm>
          <a:prstGeom prst="rect">
            <a:avLst/>
          </a:prstGeom>
          <a:noFill/>
          <a:ln/>
        </p:spPr>
        <p:txBody>
          <a:bodyPr wrap="square" lIns="0" tIns="0" rIns="0" bIns="0" rtlCol="0" anchor="ctr"/>
          <a:lstStyle/>
          <a:p>
            <a:pPr indent="0" marL="0">
              <a:buNone/>
            </a:pPr>
            <a:r>
              <a:rPr lang="en-US" sz="1200" i="1" dirty="0">
                <a:solidFill>
                  <a:srgbClr val="5F6672"/>
                </a:solidFill>
                <a:latin typeface="Calibri" pitchFamily="34" charset="0"/>
                <a:ea typeface="Calibri" pitchFamily="34" charset="-122"/>
                <a:cs typeface="Calibri" pitchFamily="34" charset="-120"/>
              </a:rPr>
              <a:t>Characteristics after Azuma (1997)</a:t>
            </a:r>
            <a:endParaRPr lang="en-US" sz="12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You have probably used AR already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OVERVIEW OF AUGMENTED REALITY</a:t>
            </a:r>
            <a:endParaRPr lang="en-US" sz="1200" dirty="0"/>
          </a:p>
        </p:txBody>
      </p:sp>
      <p:sp>
        <p:nvSpPr>
          <p:cNvPr id="5" name="Shape 2"/>
          <p:cNvSpPr/>
          <p:nvPr/>
        </p:nvSpPr>
        <p:spPr>
          <a:xfrm>
            <a:off x="548640" y="1737360"/>
            <a:ext cx="5432908" cy="1988820"/>
          </a:xfrm>
          <a:prstGeom prst="roundRect">
            <a:avLst>
              <a:gd name="adj" fmla="val 4598"/>
            </a:avLst>
          </a:prstGeom>
          <a:solidFill>
            <a:srgbClr val="FFFDF8"/>
          </a:solidFill>
          <a:ln w="9525">
            <a:solidFill>
              <a:srgbClr val="E4DFD3"/>
            </a:solidFill>
            <a:prstDash val="solid"/>
          </a:ln>
        </p:spPr>
      </p:sp>
      <p:sp>
        <p:nvSpPr>
          <p:cNvPr id="6" name="Text 3"/>
          <p:cNvSpPr txBox="1"/>
          <p:nvPr/>
        </p:nvSpPr>
        <p:spPr>
          <a:xfrm>
            <a:off x="731520" y="187452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Face filters</a:t>
            </a:r>
            <a:endParaRPr lang="en-US" sz="2000" dirty="0"/>
          </a:p>
          <a:p>
            <a:pPr indent="0" marL="0">
              <a:spcAft>
                <a:spcPts val="600"/>
              </a:spcAft>
              <a:buNone/>
            </a:pPr>
            <a:r>
              <a:rPr lang="en-US" sz="1700" dirty="0">
                <a:solidFill>
                  <a:srgbClr val="3E4756"/>
                </a:solidFill>
                <a:latin typeface="Calibri" pitchFamily="34" charset="0"/>
                <a:ea typeface="Calibri" pitchFamily="34" charset="-122"/>
                <a:cs typeface="Calibri" pitchFamily="34" charset="-120"/>
              </a:rPr>
              <a:t>Snapchat, Instagram and TikTok effects that track your face</a:t>
            </a:r>
            <a:endParaRPr lang="en-US" sz="2000" dirty="0"/>
          </a:p>
        </p:txBody>
      </p:sp>
      <p:sp>
        <p:nvSpPr>
          <p:cNvPr id="7" name="Shape 4"/>
          <p:cNvSpPr/>
          <p:nvPr/>
        </p:nvSpPr>
        <p:spPr>
          <a:xfrm>
            <a:off x="6210148" y="1737360"/>
            <a:ext cx="5432908" cy="1988820"/>
          </a:xfrm>
          <a:prstGeom prst="roundRect">
            <a:avLst>
              <a:gd name="adj" fmla="val 4598"/>
            </a:avLst>
          </a:prstGeom>
          <a:solidFill>
            <a:srgbClr val="FFFDF8"/>
          </a:solidFill>
          <a:ln w="9525">
            <a:solidFill>
              <a:srgbClr val="E4DFD3"/>
            </a:solidFill>
            <a:prstDash val="solid"/>
          </a:ln>
        </p:spPr>
      </p:sp>
      <p:sp>
        <p:nvSpPr>
          <p:cNvPr id="8" name="Text 5"/>
          <p:cNvSpPr txBox="1"/>
          <p:nvPr/>
        </p:nvSpPr>
        <p:spPr>
          <a:xfrm>
            <a:off x="6393028" y="187452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Google Lens</a:t>
            </a:r>
            <a:endParaRPr lang="en-US" sz="2000" dirty="0"/>
          </a:p>
          <a:p>
            <a:pPr indent="0" marL="0">
              <a:spcAft>
                <a:spcPts val="600"/>
              </a:spcAft>
              <a:buNone/>
            </a:pPr>
            <a:r>
              <a:rPr lang="en-US" sz="1700" dirty="0">
                <a:solidFill>
                  <a:srgbClr val="3E4756"/>
                </a:solidFill>
                <a:latin typeface="Calibri" pitchFamily="34" charset="0"/>
                <a:ea typeface="Calibri" pitchFamily="34" charset="-122"/>
                <a:cs typeface="Calibri" pitchFamily="34" charset="-120"/>
              </a:rPr>
              <a:t>Point at text or a product to translate or identify it</a:t>
            </a:r>
            <a:endParaRPr lang="en-US" sz="2000" dirty="0"/>
          </a:p>
        </p:txBody>
      </p:sp>
      <p:sp>
        <p:nvSpPr>
          <p:cNvPr id="9" name="Shape 6"/>
          <p:cNvSpPr/>
          <p:nvPr/>
        </p:nvSpPr>
        <p:spPr>
          <a:xfrm>
            <a:off x="548640" y="3954780"/>
            <a:ext cx="5432908" cy="1988820"/>
          </a:xfrm>
          <a:prstGeom prst="roundRect">
            <a:avLst>
              <a:gd name="adj" fmla="val 4598"/>
            </a:avLst>
          </a:prstGeom>
          <a:solidFill>
            <a:srgbClr val="FFFDF8"/>
          </a:solidFill>
          <a:ln w="9525">
            <a:solidFill>
              <a:srgbClr val="E4DFD3"/>
            </a:solidFill>
            <a:prstDash val="solid"/>
          </a:ln>
        </p:spPr>
      </p:sp>
      <p:sp>
        <p:nvSpPr>
          <p:cNvPr id="10" name="Text 7"/>
          <p:cNvSpPr txBox="1"/>
          <p:nvPr/>
        </p:nvSpPr>
        <p:spPr>
          <a:xfrm>
            <a:off x="731520" y="409194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Live View directions</a:t>
            </a:r>
            <a:endParaRPr lang="en-US" sz="2000" dirty="0"/>
          </a:p>
          <a:p>
            <a:pPr indent="0" marL="0">
              <a:spcAft>
                <a:spcPts val="600"/>
              </a:spcAft>
              <a:buNone/>
            </a:pPr>
            <a:r>
              <a:rPr lang="en-US" sz="1700" dirty="0">
                <a:solidFill>
                  <a:srgbClr val="3E4756"/>
                </a:solidFill>
                <a:latin typeface="Calibri" pitchFamily="34" charset="0"/>
                <a:ea typeface="Calibri" pitchFamily="34" charset="-122"/>
                <a:cs typeface="Calibri" pitchFamily="34" charset="-120"/>
              </a:rPr>
              <a:t>Google Maps arrows drawn on the street in front of you</a:t>
            </a:r>
            <a:endParaRPr lang="en-US" sz="2000" dirty="0"/>
          </a:p>
        </p:txBody>
      </p:sp>
      <p:sp>
        <p:nvSpPr>
          <p:cNvPr id="11" name="Shape 8"/>
          <p:cNvSpPr/>
          <p:nvPr/>
        </p:nvSpPr>
        <p:spPr>
          <a:xfrm>
            <a:off x="6210148" y="3954780"/>
            <a:ext cx="5432908" cy="1988820"/>
          </a:xfrm>
          <a:prstGeom prst="roundRect">
            <a:avLst>
              <a:gd name="adj" fmla="val 4598"/>
            </a:avLst>
          </a:prstGeom>
          <a:solidFill>
            <a:srgbClr val="FFFDF8"/>
          </a:solidFill>
          <a:ln w="9525">
            <a:solidFill>
              <a:srgbClr val="E4DFD3"/>
            </a:solidFill>
            <a:prstDash val="solid"/>
          </a:ln>
        </p:spPr>
      </p:sp>
      <p:sp>
        <p:nvSpPr>
          <p:cNvPr id="12" name="Text 9"/>
          <p:cNvSpPr txBox="1"/>
          <p:nvPr/>
        </p:nvSpPr>
        <p:spPr>
          <a:xfrm>
            <a:off x="6393028" y="409194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Sports broadcasts</a:t>
            </a:r>
            <a:endParaRPr lang="en-US" sz="2000" dirty="0"/>
          </a:p>
          <a:p>
            <a:pPr indent="0" marL="0">
              <a:spcAft>
                <a:spcPts val="600"/>
              </a:spcAft>
              <a:buNone/>
            </a:pPr>
            <a:r>
              <a:rPr lang="en-US" sz="1700" dirty="0">
                <a:solidFill>
                  <a:srgbClr val="3E4756"/>
                </a:solidFill>
                <a:latin typeface="Calibri" pitchFamily="34" charset="0"/>
                <a:ea typeface="Calibri" pitchFamily="34" charset="-122"/>
                <a:cs typeface="Calibri" pitchFamily="34" charset="-120"/>
              </a:rPr>
              <a:t>Offside lines and player graphics drawn on the pitch on TV</a:t>
            </a:r>
            <a:endParaRPr lang="en-US" sz="20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A short history: from the lab to your pocket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OVERVIEW OF AUGMENTED REALITY</a:t>
            </a:r>
            <a:endParaRPr lang="en-US" sz="1200" dirty="0"/>
          </a:p>
        </p:txBody>
      </p:sp>
      <p:sp>
        <p:nvSpPr>
          <p:cNvPr id="5" name="Shape 2"/>
          <p:cNvSpPr/>
          <p:nvPr/>
        </p:nvSpPr>
        <p:spPr>
          <a:xfrm>
            <a:off x="548640" y="1737360"/>
            <a:ext cx="2602154" cy="1988820"/>
          </a:xfrm>
          <a:prstGeom prst="roundRect">
            <a:avLst>
              <a:gd name="adj" fmla="val 4598"/>
            </a:avLst>
          </a:prstGeom>
          <a:solidFill>
            <a:srgbClr val="FFFDF8"/>
          </a:solidFill>
          <a:ln w="9525">
            <a:solidFill>
              <a:srgbClr val="E4DFD3"/>
            </a:solidFill>
            <a:prstDash val="solid"/>
          </a:ln>
        </p:spPr>
      </p:sp>
      <p:sp>
        <p:nvSpPr>
          <p:cNvPr id="6" name="Text 3"/>
          <p:cNvSpPr txBox="1"/>
          <p:nvPr/>
        </p:nvSpPr>
        <p:spPr>
          <a:xfrm>
            <a:off x="731520" y="1874520"/>
            <a:ext cx="2236394" cy="1714500"/>
          </a:xfrm>
          <a:prstGeom prst="rect">
            <a:avLst/>
          </a:prstGeom>
          <a:noFill/>
          <a:ln/>
        </p:spPr>
        <p:txBody>
          <a:bodyPr wrap="square" lIns="0" tIns="0" rIns="0" bIns="0" rtlCol="0" anchor="t"/>
          <a:lstStyle/>
          <a:p>
            <a:pPr indent="0" marL="0">
              <a:spcAft>
                <a:spcPts val="600"/>
              </a:spcAft>
              <a:buNone/>
            </a:pPr>
            <a:r>
              <a:rPr lang="en-US" sz="2400" b="1" dirty="0">
                <a:solidFill>
                  <a:srgbClr val="2A6F97"/>
                </a:solidFill>
                <a:latin typeface="Cambria" pitchFamily="34" charset="0"/>
                <a:ea typeface="Cambria" pitchFamily="34" charset="-122"/>
                <a:cs typeface="Cambria" pitchFamily="34" charset="-120"/>
              </a:rPr>
              <a:t>1968</a:t>
            </a:r>
            <a:endParaRPr lang="en-US" sz="24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Ivan Sutherland builds the first head-mounted display</a:t>
            </a:r>
            <a:endParaRPr lang="en-US" sz="2400" dirty="0"/>
          </a:p>
        </p:txBody>
      </p:sp>
      <p:sp>
        <p:nvSpPr>
          <p:cNvPr id="7" name="Shape 4"/>
          <p:cNvSpPr/>
          <p:nvPr/>
        </p:nvSpPr>
        <p:spPr>
          <a:xfrm>
            <a:off x="3379394" y="1737360"/>
            <a:ext cx="2602154" cy="1988820"/>
          </a:xfrm>
          <a:prstGeom prst="roundRect">
            <a:avLst>
              <a:gd name="adj" fmla="val 4598"/>
            </a:avLst>
          </a:prstGeom>
          <a:solidFill>
            <a:srgbClr val="FFFDF8"/>
          </a:solidFill>
          <a:ln w="9525">
            <a:solidFill>
              <a:srgbClr val="E4DFD3"/>
            </a:solidFill>
            <a:prstDash val="solid"/>
          </a:ln>
        </p:spPr>
      </p:sp>
      <p:sp>
        <p:nvSpPr>
          <p:cNvPr id="8" name="Text 5"/>
          <p:cNvSpPr txBox="1"/>
          <p:nvPr/>
        </p:nvSpPr>
        <p:spPr>
          <a:xfrm>
            <a:off x="3562274" y="1874520"/>
            <a:ext cx="2236394" cy="1714500"/>
          </a:xfrm>
          <a:prstGeom prst="rect">
            <a:avLst/>
          </a:prstGeom>
          <a:noFill/>
          <a:ln/>
        </p:spPr>
        <p:txBody>
          <a:bodyPr wrap="square" lIns="0" tIns="0" rIns="0" bIns="0" rtlCol="0" anchor="t"/>
          <a:lstStyle/>
          <a:p>
            <a:pPr indent="0" marL="0">
              <a:spcAft>
                <a:spcPts val="600"/>
              </a:spcAft>
              <a:buNone/>
            </a:pPr>
            <a:r>
              <a:rPr lang="en-US" sz="2400" b="1" dirty="0">
                <a:solidFill>
                  <a:srgbClr val="2A6F97"/>
                </a:solidFill>
                <a:latin typeface="Cambria" pitchFamily="34" charset="0"/>
                <a:ea typeface="Cambria" pitchFamily="34" charset="-122"/>
                <a:cs typeface="Cambria" pitchFamily="34" charset="-120"/>
              </a:rPr>
              <a:t>1990</a:t>
            </a:r>
            <a:endParaRPr lang="en-US" sz="24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Boeing researcher Tom Caudell coins the term "augmented reality"</a:t>
            </a:r>
            <a:endParaRPr lang="en-US" sz="2400" dirty="0"/>
          </a:p>
        </p:txBody>
      </p:sp>
      <p:sp>
        <p:nvSpPr>
          <p:cNvPr id="9" name="Shape 6"/>
          <p:cNvSpPr/>
          <p:nvPr/>
        </p:nvSpPr>
        <p:spPr>
          <a:xfrm>
            <a:off x="6210148" y="1737360"/>
            <a:ext cx="2602154" cy="1988820"/>
          </a:xfrm>
          <a:prstGeom prst="roundRect">
            <a:avLst>
              <a:gd name="adj" fmla="val 4598"/>
            </a:avLst>
          </a:prstGeom>
          <a:solidFill>
            <a:srgbClr val="FFFDF8"/>
          </a:solidFill>
          <a:ln w="9525">
            <a:solidFill>
              <a:srgbClr val="E4DFD3"/>
            </a:solidFill>
            <a:prstDash val="solid"/>
          </a:ln>
        </p:spPr>
      </p:sp>
      <p:sp>
        <p:nvSpPr>
          <p:cNvPr id="10" name="Text 7"/>
          <p:cNvSpPr txBox="1"/>
          <p:nvPr/>
        </p:nvSpPr>
        <p:spPr>
          <a:xfrm>
            <a:off x="6393028" y="1874520"/>
            <a:ext cx="2236394" cy="1714500"/>
          </a:xfrm>
          <a:prstGeom prst="rect">
            <a:avLst/>
          </a:prstGeom>
          <a:noFill/>
          <a:ln/>
        </p:spPr>
        <p:txBody>
          <a:bodyPr wrap="square" lIns="0" tIns="0" rIns="0" bIns="0" rtlCol="0" anchor="t"/>
          <a:lstStyle/>
          <a:p>
            <a:pPr indent="0" marL="0">
              <a:spcAft>
                <a:spcPts val="600"/>
              </a:spcAft>
              <a:buNone/>
            </a:pPr>
            <a:r>
              <a:rPr lang="en-US" sz="2400" b="1" dirty="0">
                <a:solidFill>
                  <a:srgbClr val="2A6F97"/>
                </a:solidFill>
                <a:latin typeface="Cambria" pitchFamily="34" charset="0"/>
                <a:ea typeface="Cambria" pitchFamily="34" charset="-122"/>
                <a:cs typeface="Cambria" pitchFamily="34" charset="-120"/>
              </a:rPr>
              <a:t>1998</a:t>
            </a:r>
            <a:endParaRPr lang="en-US" sz="24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TV broadcasts start drawing virtual lines on sports fields</a:t>
            </a:r>
            <a:endParaRPr lang="en-US" sz="2400" dirty="0"/>
          </a:p>
        </p:txBody>
      </p:sp>
      <p:sp>
        <p:nvSpPr>
          <p:cNvPr id="11" name="Shape 8"/>
          <p:cNvSpPr/>
          <p:nvPr/>
        </p:nvSpPr>
        <p:spPr>
          <a:xfrm>
            <a:off x="9040901" y="1737360"/>
            <a:ext cx="2602154" cy="1988820"/>
          </a:xfrm>
          <a:prstGeom prst="roundRect">
            <a:avLst>
              <a:gd name="adj" fmla="val 4598"/>
            </a:avLst>
          </a:prstGeom>
          <a:solidFill>
            <a:srgbClr val="FFFDF8"/>
          </a:solidFill>
          <a:ln w="9525">
            <a:solidFill>
              <a:srgbClr val="E4DFD3"/>
            </a:solidFill>
            <a:prstDash val="solid"/>
          </a:ln>
        </p:spPr>
      </p:sp>
      <p:sp>
        <p:nvSpPr>
          <p:cNvPr id="12" name="Text 9"/>
          <p:cNvSpPr txBox="1"/>
          <p:nvPr/>
        </p:nvSpPr>
        <p:spPr>
          <a:xfrm>
            <a:off x="9223781" y="1874520"/>
            <a:ext cx="2236394" cy="1714500"/>
          </a:xfrm>
          <a:prstGeom prst="rect">
            <a:avLst/>
          </a:prstGeom>
          <a:noFill/>
          <a:ln/>
        </p:spPr>
        <p:txBody>
          <a:bodyPr wrap="square" lIns="0" tIns="0" rIns="0" bIns="0" rtlCol="0" anchor="t"/>
          <a:lstStyle/>
          <a:p>
            <a:pPr indent="0" marL="0">
              <a:spcAft>
                <a:spcPts val="600"/>
              </a:spcAft>
              <a:buNone/>
            </a:pPr>
            <a:r>
              <a:rPr lang="en-US" sz="2400" b="1" dirty="0">
                <a:solidFill>
                  <a:srgbClr val="2A6F97"/>
                </a:solidFill>
                <a:latin typeface="Cambria" pitchFamily="34" charset="0"/>
                <a:ea typeface="Cambria" pitchFamily="34" charset="-122"/>
                <a:cs typeface="Cambria" pitchFamily="34" charset="-120"/>
              </a:rPr>
              <a:t>2013</a:t>
            </a:r>
            <a:endParaRPr lang="en-US" sz="24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Google Glass brings smart glasses to the public</a:t>
            </a:r>
            <a:endParaRPr lang="en-US" sz="2400" dirty="0"/>
          </a:p>
        </p:txBody>
      </p:sp>
      <p:sp>
        <p:nvSpPr>
          <p:cNvPr id="13" name="Shape 10"/>
          <p:cNvSpPr/>
          <p:nvPr/>
        </p:nvSpPr>
        <p:spPr>
          <a:xfrm>
            <a:off x="548640" y="3954780"/>
            <a:ext cx="2602154" cy="1988820"/>
          </a:xfrm>
          <a:prstGeom prst="roundRect">
            <a:avLst>
              <a:gd name="adj" fmla="val 4598"/>
            </a:avLst>
          </a:prstGeom>
          <a:solidFill>
            <a:srgbClr val="FFFDF8"/>
          </a:solidFill>
          <a:ln w="9525">
            <a:solidFill>
              <a:srgbClr val="E4DFD3"/>
            </a:solidFill>
            <a:prstDash val="solid"/>
          </a:ln>
        </p:spPr>
      </p:sp>
      <p:sp>
        <p:nvSpPr>
          <p:cNvPr id="14" name="Text 11"/>
          <p:cNvSpPr txBox="1"/>
          <p:nvPr/>
        </p:nvSpPr>
        <p:spPr>
          <a:xfrm>
            <a:off x="731520" y="4091940"/>
            <a:ext cx="2236394" cy="1714500"/>
          </a:xfrm>
          <a:prstGeom prst="rect">
            <a:avLst/>
          </a:prstGeom>
          <a:noFill/>
          <a:ln/>
        </p:spPr>
        <p:txBody>
          <a:bodyPr wrap="square" lIns="0" tIns="0" rIns="0" bIns="0" rtlCol="0" anchor="t"/>
          <a:lstStyle/>
          <a:p>
            <a:pPr indent="0" marL="0">
              <a:spcAft>
                <a:spcPts val="600"/>
              </a:spcAft>
              <a:buNone/>
            </a:pPr>
            <a:r>
              <a:rPr lang="en-US" sz="2400" b="1" dirty="0">
                <a:solidFill>
                  <a:srgbClr val="B8541A"/>
                </a:solidFill>
                <a:latin typeface="Cambria" pitchFamily="34" charset="0"/>
                <a:ea typeface="Cambria" pitchFamily="34" charset="-122"/>
                <a:cs typeface="Cambria" pitchFamily="34" charset="-120"/>
              </a:rPr>
              <a:t>2016</a:t>
            </a:r>
            <a:endParaRPr lang="en-US" sz="24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Pokémon GO makes AR a mass-market experience</a:t>
            </a:r>
            <a:endParaRPr lang="en-US" sz="2400" dirty="0"/>
          </a:p>
        </p:txBody>
      </p:sp>
      <p:sp>
        <p:nvSpPr>
          <p:cNvPr id="15" name="Shape 12"/>
          <p:cNvSpPr/>
          <p:nvPr/>
        </p:nvSpPr>
        <p:spPr>
          <a:xfrm>
            <a:off x="3379394" y="3954780"/>
            <a:ext cx="2602154" cy="1988820"/>
          </a:xfrm>
          <a:prstGeom prst="roundRect">
            <a:avLst>
              <a:gd name="adj" fmla="val 4598"/>
            </a:avLst>
          </a:prstGeom>
          <a:solidFill>
            <a:srgbClr val="FFFDF8"/>
          </a:solidFill>
          <a:ln w="9525">
            <a:solidFill>
              <a:srgbClr val="E4DFD3"/>
            </a:solidFill>
            <a:prstDash val="solid"/>
          </a:ln>
        </p:spPr>
      </p:sp>
      <p:sp>
        <p:nvSpPr>
          <p:cNvPr id="16" name="Text 13"/>
          <p:cNvSpPr txBox="1"/>
          <p:nvPr/>
        </p:nvSpPr>
        <p:spPr>
          <a:xfrm>
            <a:off x="3562274" y="4091940"/>
            <a:ext cx="2236394" cy="1714500"/>
          </a:xfrm>
          <a:prstGeom prst="rect">
            <a:avLst/>
          </a:prstGeom>
          <a:noFill/>
          <a:ln/>
        </p:spPr>
        <p:txBody>
          <a:bodyPr wrap="square" lIns="0" tIns="0" rIns="0" bIns="0" rtlCol="0" anchor="t"/>
          <a:lstStyle/>
          <a:p>
            <a:pPr indent="0" marL="0">
              <a:spcAft>
                <a:spcPts val="600"/>
              </a:spcAft>
              <a:buNone/>
            </a:pPr>
            <a:r>
              <a:rPr lang="en-US" sz="2400" b="1" dirty="0">
                <a:solidFill>
                  <a:srgbClr val="B8541A"/>
                </a:solidFill>
                <a:latin typeface="Cambria" pitchFamily="34" charset="0"/>
                <a:ea typeface="Cambria" pitchFamily="34" charset="-122"/>
                <a:cs typeface="Cambria" pitchFamily="34" charset="-120"/>
              </a:rPr>
              <a:t>2016</a:t>
            </a:r>
            <a:endParaRPr lang="en-US" sz="24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Microsoft HoloLens: the first major mixed reality headset</a:t>
            </a:r>
            <a:endParaRPr lang="en-US" sz="2400" dirty="0"/>
          </a:p>
        </p:txBody>
      </p:sp>
      <p:sp>
        <p:nvSpPr>
          <p:cNvPr id="17" name="Shape 14"/>
          <p:cNvSpPr/>
          <p:nvPr/>
        </p:nvSpPr>
        <p:spPr>
          <a:xfrm>
            <a:off x="6210148" y="3954780"/>
            <a:ext cx="2602154" cy="1988820"/>
          </a:xfrm>
          <a:prstGeom prst="roundRect">
            <a:avLst>
              <a:gd name="adj" fmla="val 4598"/>
            </a:avLst>
          </a:prstGeom>
          <a:solidFill>
            <a:srgbClr val="FFFDF8"/>
          </a:solidFill>
          <a:ln w="9525">
            <a:solidFill>
              <a:srgbClr val="E4DFD3"/>
            </a:solidFill>
            <a:prstDash val="solid"/>
          </a:ln>
        </p:spPr>
      </p:sp>
      <p:sp>
        <p:nvSpPr>
          <p:cNvPr id="18" name="Text 15"/>
          <p:cNvSpPr txBox="1"/>
          <p:nvPr/>
        </p:nvSpPr>
        <p:spPr>
          <a:xfrm>
            <a:off x="6393028" y="4091940"/>
            <a:ext cx="2236394" cy="1714500"/>
          </a:xfrm>
          <a:prstGeom prst="rect">
            <a:avLst/>
          </a:prstGeom>
          <a:noFill/>
          <a:ln/>
        </p:spPr>
        <p:txBody>
          <a:bodyPr wrap="square" lIns="0" tIns="0" rIns="0" bIns="0" rtlCol="0" anchor="t"/>
          <a:lstStyle/>
          <a:p>
            <a:pPr indent="0" marL="0">
              <a:spcAft>
                <a:spcPts val="600"/>
              </a:spcAft>
              <a:buNone/>
            </a:pPr>
            <a:r>
              <a:rPr lang="en-US" sz="2400" b="1" dirty="0">
                <a:solidFill>
                  <a:srgbClr val="B8541A"/>
                </a:solidFill>
                <a:latin typeface="Cambria" pitchFamily="34" charset="0"/>
                <a:ea typeface="Cambria" pitchFamily="34" charset="-122"/>
                <a:cs typeface="Cambria" pitchFamily="34" charset="-120"/>
              </a:rPr>
              <a:t>2017–18</a:t>
            </a:r>
            <a:endParaRPr lang="en-US" sz="24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Apple ARKit and Google ARCore put AR on ordinary phones</a:t>
            </a:r>
            <a:endParaRPr lang="en-US" sz="2400" dirty="0"/>
          </a:p>
        </p:txBody>
      </p:sp>
      <p:sp>
        <p:nvSpPr>
          <p:cNvPr id="19" name="Shape 16"/>
          <p:cNvSpPr/>
          <p:nvPr/>
        </p:nvSpPr>
        <p:spPr>
          <a:xfrm>
            <a:off x="9040901" y="3954780"/>
            <a:ext cx="2602154" cy="1988820"/>
          </a:xfrm>
          <a:prstGeom prst="roundRect">
            <a:avLst>
              <a:gd name="adj" fmla="val 4598"/>
            </a:avLst>
          </a:prstGeom>
          <a:solidFill>
            <a:srgbClr val="FFFDF8"/>
          </a:solidFill>
          <a:ln w="9525">
            <a:solidFill>
              <a:srgbClr val="E4DFD3"/>
            </a:solidFill>
            <a:prstDash val="solid"/>
          </a:ln>
        </p:spPr>
      </p:sp>
      <p:sp>
        <p:nvSpPr>
          <p:cNvPr id="20" name="Text 17"/>
          <p:cNvSpPr txBox="1"/>
          <p:nvPr/>
        </p:nvSpPr>
        <p:spPr>
          <a:xfrm>
            <a:off x="9223781" y="4091940"/>
            <a:ext cx="2236394" cy="1714500"/>
          </a:xfrm>
          <a:prstGeom prst="rect">
            <a:avLst/>
          </a:prstGeom>
          <a:noFill/>
          <a:ln/>
        </p:spPr>
        <p:txBody>
          <a:bodyPr wrap="square" lIns="0" tIns="0" rIns="0" bIns="0" rtlCol="0" anchor="t"/>
          <a:lstStyle/>
          <a:p>
            <a:pPr indent="0" marL="0">
              <a:spcAft>
                <a:spcPts val="600"/>
              </a:spcAft>
              <a:buNone/>
            </a:pPr>
            <a:r>
              <a:rPr lang="en-US" sz="2400" b="1" dirty="0">
                <a:solidFill>
                  <a:srgbClr val="B8541A"/>
                </a:solidFill>
                <a:latin typeface="Cambria" pitchFamily="34" charset="0"/>
                <a:ea typeface="Cambria" pitchFamily="34" charset="-122"/>
                <a:cs typeface="Cambria" pitchFamily="34" charset="-120"/>
              </a:rPr>
              <a:t>2024</a:t>
            </a:r>
            <a:endParaRPr lang="en-US" sz="24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Apple Vision Pro: "spatial computing" headsets go premium</a:t>
            </a:r>
            <a:endParaRPr lang="en-US" sz="2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The reality–virtuality continuum</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VR VS AR VS MR</a:t>
            </a:r>
            <a:endParaRPr lang="en-US" sz="1200" dirty="0"/>
          </a:p>
        </p:txBody>
      </p:sp>
      <p:sp>
        <p:nvSpPr>
          <p:cNvPr id="5" name="Shape 2"/>
          <p:cNvSpPr/>
          <p:nvPr/>
        </p:nvSpPr>
        <p:spPr>
          <a:xfrm>
            <a:off x="548640" y="1737360"/>
            <a:ext cx="2636444" cy="1325880"/>
          </a:xfrm>
          <a:prstGeom prst="roundRect">
            <a:avLst>
              <a:gd name="adj" fmla="val 6897"/>
            </a:avLst>
          </a:prstGeom>
          <a:solidFill>
            <a:srgbClr val="FFFDF8"/>
          </a:solidFill>
          <a:ln w="19050">
            <a:solidFill>
              <a:srgbClr val="14213D"/>
            </a:solidFill>
            <a:prstDash val="solid"/>
          </a:ln>
        </p:spPr>
      </p:sp>
      <p:sp>
        <p:nvSpPr>
          <p:cNvPr id="6" name="Text 3"/>
          <p:cNvSpPr txBox="1"/>
          <p:nvPr/>
        </p:nvSpPr>
        <p:spPr>
          <a:xfrm>
            <a:off x="731520" y="1874520"/>
            <a:ext cx="2270684" cy="1051560"/>
          </a:xfrm>
          <a:prstGeom prst="rect">
            <a:avLst/>
          </a:prstGeom>
          <a:noFill/>
          <a:ln/>
        </p:spPr>
        <p:txBody>
          <a:bodyPr wrap="square" lIns="0" tIns="0" rIns="0" bIns="0" rtlCol="0" anchor="t"/>
          <a:lstStyle/>
          <a:p>
            <a:pPr indent="0" marL="0">
              <a:spcAft>
                <a:spcPts val="600"/>
              </a:spcAft>
              <a:buNone/>
            </a:pPr>
            <a:r>
              <a:rPr lang="en-US" sz="1800" b="1" dirty="0">
                <a:solidFill>
                  <a:srgbClr val="14213D"/>
                </a:solidFill>
                <a:latin typeface="Cambria" pitchFamily="34" charset="0"/>
                <a:ea typeface="Cambria" pitchFamily="34" charset="-122"/>
                <a:cs typeface="Cambria" pitchFamily="34" charset="-120"/>
              </a:rPr>
              <a:t>Real world</a:t>
            </a:r>
            <a:endParaRPr lang="en-US" sz="18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Everything you see is physical</a:t>
            </a:r>
            <a:endParaRPr lang="en-US" sz="1800" dirty="0"/>
          </a:p>
        </p:txBody>
      </p:sp>
      <p:sp>
        <p:nvSpPr>
          <p:cNvPr id="7" name="Shape 4"/>
          <p:cNvSpPr/>
          <p:nvPr/>
        </p:nvSpPr>
        <p:spPr>
          <a:xfrm>
            <a:off x="3367964" y="1737360"/>
            <a:ext cx="2636444" cy="1325880"/>
          </a:xfrm>
          <a:prstGeom prst="roundRect">
            <a:avLst>
              <a:gd name="adj" fmla="val 6897"/>
            </a:avLst>
          </a:prstGeom>
          <a:solidFill>
            <a:srgbClr val="FFFDF8"/>
          </a:solidFill>
          <a:ln w="19050">
            <a:solidFill>
              <a:srgbClr val="2A6F97"/>
            </a:solidFill>
            <a:prstDash val="solid"/>
          </a:ln>
        </p:spPr>
      </p:sp>
      <p:sp>
        <p:nvSpPr>
          <p:cNvPr id="8" name="Text 5"/>
          <p:cNvSpPr txBox="1"/>
          <p:nvPr/>
        </p:nvSpPr>
        <p:spPr>
          <a:xfrm>
            <a:off x="3550844" y="1874520"/>
            <a:ext cx="2270684" cy="105156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Augmented reality</a:t>
            </a:r>
            <a:endParaRPr lang="en-US" sz="18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Mostly real, with digital additions</a:t>
            </a:r>
            <a:endParaRPr lang="en-US" sz="1800" dirty="0"/>
          </a:p>
        </p:txBody>
      </p:sp>
      <p:sp>
        <p:nvSpPr>
          <p:cNvPr id="9" name="Shape 6"/>
          <p:cNvSpPr/>
          <p:nvPr/>
        </p:nvSpPr>
        <p:spPr>
          <a:xfrm>
            <a:off x="6187288" y="1737360"/>
            <a:ext cx="2636444" cy="1325880"/>
          </a:xfrm>
          <a:prstGeom prst="roundRect">
            <a:avLst>
              <a:gd name="adj" fmla="val 6897"/>
            </a:avLst>
          </a:prstGeom>
          <a:solidFill>
            <a:srgbClr val="FFFDF8"/>
          </a:solidFill>
          <a:ln w="19050">
            <a:solidFill>
              <a:srgbClr val="2A6F97"/>
            </a:solidFill>
            <a:prstDash val="solid"/>
          </a:ln>
        </p:spPr>
      </p:sp>
      <p:sp>
        <p:nvSpPr>
          <p:cNvPr id="10" name="Text 7"/>
          <p:cNvSpPr txBox="1"/>
          <p:nvPr/>
        </p:nvSpPr>
        <p:spPr>
          <a:xfrm>
            <a:off x="6370168" y="1874520"/>
            <a:ext cx="2270684" cy="105156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Augmented virtuality</a:t>
            </a:r>
            <a:endParaRPr lang="en-US" sz="18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Mostly digital, with real elements</a:t>
            </a:r>
            <a:endParaRPr lang="en-US" sz="1800" dirty="0"/>
          </a:p>
        </p:txBody>
      </p:sp>
      <p:sp>
        <p:nvSpPr>
          <p:cNvPr id="11" name="Shape 8"/>
          <p:cNvSpPr/>
          <p:nvPr/>
        </p:nvSpPr>
        <p:spPr>
          <a:xfrm>
            <a:off x="9006611" y="1737360"/>
            <a:ext cx="2636444" cy="1325880"/>
          </a:xfrm>
          <a:prstGeom prst="roundRect">
            <a:avLst>
              <a:gd name="adj" fmla="val 6897"/>
            </a:avLst>
          </a:prstGeom>
          <a:solidFill>
            <a:srgbClr val="FFFDF8"/>
          </a:solidFill>
          <a:ln w="19050">
            <a:solidFill>
              <a:srgbClr val="B8541A"/>
            </a:solidFill>
            <a:prstDash val="solid"/>
          </a:ln>
        </p:spPr>
      </p:sp>
      <p:sp>
        <p:nvSpPr>
          <p:cNvPr id="12" name="Text 9"/>
          <p:cNvSpPr txBox="1"/>
          <p:nvPr/>
        </p:nvSpPr>
        <p:spPr>
          <a:xfrm>
            <a:off x="9189491" y="1874520"/>
            <a:ext cx="2270684" cy="1051560"/>
          </a:xfrm>
          <a:prstGeom prst="rect">
            <a:avLst/>
          </a:prstGeom>
          <a:noFill/>
          <a:ln/>
        </p:spPr>
        <p:txBody>
          <a:bodyPr wrap="square" lIns="0" tIns="0" rIns="0" bIns="0" rtlCol="0" anchor="t"/>
          <a:lstStyle/>
          <a:p>
            <a:pPr indent="0" marL="0">
              <a:spcAft>
                <a:spcPts val="600"/>
              </a:spcAft>
              <a:buNone/>
            </a:pPr>
            <a:r>
              <a:rPr lang="en-US" sz="1800" b="1" dirty="0">
                <a:solidFill>
                  <a:srgbClr val="B8541A"/>
                </a:solidFill>
                <a:latin typeface="Cambria" pitchFamily="34" charset="0"/>
                <a:ea typeface="Cambria" pitchFamily="34" charset="-122"/>
                <a:cs typeface="Cambria" pitchFamily="34" charset="-120"/>
              </a:rPr>
              <a:t>Virtual reality</a:t>
            </a:r>
            <a:endParaRPr lang="en-US" sz="18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Everything you see is digital</a:t>
            </a:r>
            <a:endParaRPr lang="en-US" sz="1800" dirty="0"/>
          </a:p>
        </p:txBody>
      </p:sp>
      <p:sp>
        <p:nvSpPr>
          <p:cNvPr id="13" name="Shape 10"/>
          <p:cNvSpPr/>
          <p:nvPr/>
        </p:nvSpPr>
        <p:spPr>
          <a:xfrm>
            <a:off x="548640" y="3246120"/>
            <a:ext cx="3698138" cy="201168"/>
          </a:xfrm>
          <a:prstGeom prst="rect">
            <a:avLst/>
          </a:prstGeom>
          <a:solidFill>
            <a:srgbClr val="14213D"/>
          </a:solidFill>
          <a:ln w="12700">
            <a:solidFill>
              <a:srgbClr val="14213D"/>
            </a:solidFill>
            <a:prstDash val="solid"/>
          </a:ln>
        </p:spPr>
      </p:sp>
      <p:sp>
        <p:nvSpPr>
          <p:cNvPr id="14" name="Shape 11"/>
          <p:cNvSpPr/>
          <p:nvPr/>
        </p:nvSpPr>
        <p:spPr>
          <a:xfrm>
            <a:off x="4246778" y="3246120"/>
            <a:ext cx="3698138" cy="201168"/>
          </a:xfrm>
          <a:prstGeom prst="rect">
            <a:avLst/>
          </a:prstGeom>
          <a:solidFill>
            <a:srgbClr val="2A6F97"/>
          </a:solidFill>
          <a:ln w="12700">
            <a:solidFill>
              <a:srgbClr val="2A6F97"/>
            </a:solidFill>
            <a:prstDash val="solid"/>
          </a:ln>
        </p:spPr>
      </p:sp>
      <p:sp>
        <p:nvSpPr>
          <p:cNvPr id="15" name="Shape 12"/>
          <p:cNvSpPr/>
          <p:nvPr/>
        </p:nvSpPr>
        <p:spPr>
          <a:xfrm>
            <a:off x="7944917" y="3246120"/>
            <a:ext cx="3698138" cy="201168"/>
          </a:xfrm>
          <a:prstGeom prst="rect">
            <a:avLst/>
          </a:prstGeom>
          <a:solidFill>
            <a:srgbClr val="E07A2F"/>
          </a:solidFill>
          <a:ln w="12700">
            <a:solidFill>
              <a:srgbClr val="E07A2F"/>
            </a:solidFill>
            <a:prstDash val="solid"/>
          </a:ln>
        </p:spPr>
      </p:sp>
      <p:sp>
        <p:nvSpPr>
          <p:cNvPr id="16" name="Shape 13"/>
          <p:cNvSpPr/>
          <p:nvPr/>
        </p:nvSpPr>
        <p:spPr>
          <a:xfrm>
            <a:off x="3367964" y="3657600"/>
            <a:ext cx="5455768" cy="0"/>
          </a:xfrm>
          <a:prstGeom prst="line">
            <a:avLst/>
          </a:prstGeom>
          <a:noFill/>
          <a:ln w="38100">
            <a:solidFill>
              <a:srgbClr val="2A6F97"/>
            </a:solidFill>
            <a:prstDash val="solid"/>
          </a:ln>
        </p:spPr>
      </p:sp>
      <p:sp>
        <p:nvSpPr>
          <p:cNvPr id="17" name="Text 14"/>
          <p:cNvSpPr txBox="1"/>
          <p:nvPr/>
        </p:nvSpPr>
        <p:spPr>
          <a:xfrm>
            <a:off x="3367964" y="3749040"/>
            <a:ext cx="5455768" cy="457200"/>
          </a:xfrm>
          <a:prstGeom prst="rect">
            <a:avLst/>
          </a:prstGeom>
          <a:noFill/>
          <a:ln/>
        </p:spPr>
        <p:txBody>
          <a:bodyPr wrap="square" lIns="0" tIns="0" rIns="0" bIns="0" rtlCol="0" anchor="ctr"/>
          <a:lstStyle/>
          <a:p>
            <a:pPr algn="ctr" indent="0" marL="0">
              <a:buNone/>
            </a:pPr>
            <a:r>
              <a:rPr lang="en-US" sz="1700" b="1" dirty="0">
                <a:solidFill>
                  <a:srgbClr val="2A6F97"/>
                </a:solidFill>
                <a:latin typeface="Calibri" pitchFamily="34" charset="0"/>
                <a:ea typeface="Calibri" pitchFamily="34" charset="-122"/>
                <a:cs typeface="Calibri" pitchFamily="34" charset="-120"/>
              </a:rPr>
              <a:t>Mixed reality (MR): everything between the two ends</a:t>
            </a:r>
            <a:endParaRPr lang="en-US" sz="1700" dirty="0"/>
          </a:p>
        </p:txBody>
      </p:sp>
      <p:sp>
        <p:nvSpPr>
          <p:cNvPr id="18" name="Text 15"/>
          <p:cNvSpPr txBox="1"/>
          <p:nvPr/>
        </p:nvSpPr>
        <p:spPr>
          <a:xfrm>
            <a:off x="548640" y="4526280"/>
            <a:ext cx="11094415" cy="457200"/>
          </a:xfrm>
          <a:prstGeom prst="rect">
            <a:avLst/>
          </a:prstGeom>
          <a:noFill/>
          <a:ln/>
        </p:spPr>
        <p:txBody>
          <a:bodyPr wrap="square" lIns="0" tIns="0" rIns="0" bIns="0" rtlCol="0" anchor="ctr"/>
          <a:lstStyle/>
          <a:p>
            <a:pPr indent="0" marL="0">
              <a:buNone/>
            </a:pPr>
            <a:r>
              <a:rPr lang="en-US" sz="1600" dirty="0">
                <a:solidFill>
                  <a:srgbClr val="3E4756"/>
                </a:solidFill>
                <a:latin typeface="Calibri" pitchFamily="34" charset="0"/>
                <a:ea typeface="Calibri" pitchFamily="34" charset="-122"/>
                <a:cs typeface="Calibri" pitchFamily="34" charset="-120"/>
              </a:rPr>
              <a:t>Read it left to right: the further right, the more of what you see is computer-generated.</a:t>
            </a:r>
            <a:endParaRPr lang="en-US" sz="1600" dirty="0"/>
          </a:p>
        </p:txBody>
      </p:sp>
      <p:sp>
        <p:nvSpPr>
          <p:cNvPr id="19" name="Text 16"/>
          <p:cNvSpPr txBox="1"/>
          <p:nvPr/>
        </p:nvSpPr>
        <p:spPr>
          <a:xfrm>
            <a:off x="548640" y="5120640"/>
            <a:ext cx="11094415" cy="274320"/>
          </a:xfrm>
          <a:prstGeom prst="rect">
            <a:avLst/>
          </a:prstGeom>
          <a:noFill/>
          <a:ln/>
        </p:spPr>
        <p:txBody>
          <a:bodyPr wrap="square" lIns="0" tIns="0" rIns="0" bIns="0" rtlCol="0" anchor="ctr"/>
          <a:lstStyle/>
          <a:p>
            <a:pPr indent="0" marL="0">
              <a:buNone/>
            </a:pPr>
            <a:r>
              <a:rPr lang="en-US" sz="1200" i="1" dirty="0">
                <a:solidFill>
                  <a:srgbClr val="5F6672"/>
                </a:solidFill>
                <a:latin typeface="Calibri" pitchFamily="34" charset="0"/>
                <a:ea typeface="Calibri" pitchFamily="34" charset="-122"/>
                <a:cs typeface="Calibri" pitchFamily="34" charset="-120"/>
              </a:rPr>
              <a:t>Based on Milgram and Kishino (1994)</a:t>
            </a:r>
            <a:endParaRPr lang="en-US" sz="12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Three realities in plain language</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VR VS AR VS MR</a:t>
            </a:r>
            <a:endParaRPr lang="en-US" sz="1200" dirty="0"/>
          </a:p>
        </p:txBody>
      </p:sp>
      <p:sp>
        <p:nvSpPr>
          <p:cNvPr id="5" name="Shape 2"/>
          <p:cNvSpPr/>
          <p:nvPr/>
        </p:nvSpPr>
        <p:spPr>
          <a:xfrm>
            <a:off x="548640" y="1737360"/>
            <a:ext cx="3545738" cy="3291840"/>
          </a:xfrm>
          <a:prstGeom prst="roundRect">
            <a:avLst>
              <a:gd name="adj" fmla="val 2778"/>
            </a:avLst>
          </a:prstGeom>
          <a:solidFill>
            <a:srgbClr val="FFFDF8"/>
          </a:solidFill>
          <a:ln w="9525">
            <a:solidFill>
              <a:srgbClr val="E4DFD3"/>
            </a:solidFill>
            <a:prstDash val="solid"/>
          </a:ln>
        </p:spPr>
      </p:sp>
      <p:sp>
        <p:nvSpPr>
          <p:cNvPr id="6" name="Text 3"/>
          <p:cNvSpPr txBox="1"/>
          <p:nvPr/>
        </p:nvSpPr>
        <p:spPr>
          <a:xfrm>
            <a:off x="731520" y="1874520"/>
            <a:ext cx="3179978" cy="3017520"/>
          </a:xfrm>
          <a:prstGeom prst="rect">
            <a:avLst/>
          </a:prstGeom>
          <a:noFill/>
          <a:ln/>
        </p:spPr>
        <p:txBody>
          <a:bodyPr wrap="square" lIns="0" tIns="0" rIns="0" bIns="0" rtlCol="0" anchor="t"/>
          <a:lstStyle/>
          <a:p>
            <a:pPr indent="0" marL="0">
              <a:spcAft>
                <a:spcPts val="600"/>
              </a:spcAft>
              <a:buNone/>
            </a:pPr>
            <a:r>
              <a:rPr lang="en-US" sz="2200" b="1" dirty="0">
                <a:solidFill>
                  <a:srgbClr val="B8541A"/>
                </a:solidFill>
                <a:latin typeface="Cambria" pitchFamily="34" charset="0"/>
                <a:ea typeface="Cambria" pitchFamily="34" charset="-122"/>
                <a:cs typeface="Cambria" pitchFamily="34" charset="-120"/>
              </a:rPr>
              <a:t>Virtual reality</a:t>
            </a:r>
            <a:endParaRPr lang="en-US" sz="2200" dirty="0"/>
          </a:p>
          <a:p>
            <a:pPr indent="0" marL="0">
              <a:spcAft>
                <a:spcPts val="600"/>
              </a:spcAft>
              <a:buNone/>
            </a:pPr>
            <a:r>
              <a:rPr lang="en-US" sz="1700" dirty="0">
                <a:solidFill>
                  <a:srgbClr val="3E4756"/>
                </a:solidFill>
                <a:latin typeface="Calibri" pitchFamily="34" charset="0"/>
                <a:ea typeface="Calibri" pitchFamily="34" charset="-122"/>
                <a:cs typeface="Calibri" pitchFamily="34" charset="-120"/>
              </a:rPr>
              <a:t>Replaces the real world with a fully digital one. You wear a headset that blocks your view.</a:t>
            </a:r>
            <a:endParaRPr lang="en-US" sz="2200" dirty="0"/>
          </a:p>
          <a:p>
            <a:pPr indent="0" marL="0">
              <a:buNone/>
            </a:pPr>
            <a:r>
              <a:rPr lang="en-US" sz="1300" i="1" dirty="0">
                <a:solidFill>
                  <a:srgbClr val="5F6672"/>
                </a:solidFill>
                <a:latin typeface="Calibri" pitchFamily="34" charset="0"/>
                <a:ea typeface="Calibri" pitchFamily="34" charset="-122"/>
                <a:cs typeface="Calibri" pitchFamily="34" charset="-120"/>
              </a:rPr>
              <a:t>Examples: flight simulators, VR games, virtual property tours</a:t>
            </a:r>
            <a:endParaRPr lang="en-US" sz="2200" dirty="0"/>
          </a:p>
        </p:txBody>
      </p:sp>
      <p:sp>
        <p:nvSpPr>
          <p:cNvPr id="7" name="Shape 4"/>
          <p:cNvSpPr/>
          <p:nvPr/>
        </p:nvSpPr>
        <p:spPr>
          <a:xfrm>
            <a:off x="4322978" y="1737360"/>
            <a:ext cx="3545738" cy="3291840"/>
          </a:xfrm>
          <a:prstGeom prst="roundRect">
            <a:avLst>
              <a:gd name="adj" fmla="val 2778"/>
            </a:avLst>
          </a:prstGeom>
          <a:solidFill>
            <a:srgbClr val="FFFDF8"/>
          </a:solidFill>
          <a:ln w="9525">
            <a:solidFill>
              <a:srgbClr val="E4DFD3"/>
            </a:solidFill>
            <a:prstDash val="solid"/>
          </a:ln>
        </p:spPr>
      </p:sp>
      <p:sp>
        <p:nvSpPr>
          <p:cNvPr id="8" name="Text 5"/>
          <p:cNvSpPr txBox="1"/>
          <p:nvPr/>
        </p:nvSpPr>
        <p:spPr>
          <a:xfrm>
            <a:off x="4505858" y="1874520"/>
            <a:ext cx="3179978" cy="3017520"/>
          </a:xfrm>
          <a:prstGeom prst="rect">
            <a:avLst/>
          </a:prstGeom>
          <a:noFill/>
          <a:ln/>
        </p:spPr>
        <p:txBody>
          <a:bodyPr wrap="square" lIns="0" tIns="0" rIns="0" bIns="0" rtlCol="0" anchor="t"/>
          <a:lstStyle/>
          <a:p>
            <a:pPr indent="0" marL="0">
              <a:spcAft>
                <a:spcPts val="600"/>
              </a:spcAft>
              <a:buNone/>
            </a:pPr>
            <a:r>
              <a:rPr lang="en-US" sz="2200" b="1" dirty="0">
                <a:solidFill>
                  <a:srgbClr val="2A6F97"/>
                </a:solidFill>
                <a:latin typeface="Cambria" pitchFamily="34" charset="0"/>
                <a:ea typeface="Cambria" pitchFamily="34" charset="-122"/>
                <a:cs typeface="Cambria" pitchFamily="34" charset="-120"/>
              </a:rPr>
              <a:t>Augmented reality</a:t>
            </a:r>
            <a:endParaRPr lang="en-US" sz="2200" dirty="0"/>
          </a:p>
          <a:p>
            <a:pPr indent="0" marL="0">
              <a:spcAft>
                <a:spcPts val="600"/>
              </a:spcAft>
              <a:buNone/>
            </a:pPr>
            <a:r>
              <a:rPr lang="en-US" sz="1700" dirty="0">
                <a:solidFill>
                  <a:srgbClr val="3E4756"/>
                </a:solidFill>
                <a:latin typeface="Calibri" pitchFamily="34" charset="0"/>
                <a:ea typeface="Calibri" pitchFamily="34" charset="-122"/>
                <a:cs typeface="Calibri" pitchFamily="34" charset="-120"/>
              </a:rPr>
              <a:t>Adds digital content on top of the real world. You still see your surroundings.</a:t>
            </a:r>
            <a:endParaRPr lang="en-US" sz="2200" dirty="0"/>
          </a:p>
          <a:p>
            <a:pPr indent="0" marL="0">
              <a:buNone/>
            </a:pPr>
            <a:r>
              <a:rPr lang="en-US" sz="1300" i="1" dirty="0">
                <a:solidFill>
                  <a:srgbClr val="5F6672"/>
                </a:solidFill>
                <a:latin typeface="Calibri" pitchFamily="34" charset="0"/>
                <a:ea typeface="Calibri" pitchFamily="34" charset="-122"/>
                <a:cs typeface="Calibri" pitchFamily="34" charset="-120"/>
              </a:rPr>
              <a:t>Examples: face filters, Google Lens, virtual furniture in your room</a:t>
            </a:r>
            <a:endParaRPr lang="en-US" sz="2200" dirty="0"/>
          </a:p>
        </p:txBody>
      </p:sp>
      <p:sp>
        <p:nvSpPr>
          <p:cNvPr id="9" name="Shape 6"/>
          <p:cNvSpPr/>
          <p:nvPr/>
        </p:nvSpPr>
        <p:spPr>
          <a:xfrm>
            <a:off x="8097317" y="1737360"/>
            <a:ext cx="3545738" cy="3291840"/>
          </a:xfrm>
          <a:prstGeom prst="roundRect">
            <a:avLst>
              <a:gd name="adj" fmla="val 2778"/>
            </a:avLst>
          </a:prstGeom>
          <a:solidFill>
            <a:srgbClr val="FFFDF8"/>
          </a:solidFill>
          <a:ln w="9525">
            <a:solidFill>
              <a:srgbClr val="E4DFD3"/>
            </a:solidFill>
            <a:prstDash val="solid"/>
          </a:ln>
        </p:spPr>
      </p:sp>
      <p:sp>
        <p:nvSpPr>
          <p:cNvPr id="10" name="Text 7"/>
          <p:cNvSpPr txBox="1"/>
          <p:nvPr/>
        </p:nvSpPr>
        <p:spPr>
          <a:xfrm>
            <a:off x="8280197" y="1874520"/>
            <a:ext cx="3179978" cy="3017520"/>
          </a:xfrm>
          <a:prstGeom prst="rect">
            <a:avLst/>
          </a:prstGeom>
          <a:noFill/>
          <a:ln/>
        </p:spPr>
        <p:txBody>
          <a:bodyPr wrap="square" lIns="0" tIns="0" rIns="0" bIns="0" rtlCol="0" anchor="t"/>
          <a:lstStyle/>
          <a:p>
            <a:pPr indent="0" marL="0">
              <a:spcAft>
                <a:spcPts val="600"/>
              </a:spcAft>
              <a:buNone/>
            </a:pPr>
            <a:r>
              <a:rPr lang="en-US" sz="2200" b="1" dirty="0">
                <a:solidFill>
                  <a:srgbClr val="14213D"/>
                </a:solidFill>
                <a:latin typeface="Cambria" pitchFamily="34" charset="0"/>
                <a:ea typeface="Cambria" pitchFamily="34" charset="-122"/>
                <a:cs typeface="Cambria" pitchFamily="34" charset="-120"/>
              </a:rPr>
              <a:t>Mixed reality</a:t>
            </a:r>
            <a:endParaRPr lang="en-US" sz="2200" dirty="0"/>
          </a:p>
          <a:p>
            <a:pPr indent="0" marL="0">
              <a:spcAft>
                <a:spcPts val="600"/>
              </a:spcAft>
              <a:buNone/>
            </a:pPr>
            <a:r>
              <a:rPr lang="en-US" sz="1700" dirty="0">
                <a:solidFill>
                  <a:srgbClr val="3E4756"/>
                </a:solidFill>
                <a:latin typeface="Calibri" pitchFamily="34" charset="0"/>
                <a:ea typeface="Calibri" pitchFamily="34" charset="-122"/>
                <a:cs typeface="Calibri" pitchFamily="34" charset="-120"/>
              </a:rPr>
              <a:t>Blends both, so digital objects react to real ones and you can handle them with your hands.</a:t>
            </a:r>
            <a:endParaRPr lang="en-US" sz="2200" dirty="0"/>
          </a:p>
          <a:p>
            <a:pPr indent="0" marL="0">
              <a:buNone/>
            </a:pPr>
            <a:r>
              <a:rPr lang="en-US" sz="1300" i="1" dirty="0">
                <a:solidFill>
                  <a:srgbClr val="5F6672"/>
                </a:solidFill>
                <a:latin typeface="Calibri" pitchFamily="34" charset="0"/>
                <a:ea typeface="Calibri" pitchFamily="34" charset="-122"/>
                <a:cs typeface="Calibri" pitchFamily="34" charset="-120"/>
              </a:rPr>
              <a:t>Examples: HoloLens engineering models, surgical planning holograms</a:t>
            </a:r>
            <a:endParaRPr lang="en-US" sz="22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The three realities in real life</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VR VS AR VS MR</a:t>
            </a:r>
            <a:endParaRPr lang="en-US" sz="1200" dirty="0"/>
          </a:p>
        </p:txBody>
      </p:sp>
      <p:pic>
        <p:nvPicPr>
          <p:cNvPr id="5" name="Image 0" descr="Three people: AR glasses showing virtual furniture in a living room, a VR headset with controllers, and a mixed reality headset with a holographic screen">    </p:cNvPr>
          <p:cNvPicPr>
            <a:picLocks noChangeAspect="1"/>
          </p:cNvPicPr>
          <p:nvPr/>
        </p:nvPicPr>
        <p:blipFill>
          <a:blip r:embed="rId1"/>
          <a:stretch>
            <a:fillRect/>
          </a:stretch>
        </p:blipFill>
        <p:spPr>
          <a:xfrm>
            <a:off x="548640" y="1645920"/>
            <a:ext cx="4434840" cy="4434840"/>
          </a:xfrm>
          <a:prstGeom prst="rect">
            <a:avLst/>
          </a:prstGeom>
        </p:spPr>
      </p:pic>
      <p:sp>
        <p:nvSpPr>
          <p:cNvPr id="6" name="Shape 2"/>
          <p:cNvSpPr/>
          <p:nvPr/>
        </p:nvSpPr>
        <p:spPr>
          <a:xfrm>
            <a:off x="5349240" y="1645920"/>
            <a:ext cx="6293815" cy="1371600"/>
          </a:xfrm>
          <a:prstGeom prst="roundRect">
            <a:avLst>
              <a:gd name="adj" fmla="val 6667"/>
            </a:avLst>
          </a:prstGeom>
          <a:solidFill>
            <a:srgbClr val="FFFDF8"/>
          </a:solidFill>
          <a:ln w="9525">
            <a:solidFill>
              <a:srgbClr val="E4DFD3"/>
            </a:solidFill>
            <a:prstDash val="solid"/>
          </a:ln>
        </p:spPr>
      </p:sp>
      <p:sp>
        <p:nvSpPr>
          <p:cNvPr id="7" name="Text 3"/>
          <p:cNvSpPr txBox="1"/>
          <p:nvPr/>
        </p:nvSpPr>
        <p:spPr>
          <a:xfrm>
            <a:off x="5532120" y="1783080"/>
            <a:ext cx="5928055" cy="109728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Left · Augmented reality</a:t>
            </a:r>
            <a:endParaRPr lang="en-US" sz="18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Light glasses add virtual chairs and sofas to his real living room</a:t>
            </a:r>
            <a:endParaRPr lang="en-US" sz="1800" dirty="0"/>
          </a:p>
        </p:txBody>
      </p:sp>
      <p:sp>
        <p:nvSpPr>
          <p:cNvPr id="8" name="Shape 4"/>
          <p:cNvSpPr/>
          <p:nvPr/>
        </p:nvSpPr>
        <p:spPr>
          <a:xfrm>
            <a:off x="5349240" y="3154680"/>
            <a:ext cx="6293815" cy="1371600"/>
          </a:xfrm>
          <a:prstGeom prst="roundRect">
            <a:avLst>
              <a:gd name="adj" fmla="val 6667"/>
            </a:avLst>
          </a:prstGeom>
          <a:solidFill>
            <a:srgbClr val="FFFDF8"/>
          </a:solidFill>
          <a:ln w="9525">
            <a:solidFill>
              <a:srgbClr val="E4DFD3"/>
            </a:solidFill>
            <a:prstDash val="solid"/>
          </a:ln>
        </p:spPr>
      </p:sp>
      <p:sp>
        <p:nvSpPr>
          <p:cNvPr id="9" name="Text 5"/>
          <p:cNvSpPr txBox="1"/>
          <p:nvPr/>
        </p:nvSpPr>
        <p:spPr>
          <a:xfrm>
            <a:off x="5532120" y="3291840"/>
            <a:ext cx="5928055" cy="1097280"/>
          </a:xfrm>
          <a:prstGeom prst="rect">
            <a:avLst/>
          </a:prstGeom>
          <a:noFill/>
          <a:ln/>
        </p:spPr>
        <p:txBody>
          <a:bodyPr wrap="square" lIns="0" tIns="0" rIns="0" bIns="0" rtlCol="0" anchor="t"/>
          <a:lstStyle/>
          <a:p>
            <a:pPr indent="0" marL="0">
              <a:spcAft>
                <a:spcPts val="600"/>
              </a:spcAft>
              <a:buNone/>
            </a:pPr>
            <a:r>
              <a:rPr lang="en-US" sz="1800" b="1" dirty="0">
                <a:solidFill>
                  <a:srgbClr val="B8541A"/>
                </a:solidFill>
                <a:latin typeface="Cambria" pitchFamily="34" charset="0"/>
                <a:ea typeface="Cambria" pitchFamily="34" charset="-122"/>
                <a:cs typeface="Cambria" pitchFamily="34" charset="-120"/>
              </a:rPr>
              <a:t>Centre · Virtual reality</a:t>
            </a:r>
            <a:endParaRPr lang="en-US" sz="18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A closed headset and controllers: he sees only the virtual world</a:t>
            </a:r>
            <a:endParaRPr lang="en-US" sz="1800" dirty="0"/>
          </a:p>
        </p:txBody>
      </p:sp>
      <p:sp>
        <p:nvSpPr>
          <p:cNvPr id="10" name="Shape 6"/>
          <p:cNvSpPr/>
          <p:nvPr/>
        </p:nvSpPr>
        <p:spPr>
          <a:xfrm>
            <a:off x="5349240" y="4663440"/>
            <a:ext cx="6293815" cy="1371600"/>
          </a:xfrm>
          <a:prstGeom prst="roundRect">
            <a:avLst>
              <a:gd name="adj" fmla="val 6667"/>
            </a:avLst>
          </a:prstGeom>
          <a:solidFill>
            <a:srgbClr val="FFFDF8"/>
          </a:solidFill>
          <a:ln w="9525">
            <a:solidFill>
              <a:srgbClr val="E4DFD3"/>
            </a:solidFill>
            <a:prstDash val="solid"/>
          </a:ln>
        </p:spPr>
      </p:sp>
      <p:sp>
        <p:nvSpPr>
          <p:cNvPr id="11" name="Text 7"/>
          <p:cNvSpPr txBox="1"/>
          <p:nvPr/>
        </p:nvSpPr>
        <p:spPr>
          <a:xfrm>
            <a:off x="5532120" y="4800600"/>
            <a:ext cx="5928055" cy="1097280"/>
          </a:xfrm>
          <a:prstGeom prst="rect">
            <a:avLst/>
          </a:prstGeom>
          <a:noFill/>
          <a:ln/>
        </p:spPr>
        <p:txBody>
          <a:bodyPr wrap="square" lIns="0" tIns="0" rIns="0" bIns="0" rtlCol="0" anchor="t"/>
          <a:lstStyle/>
          <a:p>
            <a:pPr indent="0" marL="0">
              <a:spcAft>
                <a:spcPts val="600"/>
              </a:spcAft>
              <a:buNone/>
            </a:pPr>
            <a:r>
              <a:rPr lang="en-US" sz="1800" b="1" dirty="0">
                <a:solidFill>
                  <a:srgbClr val="14213D"/>
                </a:solidFill>
                <a:latin typeface="Cambria" pitchFamily="34" charset="0"/>
                <a:ea typeface="Cambria" pitchFamily="34" charset="-122"/>
                <a:cs typeface="Cambria" pitchFamily="34" charset="-120"/>
              </a:rPr>
              <a:t>Right · Mixed reality</a:t>
            </a:r>
            <a:endParaRPr lang="en-US" sz="1800" dirty="0"/>
          </a:p>
          <a:p>
            <a:pPr indent="0" marL="0">
              <a:spcAft>
                <a:spcPts val="600"/>
              </a:spcAft>
              <a:buNone/>
            </a:pPr>
            <a:r>
              <a:rPr lang="en-US" sz="1500" dirty="0">
                <a:solidFill>
                  <a:srgbClr val="3E4756"/>
                </a:solidFill>
                <a:latin typeface="Calibri" pitchFamily="34" charset="0"/>
                <a:ea typeface="Calibri" pitchFamily="34" charset="-122"/>
                <a:cs typeface="Calibri" pitchFamily="34" charset="-120"/>
              </a:rPr>
              <a:t>She touches and moves a holographic screen above her real desk</a:t>
            </a:r>
            <a:endParaRPr lang="en-US" sz="1800" dirty="0"/>
          </a:p>
        </p:txBody>
      </p:sp>
      <p:sp>
        <p:nvSpPr>
          <p:cNvPr id="12" name="Text 8"/>
          <p:cNvSpPr txBox="1"/>
          <p:nvPr/>
        </p:nvSpPr>
        <p:spPr>
          <a:xfrm>
            <a:off x="548640" y="6108192"/>
            <a:ext cx="4572000" cy="228600"/>
          </a:xfrm>
          <a:prstGeom prst="rect">
            <a:avLst/>
          </a:prstGeom>
          <a:noFill/>
          <a:ln/>
        </p:spPr>
        <p:txBody>
          <a:bodyPr wrap="square" lIns="0" tIns="0" rIns="0" bIns="0" rtlCol="0" anchor="ctr"/>
          <a:lstStyle/>
          <a:p>
            <a:pPr indent="0" marL="0">
              <a:buNone/>
            </a:pPr>
            <a:r>
              <a:rPr lang="en-US" sz="1000" i="1" dirty="0">
                <a:solidFill>
                  <a:srgbClr val="5F6672"/>
                </a:solidFill>
                <a:latin typeface="Calibri" pitchFamily="34" charset="0"/>
                <a:ea typeface="Calibri" pitchFamily="34" charset="-122"/>
                <a:cs typeface="Calibri" pitchFamily="34" charset="-120"/>
              </a:rPr>
              <a:t>Image: AI-generated illustration</a:t>
            </a:r>
            <a:endParaRPr lang="en-US" sz="10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Augmented reality: the sofa that isn't there</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AR IN ACTION</a:t>
            </a:r>
            <a:endParaRPr lang="en-US" sz="1200" dirty="0"/>
          </a:p>
        </p:txBody>
      </p:sp>
      <p:pic>
        <p:nvPicPr>
          <p:cNvPr id="5" name="Image 0" descr="A hand holds a smartphone in an empty living room; on screen a virtual orange sofa sits on a detected floor grid">    </p:cNvPr>
          <p:cNvPicPr>
            <a:picLocks noChangeAspect="1"/>
          </p:cNvPicPr>
          <p:nvPr/>
        </p:nvPicPr>
        <p:blipFill>
          <a:blip r:embed="rId1"/>
          <a:stretch>
            <a:fillRect/>
          </a:stretch>
        </p:blipFill>
        <p:spPr>
          <a:xfrm>
            <a:off x="548640" y="1645920"/>
            <a:ext cx="6455664" cy="4389120"/>
          </a:xfrm>
          <a:prstGeom prst="rect">
            <a:avLst/>
          </a:prstGeom>
        </p:spPr>
      </p:pic>
      <p:sp>
        <p:nvSpPr>
          <p:cNvPr id="6" name="Text 2"/>
          <p:cNvSpPr txBox="1"/>
          <p:nvPr/>
        </p:nvSpPr>
        <p:spPr>
          <a:xfrm>
            <a:off x="7360920" y="1691640"/>
            <a:ext cx="4279392" cy="457200"/>
          </a:xfrm>
          <a:prstGeom prst="rect">
            <a:avLst/>
          </a:prstGeom>
          <a:noFill/>
          <a:ln/>
        </p:spPr>
        <p:txBody>
          <a:bodyPr wrap="square" lIns="0" tIns="0" rIns="0" bIns="0" rtlCol="0" anchor="ctr"/>
          <a:lstStyle/>
          <a:p>
            <a:pPr indent="0" marL="0">
              <a:buNone/>
            </a:pPr>
            <a:r>
              <a:rPr lang="en-US" sz="2000" b="1" dirty="0">
                <a:solidFill>
                  <a:srgbClr val="14213D"/>
                </a:solidFill>
                <a:latin typeface="Cambria" pitchFamily="34" charset="0"/>
                <a:ea typeface="Cambria" pitchFamily="34" charset="-122"/>
                <a:cs typeface="Cambria" pitchFamily="34" charset="-120"/>
              </a:rPr>
              <a:t>What you are seeing</a:t>
            </a:r>
            <a:endParaRPr lang="en-US" sz="2000" dirty="0"/>
          </a:p>
        </p:txBody>
      </p:sp>
      <p:sp>
        <p:nvSpPr>
          <p:cNvPr id="7" name="Shape 3"/>
          <p:cNvSpPr/>
          <p:nvPr/>
        </p:nvSpPr>
        <p:spPr>
          <a:xfrm>
            <a:off x="7360920" y="2340864"/>
            <a:ext cx="219456" cy="219456"/>
          </a:xfrm>
          <a:prstGeom prst="roundRect">
            <a:avLst>
              <a:gd name="adj" fmla="val 16667"/>
            </a:avLst>
          </a:prstGeom>
          <a:solidFill>
            <a:srgbClr val="EFE6D8"/>
          </a:solidFill>
          <a:ln w="12700">
            <a:solidFill>
              <a:srgbClr val="14213D"/>
            </a:solidFill>
            <a:prstDash val="solid"/>
          </a:ln>
        </p:spPr>
      </p:sp>
      <p:sp>
        <p:nvSpPr>
          <p:cNvPr id="8" name="Text 4"/>
          <p:cNvSpPr txBox="1"/>
          <p:nvPr/>
        </p:nvSpPr>
        <p:spPr>
          <a:xfrm>
            <a:off x="7726680" y="2286000"/>
            <a:ext cx="3913632" cy="777240"/>
          </a:xfrm>
          <a:prstGeom prst="rect">
            <a:avLst/>
          </a:prstGeom>
          <a:noFill/>
          <a:ln/>
        </p:spPr>
        <p:txBody>
          <a:bodyPr wrap="square" lIns="0" tIns="0" rIns="0" bIns="0" rtlCol="0" anchor="t"/>
          <a:lstStyle/>
          <a:p>
            <a:pPr indent="0" marL="0">
              <a:buNone/>
            </a:pPr>
            <a:r>
              <a:rPr lang="en-US" sz="1500" dirty="0">
                <a:solidFill>
                  <a:srgbClr val="3E4756"/>
                </a:solidFill>
                <a:latin typeface="Calibri" pitchFamily="34" charset="0"/>
                <a:ea typeface="Calibri" pitchFamily="34" charset="-122"/>
                <a:cs typeface="Calibri" pitchFamily="34" charset="-120"/>
              </a:rPr>
              <a:t>The real room, shown live through the phone camera</a:t>
            </a:r>
            <a:endParaRPr lang="en-US" sz="1500" dirty="0"/>
          </a:p>
        </p:txBody>
      </p:sp>
      <p:sp>
        <p:nvSpPr>
          <p:cNvPr id="9" name="Shape 5"/>
          <p:cNvSpPr/>
          <p:nvPr/>
        </p:nvSpPr>
        <p:spPr>
          <a:xfrm>
            <a:off x="7360920" y="3209544"/>
            <a:ext cx="219456" cy="219456"/>
          </a:xfrm>
          <a:prstGeom prst="roundRect">
            <a:avLst>
              <a:gd name="adj" fmla="val 16667"/>
            </a:avLst>
          </a:prstGeom>
          <a:solidFill>
            <a:srgbClr val="2A6F97"/>
          </a:solidFill>
          <a:ln w="12700">
            <a:solidFill>
              <a:srgbClr val="2A6F97"/>
            </a:solidFill>
            <a:prstDash val="solid"/>
          </a:ln>
        </p:spPr>
      </p:sp>
      <p:sp>
        <p:nvSpPr>
          <p:cNvPr id="10" name="Text 6"/>
          <p:cNvSpPr txBox="1"/>
          <p:nvPr/>
        </p:nvSpPr>
        <p:spPr>
          <a:xfrm>
            <a:off x="7726680" y="3154680"/>
            <a:ext cx="3913632" cy="777240"/>
          </a:xfrm>
          <a:prstGeom prst="rect">
            <a:avLst/>
          </a:prstGeom>
          <a:noFill/>
          <a:ln/>
        </p:spPr>
        <p:txBody>
          <a:bodyPr wrap="square" lIns="0" tIns="0" rIns="0" bIns="0" rtlCol="0" anchor="t"/>
          <a:lstStyle/>
          <a:p>
            <a:pPr indent="0" marL="0">
              <a:buNone/>
            </a:pPr>
            <a:r>
              <a:rPr lang="en-US" sz="1500" dirty="0">
                <a:solidFill>
                  <a:srgbClr val="3E4756"/>
                </a:solidFill>
                <a:latin typeface="Calibri" pitchFamily="34" charset="0"/>
                <a:ea typeface="Calibri" pitchFamily="34" charset="-122"/>
                <a:cs typeface="Calibri" pitchFamily="34" charset="-120"/>
              </a:rPr>
              <a:t>The blue grid: the app has found the floor (tracking)</a:t>
            </a:r>
            <a:endParaRPr lang="en-US" sz="1500" dirty="0"/>
          </a:p>
        </p:txBody>
      </p:sp>
      <p:sp>
        <p:nvSpPr>
          <p:cNvPr id="11" name="Shape 7"/>
          <p:cNvSpPr/>
          <p:nvPr/>
        </p:nvSpPr>
        <p:spPr>
          <a:xfrm>
            <a:off x="7360920" y="4078224"/>
            <a:ext cx="219456" cy="219456"/>
          </a:xfrm>
          <a:prstGeom prst="roundRect">
            <a:avLst>
              <a:gd name="adj" fmla="val 16667"/>
            </a:avLst>
          </a:prstGeom>
          <a:solidFill>
            <a:srgbClr val="E07A2F"/>
          </a:solidFill>
          <a:ln w="12700">
            <a:solidFill>
              <a:srgbClr val="E07A2F"/>
            </a:solidFill>
            <a:prstDash val="solid"/>
          </a:ln>
        </p:spPr>
      </p:sp>
      <p:sp>
        <p:nvSpPr>
          <p:cNvPr id="12" name="Text 8"/>
          <p:cNvSpPr txBox="1"/>
          <p:nvPr/>
        </p:nvSpPr>
        <p:spPr>
          <a:xfrm>
            <a:off x="7726680" y="4023360"/>
            <a:ext cx="3913632" cy="777240"/>
          </a:xfrm>
          <a:prstGeom prst="rect">
            <a:avLst/>
          </a:prstGeom>
          <a:noFill/>
          <a:ln/>
        </p:spPr>
        <p:txBody>
          <a:bodyPr wrap="square" lIns="0" tIns="0" rIns="0" bIns="0" rtlCol="0" anchor="t"/>
          <a:lstStyle/>
          <a:p>
            <a:pPr indent="0" marL="0">
              <a:buNone/>
            </a:pPr>
            <a:r>
              <a:rPr lang="en-US" sz="1500" dirty="0">
                <a:solidFill>
                  <a:srgbClr val="3E4756"/>
                </a:solidFill>
                <a:latin typeface="Calibri" pitchFamily="34" charset="0"/>
                <a:ea typeface="Calibri" pitchFamily="34" charset="-122"/>
                <a:cs typeface="Calibri" pitchFamily="34" charset="-120"/>
              </a:rPr>
              <a:t>The orange sofa: a virtual 3D model placed on that floor</a:t>
            </a:r>
            <a:endParaRPr lang="en-US" sz="1500" dirty="0"/>
          </a:p>
        </p:txBody>
      </p:sp>
      <p:sp>
        <p:nvSpPr>
          <p:cNvPr id="13" name="Shape 9"/>
          <p:cNvSpPr/>
          <p:nvPr/>
        </p:nvSpPr>
        <p:spPr>
          <a:xfrm>
            <a:off x="7360920" y="4937760"/>
            <a:ext cx="4279392" cy="1097280"/>
          </a:xfrm>
          <a:prstGeom prst="roundRect">
            <a:avLst>
              <a:gd name="adj" fmla="val 6667"/>
            </a:avLst>
          </a:prstGeom>
          <a:solidFill>
            <a:srgbClr val="E9EEF3"/>
          </a:solidFill>
          <a:ln w="12700">
            <a:solidFill>
              <a:srgbClr val="E9EEF3"/>
            </a:solidFill>
            <a:prstDash val="solid"/>
          </a:ln>
        </p:spPr>
      </p:sp>
      <p:sp>
        <p:nvSpPr>
          <p:cNvPr id="14" name="Text 10"/>
          <p:cNvSpPr txBox="1"/>
          <p:nvPr/>
        </p:nvSpPr>
        <p:spPr>
          <a:xfrm>
            <a:off x="7543800" y="4937760"/>
            <a:ext cx="3913632" cy="1097280"/>
          </a:xfrm>
          <a:prstGeom prst="rect">
            <a:avLst/>
          </a:prstGeom>
          <a:noFill/>
          <a:ln/>
        </p:spPr>
        <p:txBody>
          <a:bodyPr wrap="square" lIns="0" tIns="0" rIns="0" bIns="0" rtlCol="0" anchor="ctr"/>
          <a:lstStyle/>
          <a:p>
            <a:pPr indent="0" marL="0">
              <a:buNone/>
            </a:pPr>
            <a:r>
              <a:rPr lang="en-US" sz="1500" dirty="0">
                <a:solidFill>
                  <a:srgbClr val="14213D"/>
                </a:solidFill>
                <a:latin typeface="Calibri" pitchFamily="34" charset="0"/>
                <a:ea typeface="Calibri" pitchFamily="34" charset="-122"/>
                <a:cs typeface="Calibri" pitchFamily="34" charset="-120"/>
              </a:rPr>
              <a:t>Look past the phone: the corner is empty. The sofa exists only on the screen.</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Virtual reality: stepping into another world</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VR IN ACTION</a:t>
            </a:r>
            <a:endParaRPr lang="en-US" sz="1200" dirty="0"/>
          </a:p>
        </p:txBody>
      </p:sp>
      <p:pic>
        <p:nvPicPr>
          <p:cNvPr id="5" name="Image 0" descr="A person in a closed VR headset holding controllers stands inside a computer-generated night landscape">    </p:cNvPr>
          <p:cNvPicPr>
            <a:picLocks noChangeAspect="1"/>
          </p:cNvPicPr>
          <p:nvPr/>
        </p:nvPicPr>
        <p:blipFill>
          <a:blip r:embed="rId1"/>
          <a:stretch>
            <a:fillRect/>
          </a:stretch>
        </p:blipFill>
        <p:spPr>
          <a:xfrm>
            <a:off x="548640" y="1645920"/>
            <a:ext cx="6455664" cy="4389120"/>
          </a:xfrm>
          <a:prstGeom prst="rect">
            <a:avLst/>
          </a:prstGeom>
        </p:spPr>
      </p:pic>
      <p:sp>
        <p:nvSpPr>
          <p:cNvPr id="6" name="Text 2"/>
          <p:cNvSpPr txBox="1"/>
          <p:nvPr/>
        </p:nvSpPr>
        <p:spPr>
          <a:xfrm>
            <a:off x="7360920" y="1691640"/>
            <a:ext cx="4279392" cy="457200"/>
          </a:xfrm>
          <a:prstGeom prst="rect">
            <a:avLst/>
          </a:prstGeom>
          <a:noFill/>
          <a:ln/>
        </p:spPr>
        <p:txBody>
          <a:bodyPr wrap="square" lIns="0" tIns="0" rIns="0" bIns="0" rtlCol="0" anchor="ctr"/>
          <a:lstStyle/>
          <a:p>
            <a:pPr indent="0" marL="0">
              <a:buNone/>
            </a:pPr>
            <a:r>
              <a:rPr lang="en-US" sz="2000" b="1" dirty="0">
                <a:solidFill>
                  <a:srgbClr val="14213D"/>
                </a:solidFill>
                <a:latin typeface="Cambria" pitchFamily="34" charset="0"/>
                <a:ea typeface="Cambria" pitchFamily="34" charset="-122"/>
                <a:cs typeface="Cambria" pitchFamily="34" charset="-120"/>
              </a:rPr>
              <a:t>What you are seeing</a:t>
            </a:r>
            <a:endParaRPr lang="en-US" sz="2000" dirty="0"/>
          </a:p>
        </p:txBody>
      </p:sp>
      <p:sp>
        <p:nvSpPr>
          <p:cNvPr id="7" name="Shape 3"/>
          <p:cNvSpPr/>
          <p:nvPr/>
        </p:nvSpPr>
        <p:spPr>
          <a:xfrm>
            <a:off x="7360920" y="2340864"/>
            <a:ext cx="219456" cy="219456"/>
          </a:xfrm>
          <a:prstGeom prst="roundRect">
            <a:avLst>
              <a:gd name="adj" fmla="val 16667"/>
            </a:avLst>
          </a:prstGeom>
          <a:solidFill>
            <a:srgbClr val="14213D"/>
          </a:solidFill>
          <a:ln w="12700">
            <a:solidFill>
              <a:srgbClr val="14213D"/>
            </a:solidFill>
            <a:prstDash val="solid"/>
          </a:ln>
        </p:spPr>
      </p:sp>
      <p:sp>
        <p:nvSpPr>
          <p:cNvPr id="8" name="Text 4"/>
          <p:cNvSpPr txBox="1"/>
          <p:nvPr/>
        </p:nvSpPr>
        <p:spPr>
          <a:xfrm>
            <a:off x="7726680" y="2286000"/>
            <a:ext cx="3913632" cy="777240"/>
          </a:xfrm>
          <a:prstGeom prst="rect">
            <a:avLst/>
          </a:prstGeom>
          <a:noFill/>
          <a:ln/>
        </p:spPr>
        <p:txBody>
          <a:bodyPr wrap="square" lIns="0" tIns="0" rIns="0" bIns="0" rtlCol="0" anchor="t"/>
          <a:lstStyle/>
          <a:p>
            <a:pPr indent="0" marL="0">
              <a:buNone/>
            </a:pPr>
            <a:r>
              <a:rPr lang="en-US" sz="1500" dirty="0">
                <a:solidFill>
                  <a:srgbClr val="3E4756"/>
                </a:solidFill>
                <a:latin typeface="Calibri" pitchFamily="34" charset="0"/>
                <a:ea typeface="Calibri" pitchFamily="34" charset="-122"/>
                <a:cs typeface="Calibri" pitchFamily="34" charset="-120"/>
              </a:rPr>
              <a:t>A closed headset that blocks the real room completely</a:t>
            </a:r>
            <a:endParaRPr lang="en-US" sz="1500" dirty="0"/>
          </a:p>
        </p:txBody>
      </p:sp>
      <p:sp>
        <p:nvSpPr>
          <p:cNvPr id="9" name="Shape 5"/>
          <p:cNvSpPr/>
          <p:nvPr/>
        </p:nvSpPr>
        <p:spPr>
          <a:xfrm>
            <a:off x="7360920" y="3209544"/>
            <a:ext cx="219456" cy="219456"/>
          </a:xfrm>
          <a:prstGeom prst="roundRect">
            <a:avLst>
              <a:gd name="adj" fmla="val 16667"/>
            </a:avLst>
          </a:prstGeom>
          <a:solidFill>
            <a:srgbClr val="2A6F97"/>
          </a:solidFill>
          <a:ln w="12700">
            <a:solidFill>
              <a:srgbClr val="2A6F97"/>
            </a:solidFill>
            <a:prstDash val="solid"/>
          </a:ln>
        </p:spPr>
      </p:sp>
      <p:sp>
        <p:nvSpPr>
          <p:cNvPr id="10" name="Text 6"/>
          <p:cNvSpPr txBox="1"/>
          <p:nvPr/>
        </p:nvSpPr>
        <p:spPr>
          <a:xfrm>
            <a:off x="7726680" y="3154680"/>
            <a:ext cx="3913632" cy="777240"/>
          </a:xfrm>
          <a:prstGeom prst="rect">
            <a:avLst/>
          </a:prstGeom>
          <a:noFill/>
          <a:ln/>
        </p:spPr>
        <p:txBody>
          <a:bodyPr wrap="square" lIns="0" tIns="0" rIns="0" bIns="0" rtlCol="0" anchor="t"/>
          <a:lstStyle/>
          <a:p>
            <a:pPr indent="0" marL="0">
              <a:buNone/>
            </a:pPr>
            <a:r>
              <a:rPr lang="en-US" sz="1500" dirty="0">
                <a:solidFill>
                  <a:srgbClr val="3E4756"/>
                </a:solidFill>
                <a:latin typeface="Calibri" pitchFamily="34" charset="0"/>
                <a:ea typeface="Calibri" pitchFamily="34" charset="-122"/>
                <a:cs typeface="Calibri" pitchFamily="34" charset="-120"/>
              </a:rPr>
              <a:t>Everything inside the blue circle is computer-generated</a:t>
            </a:r>
            <a:endParaRPr lang="en-US" sz="1500" dirty="0"/>
          </a:p>
        </p:txBody>
      </p:sp>
      <p:sp>
        <p:nvSpPr>
          <p:cNvPr id="11" name="Shape 7"/>
          <p:cNvSpPr/>
          <p:nvPr/>
        </p:nvSpPr>
        <p:spPr>
          <a:xfrm>
            <a:off x="7360920" y="4078224"/>
            <a:ext cx="219456" cy="219456"/>
          </a:xfrm>
          <a:prstGeom prst="roundRect">
            <a:avLst>
              <a:gd name="adj" fmla="val 16667"/>
            </a:avLst>
          </a:prstGeom>
          <a:solidFill>
            <a:srgbClr val="C5CDD6"/>
          </a:solidFill>
          <a:ln w="12700">
            <a:solidFill>
              <a:srgbClr val="C5CDD6"/>
            </a:solidFill>
            <a:prstDash val="solid"/>
          </a:ln>
        </p:spPr>
      </p:sp>
      <p:sp>
        <p:nvSpPr>
          <p:cNvPr id="12" name="Text 8"/>
          <p:cNvSpPr txBox="1"/>
          <p:nvPr/>
        </p:nvSpPr>
        <p:spPr>
          <a:xfrm>
            <a:off x="7726680" y="4023360"/>
            <a:ext cx="3913632" cy="777240"/>
          </a:xfrm>
          <a:prstGeom prst="rect">
            <a:avLst/>
          </a:prstGeom>
          <a:noFill/>
          <a:ln/>
        </p:spPr>
        <p:txBody>
          <a:bodyPr wrap="square" lIns="0" tIns="0" rIns="0" bIns="0" rtlCol="0" anchor="t"/>
          <a:lstStyle/>
          <a:p>
            <a:pPr indent="0" marL="0">
              <a:buNone/>
            </a:pPr>
            <a:r>
              <a:rPr lang="en-US" sz="1500" dirty="0">
                <a:solidFill>
                  <a:srgbClr val="3E4756"/>
                </a:solidFill>
                <a:latin typeface="Calibri" pitchFamily="34" charset="0"/>
                <a:ea typeface="Calibri" pitchFamily="34" charset="-122"/>
                <a:cs typeface="Calibri" pitchFamily="34" charset="-120"/>
              </a:rPr>
              <a:t>The real room (faint grey) is still there, but the user cannot see it</a:t>
            </a:r>
            <a:endParaRPr lang="en-US" sz="1500" dirty="0"/>
          </a:p>
        </p:txBody>
      </p:sp>
      <p:sp>
        <p:nvSpPr>
          <p:cNvPr id="13" name="Shape 9"/>
          <p:cNvSpPr/>
          <p:nvPr/>
        </p:nvSpPr>
        <p:spPr>
          <a:xfrm>
            <a:off x="7360920" y="4937760"/>
            <a:ext cx="4279392" cy="1097280"/>
          </a:xfrm>
          <a:prstGeom prst="roundRect">
            <a:avLst>
              <a:gd name="adj" fmla="val 6667"/>
            </a:avLst>
          </a:prstGeom>
          <a:solidFill>
            <a:srgbClr val="E9EEF3"/>
          </a:solidFill>
          <a:ln w="12700">
            <a:solidFill>
              <a:srgbClr val="E9EEF3"/>
            </a:solidFill>
            <a:prstDash val="solid"/>
          </a:ln>
        </p:spPr>
      </p:sp>
      <p:sp>
        <p:nvSpPr>
          <p:cNvPr id="14" name="Text 10"/>
          <p:cNvSpPr txBox="1"/>
          <p:nvPr/>
        </p:nvSpPr>
        <p:spPr>
          <a:xfrm>
            <a:off x="7543800" y="4937760"/>
            <a:ext cx="3913632" cy="1097280"/>
          </a:xfrm>
          <a:prstGeom prst="rect">
            <a:avLst/>
          </a:prstGeom>
          <a:noFill/>
          <a:ln/>
        </p:spPr>
        <p:txBody>
          <a:bodyPr wrap="square" lIns="0" tIns="0" rIns="0" bIns="0" rtlCol="0" anchor="ctr"/>
          <a:lstStyle/>
          <a:p>
            <a:pPr indent="0" marL="0">
              <a:buNone/>
            </a:pPr>
            <a:r>
              <a:rPr lang="en-US" sz="1500" dirty="0">
                <a:solidFill>
                  <a:srgbClr val="14213D"/>
                </a:solidFill>
                <a:latin typeface="Calibri" pitchFamily="34" charset="0"/>
                <a:ea typeface="Calibri" pitchFamily="34" charset="-122"/>
                <a:cs typeface="Calibri" pitchFamily="34" charset="-120"/>
              </a:rPr>
              <a:t>Used for flight simulators, safety drills and virtual property tours.</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Mixed reality: touching the hologram</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MR IN ACTION</a:t>
            </a:r>
            <a:endParaRPr lang="en-US" sz="1200" dirty="0"/>
          </a:p>
        </p:txBody>
      </p:sp>
      <p:pic>
        <p:nvPicPr>
          <p:cNvPr id="5" name="Image 0" descr="A person in a see-through headset turns a blue 3D hologram of a machine part sitting on a real table">    </p:cNvPr>
          <p:cNvPicPr>
            <a:picLocks noChangeAspect="1"/>
          </p:cNvPicPr>
          <p:nvPr/>
        </p:nvPicPr>
        <p:blipFill>
          <a:blip r:embed="rId1"/>
          <a:stretch>
            <a:fillRect/>
          </a:stretch>
        </p:blipFill>
        <p:spPr>
          <a:xfrm>
            <a:off x="548640" y="1645920"/>
            <a:ext cx="6455664" cy="4389120"/>
          </a:xfrm>
          <a:prstGeom prst="rect">
            <a:avLst/>
          </a:prstGeom>
        </p:spPr>
      </p:pic>
      <p:sp>
        <p:nvSpPr>
          <p:cNvPr id="6" name="Text 2"/>
          <p:cNvSpPr txBox="1"/>
          <p:nvPr/>
        </p:nvSpPr>
        <p:spPr>
          <a:xfrm>
            <a:off x="7360920" y="1691640"/>
            <a:ext cx="4279392" cy="457200"/>
          </a:xfrm>
          <a:prstGeom prst="rect">
            <a:avLst/>
          </a:prstGeom>
          <a:noFill/>
          <a:ln/>
        </p:spPr>
        <p:txBody>
          <a:bodyPr wrap="square" lIns="0" tIns="0" rIns="0" bIns="0" rtlCol="0" anchor="ctr"/>
          <a:lstStyle/>
          <a:p>
            <a:pPr indent="0" marL="0">
              <a:buNone/>
            </a:pPr>
            <a:r>
              <a:rPr lang="en-US" sz="2000" b="1" dirty="0">
                <a:solidFill>
                  <a:srgbClr val="14213D"/>
                </a:solidFill>
                <a:latin typeface="Cambria" pitchFamily="34" charset="0"/>
                <a:ea typeface="Cambria" pitchFamily="34" charset="-122"/>
                <a:cs typeface="Cambria" pitchFamily="34" charset="-120"/>
              </a:rPr>
              <a:t>What you are seeing</a:t>
            </a:r>
            <a:endParaRPr lang="en-US" sz="2000" dirty="0"/>
          </a:p>
        </p:txBody>
      </p:sp>
      <p:sp>
        <p:nvSpPr>
          <p:cNvPr id="7" name="Shape 3"/>
          <p:cNvSpPr/>
          <p:nvPr/>
        </p:nvSpPr>
        <p:spPr>
          <a:xfrm>
            <a:off x="7360920" y="2340864"/>
            <a:ext cx="219456" cy="219456"/>
          </a:xfrm>
          <a:prstGeom prst="roundRect">
            <a:avLst>
              <a:gd name="adj" fmla="val 16667"/>
            </a:avLst>
          </a:prstGeom>
          <a:solidFill>
            <a:srgbClr val="14213D"/>
          </a:solidFill>
          <a:ln w="12700">
            <a:solidFill>
              <a:srgbClr val="14213D"/>
            </a:solidFill>
            <a:prstDash val="solid"/>
          </a:ln>
        </p:spPr>
      </p:sp>
      <p:sp>
        <p:nvSpPr>
          <p:cNvPr id="8" name="Text 4"/>
          <p:cNvSpPr txBox="1"/>
          <p:nvPr/>
        </p:nvSpPr>
        <p:spPr>
          <a:xfrm>
            <a:off x="7726680" y="2286000"/>
            <a:ext cx="3913632" cy="777240"/>
          </a:xfrm>
          <a:prstGeom prst="rect">
            <a:avLst/>
          </a:prstGeom>
          <a:noFill/>
          <a:ln/>
        </p:spPr>
        <p:txBody>
          <a:bodyPr wrap="square" lIns="0" tIns="0" rIns="0" bIns="0" rtlCol="0" anchor="t"/>
          <a:lstStyle/>
          <a:p>
            <a:pPr indent="0" marL="0">
              <a:buNone/>
            </a:pPr>
            <a:r>
              <a:rPr lang="en-US" sz="1500" dirty="0">
                <a:solidFill>
                  <a:srgbClr val="3E4756"/>
                </a:solidFill>
                <a:latin typeface="Calibri" pitchFamily="34" charset="0"/>
                <a:ea typeface="Calibri" pitchFamily="34" charset="-122"/>
                <a:cs typeface="Calibri" pitchFamily="34" charset="-120"/>
              </a:rPr>
              <a:t>A see-through visor: the user still sees the real room</a:t>
            </a:r>
            <a:endParaRPr lang="en-US" sz="1500" dirty="0"/>
          </a:p>
        </p:txBody>
      </p:sp>
      <p:sp>
        <p:nvSpPr>
          <p:cNvPr id="9" name="Shape 5"/>
          <p:cNvSpPr/>
          <p:nvPr/>
        </p:nvSpPr>
        <p:spPr>
          <a:xfrm>
            <a:off x="7360920" y="3209544"/>
            <a:ext cx="219456" cy="219456"/>
          </a:xfrm>
          <a:prstGeom prst="roundRect">
            <a:avLst>
              <a:gd name="adj" fmla="val 16667"/>
            </a:avLst>
          </a:prstGeom>
          <a:solidFill>
            <a:srgbClr val="2A6F97"/>
          </a:solidFill>
          <a:ln w="12700">
            <a:solidFill>
              <a:srgbClr val="2A6F97"/>
            </a:solidFill>
            <a:prstDash val="solid"/>
          </a:ln>
        </p:spPr>
      </p:sp>
      <p:sp>
        <p:nvSpPr>
          <p:cNvPr id="10" name="Text 6"/>
          <p:cNvSpPr txBox="1"/>
          <p:nvPr/>
        </p:nvSpPr>
        <p:spPr>
          <a:xfrm>
            <a:off x="7726680" y="3154680"/>
            <a:ext cx="3913632" cy="777240"/>
          </a:xfrm>
          <a:prstGeom prst="rect">
            <a:avLst/>
          </a:prstGeom>
          <a:noFill/>
          <a:ln/>
        </p:spPr>
        <p:txBody>
          <a:bodyPr wrap="square" lIns="0" tIns="0" rIns="0" bIns="0" rtlCol="0" anchor="t"/>
          <a:lstStyle/>
          <a:p>
            <a:pPr indent="0" marL="0">
              <a:buNone/>
            </a:pPr>
            <a:r>
              <a:rPr lang="en-US" sz="1500" dirty="0">
                <a:solidFill>
                  <a:srgbClr val="3E4756"/>
                </a:solidFill>
                <a:latin typeface="Calibri" pitchFamily="34" charset="0"/>
                <a:ea typeface="Calibri" pitchFamily="34" charset="-122"/>
                <a:cs typeface="Calibri" pitchFamily="34" charset="-120"/>
              </a:rPr>
              <a:t>The blue hologram sits on the real table and stays anchored there</a:t>
            </a:r>
            <a:endParaRPr lang="en-US" sz="1500" dirty="0"/>
          </a:p>
        </p:txBody>
      </p:sp>
      <p:sp>
        <p:nvSpPr>
          <p:cNvPr id="11" name="Shape 7"/>
          <p:cNvSpPr/>
          <p:nvPr/>
        </p:nvSpPr>
        <p:spPr>
          <a:xfrm>
            <a:off x="7360920" y="4078224"/>
            <a:ext cx="219456" cy="219456"/>
          </a:xfrm>
          <a:prstGeom prst="roundRect">
            <a:avLst>
              <a:gd name="adj" fmla="val 16667"/>
            </a:avLst>
          </a:prstGeom>
          <a:solidFill>
            <a:srgbClr val="E07A2F"/>
          </a:solidFill>
          <a:ln w="12700">
            <a:solidFill>
              <a:srgbClr val="E07A2F"/>
            </a:solidFill>
            <a:prstDash val="solid"/>
          </a:ln>
        </p:spPr>
      </p:sp>
      <p:sp>
        <p:nvSpPr>
          <p:cNvPr id="12" name="Text 8"/>
          <p:cNvSpPr txBox="1"/>
          <p:nvPr/>
        </p:nvSpPr>
        <p:spPr>
          <a:xfrm>
            <a:off x="7726680" y="4023360"/>
            <a:ext cx="3913632" cy="777240"/>
          </a:xfrm>
          <a:prstGeom prst="rect">
            <a:avLst/>
          </a:prstGeom>
          <a:noFill/>
          <a:ln/>
        </p:spPr>
        <p:txBody>
          <a:bodyPr wrap="square" lIns="0" tIns="0" rIns="0" bIns="0" rtlCol="0" anchor="t"/>
          <a:lstStyle/>
          <a:p>
            <a:pPr indent="0" marL="0">
              <a:buNone/>
            </a:pPr>
            <a:r>
              <a:rPr lang="en-US" sz="1500" dirty="0">
                <a:solidFill>
                  <a:srgbClr val="3E4756"/>
                </a:solidFill>
                <a:latin typeface="Calibri" pitchFamily="34" charset="0"/>
                <a:ea typeface="Calibri" pitchFamily="34" charset="-122"/>
                <a:cs typeface="Calibri" pitchFamily="34" charset="-120"/>
              </a:rPr>
              <a:t>The user turns it by hand, and it reacts like a real object</a:t>
            </a:r>
            <a:endParaRPr lang="en-US" sz="1500" dirty="0"/>
          </a:p>
        </p:txBody>
      </p:sp>
      <p:sp>
        <p:nvSpPr>
          <p:cNvPr id="13" name="Shape 9"/>
          <p:cNvSpPr/>
          <p:nvPr/>
        </p:nvSpPr>
        <p:spPr>
          <a:xfrm>
            <a:off x="7360920" y="4937760"/>
            <a:ext cx="4279392" cy="1097280"/>
          </a:xfrm>
          <a:prstGeom prst="roundRect">
            <a:avLst>
              <a:gd name="adj" fmla="val 6667"/>
            </a:avLst>
          </a:prstGeom>
          <a:solidFill>
            <a:srgbClr val="E9EEF3"/>
          </a:solidFill>
          <a:ln w="12700">
            <a:solidFill>
              <a:srgbClr val="E9EEF3"/>
            </a:solidFill>
            <a:prstDash val="solid"/>
          </a:ln>
        </p:spPr>
      </p:sp>
      <p:sp>
        <p:nvSpPr>
          <p:cNvPr id="14" name="Text 10"/>
          <p:cNvSpPr txBox="1"/>
          <p:nvPr/>
        </p:nvSpPr>
        <p:spPr>
          <a:xfrm>
            <a:off x="7543800" y="4937760"/>
            <a:ext cx="3913632" cy="1097280"/>
          </a:xfrm>
          <a:prstGeom prst="rect">
            <a:avLst/>
          </a:prstGeom>
          <a:noFill/>
          <a:ln/>
        </p:spPr>
        <p:txBody>
          <a:bodyPr wrap="square" lIns="0" tIns="0" rIns="0" bIns="0" rtlCol="0" anchor="ctr"/>
          <a:lstStyle/>
          <a:p>
            <a:pPr indent="0" marL="0">
              <a:buNone/>
            </a:pPr>
            <a:r>
              <a:rPr lang="en-US" sz="1500" dirty="0">
                <a:solidFill>
                  <a:srgbClr val="14213D"/>
                </a:solidFill>
                <a:latin typeface="Calibri" pitchFamily="34" charset="0"/>
                <a:ea typeface="Calibri" pitchFamily="34" charset="-122"/>
                <a:cs typeface="Calibri" pitchFamily="34" charset="-120"/>
              </a:rPr>
              <a:t>Used for engineering design, surgical planning and hands-on training.</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VR, AR and MR at a glance</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VR VS AR VS MR</a:t>
            </a:r>
            <a:endParaRPr lang="en-US" sz="1200" dirty="0"/>
          </a:p>
        </p:txBody>
      </p:sp>
      <p:pic>
        <p:nvPicPr>
          <p:cNvPr id="5" name="Image 0" descr="Infographic comparing VR (fully artificial, full immersion), AR (virtual objects over the real world) and MR (virtual and real combined)">    </p:cNvPr>
          <p:cNvPicPr>
            <a:picLocks noChangeAspect="1"/>
          </p:cNvPicPr>
          <p:nvPr/>
        </p:nvPicPr>
        <p:blipFill>
          <a:blip r:embed="rId1"/>
          <a:stretch>
            <a:fillRect/>
          </a:stretch>
        </p:blipFill>
        <p:spPr>
          <a:xfrm>
            <a:off x="548640" y="1645920"/>
            <a:ext cx="5573408" cy="4434840"/>
          </a:xfrm>
          <a:prstGeom prst="rect">
            <a:avLst/>
          </a:prstGeom>
        </p:spPr>
      </p:pic>
      <p:sp>
        <p:nvSpPr>
          <p:cNvPr id="6" name="Text 2"/>
          <p:cNvSpPr txBox="1"/>
          <p:nvPr/>
        </p:nvSpPr>
        <p:spPr>
          <a:xfrm>
            <a:off x="6487808" y="1737360"/>
            <a:ext cx="5155248" cy="457200"/>
          </a:xfrm>
          <a:prstGeom prst="rect">
            <a:avLst/>
          </a:prstGeom>
          <a:noFill/>
          <a:ln/>
        </p:spPr>
        <p:txBody>
          <a:bodyPr wrap="square" lIns="0" tIns="0" rIns="0" bIns="0" rtlCol="0" anchor="ctr"/>
          <a:lstStyle/>
          <a:p>
            <a:pPr indent="0" marL="0">
              <a:buNone/>
            </a:pPr>
            <a:r>
              <a:rPr lang="en-US" sz="2000" b="1" dirty="0">
                <a:solidFill>
                  <a:srgbClr val="14213D"/>
                </a:solidFill>
                <a:latin typeface="Cambria" pitchFamily="34" charset="0"/>
                <a:ea typeface="Cambria" pitchFamily="34" charset="-122"/>
                <a:cs typeface="Cambria" pitchFamily="34" charset="-120"/>
              </a:rPr>
              <a:t>Read the columns top to bottom</a:t>
            </a:r>
            <a:endParaRPr lang="en-US" sz="2000" dirty="0"/>
          </a:p>
        </p:txBody>
      </p:sp>
      <p:sp>
        <p:nvSpPr>
          <p:cNvPr id="7" name="Text 3"/>
          <p:cNvSpPr txBox="1"/>
          <p:nvPr/>
        </p:nvSpPr>
        <p:spPr>
          <a:xfrm>
            <a:off x="6487808" y="2377440"/>
            <a:ext cx="365760" cy="457200"/>
          </a:xfrm>
          <a:prstGeom prst="rect">
            <a:avLst/>
          </a:prstGeom>
          <a:noFill/>
          <a:ln/>
        </p:spPr>
        <p:txBody>
          <a:bodyPr wrap="square" lIns="0" tIns="0" rIns="0" bIns="0" rtlCol="0" anchor="ctr"/>
          <a:lstStyle/>
          <a:p>
            <a:pPr indent="0" marL="0">
              <a:buNone/>
            </a:pPr>
            <a:r>
              <a:rPr lang="en-US" sz="2200" b="1" dirty="0">
                <a:solidFill>
                  <a:srgbClr val="B8541A"/>
                </a:solidFill>
                <a:latin typeface="Cambria" pitchFamily="34" charset="0"/>
                <a:ea typeface="Cambria" pitchFamily="34" charset="-122"/>
                <a:cs typeface="Cambria" pitchFamily="34" charset="-120"/>
              </a:rPr>
              <a:t>1</a:t>
            </a:r>
            <a:endParaRPr lang="en-US" sz="2200" dirty="0"/>
          </a:p>
        </p:txBody>
      </p:sp>
      <p:sp>
        <p:nvSpPr>
          <p:cNvPr id="8" name="Text 4"/>
          <p:cNvSpPr txBox="1"/>
          <p:nvPr/>
        </p:nvSpPr>
        <p:spPr>
          <a:xfrm>
            <a:off x="6945008" y="2377440"/>
            <a:ext cx="4698048" cy="822960"/>
          </a:xfrm>
          <a:prstGeom prst="rect">
            <a:avLst/>
          </a:prstGeom>
          <a:noFill/>
          <a:ln/>
        </p:spPr>
        <p:txBody>
          <a:bodyPr wrap="square" lIns="0" tIns="0" rIns="0" bIns="0" rtlCol="0" anchor="t"/>
          <a:lstStyle/>
          <a:p>
            <a:pPr indent="0" marL="0">
              <a:buNone/>
            </a:pPr>
            <a:r>
              <a:rPr lang="en-US" sz="1600" dirty="0">
                <a:solidFill>
                  <a:srgbClr val="3E4756"/>
                </a:solidFill>
                <a:latin typeface="Calibri" pitchFamily="34" charset="0"/>
                <a:ea typeface="Calibri" pitchFamily="34" charset="-122"/>
                <a:cs typeface="Calibri" pitchFamily="34" charset="-120"/>
              </a:rPr>
              <a:t>Top row: what the user's world is made of</a:t>
            </a:r>
            <a:endParaRPr lang="en-US" sz="1600" dirty="0"/>
          </a:p>
        </p:txBody>
      </p:sp>
      <p:sp>
        <p:nvSpPr>
          <p:cNvPr id="9" name="Text 5"/>
          <p:cNvSpPr txBox="1"/>
          <p:nvPr/>
        </p:nvSpPr>
        <p:spPr>
          <a:xfrm>
            <a:off x="6487808" y="3383280"/>
            <a:ext cx="365760" cy="457200"/>
          </a:xfrm>
          <a:prstGeom prst="rect">
            <a:avLst/>
          </a:prstGeom>
          <a:noFill/>
          <a:ln/>
        </p:spPr>
        <p:txBody>
          <a:bodyPr wrap="square" lIns="0" tIns="0" rIns="0" bIns="0" rtlCol="0" anchor="ctr"/>
          <a:lstStyle/>
          <a:p>
            <a:pPr indent="0" marL="0">
              <a:buNone/>
            </a:pPr>
            <a:r>
              <a:rPr lang="en-US" sz="2200" b="1" dirty="0">
                <a:solidFill>
                  <a:srgbClr val="B8541A"/>
                </a:solidFill>
                <a:latin typeface="Cambria" pitchFamily="34" charset="0"/>
                <a:ea typeface="Cambria" pitchFamily="34" charset="-122"/>
                <a:cs typeface="Cambria" pitchFamily="34" charset="-120"/>
              </a:rPr>
              <a:t>2</a:t>
            </a:r>
            <a:endParaRPr lang="en-US" sz="2200" dirty="0"/>
          </a:p>
        </p:txBody>
      </p:sp>
      <p:sp>
        <p:nvSpPr>
          <p:cNvPr id="10" name="Text 6"/>
          <p:cNvSpPr txBox="1"/>
          <p:nvPr/>
        </p:nvSpPr>
        <p:spPr>
          <a:xfrm>
            <a:off x="6945008" y="3383280"/>
            <a:ext cx="4698048" cy="822960"/>
          </a:xfrm>
          <a:prstGeom prst="rect">
            <a:avLst/>
          </a:prstGeom>
          <a:noFill/>
          <a:ln/>
        </p:spPr>
        <p:txBody>
          <a:bodyPr wrap="square" lIns="0" tIns="0" rIns="0" bIns="0" rtlCol="0" anchor="t"/>
          <a:lstStyle/>
          <a:p>
            <a:pPr indent="0" marL="0">
              <a:buNone/>
            </a:pPr>
            <a:r>
              <a:rPr lang="en-US" sz="1600" dirty="0">
                <a:solidFill>
                  <a:srgbClr val="3E4756"/>
                </a:solidFill>
                <a:latin typeface="Calibri" pitchFamily="34" charset="0"/>
                <a:ea typeface="Calibri" pitchFamily="34" charset="-122"/>
                <a:cs typeface="Calibri" pitchFamily="34" charset="-120"/>
              </a:rPr>
              <a:t>Bottom row: what the user wears and experiences</a:t>
            </a:r>
            <a:endParaRPr lang="en-US" sz="1600" dirty="0"/>
          </a:p>
        </p:txBody>
      </p:sp>
      <p:sp>
        <p:nvSpPr>
          <p:cNvPr id="11" name="Text 7"/>
          <p:cNvSpPr txBox="1"/>
          <p:nvPr/>
        </p:nvSpPr>
        <p:spPr>
          <a:xfrm>
            <a:off x="6487808" y="4389120"/>
            <a:ext cx="365760" cy="457200"/>
          </a:xfrm>
          <a:prstGeom prst="rect">
            <a:avLst/>
          </a:prstGeom>
          <a:noFill/>
          <a:ln/>
        </p:spPr>
        <p:txBody>
          <a:bodyPr wrap="square" lIns="0" tIns="0" rIns="0" bIns="0" rtlCol="0" anchor="ctr"/>
          <a:lstStyle/>
          <a:p>
            <a:pPr indent="0" marL="0">
              <a:buNone/>
            </a:pPr>
            <a:r>
              <a:rPr lang="en-US" sz="2200" b="1" dirty="0">
                <a:solidFill>
                  <a:srgbClr val="B8541A"/>
                </a:solidFill>
                <a:latin typeface="Cambria" pitchFamily="34" charset="0"/>
                <a:ea typeface="Cambria" pitchFamily="34" charset="-122"/>
                <a:cs typeface="Cambria" pitchFamily="34" charset="-120"/>
              </a:rPr>
              <a:t>3</a:t>
            </a:r>
            <a:endParaRPr lang="en-US" sz="2200" dirty="0"/>
          </a:p>
        </p:txBody>
      </p:sp>
      <p:sp>
        <p:nvSpPr>
          <p:cNvPr id="12" name="Text 8"/>
          <p:cNvSpPr txBox="1"/>
          <p:nvPr/>
        </p:nvSpPr>
        <p:spPr>
          <a:xfrm>
            <a:off x="6945008" y="4389120"/>
            <a:ext cx="4698048" cy="822960"/>
          </a:xfrm>
          <a:prstGeom prst="rect">
            <a:avLst/>
          </a:prstGeom>
          <a:noFill/>
          <a:ln/>
        </p:spPr>
        <p:txBody>
          <a:bodyPr wrap="square" lIns="0" tIns="0" rIns="0" bIns="0" rtlCol="0" anchor="t"/>
          <a:lstStyle/>
          <a:p>
            <a:pPr indent="0" marL="0">
              <a:buNone/>
            </a:pPr>
            <a:r>
              <a:rPr lang="en-US" sz="1600" dirty="0">
                <a:solidFill>
                  <a:srgbClr val="3E4756"/>
                </a:solidFill>
                <a:latin typeface="Calibri" pitchFamily="34" charset="0"/>
                <a:ea typeface="Calibri" pitchFamily="34" charset="-122"/>
                <a:cs typeface="Calibri" pitchFamily="34" charset="-120"/>
              </a:rPr>
              <a:t>Note the AR example: a map pin on a phone, the most common AR in daily life</a:t>
            </a:r>
            <a:endParaRPr lang="en-US" sz="16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Side-by-side comparison</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VR VS AR VS MR</a:t>
            </a:r>
            <a:endParaRPr lang="en-US" sz="12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4415" cy="914400"/>
        </p:xfrm>
        <a:graphic>
          <a:graphicData uri="http://schemas.openxmlformats.org/drawingml/2006/table">
            <a:tbl>
              <a:tblPr/>
              <a:tblGrid>
                <a:gridCol w="2440771"/>
                <a:gridCol w="2884548"/>
                <a:gridCol w="2884548"/>
                <a:gridCol w="2884548"/>
              </a:tblGrid>
              <a:tr h="0">
                <a:tc>
                  <a:txBody>
                    <a:bodyPr/>
                    <a:lstStyle/>
                    <a:p>
                      <a:pPr indent="0" marL="0">
                        <a:buNone/>
                      </a:pPr>
                      <a:r>
                        <a:rPr lang="en-US" sz="1600" b="1" dirty="0">
                          <a:solidFill>
                            <a:srgbClr val="F7F5EF"/>
                          </a:solidFill>
                          <a:latin typeface="Calibri" pitchFamily="34" charset="0"/>
                          <a:ea typeface="Calibri" pitchFamily="34" charset="-122"/>
                          <a:cs typeface="Calibri" pitchFamily="34" charset="-120"/>
                        </a:rPr>
                        <a:t>Feature</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600" b="1" dirty="0">
                          <a:solidFill>
                            <a:srgbClr val="F7F5EF"/>
                          </a:solidFill>
                          <a:latin typeface="Calibri" pitchFamily="34" charset="0"/>
                          <a:ea typeface="Calibri" pitchFamily="34" charset="-122"/>
                          <a:cs typeface="Calibri" pitchFamily="34" charset="-120"/>
                        </a:rPr>
                        <a:t>Virtual reality</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600" b="1" dirty="0">
                          <a:solidFill>
                            <a:srgbClr val="F7F5EF"/>
                          </a:solidFill>
                          <a:latin typeface="Calibri" pitchFamily="34" charset="0"/>
                          <a:ea typeface="Calibri" pitchFamily="34" charset="-122"/>
                          <a:cs typeface="Calibri" pitchFamily="34" charset="-120"/>
                        </a:rPr>
                        <a:t>Augmented reality</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600" b="1" dirty="0">
                          <a:solidFill>
                            <a:srgbClr val="F7F5EF"/>
                          </a:solidFill>
                          <a:latin typeface="Calibri" pitchFamily="34" charset="0"/>
                          <a:ea typeface="Calibri" pitchFamily="34" charset="-122"/>
                          <a:cs typeface="Calibri" pitchFamily="34" charset="-120"/>
                        </a:rPr>
                        <a:t>Mixed reality</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r>
              <a:tr h="0">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Real world visible?</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No</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Yes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Yes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Main device</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Closed headset</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Smartphone, tablet, glasses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See-through headset</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Immersion</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Full</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Low to medium</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Medium to high</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Cost to user</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Medium to high</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Low (phone they own)</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High</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Interaction</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Controllers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Touch screen, camera</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Hands, voice, eyes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Best for</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Training, simulation</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Retail, marketing, guidance</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Design, engineering, surgery</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bl>
          </a:graphicData>
        </a:graphic>
      </p:graphicFrame>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The differences, in one picture</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VR VS AR VS MR · REVIEW</a:t>
            </a:r>
            <a:endParaRPr lang="en-US" sz="1200" dirty="0"/>
          </a:p>
        </p:txBody>
      </p:sp>
      <p:pic>
        <p:nvPicPr>
          <p:cNvPr id="5" name="Image 0" descr="Infographic titled Differences explaining VR, AR (e.g. Pokemon Go) and MR">    </p:cNvPr>
          <p:cNvPicPr>
            <a:picLocks noChangeAspect="1"/>
          </p:cNvPicPr>
          <p:nvPr/>
        </p:nvPicPr>
        <p:blipFill>
          <a:blip r:embed="rId1"/>
          <a:stretch>
            <a:fillRect/>
          </a:stretch>
        </p:blipFill>
        <p:spPr>
          <a:xfrm>
            <a:off x="548640" y="1645920"/>
            <a:ext cx="6564894" cy="4434840"/>
          </a:xfrm>
          <a:prstGeom prst="rect">
            <a:avLst/>
          </a:prstGeom>
        </p:spPr>
      </p:pic>
      <p:sp>
        <p:nvSpPr>
          <p:cNvPr id="6" name="Shape 2"/>
          <p:cNvSpPr/>
          <p:nvPr/>
        </p:nvSpPr>
        <p:spPr>
          <a:xfrm>
            <a:off x="7479294" y="1737360"/>
            <a:ext cx="4163761" cy="4206240"/>
          </a:xfrm>
          <a:prstGeom prst="roundRect">
            <a:avLst>
              <a:gd name="adj" fmla="val 2196"/>
            </a:avLst>
          </a:prstGeom>
          <a:solidFill>
            <a:srgbClr val="E9EEF3"/>
          </a:solidFill>
          <a:ln w="12700">
            <a:solidFill>
              <a:srgbClr val="E9EEF3"/>
            </a:solidFill>
            <a:prstDash val="solid"/>
          </a:ln>
        </p:spPr>
      </p:sp>
      <p:sp>
        <p:nvSpPr>
          <p:cNvPr id="7" name="Text 3"/>
          <p:cNvSpPr txBox="1"/>
          <p:nvPr/>
        </p:nvSpPr>
        <p:spPr>
          <a:xfrm>
            <a:off x="7707894" y="1874520"/>
            <a:ext cx="3706561" cy="457200"/>
          </a:xfrm>
          <a:prstGeom prst="rect">
            <a:avLst/>
          </a:prstGeom>
          <a:noFill/>
          <a:ln/>
        </p:spPr>
        <p:txBody>
          <a:bodyPr wrap="square" lIns="0" tIns="0" rIns="0" bIns="0" rtlCol="0" anchor="ctr"/>
          <a:lstStyle/>
          <a:p>
            <a:pPr indent="0" marL="0">
              <a:buNone/>
            </a:pPr>
            <a:r>
              <a:rPr lang="en-US" sz="1900" b="1" dirty="0">
                <a:solidFill>
                  <a:srgbClr val="2A6F97"/>
                </a:solidFill>
                <a:latin typeface="Cambria" pitchFamily="34" charset="0"/>
                <a:ea typeface="Cambria" pitchFamily="34" charset="-122"/>
                <a:cs typeface="Cambria" pitchFamily="34" charset="-120"/>
              </a:rPr>
              <a:t>Discuss in pairs (5 min)</a:t>
            </a:r>
            <a:endParaRPr lang="en-US" sz="1900" dirty="0"/>
          </a:p>
        </p:txBody>
      </p:sp>
      <p:sp>
        <p:nvSpPr>
          <p:cNvPr id="8" name="Text 4"/>
          <p:cNvSpPr txBox="1"/>
          <p:nvPr/>
        </p:nvSpPr>
        <p:spPr>
          <a:xfrm>
            <a:off x="7707894" y="2468880"/>
            <a:ext cx="3706561" cy="3291840"/>
          </a:xfrm>
          <a:prstGeom prst="rect">
            <a:avLst/>
          </a:prstGeom>
          <a:noFill/>
          <a:ln/>
        </p:spPr>
        <p:txBody>
          <a:bodyPr wrap="square" lIns="0" tIns="0" rIns="0" bIns="0" rtlCol="0" anchor="t"/>
          <a:lstStyle/>
          <a:p>
            <a:pPr marL="342900" indent="-342900">
              <a:spcAft>
                <a:spcPts val="1200"/>
              </a:spcAft>
              <a:buSzPct val="100000"/>
              <a:buFont typeface="+mj-lt"/>
              <a:buAutoNum type="arabicPeriod" startAt="1"/>
            </a:pPr>
            <a:r>
              <a:rPr lang="en-US" sz="1600" dirty="0">
                <a:solidFill>
                  <a:srgbClr val="14213D"/>
                </a:solidFill>
                <a:latin typeface="Calibri" pitchFamily="34" charset="0"/>
                <a:ea typeface="Calibri" pitchFamily="34" charset="-122"/>
                <a:cs typeface="Calibri" pitchFamily="34" charset="-120"/>
              </a:rPr>
              <a:t>Which example in the picture is closest to something you have used?</a:t>
            </a:r>
            <a:endParaRPr lang="en-US" sz="1600" dirty="0"/>
          </a:p>
          <a:p>
            <a:pPr marL="342900" indent="-342900">
              <a:spcAft>
                <a:spcPts val="1200"/>
              </a:spcAft>
              <a:buSzPct val="100000"/>
              <a:buFont typeface="+mj-lt"/>
              <a:buAutoNum type="arabicPeriod" startAt="1"/>
            </a:pPr>
            <a:r>
              <a:rPr lang="en-US" sz="1600" dirty="0">
                <a:solidFill>
                  <a:srgbClr val="14213D"/>
                </a:solidFill>
                <a:latin typeface="Calibri" pitchFamily="34" charset="0"/>
                <a:ea typeface="Calibri" pitchFamily="34" charset="-122"/>
                <a:cs typeface="Calibri" pitchFamily="34" charset="-120"/>
              </a:rPr>
              <a:t>Give one Ugandan business example for VR, one for AR and one for MR</a:t>
            </a:r>
            <a:endParaRPr lang="en-US" sz="1600" dirty="0"/>
          </a:p>
          <a:p>
            <a:pPr marL="342900" indent="-342900">
              <a:spcAft>
                <a:spcPts val="1200"/>
              </a:spcAft>
              <a:buSzPct val="100000"/>
              <a:buFont typeface="+mj-lt"/>
              <a:buAutoNum type="arabicPeriod" startAt="1"/>
            </a:pPr>
            <a:r>
              <a:rPr lang="en-US" sz="1600" dirty="0">
                <a:solidFill>
                  <a:srgbClr val="14213D"/>
                </a:solidFill>
                <a:latin typeface="Calibri" pitchFamily="34" charset="0"/>
                <a:ea typeface="Calibri" pitchFamily="34" charset="-122"/>
                <a:cs typeface="Calibri" pitchFamily="34" charset="-120"/>
              </a:rPr>
              <a:t>Why does the picture say MR suits AI-based training?</a:t>
            </a:r>
            <a:endParaRPr lang="en-US" sz="16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10515600" cy="1371600"/>
          </a:xfrm>
          <a:prstGeom prst="rect">
            <a:avLst/>
          </a:prstGeom>
          <a:noFill/>
          <a:ln/>
        </p:spPr>
        <p:txBody>
          <a:bodyPr wrap="square" lIns="0" tIns="0" rIns="0" bIns="0" rtlCol="0" anchor="t"/>
          <a:lstStyle/>
          <a:p>
            <a:pPr algn="l" indent="0" marL="0">
              <a:buNone/>
            </a:pPr>
            <a:r>
              <a:rPr lang="en-US" sz="3400" b="1" dirty="0">
                <a:solidFill>
                  <a:srgbClr val="14213D"/>
                </a:solidFill>
                <a:latin typeface="Cambria" pitchFamily="34" charset="0"/>
                <a:ea typeface="Cambria" pitchFamily="34" charset="-122"/>
                <a:cs typeface="Cambria" pitchFamily="34" charset="-120"/>
              </a:rPr>
              <a:t>Is it VR, AR or MR? Classify each and say why.</a:t>
            </a:r>
            <a:endParaRPr lang="en-US" sz="3400" dirty="0"/>
          </a:p>
        </p:txBody>
      </p:sp>
      <p:sp>
        <p:nvSpPr>
          <p:cNvPr id="4" name="Text 1"/>
          <p:cNvSpPr txBox="1"/>
          <p:nvPr/>
        </p:nvSpPr>
        <p:spPr>
          <a:xfrm>
            <a:off x="548640" y="731520"/>
            <a:ext cx="11094415" cy="274320"/>
          </a:xfrm>
          <a:prstGeom prst="rect">
            <a:avLst/>
          </a:prstGeom>
          <a:noFill/>
          <a:ln/>
        </p:spPr>
        <p:txBody>
          <a:bodyPr wrap="square" lIns="0" tIns="0" rIns="0" bIns="0" rtlCol="0" anchor="ctr"/>
          <a:lstStyle/>
          <a:p>
            <a:pPr indent="0" marL="0">
              <a:buNone/>
            </a:pPr>
            <a:r>
              <a:rPr lang="en-US" sz="1200" b="1" spc="200" kern="0" dirty="0">
                <a:solidFill>
                  <a:srgbClr val="14213D"/>
                </a:solidFill>
                <a:latin typeface="Calibri" pitchFamily="34" charset="0"/>
                <a:ea typeface="Calibri" pitchFamily="34" charset="-122"/>
                <a:cs typeface="Calibri" pitchFamily="34" charset="-120"/>
              </a:rPr>
              <a:t>THINK · PAIR · SHARE · 10 MINUTES</a:t>
            </a:r>
            <a:endParaRPr lang="en-US" sz="1200" dirty="0"/>
          </a:p>
        </p:txBody>
      </p:sp>
      <p:sp>
        <p:nvSpPr>
          <p:cNvPr id="5" name="Text 2"/>
          <p:cNvSpPr txBox="1"/>
          <p:nvPr/>
        </p:nvSpPr>
        <p:spPr>
          <a:xfrm>
            <a:off x="548640" y="2743200"/>
            <a:ext cx="10515600" cy="3017520"/>
          </a:xfrm>
          <a:prstGeom prst="rect">
            <a:avLst/>
          </a:prstGeom>
          <a:noFill/>
          <a:ln/>
        </p:spPr>
        <p:txBody>
          <a:bodyPr wrap="square" lIns="0" tIns="0" rIns="0" bIns="0" rtlCol="0" anchor="t"/>
          <a:lstStyle/>
          <a:p>
            <a:pPr marL="342900" indent="-342900">
              <a:spcAft>
                <a:spcPts val="1200"/>
              </a:spcAft>
              <a:buSzPct val="100000"/>
              <a:buChar char="•"/>
            </a:pPr>
            <a:r>
              <a:rPr lang="en-US" sz="2000" dirty="0">
                <a:solidFill>
                  <a:srgbClr val="14213D"/>
                </a:solidFill>
                <a:latin typeface="Calibri" pitchFamily="34" charset="0"/>
                <a:ea typeface="Calibri" pitchFamily="34" charset="-122"/>
                <a:cs typeface="Calibri" pitchFamily="34" charset="-120"/>
              </a:rPr>
              <a:t>A pilot training in a closed flight simulator headset</a:t>
            </a:r>
            <a:endParaRPr lang="en-US" sz="2000" dirty="0"/>
          </a:p>
          <a:p>
            <a:pPr marL="342900" indent="-342900">
              <a:spcAft>
                <a:spcPts val="1200"/>
              </a:spcAft>
              <a:buSzPct val="100000"/>
              <a:buChar char="•"/>
            </a:pPr>
            <a:r>
              <a:rPr lang="en-US" sz="2000" dirty="0">
                <a:solidFill>
                  <a:srgbClr val="14213D"/>
                </a:solidFill>
                <a:latin typeface="Calibri" pitchFamily="34" charset="0"/>
                <a:ea typeface="Calibri" pitchFamily="34" charset="-122"/>
                <a:cs typeface="Calibri" pitchFamily="34" charset="-120"/>
              </a:rPr>
              <a:t>A Jumia shopper previewing a TV on their wall through the phone camera</a:t>
            </a:r>
            <a:endParaRPr lang="en-US" sz="2000" dirty="0"/>
          </a:p>
          <a:p>
            <a:pPr marL="342900" indent="-342900">
              <a:spcAft>
                <a:spcPts val="1200"/>
              </a:spcAft>
              <a:buSzPct val="100000"/>
              <a:buChar char="•"/>
            </a:pPr>
            <a:r>
              <a:rPr lang="en-US" sz="2000" dirty="0">
                <a:solidFill>
                  <a:srgbClr val="14213D"/>
                </a:solidFill>
                <a:latin typeface="Calibri" pitchFamily="34" charset="0"/>
                <a:ea typeface="Calibri" pitchFamily="34" charset="-122"/>
                <a:cs typeface="Calibri" pitchFamily="34" charset="-120"/>
              </a:rPr>
              <a:t>An engineer moving a 3D hologram of a pump with hand gestures</a:t>
            </a:r>
            <a:endParaRPr lang="en-US" sz="2000" dirty="0"/>
          </a:p>
          <a:p>
            <a:pPr marL="342900" indent="-342900">
              <a:spcAft>
                <a:spcPts val="1200"/>
              </a:spcAft>
              <a:buSzPct val="100000"/>
              <a:buChar char="•"/>
            </a:pPr>
            <a:r>
              <a:rPr lang="en-US" sz="2000" dirty="0">
                <a:solidFill>
                  <a:srgbClr val="14213D"/>
                </a:solidFill>
                <a:latin typeface="Calibri" pitchFamily="34" charset="0"/>
                <a:ea typeface="Calibri" pitchFamily="34" charset="-122"/>
                <a:cs typeface="Calibri" pitchFamily="34" charset="-120"/>
              </a:rPr>
              <a:t>A tourist at the Uganda Museum pointing a phone at an exhibit to see a video</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058400" cy="1371600"/>
          </a:xfrm>
          <a:prstGeom prst="rect">
            <a:avLst/>
          </a:prstGeom>
          <a:noFill/>
          <a:ln/>
        </p:spPr>
        <p:txBody>
          <a:bodyPr wrap="square" lIns="0" tIns="0" rIns="0" bIns="0" rtlCol="0" anchor="t"/>
          <a:lstStyle/>
          <a:p>
            <a:pPr algn="l" indent="0" marL="0">
              <a:buNone/>
            </a:pPr>
            <a:r>
              <a:rPr lang="en-US" sz="4400" b="1" dirty="0">
                <a:solidFill>
                  <a:srgbClr val="F7F5EF"/>
                </a:solidFill>
                <a:latin typeface="Cambria" pitchFamily="34" charset="0"/>
                <a:ea typeface="Cambria" pitchFamily="34" charset="-122"/>
                <a:cs typeface="Cambria" pitchFamily="34" charset="-120"/>
              </a:rPr>
              <a:t>The architecture of AR systems</a:t>
            </a:r>
            <a:endParaRPr lang="en-US" sz="4400" dirty="0"/>
          </a:p>
        </p:txBody>
      </p:sp>
      <p:sp>
        <p:nvSpPr>
          <p:cNvPr id="4" name="Text 1"/>
          <p:cNvSpPr txBox="1"/>
          <p:nvPr/>
        </p:nvSpPr>
        <p:spPr>
          <a:xfrm>
            <a:off x="548640" y="1828800"/>
            <a:ext cx="11094415" cy="274320"/>
          </a:xfrm>
          <a:prstGeom prst="rect">
            <a:avLst/>
          </a:prstGeom>
          <a:noFill/>
          <a:ln/>
        </p:spPr>
        <p:txBody>
          <a:bodyPr wrap="square" lIns="0" tIns="0" rIns="0" bIns="0" rtlCol="0" anchor="ctr"/>
          <a:lstStyle/>
          <a:p>
            <a:pPr indent="0" marL="0">
              <a:buNone/>
            </a:pPr>
            <a:r>
              <a:rPr lang="en-US" sz="1200" b="1" spc="200" kern="0" dirty="0">
                <a:solidFill>
                  <a:srgbClr val="F2A66B"/>
                </a:solidFill>
                <a:latin typeface="Calibri" pitchFamily="34" charset="0"/>
                <a:ea typeface="Calibri" pitchFamily="34" charset="-122"/>
                <a:cs typeface="Calibri" pitchFamily="34" charset="-120"/>
              </a:rPr>
              <a:t>PART 2</a:t>
            </a:r>
            <a:endParaRPr lang="en-US" sz="1200" dirty="0"/>
          </a:p>
        </p:txBody>
      </p:sp>
      <p:sp>
        <p:nvSpPr>
          <p:cNvPr id="5" name="Text 2"/>
          <p:cNvSpPr txBox="1"/>
          <p:nvPr/>
        </p:nvSpPr>
        <p:spPr>
          <a:xfrm>
            <a:off x="548640" y="3840480"/>
            <a:ext cx="9144000" cy="914400"/>
          </a:xfrm>
          <a:prstGeom prst="rect">
            <a:avLst/>
          </a:prstGeom>
          <a:noFill/>
          <a:ln/>
        </p:spPr>
        <p:txBody>
          <a:bodyPr wrap="square" lIns="0" tIns="0" rIns="0" bIns="0" rtlCol="0" anchor="ctr"/>
          <a:lstStyle/>
          <a:p>
            <a:pPr indent="0" marL="0">
              <a:buNone/>
            </a:pPr>
            <a:r>
              <a:rPr lang="en-US" sz="2000" dirty="0">
                <a:solidFill>
                  <a:srgbClr val="C9D3E3"/>
                </a:solidFill>
                <a:latin typeface="Calibri" pitchFamily="34" charset="0"/>
                <a:ea typeface="Calibri" pitchFamily="34" charset="-122"/>
                <a:cs typeface="Calibri" pitchFamily="34" charset="-120"/>
              </a:rPr>
              <a:t>What happens inside the phone or headset between seeing the world and showing you the digital layer</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How an AR system works, in five steps</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ARCHITECTURE OF AR SYSTEMS</a:t>
            </a:r>
            <a:endParaRPr lang="en-US" sz="1200" dirty="0"/>
          </a:p>
        </p:txBody>
      </p:sp>
      <p:sp>
        <p:nvSpPr>
          <p:cNvPr id="5" name="Shape 2"/>
          <p:cNvSpPr/>
          <p:nvPr/>
        </p:nvSpPr>
        <p:spPr>
          <a:xfrm>
            <a:off x="548640" y="1828800"/>
            <a:ext cx="1889699" cy="2103120"/>
          </a:xfrm>
          <a:prstGeom prst="roundRect">
            <a:avLst>
              <a:gd name="adj" fmla="val 4839"/>
            </a:avLst>
          </a:prstGeom>
          <a:solidFill>
            <a:srgbClr val="FFFDF8"/>
          </a:solidFill>
          <a:ln w="19050">
            <a:solidFill>
              <a:srgbClr val="2A6F97"/>
            </a:solidFill>
            <a:prstDash val="solid"/>
          </a:ln>
        </p:spPr>
      </p:sp>
      <p:sp>
        <p:nvSpPr>
          <p:cNvPr id="6" name="Text 3"/>
          <p:cNvSpPr txBox="1"/>
          <p:nvPr/>
        </p:nvSpPr>
        <p:spPr>
          <a:xfrm>
            <a:off x="731520" y="1965960"/>
            <a:ext cx="1523939" cy="182880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1. Sense</a:t>
            </a:r>
            <a:endParaRPr lang="en-US" sz="1800" dirty="0"/>
          </a:p>
          <a:p>
            <a:pPr indent="0" marL="0">
              <a:spcAft>
                <a:spcPts val="600"/>
              </a:spcAft>
              <a:buNone/>
            </a:pPr>
            <a:r>
              <a:rPr lang="en-US" sz="1400" dirty="0">
                <a:solidFill>
                  <a:srgbClr val="3E4756"/>
                </a:solidFill>
                <a:latin typeface="Calibri" pitchFamily="34" charset="0"/>
                <a:ea typeface="Calibri" pitchFamily="34" charset="-122"/>
                <a:cs typeface="Calibri" pitchFamily="34" charset="-120"/>
              </a:rPr>
              <a:t>Camera, GPS, gyroscope and depth sensors capture the world</a:t>
            </a:r>
            <a:endParaRPr lang="en-US" sz="1800" dirty="0"/>
          </a:p>
        </p:txBody>
      </p:sp>
      <p:sp>
        <p:nvSpPr>
          <p:cNvPr id="7" name="Shape 4"/>
          <p:cNvSpPr/>
          <p:nvPr/>
        </p:nvSpPr>
        <p:spPr>
          <a:xfrm>
            <a:off x="2484059" y="2743200"/>
            <a:ext cx="320040" cy="274320"/>
          </a:xfrm>
          <a:prstGeom prst="rightArrow">
            <a:avLst/>
          </a:prstGeom>
          <a:solidFill>
            <a:srgbClr val="E07A2F"/>
          </a:solidFill>
          <a:ln w="12700">
            <a:solidFill>
              <a:srgbClr val="E07A2F"/>
            </a:solidFill>
            <a:prstDash val="solid"/>
          </a:ln>
        </p:spPr>
      </p:sp>
      <p:sp>
        <p:nvSpPr>
          <p:cNvPr id="8" name="Shape 5"/>
          <p:cNvSpPr/>
          <p:nvPr/>
        </p:nvSpPr>
        <p:spPr>
          <a:xfrm>
            <a:off x="2849819" y="1828800"/>
            <a:ext cx="1889699" cy="2103120"/>
          </a:xfrm>
          <a:prstGeom prst="roundRect">
            <a:avLst>
              <a:gd name="adj" fmla="val 4839"/>
            </a:avLst>
          </a:prstGeom>
          <a:solidFill>
            <a:srgbClr val="FFFDF8"/>
          </a:solidFill>
          <a:ln w="19050">
            <a:solidFill>
              <a:srgbClr val="2A6F97"/>
            </a:solidFill>
            <a:prstDash val="solid"/>
          </a:ln>
        </p:spPr>
      </p:sp>
      <p:sp>
        <p:nvSpPr>
          <p:cNvPr id="9" name="Text 6"/>
          <p:cNvSpPr txBox="1"/>
          <p:nvPr/>
        </p:nvSpPr>
        <p:spPr>
          <a:xfrm>
            <a:off x="3032699" y="1965960"/>
            <a:ext cx="1523939" cy="182880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2. Track</a:t>
            </a:r>
            <a:endParaRPr lang="en-US" sz="1800" dirty="0"/>
          </a:p>
          <a:p>
            <a:pPr indent="0" marL="0">
              <a:spcAft>
                <a:spcPts val="600"/>
              </a:spcAft>
              <a:buNone/>
            </a:pPr>
            <a:r>
              <a:rPr lang="en-US" sz="1400" dirty="0">
                <a:solidFill>
                  <a:srgbClr val="3E4756"/>
                </a:solidFill>
                <a:latin typeface="Calibri" pitchFamily="34" charset="0"/>
                <a:ea typeface="Calibri" pitchFamily="34" charset="-122"/>
                <a:cs typeface="Calibri" pitchFamily="34" charset="-120"/>
              </a:rPr>
              <a:t>Works out where the device is and where surfaces are</a:t>
            </a:r>
            <a:endParaRPr lang="en-US" sz="1800" dirty="0"/>
          </a:p>
        </p:txBody>
      </p:sp>
      <p:sp>
        <p:nvSpPr>
          <p:cNvPr id="10" name="Shape 7"/>
          <p:cNvSpPr/>
          <p:nvPr/>
        </p:nvSpPr>
        <p:spPr>
          <a:xfrm>
            <a:off x="4785238" y="2743200"/>
            <a:ext cx="320040" cy="274320"/>
          </a:xfrm>
          <a:prstGeom prst="rightArrow">
            <a:avLst/>
          </a:prstGeom>
          <a:solidFill>
            <a:srgbClr val="E07A2F"/>
          </a:solidFill>
          <a:ln w="12700">
            <a:solidFill>
              <a:srgbClr val="E07A2F"/>
            </a:solidFill>
            <a:prstDash val="solid"/>
          </a:ln>
        </p:spPr>
      </p:sp>
      <p:sp>
        <p:nvSpPr>
          <p:cNvPr id="11" name="Shape 8"/>
          <p:cNvSpPr/>
          <p:nvPr/>
        </p:nvSpPr>
        <p:spPr>
          <a:xfrm>
            <a:off x="5150998" y="1828800"/>
            <a:ext cx="1889699" cy="2103120"/>
          </a:xfrm>
          <a:prstGeom prst="roundRect">
            <a:avLst>
              <a:gd name="adj" fmla="val 4839"/>
            </a:avLst>
          </a:prstGeom>
          <a:solidFill>
            <a:srgbClr val="FFFDF8"/>
          </a:solidFill>
          <a:ln w="19050">
            <a:solidFill>
              <a:srgbClr val="2A6F97"/>
            </a:solidFill>
            <a:prstDash val="solid"/>
          </a:ln>
        </p:spPr>
      </p:sp>
      <p:sp>
        <p:nvSpPr>
          <p:cNvPr id="12" name="Text 9"/>
          <p:cNvSpPr txBox="1"/>
          <p:nvPr/>
        </p:nvSpPr>
        <p:spPr>
          <a:xfrm>
            <a:off x="5333878" y="1965960"/>
            <a:ext cx="1523939" cy="182880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3. Process</a:t>
            </a:r>
            <a:endParaRPr lang="en-US" sz="1800" dirty="0"/>
          </a:p>
          <a:p>
            <a:pPr indent="0" marL="0">
              <a:spcAft>
                <a:spcPts val="600"/>
              </a:spcAft>
              <a:buNone/>
            </a:pPr>
            <a:r>
              <a:rPr lang="en-US" sz="1400" dirty="0">
                <a:solidFill>
                  <a:srgbClr val="3E4756"/>
                </a:solidFill>
                <a:latin typeface="Calibri" pitchFamily="34" charset="0"/>
                <a:ea typeface="Calibri" pitchFamily="34" charset="-122"/>
                <a:cs typeface="Calibri" pitchFamily="34" charset="-120"/>
              </a:rPr>
              <a:t>Recognises objects and picks the right content, on device or cloud</a:t>
            </a:r>
            <a:endParaRPr lang="en-US" sz="1800" dirty="0"/>
          </a:p>
        </p:txBody>
      </p:sp>
      <p:sp>
        <p:nvSpPr>
          <p:cNvPr id="13" name="Shape 10"/>
          <p:cNvSpPr/>
          <p:nvPr/>
        </p:nvSpPr>
        <p:spPr>
          <a:xfrm>
            <a:off x="7086417" y="2743200"/>
            <a:ext cx="320040" cy="274320"/>
          </a:xfrm>
          <a:prstGeom prst="rightArrow">
            <a:avLst/>
          </a:prstGeom>
          <a:solidFill>
            <a:srgbClr val="E07A2F"/>
          </a:solidFill>
          <a:ln w="12700">
            <a:solidFill>
              <a:srgbClr val="E07A2F"/>
            </a:solidFill>
            <a:prstDash val="solid"/>
          </a:ln>
        </p:spPr>
      </p:sp>
      <p:sp>
        <p:nvSpPr>
          <p:cNvPr id="14" name="Shape 11"/>
          <p:cNvSpPr/>
          <p:nvPr/>
        </p:nvSpPr>
        <p:spPr>
          <a:xfrm>
            <a:off x="7452177" y="1828800"/>
            <a:ext cx="1889699" cy="2103120"/>
          </a:xfrm>
          <a:prstGeom prst="roundRect">
            <a:avLst>
              <a:gd name="adj" fmla="val 4839"/>
            </a:avLst>
          </a:prstGeom>
          <a:solidFill>
            <a:srgbClr val="FFFDF8"/>
          </a:solidFill>
          <a:ln w="19050">
            <a:solidFill>
              <a:srgbClr val="2A6F97"/>
            </a:solidFill>
            <a:prstDash val="solid"/>
          </a:ln>
        </p:spPr>
      </p:sp>
      <p:sp>
        <p:nvSpPr>
          <p:cNvPr id="15" name="Text 12"/>
          <p:cNvSpPr txBox="1"/>
          <p:nvPr/>
        </p:nvSpPr>
        <p:spPr>
          <a:xfrm>
            <a:off x="7635057" y="1965960"/>
            <a:ext cx="1523939" cy="182880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4. Render</a:t>
            </a:r>
            <a:endParaRPr lang="en-US" sz="1800" dirty="0"/>
          </a:p>
          <a:p>
            <a:pPr indent="0" marL="0">
              <a:spcAft>
                <a:spcPts val="600"/>
              </a:spcAft>
              <a:buNone/>
            </a:pPr>
            <a:r>
              <a:rPr lang="en-US" sz="1400" dirty="0">
                <a:solidFill>
                  <a:srgbClr val="3E4756"/>
                </a:solidFill>
                <a:latin typeface="Calibri" pitchFamily="34" charset="0"/>
                <a:ea typeface="Calibri" pitchFamily="34" charset="-122"/>
                <a:cs typeface="Calibri" pitchFamily="34" charset="-120"/>
              </a:rPr>
              <a:t>Draws the 3D object at the right size, angle and lighting</a:t>
            </a:r>
            <a:endParaRPr lang="en-US" sz="1800" dirty="0"/>
          </a:p>
        </p:txBody>
      </p:sp>
      <p:sp>
        <p:nvSpPr>
          <p:cNvPr id="16" name="Shape 13"/>
          <p:cNvSpPr/>
          <p:nvPr/>
        </p:nvSpPr>
        <p:spPr>
          <a:xfrm>
            <a:off x="9387596" y="2743200"/>
            <a:ext cx="320040" cy="274320"/>
          </a:xfrm>
          <a:prstGeom prst="rightArrow">
            <a:avLst/>
          </a:prstGeom>
          <a:solidFill>
            <a:srgbClr val="E07A2F"/>
          </a:solidFill>
          <a:ln w="12700">
            <a:solidFill>
              <a:srgbClr val="E07A2F"/>
            </a:solidFill>
            <a:prstDash val="solid"/>
          </a:ln>
        </p:spPr>
      </p:sp>
      <p:sp>
        <p:nvSpPr>
          <p:cNvPr id="17" name="Shape 14"/>
          <p:cNvSpPr/>
          <p:nvPr/>
        </p:nvSpPr>
        <p:spPr>
          <a:xfrm>
            <a:off x="9753356" y="1828800"/>
            <a:ext cx="1889699" cy="2103120"/>
          </a:xfrm>
          <a:prstGeom prst="roundRect">
            <a:avLst>
              <a:gd name="adj" fmla="val 4839"/>
            </a:avLst>
          </a:prstGeom>
          <a:solidFill>
            <a:srgbClr val="FFFDF8"/>
          </a:solidFill>
          <a:ln w="19050">
            <a:solidFill>
              <a:srgbClr val="2A6F97"/>
            </a:solidFill>
            <a:prstDash val="solid"/>
          </a:ln>
        </p:spPr>
      </p:sp>
      <p:sp>
        <p:nvSpPr>
          <p:cNvPr id="18" name="Text 15"/>
          <p:cNvSpPr txBox="1"/>
          <p:nvPr/>
        </p:nvSpPr>
        <p:spPr>
          <a:xfrm>
            <a:off x="9936236" y="1965960"/>
            <a:ext cx="1523939" cy="182880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5. Display</a:t>
            </a:r>
            <a:endParaRPr lang="en-US" sz="1800" dirty="0"/>
          </a:p>
          <a:p>
            <a:pPr indent="0" marL="0">
              <a:spcAft>
                <a:spcPts val="600"/>
              </a:spcAft>
              <a:buNone/>
            </a:pPr>
            <a:r>
              <a:rPr lang="en-US" sz="1400" dirty="0">
                <a:solidFill>
                  <a:srgbClr val="3E4756"/>
                </a:solidFill>
                <a:latin typeface="Calibri" pitchFamily="34" charset="0"/>
                <a:ea typeface="Calibri" pitchFamily="34" charset="-122"/>
                <a:cs typeface="Calibri" pitchFamily="34" charset="-120"/>
              </a:rPr>
              <a:t>Shows the combined view on a screen, glasses or headset</a:t>
            </a:r>
            <a:endParaRPr lang="en-US" sz="1800" dirty="0"/>
          </a:p>
        </p:txBody>
      </p:sp>
      <p:sp>
        <p:nvSpPr>
          <p:cNvPr id="19" name="Shape 16"/>
          <p:cNvSpPr/>
          <p:nvPr/>
        </p:nvSpPr>
        <p:spPr>
          <a:xfrm>
            <a:off x="548640" y="4343400"/>
            <a:ext cx="11094415" cy="1005840"/>
          </a:xfrm>
          <a:prstGeom prst="roundRect">
            <a:avLst>
              <a:gd name="adj" fmla="val 7273"/>
            </a:avLst>
          </a:prstGeom>
          <a:solidFill>
            <a:srgbClr val="E9EEF3"/>
          </a:solidFill>
          <a:ln w="12700">
            <a:solidFill>
              <a:srgbClr val="E9EEF3"/>
            </a:solidFill>
            <a:prstDash val="solid"/>
          </a:ln>
        </p:spPr>
      </p:sp>
      <p:sp>
        <p:nvSpPr>
          <p:cNvPr id="20" name="Text 17"/>
          <p:cNvSpPr txBox="1"/>
          <p:nvPr/>
        </p:nvSpPr>
        <p:spPr>
          <a:xfrm>
            <a:off x="777240" y="4343400"/>
            <a:ext cx="10637215" cy="1005840"/>
          </a:xfrm>
          <a:prstGeom prst="rect">
            <a:avLst/>
          </a:prstGeom>
          <a:noFill/>
          <a:ln/>
        </p:spPr>
        <p:txBody>
          <a:bodyPr wrap="square" lIns="0" tIns="0" rIns="0" bIns="0" rtlCol="0" anchor="ctr"/>
          <a:lstStyle/>
          <a:p>
            <a:pPr indent="0" marL="0">
              <a:buNone/>
            </a:pPr>
            <a:r>
              <a:rPr lang="en-US" sz="1600" b="1" dirty="0">
                <a:solidFill>
                  <a:srgbClr val="14213D"/>
                </a:solidFill>
                <a:latin typeface="Calibri" pitchFamily="34" charset="0"/>
                <a:ea typeface="Calibri" pitchFamily="34" charset="-122"/>
                <a:cs typeface="Calibri" pitchFamily="34" charset="-120"/>
              </a:rPr>
              <a:t>The loop repeats many times every second. </a:t>
            </a:r>
            <a:pPr indent="0" marL="0">
              <a:buNone/>
            </a:pPr>
            <a:r>
              <a:rPr lang="en-US" sz="1600" dirty="0">
                <a:solidFill>
                  <a:srgbClr val="14213D"/>
                </a:solidFill>
                <a:latin typeface="Calibri" pitchFamily="34" charset="0"/>
                <a:ea typeface="Calibri" pitchFamily="34" charset="-122"/>
                <a:cs typeface="Calibri" pitchFamily="34" charset="-120"/>
              </a:rPr>
              <a:t>When you move, the system senses, tracks and redraws again so the digital object appears fixed in place.</a:t>
            </a:r>
            <a:endParaRPr lang="en-US" sz="16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The four building blocks</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ARCHITECTURE OF AR SYSTEMS</a:t>
            </a:r>
            <a:endParaRPr lang="en-US" sz="1200" dirty="0"/>
          </a:p>
        </p:txBody>
      </p:sp>
      <p:sp>
        <p:nvSpPr>
          <p:cNvPr id="5" name="Shape 2"/>
          <p:cNvSpPr/>
          <p:nvPr/>
        </p:nvSpPr>
        <p:spPr>
          <a:xfrm>
            <a:off x="548640" y="1737360"/>
            <a:ext cx="5432908" cy="1668780"/>
          </a:xfrm>
          <a:prstGeom prst="roundRect">
            <a:avLst>
              <a:gd name="adj" fmla="val 5479"/>
            </a:avLst>
          </a:prstGeom>
          <a:solidFill>
            <a:srgbClr val="FFFDF8"/>
          </a:solidFill>
          <a:ln w="9525">
            <a:solidFill>
              <a:srgbClr val="E4DFD3"/>
            </a:solidFill>
            <a:prstDash val="solid"/>
          </a:ln>
        </p:spPr>
      </p:sp>
      <p:sp>
        <p:nvSpPr>
          <p:cNvPr id="6" name="Text 3"/>
          <p:cNvSpPr txBox="1"/>
          <p:nvPr/>
        </p:nvSpPr>
        <p:spPr>
          <a:xfrm>
            <a:off x="731520" y="1874520"/>
            <a:ext cx="5067148" cy="139446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Hardware</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Camera, sensors (GPS, accelerometer, gyroscope, depth), processor, and a display</a:t>
            </a:r>
            <a:endParaRPr lang="en-US" sz="2000" dirty="0"/>
          </a:p>
        </p:txBody>
      </p:sp>
      <p:sp>
        <p:nvSpPr>
          <p:cNvPr id="7" name="Shape 4"/>
          <p:cNvSpPr/>
          <p:nvPr/>
        </p:nvSpPr>
        <p:spPr>
          <a:xfrm>
            <a:off x="6210148" y="1737360"/>
            <a:ext cx="5432908" cy="1668780"/>
          </a:xfrm>
          <a:prstGeom prst="roundRect">
            <a:avLst>
              <a:gd name="adj" fmla="val 5479"/>
            </a:avLst>
          </a:prstGeom>
          <a:solidFill>
            <a:srgbClr val="FFFDF8"/>
          </a:solidFill>
          <a:ln w="9525">
            <a:solidFill>
              <a:srgbClr val="E4DFD3"/>
            </a:solidFill>
            <a:prstDash val="solid"/>
          </a:ln>
        </p:spPr>
      </p:sp>
      <p:sp>
        <p:nvSpPr>
          <p:cNvPr id="8" name="Text 5"/>
          <p:cNvSpPr txBox="1"/>
          <p:nvPr/>
        </p:nvSpPr>
        <p:spPr>
          <a:xfrm>
            <a:off x="6393028" y="1874520"/>
            <a:ext cx="5067148" cy="139446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Software</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AR toolkits such as Google ARCore, Apple ARKit and Vuforia, and engines such as Unity</a:t>
            </a:r>
            <a:endParaRPr lang="en-US" sz="2000" dirty="0"/>
          </a:p>
        </p:txBody>
      </p:sp>
      <p:sp>
        <p:nvSpPr>
          <p:cNvPr id="9" name="Shape 6"/>
          <p:cNvSpPr/>
          <p:nvPr/>
        </p:nvSpPr>
        <p:spPr>
          <a:xfrm>
            <a:off x="548640" y="3634740"/>
            <a:ext cx="5432908" cy="1668780"/>
          </a:xfrm>
          <a:prstGeom prst="roundRect">
            <a:avLst>
              <a:gd name="adj" fmla="val 5479"/>
            </a:avLst>
          </a:prstGeom>
          <a:solidFill>
            <a:srgbClr val="FFFDF8"/>
          </a:solidFill>
          <a:ln w="9525">
            <a:solidFill>
              <a:srgbClr val="E4DFD3"/>
            </a:solidFill>
            <a:prstDash val="solid"/>
          </a:ln>
        </p:spPr>
      </p:sp>
      <p:sp>
        <p:nvSpPr>
          <p:cNvPr id="10" name="Text 7"/>
          <p:cNvSpPr txBox="1"/>
          <p:nvPr/>
        </p:nvSpPr>
        <p:spPr>
          <a:xfrm>
            <a:off x="731520" y="3771900"/>
            <a:ext cx="5067148" cy="139446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Content</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3D models, images, video, text and sound that will be placed in the scene</a:t>
            </a:r>
            <a:endParaRPr lang="en-US" sz="2000" dirty="0"/>
          </a:p>
        </p:txBody>
      </p:sp>
      <p:sp>
        <p:nvSpPr>
          <p:cNvPr id="11" name="Shape 8"/>
          <p:cNvSpPr/>
          <p:nvPr/>
        </p:nvSpPr>
        <p:spPr>
          <a:xfrm>
            <a:off x="6210148" y="3634740"/>
            <a:ext cx="5432908" cy="1668780"/>
          </a:xfrm>
          <a:prstGeom prst="roundRect">
            <a:avLst>
              <a:gd name="adj" fmla="val 5479"/>
            </a:avLst>
          </a:prstGeom>
          <a:solidFill>
            <a:srgbClr val="FFFDF8"/>
          </a:solidFill>
          <a:ln w="9525">
            <a:solidFill>
              <a:srgbClr val="E4DFD3"/>
            </a:solidFill>
            <a:prstDash val="solid"/>
          </a:ln>
        </p:spPr>
      </p:sp>
      <p:sp>
        <p:nvSpPr>
          <p:cNvPr id="12" name="Text 9"/>
          <p:cNvSpPr txBox="1"/>
          <p:nvPr/>
        </p:nvSpPr>
        <p:spPr>
          <a:xfrm>
            <a:off x="6393028" y="3771900"/>
            <a:ext cx="5067148" cy="139446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Network and cloud</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Stores content and does heavy processing; 4G or 5G links the device to it</a:t>
            </a:r>
            <a:endParaRPr lang="en-US" sz="2000" dirty="0"/>
          </a:p>
        </p:txBody>
      </p:sp>
      <p:sp>
        <p:nvSpPr>
          <p:cNvPr id="13" name="Text 10"/>
          <p:cNvSpPr txBox="1"/>
          <p:nvPr/>
        </p:nvSpPr>
        <p:spPr>
          <a:xfrm>
            <a:off x="548640" y="5532120"/>
            <a:ext cx="11094415" cy="457200"/>
          </a:xfrm>
          <a:prstGeom prst="rect">
            <a:avLst/>
          </a:prstGeom>
          <a:noFill/>
          <a:ln/>
        </p:spPr>
        <p:txBody>
          <a:bodyPr wrap="square" lIns="0" tIns="0" rIns="0" bIns="0" rtlCol="0" anchor="ctr"/>
          <a:lstStyle/>
          <a:p>
            <a:pPr indent="0" marL="0">
              <a:buNone/>
            </a:pPr>
            <a:r>
              <a:rPr lang="en-US" sz="1600" b="1" dirty="0">
                <a:solidFill>
                  <a:srgbClr val="14213D"/>
                </a:solidFill>
                <a:latin typeface="Calibri" pitchFamily="34" charset="0"/>
                <a:ea typeface="Calibri" pitchFamily="34" charset="-122"/>
                <a:cs typeface="Calibri" pitchFamily="34" charset="-120"/>
              </a:rPr>
              <a:t>Manager's view: </a:t>
            </a:r>
            <a:pPr indent="0" marL="0">
              <a:buNone/>
            </a:pPr>
            <a:r>
              <a:rPr lang="en-US" sz="1600" dirty="0">
                <a:solidFill>
                  <a:srgbClr val="14213D"/>
                </a:solidFill>
                <a:latin typeface="Calibri" pitchFamily="34" charset="0"/>
                <a:ea typeface="Calibri" pitchFamily="34" charset="-122"/>
                <a:cs typeface="Calibri" pitchFamily="34" charset="-120"/>
              </a:rPr>
              <a:t>most of the cost is often in creating good content, not in the hardware.</a:t>
            </a:r>
            <a:endParaRPr lang="en-US" sz="16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Four types of AR, by how they track</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ARCHITECTURE OF AR SYSTEMS</a:t>
            </a:r>
            <a:endParaRPr lang="en-US" sz="1200" dirty="0"/>
          </a:p>
        </p:txBody>
      </p:sp>
      <p:sp>
        <p:nvSpPr>
          <p:cNvPr id="5" name="Shape 2"/>
          <p:cNvSpPr/>
          <p:nvPr/>
        </p:nvSpPr>
        <p:spPr>
          <a:xfrm>
            <a:off x="548640" y="1737360"/>
            <a:ext cx="5432908" cy="1988820"/>
          </a:xfrm>
          <a:prstGeom prst="roundRect">
            <a:avLst>
              <a:gd name="adj" fmla="val 4598"/>
            </a:avLst>
          </a:prstGeom>
          <a:solidFill>
            <a:srgbClr val="FFFDF8"/>
          </a:solidFill>
          <a:ln w="9525">
            <a:solidFill>
              <a:srgbClr val="E4DFD3"/>
            </a:solidFill>
            <a:prstDash val="solid"/>
          </a:ln>
        </p:spPr>
      </p:sp>
      <p:sp>
        <p:nvSpPr>
          <p:cNvPr id="6" name="Text 3"/>
          <p:cNvSpPr txBox="1"/>
          <p:nvPr/>
        </p:nvSpPr>
        <p:spPr>
          <a:xfrm>
            <a:off x="731520" y="187452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14213D"/>
                </a:solidFill>
                <a:latin typeface="Cambria" pitchFamily="34" charset="0"/>
                <a:ea typeface="Cambria" pitchFamily="34" charset="-122"/>
                <a:cs typeface="Cambria" pitchFamily="34" charset="-120"/>
              </a:rPr>
              <a:t>Marker-based</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Recognises a printed image or QR code, then shows content on it</a:t>
            </a:r>
            <a:endParaRPr lang="en-US" sz="2000" dirty="0"/>
          </a:p>
          <a:p>
            <a:pPr indent="0" marL="0">
              <a:buNone/>
            </a:pPr>
            <a:r>
              <a:rPr lang="en-US" sz="1300" i="1" dirty="0">
                <a:solidFill>
                  <a:srgbClr val="5F6672"/>
                </a:solidFill>
                <a:latin typeface="Calibri" pitchFamily="34" charset="0"/>
                <a:ea typeface="Calibri" pitchFamily="34" charset="-122"/>
                <a:cs typeface="Calibri" pitchFamily="34" charset="-120"/>
              </a:rPr>
              <a:t>e.g. scan a poster to play a video</a:t>
            </a:r>
            <a:endParaRPr lang="en-US" sz="2000" dirty="0"/>
          </a:p>
        </p:txBody>
      </p:sp>
      <p:sp>
        <p:nvSpPr>
          <p:cNvPr id="7" name="Shape 4"/>
          <p:cNvSpPr/>
          <p:nvPr/>
        </p:nvSpPr>
        <p:spPr>
          <a:xfrm>
            <a:off x="6210148" y="1737360"/>
            <a:ext cx="5432908" cy="1988820"/>
          </a:xfrm>
          <a:prstGeom prst="roundRect">
            <a:avLst>
              <a:gd name="adj" fmla="val 4598"/>
            </a:avLst>
          </a:prstGeom>
          <a:solidFill>
            <a:srgbClr val="FFFDF8"/>
          </a:solidFill>
          <a:ln w="9525">
            <a:solidFill>
              <a:srgbClr val="E4DFD3"/>
            </a:solidFill>
            <a:prstDash val="solid"/>
          </a:ln>
        </p:spPr>
      </p:sp>
      <p:sp>
        <p:nvSpPr>
          <p:cNvPr id="8" name="Text 5"/>
          <p:cNvSpPr txBox="1"/>
          <p:nvPr/>
        </p:nvSpPr>
        <p:spPr>
          <a:xfrm>
            <a:off x="6393028" y="187452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14213D"/>
                </a:solidFill>
                <a:latin typeface="Cambria" pitchFamily="34" charset="0"/>
                <a:ea typeface="Cambria" pitchFamily="34" charset="-122"/>
                <a:cs typeface="Cambria" pitchFamily="34" charset="-120"/>
              </a:rPr>
              <a:t>Markerless</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Detects floors, walls and faces directly, without a marker</a:t>
            </a:r>
            <a:endParaRPr lang="en-US" sz="2000" dirty="0"/>
          </a:p>
          <a:p>
            <a:pPr indent="0" marL="0">
              <a:buNone/>
            </a:pPr>
            <a:r>
              <a:rPr lang="en-US" sz="1300" i="1" dirty="0">
                <a:solidFill>
                  <a:srgbClr val="5F6672"/>
                </a:solidFill>
                <a:latin typeface="Calibri" pitchFamily="34" charset="0"/>
                <a:ea typeface="Calibri" pitchFamily="34" charset="-122"/>
                <a:cs typeface="Calibri" pitchFamily="34" charset="-120"/>
              </a:rPr>
              <a:t>e.g. placing virtual furniture</a:t>
            </a:r>
            <a:endParaRPr lang="en-US" sz="2000" dirty="0"/>
          </a:p>
        </p:txBody>
      </p:sp>
      <p:sp>
        <p:nvSpPr>
          <p:cNvPr id="9" name="Shape 6"/>
          <p:cNvSpPr/>
          <p:nvPr/>
        </p:nvSpPr>
        <p:spPr>
          <a:xfrm>
            <a:off x="548640" y="3954780"/>
            <a:ext cx="5432908" cy="1988820"/>
          </a:xfrm>
          <a:prstGeom prst="roundRect">
            <a:avLst>
              <a:gd name="adj" fmla="val 4598"/>
            </a:avLst>
          </a:prstGeom>
          <a:solidFill>
            <a:srgbClr val="FFFDF8"/>
          </a:solidFill>
          <a:ln w="9525">
            <a:solidFill>
              <a:srgbClr val="E4DFD3"/>
            </a:solidFill>
            <a:prstDash val="solid"/>
          </a:ln>
        </p:spPr>
      </p:sp>
      <p:sp>
        <p:nvSpPr>
          <p:cNvPr id="10" name="Text 7"/>
          <p:cNvSpPr txBox="1"/>
          <p:nvPr/>
        </p:nvSpPr>
        <p:spPr>
          <a:xfrm>
            <a:off x="731520" y="409194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14213D"/>
                </a:solidFill>
                <a:latin typeface="Cambria" pitchFamily="34" charset="0"/>
                <a:ea typeface="Cambria" pitchFamily="34" charset="-122"/>
                <a:cs typeface="Cambria" pitchFamily="34" charset="-120"/>
              </a:rPr>
              <a:t>Location-based</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Uses GPS and compass to show content at a real place</a:t>
            </a:r>
            <a:endParaRPr lang="en-US" sz="2000" dirty="0"/>
          </a:p>
          <a:p>
            <a:pPr indent="0" marL="0">
              <a:buNone/>
            </a:pPr>
            <a:r>
              <a:rPr lang="en-US" sz="1300" i="1" dirty="0">
                <a:solidFill>
                  <a:srgbClr val="5F6672"/>
                </a:solidFill>
                <a:latin typeface="Calibri" pitchFamily="34" charset="0"/>
                <a:ea typeface="Calibri" pitchFamily="34" charset="-122"/>
                <a:cs typeface="Calibri" pitchFamily="34" charset="-120"/>
              </a:rPr>
              <a:t>e.g. Pokémon GO, AR walking directions</a:t>
            </a:r>
            <a:endParaRPr lang="en-US" sz="2000" dirty="0"/>
          </a:p>
        </p:txBody>
      </p:sp>
      <p:sp>
        <p:nvSpPr>
          <p:cNvPr id="11" name="Shape 8"/>
          <p:cNvSpPr/>
          <p:nvPr/>
        </p:nvSpPr>
        <p:spPr>
          <a:xfrm>
            <a:off x="6210148" y="3954780"/>
            <a:ext cx="5432908" cy="1988820"/>
          </a:xfrm>
          <a:prstGeom prst="roundRect">
            <a:avLst>
              <a:gd name="adj" fmla="val 4598"/>
            </a:avLst>
          </a:prstGeom>
          <a:solidFill>
            <a:srgbClr val="FFFDF8"/>
          </a:solidFill>
          <a:ln w="9525">
            <a:solidFill>
              <a:srgbClr val="E4DFD3"/>
            </a:solidFill>
            <a:prstDash val="solid"/>
          </a:ln>
        </p:spPr>
      </p:sp>
      <p:sp>
        <p:nvSpPr>
          <p:cNvPr id="12" name="Text 9"/>
          <p:cNvSpPr txBox="1"/>
          <p:nvPr/>
        </p:nvSpPr>
        <p:spPr>
          <a:xfrm>
            <a:off x="6393028" y="409194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14213D"/>
                </a:solidFill>
                <a:latin typeface="Cambria" pitchFamily="34" charset="0"/>
                <a:ea typeface="Cambria" pitchFamily="34" charset="-122"/>
                <a:cs typeface="Cambria" pitchFamily="34" charset="-120"/>
              </a:rPr>
              <a:t>Projection-based</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Projects light directly onto real surfaces; no screen needed</a:t>
            </a:r>
            <a:endParaRPr lang="en-US" sz="2000" dirty="0"/>
          </a:p>
          <a:p>
            <a:pPr indent="0" marL="0">
              <a:buNone/>
            </a:pPr>
            <a:r>
              <a:rPr lang="en-US" sz="1300" i="1" dirty="0">
                <a:solidFill>
                  <a:srgbClr val="5F6672"/>
                </a:solidFill>
                <a:latin typeface="Calibri" pitchFamily="34" charset="0"/>
                <a:ea typeface="Calibri" pitchFamily="34" charset="-122"/>
                <a:cs typeface="Calibri" pitchFamily="34" charset="-120"/>
              </a:rPr>
              <a:t>e.g. a virtual keyboard on a table</a:t>
            </a:r>
            <a:endParaRPr lang="en-US" sz="20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Where the user sees AR: display devices</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ARCHITECTURE OF AR SYSTEMS</a:t>
            </a:r>
            <a:endParaRPr lang="en-US" sz="12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4415" cy="914400"/>
        </p:xfrm>
        <a:graphic>
          <a:graphicData uri="http://schemas.openxmlformats.org/drawingml/2006/table">
            <a:tbl>
              <a:tblPr/>
              <a:tblGrid>
                <a:gridCol w="2662660"/>
                <a:gridCol w="3328325"/>
                <a:gridCol w="2551715"/>
                <a:gridCol w="2551715"/>
              </a:tblGrid>
              <a:tr h="0">
                <a:tc>
                  <a:txBody>
                    <a:bodyPr/>
                    <a:lstStyle/>
                    <a:p>
                      <a:pPr indent="0" marL="0">
                        <a:buNone/>
                      </a:pPr>
                      <a:r>
                        <a:rPr lang="en-US" sz="1600" b="1" dirty="0">
                          <a:solidFill>
                            <a:srgbClr val="F7F5EF"/>
                          </a:solidFill>
                          <a:latin typeface="Calibri" pitchFamily="34" charset="0"/>
                          <a:ea typeface="Calibri" pitchFamily="34" charset="-122"/>
                          <a:cs typeface="Calibri" pitchFamily="34" charset="-120"/>
                        </a:rPr>
                        <a:t>Device</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600" b="1" dirty="0">
                          <a:solidFill>
                            <a:srgbClr val="F7F5EF"/>
                          </a:solidFill>
                          <a:latin typeface="Calibri" pitchFamily="34" charset="0"/>
                          <a:ea typeface="Calibri" pitchFamily="34" charset="-122"/>
                          <a:cs typeface="Calibri" pitchFamily="34" charset="-120"/>
                        </a:rPr>
                        <a:t>Examples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600" b="1" dirty="0">
                          <a:solidFill>
                            <a:srgbClr val="F7F5EF"/>
                          </a:solidFill>
                          <a:latin typeface="Calibri" pitchFamily="34" charset="0"/>
                          <a:ea typeface="Calibri" pitchFamily="34" charset="-122"/>
                          <a:cs typeface="Calibri" pitchFamily="34" charset="-120"/>
                        </a:rPr>
                        <a:t>Strength</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600" b="1" dirty="0">
                          <a:solidFill>
                            <a:srgbClr val="F7F5EF"/>
                          </a:solidFill>
                          <a:latin typeface="Calibri" pitchFamily="34" charset="0"/>
                          <a:ea typeface="Calibri" pitchFamily="34" charset="-122"/>
                          <a:cs typeface="Calibri" pitchFamily="34" charset="-120"/>
                        </a:rPr>
                        <a:t>Limitation</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r>
              <a:tr h="0">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Handheld</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Smartphones, tablets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Cheap, widely owned</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Hands not free</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Smart glasses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Lightweight AR glasses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Hands-free</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Small view, costly</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Headsets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HoloLens, Apple Vision Pro</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Rich, immersive</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Very expensive, heavy</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Head-up displays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Car windscreens, pilot visors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Eyes stay on the road</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Fixed to one place</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Projectors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Projection on walls or products</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No device to wear</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600" dirty="0">
                          <a:solidFill>
                            <a:srgbClr val="3E4756"/>
                          </a:solidFill>
                          <a:latin typeface="Calibri" pitchFamily="34" charset="0"/>
                          <a:ea typeface="Calibri" pitchFamily="34" charset="-122"/>
                          <a:cs typeface="Calibri" pitchFamily="34" charset="-120"/>
                        </a:rPr>
                        <a:t>Needs dim light</a:t>
                      </a:r>
                      <a:endParaRPr lang="en-US" sz="16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bl>
          </a:graphicData>
        </a:graphic>
      </p:graphicFrame>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058400" cy="1371600"/>
          </a:xfrm>
          <a:prstGeom prst="rect">
            <a:avLst/>
          </a:prstGeom>
          <a:noFill/>
          <a:ln/>
        </p:spPr>
        <p:txBody>
          <a:bodyPr wrap="square" lIns="0" tIns="0" rIns="0" bIns="0" rtlCol="0" anchor="t"/>
          <a:lstStyle/>
          <a:p>
            <a:pPr algn="l" indent="0" marL="0">
              <a:buNone/>
            </a:pPr>
            <a:r>
              <a:rPr lang="en-US" sz="4400" b="1" dirty="0">
                <a:solidFill>
                  <a:srgbClr val="F7F5EF"/>
                </a:solidFill>
                <a:latin typeface="Cambria" pitchFamily="34" charset="0"/>
                <a:ea typeface="Cambria" pitchFamily="34" charset="-122"/>
                <a:cs typeface="Cambria" pitchFamily="34" charset="-120"/>
              </a:rPr>
              <a:t>Applications of AR systems</a:t>
            </a:r>
            <a:endParaRPr lang="en-US" sz="4400" dirty="0"/>
          </a:p>
        </p:txBody>
      </p:sp>
      <p:sp>
        <p:nvSpPr>
          <p:cNvPr id="4" name="Text 1"/>
          <p:cNvSpPr txBox="1"/>
          <p:nvPr/>
        </p:nvSpPr>
        <p:spPr>
          <a:xfrm>
            <a:off x="548640" y="1828800"/>
            <a:ext cx="11094415" cy="274320"/>
          </a:xfrm>
          <a:prstGeom prst="rect">
            <a:avLst/>
          </a:prstGeom>
          <a:noFill/>
          <a:ln/>
        </p:spPr>
        <p:txBody>
          <a:bodyPr wrap="square" lIns="0" tIns="0" rIns="0" bIns="0" rtlCol="0" anchor="ctr"/>
          <a:lstStyle/>
          <a:p>
            <a:pPr indent="0" marL="0">
              <a:buNone/>
            </a:pPr>
            <a:r>
              <a:rPr lang="en-US" sz="1200" b="1" spc="200" kern="0" dirty="0">
                <a:solidFill>
                  <a:srgbClr val="F2A66B"/>
                </a:solidFill>
                <a:latin typeface="Calibri" pitchFamily="34" charset="0"/>
                <a:ea typeface="Calibri" pitchFamily="34" charset="-122"/>
                <a:cs typeface="Calibri" pitchFamily="34" charset="-120"/>
              </a:rPr>
              <a:t>PART 3</a:t>
            </a:r>
            <a:endParaRPr lang="en-US" sz="1200" dirty="0"/>
          </a:p>
        </p:txBody>
      </p:sp>
      <p:sp>
        <p:nvSpPr>
          <p:cNvPr id="5" name="Text 2"/>
          <p:cNvSpPr txBox="1"/>
          <p:nvPr/>
        </p:nvSpPr>
        <p:spPr>
          <a:xfrm>
            <a:off x="548640" y="3840480"/>
            <a:ext cx="9144000" cy="914400"/>
          </a:xfrm>
          <a:prstGeom prst="rect">
            <a:avLst/>
          </a:prstGeom>
          <a:noFill/>
          <a:ln/>
        </p:spPr>
        <p:txBody>
          <a:bodyPr wrap="square" lIns="0" tIns="0" rIns="0" bIns="0" rtlCol="0" anchor="ctr"/>
          <a:lstStyle/>
          <a:p>
            <a:pPr indent="0" marL="0">
              <a:buNone/>
            </a:pPr>
            <a:r>
              <a:rPr lang="en-US" sz="2000" dirty="0">
                <a:solidFill>
                  <a:srgbClr val="C9D3E3"/>
                </a:solidFill>
                <a:latin typeface="Calibri" pitchFamily="34" charset="0"/>
                <a:ea typeface="Calibri" pitchFamily="34" charset="-122"/>
                <a:cs typeface="Calibri" pitchFamily="34" charset="-120"/>
              </a:rPr>
              <a:t>Business · Education · Medicine · Entertainment, and what this means for Uganda</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Three everyday AR scenes</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AR IN ACTION</a:t>
            </a:r>
            <a:endParaRPr lang="en-US" sz="1200" dirty="0"/>
          </a:p>
        </p:txBody>
      </p:sp>
      <p:sp>
        <p:nvSpPr>
          <p:cNvPr id="5" name="Shape 2"/>
          <p:cNvSpPr/>
          <p:nvPr/>
        </p:nvSpPr>
        <p:spPr>
          <a:xfrm>
            <a:off x="548640" y="1691640"/>
            <a:ext cx="3545738" cy="4434840"/>
          </a:xfrm>
          <a:prstGeom prst="roundRect">
            <a:avLst>
              <a:gd name="adj" fmla="val 2579"/>
            </a:avLst>
          </a:prstGeom>
          <a:solidFill>
            <a:srgbClr val="FFFDF8"/>
          </a:solidFill>
          <a:ln w="9525">
            <a:solidFill>
              <a:srgbClr val="E4DFD3"/>
            </a:solidFill>
            <a:prstDash val="solid"/>
          </a:ln>
        </p:spPr>
      </p:sp>
      <p:pic>
        <p:nvPicPr>
          <p:cNvPr id="6" name="Image 0" descr="Face filters illustration">    </p:cNvPr>
          <p:cNvPicPr>
            <a:picLocks noChangeAspect="1"/>
          </p:cNvPicPr>
          <p:nvPr/>
        </p:nvPicPr>
        <p:blipFill>
          <a:blip r:embed="rId1"/>
          <a:stretch>
            <a:fillRect/>
          </a:stretch>
        </p:blipFill>
        <p:spPr>
          <a:xfrm>
            <a:off x="731520" y="1874520"/>
            <a:ext cx="3179978" cy="1987487"/>
          </a:xfrm>
          <a:prstGeom prst="rect">
            <a:avLst/>
          </a:prstGeom>
        </p:spPr>
      </p:pic>
      <p:sp>
        <p:nvSpPr>
          <p:cNvPr id="7" name="Text 3"/>
          <p:cNvSpPr txBox="1"/>
          <p:nvPr/>
        </p:nvSpPr>
        <p:spPr>
          <a:xfrm>
            <a:off x="731520" y="4434840"/>
            <a:ext cx="3179978" cy="1554480"/>
          </a:xfrm>
          <a:prstGeom prst="rect">
            <a:avLst/>
          </a:prstGeom>
          <a:noFill/>
          <a:ln/>
        </p:spPr>
        <p:txBody>
          <a:bodyPr wrap="square" lIns="0" tIns="0" rIns="0" bIns="0" rtlCol="0" anchor="t"/>
          <a:lstStyle/>
          <a:p>
            <a:pPr indent="0" marL="0">
              <a:spcAft>
                <a:spcPts val="600"/>
              </a:spcAft>
              <a:buNone/>
            </a:pPr>
            <a:r>
              <a:rPr lang="en-US" sz="1800" b="1" dirty="0">
                <a:solidFill>
                  <a:srgbClr val="14213D"/>
                </a:solidFill>
                <a:latin typeface="Cambria" pitchFamily="34" charset="0"/>
                <a:ea typeface="Cambria" pitchFamily="34" charset="-122"/>
                <a:cs typeface="Cambria" pitchFamily="34" charset="-120"/>
              </a:rPr>
              <a:t>Face filters</a:t>
            </a:r>
            <a:endParaRPr lang="en-US" sz="1800" dirty="0"/>
          </a:p>
          <a:p>
            <a:pPr indent="0" marL="0">
              <a:buNone/>
            </a:pPr>
            <a:r>
              <a:rPr lang="en-US" sz="1500" dirty="0">
                <a:solidFill>
                  <a:srgbClr val="3E4756"/>
                </a:solidFill>
                <a:latin typeface="Calibri" pitchFamily="34" charset="0"/>
                <a:ea typeface="Calibri" pitchFamily="34" charset="-122"/>
                <a:cs typeface="Calibri" pitchFamily="34" charset="-120"/>
              </a:rPr>
              <a:t>The camera tracks your face and adds virtual glasses in real time</a:t>
            </a:r>
            <a:endParaRPr lang="en-US" sz="1800" dirty="0"/>
          </a:p>
        </p:txBody>
      </p:sp>
      <p:sp>
        <p:nvSpPr>
          <p:cNvPr id="8" name="Shape 4"/>
          <p:cNvSpPr/>
          <p:nvPr/>
        </p:nvSpPr>
        <p:spPr>
          <a:xfrm>
            <a:off x="4322978" y="1691640"/>
            <a:ext cx="3545738" cy="4434840"/>
          </a:xfrm>
          <a:prstGeom prst="roundRect">
            <a:avLst>
              <a:gd name="adj" fmla="val 2579"/>
            </a:avLst>
          </a:prstGeom>
          <a:solidFill>
            <a:srgbClr val="FFFDF8"/>
          </a:solidFill>
          <a:ln w="9525">
            <a:solidFill>
              <a:srgbClr val="E4DFD3"/>
            </a:solidFill>
            <a:prstDash val="solid"/>
          </a:ln>
        </p:spPr>
      </p:sp>
      <p:pic>
        <p:nvPicPr>
          <p:cNvPr id="9" name="Image 1" descr="AR navigation illustration">    </p:cNvPr>
          <p:cNvPicPr>
            <a:picLocks noChangeAspect="1"/>
          </p:cNvPicPr>
          <p:nvPr/>
        </p:nvPicPr>
        <p:blipFill>
          <a:blip r:embed="rId2"/>
          <a:stretch>
            <a:fillRect/>
          </a:stretch>
        </p:blipFill>
        <p:spPr>
          <a:xfrm>
            <a:off x="4505858" y="1874520"/>
            <a:ext cx="3179978" cy="1987487"/>
          </a:xfrm>
          <a:prstGeom prst="rect">
            <a:avLst/>
          </a:prstGeom>
        </p:spPr>
      </p:pic>
      <p:sp>
        <p:nvSpPr>
          <p:cNvPr id="10" name="Text 5"/>
          <p:cNvSpPr txBox="1"/>
          <p:nvPr/>
        </p:nvSpPr>
        <p:spPr>
          <a:xfrm>
            <a:off x="4505858" y="4434840"/>
            <a:ext cx="3179978" cy="1554480"/>
          </a:xfrm>
          <a:prstGeom prst="rect">
            <a:avLst/>
          </a:prstGeom>
          <a:noFill/>
          <a:ln/>
        </p:spPr>
        <p:txBody>
          <a:bodyPr wrap="square" lIns="0" tIns="0" rIns="0" bIns="0" rtlCol="0" anchor="t"/>
          <a:lstStyle/>
          <a:p>
            <a:pPr indent="0" marL="0">
              <a:spcAft>
                <a:spcPts val="600"/>
              </a:spcAft>
              <a:buNone/>
            </a:pPr>
            <a:r>
              <a:rPr lang="en-US" sz="1800" b="1" dirty="0">
                <a:solidFill>
                  <a:srgbClr val="14213D"/>
                </a:solidFill>
                <a:latin typeface="Cambria" pitchFamily="34" charset="0"/>
                <a:ea typeface="Cambria" pitchFamily="34" charset="-122"/>
                <a:cs typeface="Cambria" pitchFamily="34" charset="-120"/>
              </a:rPr>
              <a:t>AR navigation</a:t>
            </a:r>
            <a:endParaRPr lang="en-US" sz="1800" dirty="0"/>
          </a:p>
          <a:p>
            <a:pPr indent="0" marL="0">
              <a:buNone/>
            </a:pPr>
            <a:r>
              <a:rPr lang="en-US" sz="1500" dirty="0">
                <a:solidFill>
                  <a:srgbClr val="3E4756"/>
                </a:solidFill>
                <a:latin typeface="Calibri" pitchFamily="34" charset="0"/>
                <a:ea typeface="Calibri" pitchFamily="34" charset="-122"/>
                <a:cs typeface="Calibri" pitchFamily="34" charset="-120"/>
              </a:rPr>
              <a:t>Arrows are drawn on the real street to show you the way</a:t>
            </a:r>
            <a:endParaRPr lang="en-US" sz="1800" dirty="0"/>
          </a:p>
        </p:txBody>
      </p:sp>
      <p:sp>
        <p:nvSpPr>
          <p:cNvPr id="11" name="Shape 6"/>
          <p:cNvSpPr/>
          <p:nvPr/>
        </p:nvSpPr>
        <p:spPr>
          <a:xfrm>
            <a:off x="8097317" y="1691640"/>
            <a:ext cx="3545738" cy="4434840"/>
          </a:xfrm>
          <a:prstGeom prst="roundRect">
            <a:avLst>
              <a:gd name="adj" fmla="val 2579"/>
            </a:avLst>
          </a:prstGeom>
          <a:solidFill>
            <a:srgbClr val="FFFDF8"/>
          </a:solidFill>
          <a:ln w="9525">
            <a:solidFill>
              <a:srgbClr val="E4DFD3"/>
            </a:solidFill>
            <a:prstDash val="solid"/>
          </a:ln>
        </p:spPr>
      </p:sp>
      <p:pic>
        <p:nvPicPr>
          <p:cNvPr id="12" name="Image 2" descr="Remote expert illustration">    </p:cNvPr>
          <p:cNvPicPr>
            <a:picLocks noChangeAspect="1"/>
          </p:cNvPicPr>
          <p:nvPr/>
        </p:nvPicPr>
        <p:blipFill>
          <a:blip r:embed="rId3"/>
          <a:stretch>
            <a:fillRect/>
          </a:stretch>
        </p:blipFill>
        <p:spPr>
          <a:xfrm>
            <a:off x="8280197" y="1874520"/>
            <a:ext cx="3179978" cy="1987487"/>
          </a:xfrm>
          <a:prstGeom prst="rect">
            <a:avLst/>
          </a:prstGeom>
        </p:spPr>
      </p:pic>
      <p:sp>
        <p:nvSpPr>
          <p:cNvPr id="13" name="Text 7"/>
          <p:cNvSpPr txBox="1"/>
          <p:nvPr/>
        </p:nvSpPr>
        <p:spPr>
          <a:xfrm>
            <a:off x="8280197" y="4434840"/>
            <a:ext cx="3179978" cy="1554480"/>
          </a:xfrm>
          <a:prstGeom prst="rect">
            <a:avLst/>
          </a:prstGeom>
          <a:noFill/>
          <a:ln/>
        </p:spPr>
        <p:txBody>
          <a:bodyPr wrap="square" lIns="0" tIns="0" rIns="0" bIns="0" rtlCol="0" anchor="t"/>
          <a:lstStyle/>
          <a:p>
            <a:pPr indent="0" marL="0">
              <a:spcAft>
                <a:spcPts val="600"/>
              </a:spcAft>
              <a:buNone/>
            </a:pPr>
            <a:r>
              <a:rPr lang="en-US" sz="1800" b="1" dirty="0">
                <a:solidFill>
                  <a:srgbClr val="14213D"/>
                </a:solidFill>
                <a:latin typeface="Cambria" pitchFamily="34" charset="0"/>
                <a:ea typeface="Cambria" pitchFamily="34" charset="-122"/>
                <a:cs typeface="Cambria" pitchFamily="34" charset="-120"/>
              </a:rPr>
              <a:t>Remote expert</a:t>
            </a:r>
            <a:endParaRPr lang="en-US" sz="1800" dirty="0"/>
          </a:p>
          <a:p>
            <a:pPr indent="0" marL="0">
              <a:buNone/>
            </a:pPr>
            <a:r>
              <a:rPr lang="en-US" sz="1500" dirty="0">
                <a:solidFill>
                  <a:srgbClr val="3E4756"/>
                </a:solidFill>
                <a:latin typeface="Calibri" pitchFamily="34" charset="0"/>
                <a:ea typeface="Calibri" pitchFamily="34" charset="-122"/>
                <a:cs typeface="Calibri" pitchFamily="34" charset="-120"/>
              </a:rPr>
              <a:t>A distant engineer marks the faulty part on the technician's live view</a:t>
            </a:r>
            <a:endParaRPr lang="en-US" sz="18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AR in business</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APPLICATIONS OF AR</a:t>
            </a:r>
            <a:endParaRPr lang="en-US" sz="1200" dirty="0"/>
          </a:p>
        </p:txBody>
      </p:sp>
      <p:sp>
        <p:nvSpPr>
          <p:cNvPr id="5" name="Text 2"/>
          <p:cNvSpPr txBox="1"/>
          <p:nvPr/>
        </p:nvSpPr>
        <p:spPr>
          <a:xfrm>
            <a:off x="548640" y="1783080"/>
            <a:ext cx="5120640" cy="960120"/>
          </a:xfrm>
          <a:prstGeom prst="rect">
            <a:avLst/>
          </a:prstGeom>
          <a:noFill/>
          <a:ln/>
        </p:spPr>
        <p:txBody>
          <a:bodyPr wrap="square" lIns="0" tIns="0" rIns="0" bIns="0" rtlCol="0" anchor="t"/>
          <a:lstStyle/>
          <a:p>
            <a:pPr indent="0" marL="0">
              <a:spcAft>
                <a:spcPts val="300"/>
              </a:spcAft>
              <a:buNone/>
            </a:pPr>
            <a:r>
              <a:rPr lang="en-US" sz="1700" b="1" dirty="0">
                <a:solidFill>
                  <a:srgbClr val="2A6F97"/>
                </a:solidFill>
                <a:latin typeface="Cambria" pitchFamily="34" charset="0"/>
                <a:ea typeface="Cambria" pitchFamily="34" charset="-122"/>
                <a:cs typeface="Cambria" pitchFamily="34" charset="-120"/>
              </a:rPr>
              <a:t>Warehouse and logistics</a:t>
            </a:r>
            <a:endParaRPr lang="en-US" sz="1700" dirty="0"/>
          </a:p>
          <a:p>
            <a:pPr indent="0" marL="0">
              <a:buNone/>
            </a:pPr>
            <a:r>
              <a:rPr lang="en-US" sz="1400" dirty="0">
                <a:solidFill>
                  <a:srgbClr val="3E4756"/>
                </a:solidFill>
                <a:latin typeface="Calibri" pitchFamily="34" charset="0"/>
                <a:ea typeface="Calibri" pitchFamily="34" charset="-122"/>
                <a:cs typeface="Calibri" pitchFamily="34" charset="-120"/>
              </a:rPr>
              <a:t>The screen shows the next item to pick, the shelf and the route</a:t>
            </a:r>
            <a:endParaRPr lang="en-US" sz="1700" dirty="0"/>
          </a:p>
        </p:txBody>
      </p:sp>
      <p:sp>
        <p:nvSpPr>
          <p:cNvPr id="6" name="Shape 3"/>
          <p:cNvSpPr/>
          <p:nvPr/>
        </p:nvSpPr>
        <p:spPr>
          <a:xfrm>
            <a:off x="548640" y="2724912"/>
            <a:ext cx="5120640" cy="0"/>
          </a:xfrm>
          <a:prstGeom prst="line">
            <a:avLst/>
          </a:prstGeom>
          <a:noFill/>
          <a:ln w="9525">
            <a:solidFill>
              <a:srgbClr val="E4DFD3"/>
            </a:solidFill>
            <a:prstDash val="solid"/>
          </a:ln>
        </p:spPr>
      </p:sp>
      <p:sp>
        <p:nvSpPr>
          <p:cNvPr id="7" name="Text 4"/>
          <p:cNvSpPr txBox="1"/>
          <p:nvPr/>
        </p:nvSpPr>
        <p:spPr>
          <a:xfrm>
            <a:off x="548640" y="2834640"/>
            <a:ext cx="5120640" cy="960120"/>
          </a:xfrm>
          <a:prstGeom prst="rect">
            <a:avLst/>
          </a:prstGeom>
          <a:noFill/>
          <a:ln/>
        </p:spPr>
        <p:txBody>
          <a:bodyPr wrap="square" lIns="0" tIns="0" rIns="0" bIns="0" rtlCol="0" anchor="t"/>
          <a:lstStyle/>
          <a:p>
            <a:pPr indent="0" marL="0">
              <a:spcAft>
                <a:spcPts val="300"/>
              </a:spcAft>
              <a:buNone/>
            </a:pPr>
            <a:r>
              <a:rPr lang="en-US" sz="1700" b="1" dirty="0">
                <a:solidFill>
                  <a:srgbClr val="2A6F97"/>
                </a:solidFill>
                <a:latin typeface="Cambria" pitchFamily="34" charset="0"/>
                <a:ea typeface="Cambria" pitchFamily="34" charset="-122"/>
                <a:cs typeface="Cambria" pitchFamily="34" charset="-120"/>
              </a:rPr>
              <a:t>Try before you buy</a:t>
            </a:r>
            <a:endParaRPr lang="en-US" sz="1700" dirty="0"/>
          </a:p>
          <a:p>
            <a:pPr indent="0" marL="0">
              <a:buNone/>
            </a:pPr>
            <a:r>
              <a:rPr lang="en-US" sz="1400" dirty="0">
                <a:solidFill>
                  <a:srgbClr val="3E4756"/>
                </a:solidFill>
                <a:latin typeface="Calibri" pitchFamily="34" charset="0"/>
                <a:ea typeface="Calibri" pitchFamily="34" charset="-122"/>
                <a:cs typeface="Calibri" pitchFamily="34" charset="-120"/>
              </a:rPr>
              <a:t>See furniture in your room, or glasses and make-up on yourself</a:t>
            </a:r>
            <a:endParaRPr lang="en-US" sz="1700" dirty="0"/>
          </a:p>
        </p:txBody>
      </p:sp>
      <p:sp>
        <p:nvSpPr>
          <p:cNvPr id="8" name="Shape 5"/>
          <p:cNvSpPr/>
          <p:nvPr/>
        </p:nvSpPr>
        <p:spPr>
          <a:xfrm>
            <a:off x="548640" y="3776472"/>
            <a:ext cx="5120640" cy="0"/>
          </a:xfrm>
          <a:prstGeom prst="line">
            <a:avLst/>
          </a:prstGeom>
          <a:noFill/>
          <a:ln w="9525">
            <a:solidFill>
              <a:srgbClr val="E4DFD3"/>
            </a:solidFill>
            <a:prstDash val="solid"/>
          </a:ln>
        </p:spPr>
      </p:sp>
      <p:sp>
        <p:nvSpPr>
          <p:cNvPr id="9" name="Text 6"/>
          <p:cNvSpPr txBox="1"/>
          <p:nvPr/>
        </p:nvSpPr>
        <p:spPr>
          <a:xfrm>
            <a:off x="548640" y="3886200"/>
            <a:ext cx="5120640" cy="960120"/>
          </a:xfrm>
          <a:prstGeom prst="rect">
            <a:avLst/>
          </a:prstGeom>
          <a:noFill/>
          <a:ln/>
        </p:spPr>
        <p:txBody>
          <a:bodyPr wrap="square" lIns="0" tIns="0" rIns="0" bIns="0" rtlCol="0" anchor="t"/>
          <a:lstStyle/>
          <a:p>
            <a:pPr indent="0" marL="0">
              <a:spcAft>
                <a:spcPts val="300"/>
              </a:spcAft>
              <a:buNone/>
            </a:pPr>
            <a:r>
              <a:rPr lang="en-US" sz="1700" b="1" dirty="0">
                <a:solidFill>
                  <a:srgbClr val="2A6F97"/>
                </a:solidFill>
                <a:latin typeface="Cambria" pitchFamily="34" charset="0"/>
                <a:ea typeface="Cambria" pitchFamily="34" charset="-122"/>
                <a:cs typeface="Cambria" pitchFamily="34" charset="-120"/>
              </a:rPr>
              <a:t>Remote maintenance</a:t>
            </a:r>
            <a:endParaRPr lang="en-US" sz="1700" dirty="0"/>
          </a:p>
          <a:p>
            <a:pPr indent="0" marL="0">
              <a:buNone/>
            </a:pPr>
            <a:r>
              <a:rPr lang="en-US" sz="1400" dirty="0">
                <a:solidFill>
                  <a:srgbClr val="3E4756"/>
                </a:solidFill>
                <a:latin typeface="Calibri" pitchFamily="34" charset="0"/>
                <a:ea typeface="Calibri" pitchFamily="34" charset="-122"/>
                <a:cs typeface="Calibri" pitchFamily="34" charset="-120"/>
              </a:rPr>
              <a:t>A distant expert draws instructions on the machine a technician sees</a:t>
            </a:r>
            <a:endParaRPr lang="en-US" sz="1700" dirty="0"/>
          </a:p>
        </p:txBody>
      </p:sp>
      <p:sp>
        <p:nvSpPr>
          <p:cNvPr id="10" name="Shape 7"/>
          <p:cNvSpPr/>
          <p:nvPr/>
        </p:nvSpPr>
        <p:spPr>
          <a:xfrm>
            <a:off x="548640" y="4828032"/>
            <a:ext cx="5120640" cy="0"/>
          </a:xfrm>
          <a:prstGeom prst="line">
            <a:avLst/>
          </a:prstGeom>
          <a:noFill/>
          <a:ln w="9525">
            <a:solidFill>
              <a:srgbClr val="E4DFD3"/>
            </a:solidFill>
            <a:prstDash val="solid"/>
          </a:ln>
        </p:spPr>
      </p:sp>
      <p:sp>
        <p:nvSpPr>
          <p:cNvPr id="11" name="Text 8"/>
          <p:cNvSpPr txBox="1"/>
          <p:nvPr/>
        </p:nvSpPr>
        <p:spPr>
          <a:xfrm>
            <a:off x="548640" y="4937760"/>
            <a:ext cx="5120640" cy="960120"/>
          </a:xfrm>
          <a:prstGeom prst="rect">
            <a:avLst/>
          </a:prstGeom>
          <a:noFill/>
          <a:ln/>
        </p:spPr>
        <p:txBody>
          <a:bodyPr wrap="square" lIns="0" tIns="0" rIns="0" bIns="0" rtlCol="0" anchor="t"/>
          <a:lstStyle/>
          <a:p>
            <a:pPr indent="0" marL="0">
              <a:spcAft>
                <a:spcPts val="300"/>
              </a:spcAft>
              <a:buNone/>
            </a:pPr>
            <a:r>
              <a:rPr lang="en-US" sz="1700" b="1" dirty="0">
                <a:solidFill>
                  <a:srgbClr val="2A6F97"/>
                </a:solidFill>
                <a:latin typeface="Cambria" pitchFamily="34" charset="0"/>
                <a:ea typeface="Cambria" pitchFamily="34" charset="-122"/>
                <a:cs typeface="Cambria" pitchFamily="34" charset="-120"/>
              </a:rPr>
              <a:t>Marketing and branding</a:t>
            </a:r>
            <a:endParaRPr lang="en-US" sz="1700" dirty="0"/>
          </a:p>
          <a:p>
            <a:pPr indent="0" marL="0">
              <a:buNone/>
            </a:pPr>
            <a:r>
              <a:rPr lang="en-US" sz="1400" dirty="0">
                <a:solidFill>
                  <a:srgbClr val="3E4756"/>
                </a:solidFill>
                <a:latin typeface="Calibri" pitchFamily="34" charset="0"/>
                <a:ea typeface="Calibri" pitchFamily="34" charset="-122"/>
                <a:cs typeface="Calibri" pitchFamily="34" charset="-120"/>
              </a:rPr>
              <a:t>Scan a label or billboard to unlock videos, games or product details</a:t>
            </a:r>
            <a:endParaRPr lang="en-US" sz="1700" dirty="0"/>
          </a:p>
        </p:txBody>
      </p:sp>
      <p:pic>
        <p:nvPicPr>
          <p:cNvPr id="12" name="Image 0" descr="Tablet in a warehouse showing items to pick, shelf labels and a route arrow">    </p:cNvPr>
          <p:cNvPicPr>
            <a:picLocks noChangeAspect="1"/>
          </p:cNvPicPr>
          <p:nvPr/>
        </p:nvPicPr>
        <p:blipFill>
          <a:blip r:embed="rId1"/>
          <a:stretch>
            <a:fillRect/>
          </a:stretch>
        </p:blipFill>
        <p:spPr>
          <a:xfrm>
            <a:off x="5943600" y="1600200"/>
            <a:ext cx="5696712" cy="4104083"/>
          </a:xfrm>
          <a:prstGeom prst="rect">
            <a:avLst/>
          </a:prstGeom>
        </p:spPr>
      </p:pic>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AR in education</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APPLICATIONS OF AR</a:t>
            </a:r>
            <a:endParaRPr lang="en-US" sz="1200" dirty="0"/>
          </a:p>
        </p:txBody>
      </p:sp>
      <p:pic>
        <p:nvPicPr>
          <p:cNvPr id="5" name="Image 0" descr="Student with a tablet over a textbook showing a labelled 3D cell">    </p:cNvPr>
          <p:cNvPicPr>
            <a:picLocks noChangeAspect="1"/>
          </p:cNvPicPr>
          <p:nvPr/>
        </p:nvPicPr>
        <p:blipFill>
          <a:blip r:embed="rId1"/>
          <a:stretch>
            <a:fillRect/>
          </a:stretch>
        </p:blipFill>
        <p:spPr>
          <a:xfrm>
            <a:off x="548640" y="1600200"/>
            <a:ext cx="5394960" cy="4272700"/>
          </a:xfrm>
          <a:prstGeom prst="rect">
            <a:avLst/>
          </a:prstGeom>
        </p:spPr>
      </p:pic>
      <p:sp>
        <p:nvSpPr>
          <p:cNvPr id="6" name="Text 2"/>
          <p:cNvSpPr txBox="1"/>
          <p:nvPr/>
        </p:nvSpPr>
        <p:spPr>
          <a:xfrm>
            <a:off x="6263640" y="1783080"/>
            <a:ext cx="5376672" cy="960120"/>
          </a:xfrm>
          <a:prstGeom prst="rect">
            <a:avLst/>
          </a:prstGeom>
          <a:noFill/>
          <a:ln/>
        </p:spPr>
        <p:txBody>
          <a:bodyPr wrap="square" lIns="0" tIns="0" rIns="0" bIns="0" rtlCol="0" anchor="t"/>
          <a:lstStyle/>
          <a:p>
            <a:pPr indent="0" marL="0">
              <a:spcAft>
                <a:spcPts val="300"/>
              </a:spcAft>
              <a:buNone/>
            </a:pPr>
            <a:r>
              <a:rPr lang="en-US" sz="1700" b="1" dirty="0">
                <a:solidFill>
                  <a:srgbClr val="2A6F97"/>
                </a:solidFill>
                <a:latin typeface="Cambria" pitchFamily="34" charset="0"/>
                <a:ea typeface="Cambria" pitchFamily="34" charset="-122"/>
                <a:cs typeface="Cambria" pitchFamily="34" charset="-120"/>
              </a:rPr>
              <a:t>Living textbooks</a:t>
            </a:r>
            <a:endParaRPr lang="en-US" sz="1700" dirty="0"/>
          </a:p>
          <a:p>
            <a:pPr indent="0" marL="0">
              <a:buNone/>
            </a:pPr>
            <a:r>
              <a:rPr lang="en-US" sz="1400" dirty="0">
                <a:solidFill>
                  <a:srgbClr val="3E4756"/>
                </a:solidFill>
                <a:latin typeface="Calibri" pitchFamily="34" charset="0"/>
                <a:ea typeface="Calibri" pitchFamily="34" charset="-122"/>
                <a:cs typeface="Calibri" pitchFamily="34" charset="-120"/>
              </a:rPr>
              <a:t>Point a tablet at the page and a labelled 3D cell rises out of the book</a:t>
            </a:r>
            <a:endParaRPr lang="en-US" sz="1700" dirty="0"/>
          </a:p>
        </p:txBody>
      </p:sp>
      <p:sp>
        <p:nvSpPr>
          <p:cNvPr id="7" name="Shape 3"/>
          <p:cNvSpPr/>
          <p:nvPr/>
        </p:nvSpPr>
        <p:spPr>
          <a:xfrm>
            <a:off x="6263640" y="2724912"/>
            <a:ext cx="5376672" cy="0"/>
          </a:xfrm>
          <a:prstGeom prst="line">
            <a:avLst/>
          </a:prstGeom>
          <a:noFill/>
          <a:ln w="9525">
            <a:solidFill>
              <a:srgbClr val="E4DFD3"/>
            </a:solidFill>
            <a:prstDash val="solid"/>
          </a:ln>
        </p:spPr>
      </p:sp>
      <p:sp>
        <p:nvSpPr>
          <p:cNvPr id="8" name="Text 4"/>
          <p:cNvSpPr txBox="1"/>
          <p:nvPr/>
        </p:nvSpPr>
        <p:spPr>
          <a:xfrm>
            <a:off x="6263640" y="2834640"/>
            <a:ext cx="5376672" cy="960120"/>
          </a:xfrm>
          <a:prstGeom prst="rect">
            <a:avLst/>
          </a:prstGeom>
          <a:noFill/>
          <a:ln/>
        </p:spPr>
        <p:txBody>
          <a:bodyPr wrap="square" lIns="0" tIns="0" rIns="0" bIns="0" rtlCol="0" anchor="t"/>
          <a:lstStyle/>
          <a:p>
            <a:pPr indent="0" marL="0">
              <a:spcAft>
                <a:spcPts val="300"/>
              </a:spcAft>
              <a:buNone/>
            </a:pPr>
            <a:r>
              <a:rPr lang="en-US" sz="1700" b="1" dirty="0">
                <a:solidFill>
                  <a:srgbClr val="2A6F97"/>
                </a:solidFill>
                <a:latin typeface="Cambria" pitchFamily="34" charset="0"/>
                <a:ea typeface="Cambria" pitchFamily="34" charset="-122"/>
                <a:cs typeface="Cambria" pitchFamily="34" charset="-120"/>
              </a:rPr>
              <a:t>Safe practice</a:t>
            </a:r>
            <a:endParaRPr lang="en-US" sz="1700" dirty="0"/>
          </a:p>
          <a:p>
            <a:pPr indent="0" marL="0">
              <a:buNone/>
            </a:pPr>
            <a:r>
              <a:rPr lang="en-US" sz="1400" dirty="0">
                <a:solidFill>
                  <a:srgbClr val="3E4756"/>
                </a:solidFill>
                <a:latin typeface="Calibri" pitchFamily="34" charset="0"/>
                <a:ea typeface="Calibri" pitchFamily="34" charset="-122"/>
                <a:cs typeface="Calibri" pitchFamily="34" charset="-120"/>
              </a:rPr>
              <a:t>Technical and vocational students rehearse on virtual engines or circuits</a:t>
            </a:r>
            <a:endParaRPr lang="en-US" sz="1700" dirty="0"/>
          </a:p>
        </p:txBody>
      </p:sp>
      <p:sp>
        <p:nvSpPr>
          <p:cNvPr id="9" name="Shape 5"/>
          <p:cNvSpPr/>
          <p:nvPr/>
        </p:nvSpPr>
        <p:spPr>
          <a:xfrm>
            <a:off x="6263640" y="3776472"/>
            <a:ext cx="5376672" cy="0"/>
          </a:xfrm>
          <a:prstGeom prst="line">
            <a:avLst/>
          </a:prstGeom>
          <a:noFill/>
          <a:ln w="9525">
            <a:solidFill>
              <a:srgbClr val="E4DFD3"/>
            </a:solidFill>
            <a:prstDash val="solid"/>
          </a:ln>
        </p:spPr>
      </p:sp>
      <p:sp>
        <p:nvSpPr>
          <p:cNvPr id="10" name="Text 6"/>
          <p:cNvSpPr txBox="1"/>
          <p:nvPr/>
        </p:nvSpPr>
        <p:spPr>
          <a:xfrm>
            <a:off x="6263640" y="3886200"/>
            <a:ext cx="5376672" cy="960120"/>
          </a:xfrm>
          <a:prstGeom prst="rect">
            <a:avLst/>
          </a:prstGeom>
          <a:noFill/>
          <a:ln/>
        </p:spPr>
        <p:txBody>
          <a:bodyPr wrap="square" lIns="0" tIns="0" rIns="0" bIns="0" rtlCol="0" anchor="t"/>
          <a:lstStyle/>
          <a:p>
            <a:pPr indent="0" marL="0">
              <a:spcAft>
                <a:spcPts val="300"/>
              </a:spcAft>
              <a:buNone/>
            </a:pPr>
            <a:r>
              <a:rPr lang="en-US" sz="1700" b="1" dirty="0">
                <a:solidFill>
                  <a:srgbClr val="2A6F97"/>
                </a:solidFill>
                <a:latin typeface="Cambria" pitchFamily="34" charset="0"/>
                <a:ea typeface="Cambria" pitchFamily="34" charset="-122"/>
                <a:cs typeface="Cambria" pitchFamily="34" charset="-120"/>
              </a:rPr>
              <a:t>Virtual field trips</a:t>
            </a:r>
            <a:endParaRPr lang="en-US" sz="1700" dirty="0"/>
          </a:p>
          <a:p>
            <a:pPr indent="0" marL="0">
              <a:buNone/>
            </a:pPr>
            <a:r>
              <a:rPr lang="en-US" sz="1400" dirty="0">
                <a:solidFill>
                  <a:srgbClr val="3E4756"/>
                </a:solidFill>
                <a:latin typeface="Calibri" pitchFamily="34" charset="0"/>
                <a:ea typeface="Calibri" pitchFamily="34" charset="-122"/>
                <a:cs typeface="Calibri" pitchFamily="34" charset="-120"/>
              </a:rPr>
              <a:t>Explore historic sites, the solar system or a factory without leaving class</a:t>
            </a:r>
            <a:endParaRPr lang="en-US" sz="1700" dirty="0"/>
          </a:p>
        </p:txBody>
      </p:sp>
      <p:sp>
        <p:nvSpPr>
          <p:cNvPr id="11" name="Shape 7"/>
          <p:cNvSpPr/>
          <p:nvPr/>
        </p:nvSpPr>
        <p:spPr>
          <a:xfrm>
            <a:off x="6263640" y="5029200"/>
            <a:ext cx="5376672" cy="868680"/>
          </a:xfrm>
          <a:prstGeom prst="roundRect">
            <a:avLst>
              <a:gd name="adj" fmla="val 8421"/>
            </a:avLst>
          </a:prstGeom>
          <a:solidFill>
            <a:srgbClr val="E9EEF3"/>
          </a:solidFill>
          <a:ln w="12700">
            <a:solidFill>
              <a:srgbClr val="E9EEF3"/>
            </a:solidFill>
            <a:prstDash val="solid"/>
          </a:ln>
        </p:spPr>
      </p:sp>
      <p:sp>
        <p:nvSpPr>
          <p:cNvPr id="12" name="Text 8"/>
          <p:cNvSpPr txBox="1"/>
          <p:nvPr/>
        </p:nvSpPr>
        <p:spPr>
          <a:xfrm>
            <a:off x="6446520" y="5029200"/>
            <a:ext cx="5010912" cy="868680"/>
          </a:xfrm>
          <a:prstGeom prst="rect">
            <a:avLst/>
          </a:prstGeom>
          <a:noFill/>
          <a:ln/>
        </p:spPr>
        <p:txBody>
          <a:bodyPr wrap="square" lIns="0" tIns="0" rIns="0" bIns="0" rtlCol="0" anchor="ctr"/>
          <a:lstStyle/>
          <a:p>
            <a:pPr indent="0" marL="0">
              <a:buNone/>
            </a:pPr>
            <a:r>
              <a:rPr lang="en-US" sz="1400" b="1" dirty="0">
                <a:solidFill>
                  <a:srgbClr val="14213D"/>
                </a:solidFill>
                <a:latin typeface="Calibri" pitchFamily="34" charset="0"/>
                <a:ea typeface="Calibri" pitchFamily="34" charset="-122"/>
                <a:cs typeface="Calibri" pitchFamily="34" charset="-120"/>
              </a:rPr>
              <a:t>Why it matters: </a:t>
            </a:r>
            <a:pPr indent="0" marL="0">
              <a:buNone/>
            </a:pPr>
            <a:r>
              <a:rPr lang="en-US" sz="1400" dirty="0">
                <a:solidFill>
                  <a:srgbClr val="14213D"/>
                </a:solidFill>
                <a:latin typeface="Calibri" pitchFamily="34" charset="0"/>
                <a:ea typeface="Calibri" pitchFamily="34" charset="-122"/>
                <a:cs typeface="Calibri" pitchFamily="34" charset="-120"/>
              </a:rPr>
              <a:t>students see and handle ideas that words and flat diagrams struggle to explain.</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AR in medicine</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APPLICATIONS OF AR</a:t>
            </a:r>
            <a:endParaRPr lang="en-US" sz="1200" dirty="0"/>
          </a:p>
        </p:txBody>
      </p:sp>
      <p:sp>
        <p:nvSpPr>
          <p:cNvPr id="5" name="Text 2"/>
          <p:cNvSpPr txBox="1"/>
          <p:nvPr/>
        </p:nvSpPr>
        <p:spPr>
          <a:xfrm>
            <a:off x="548640" y="1783080"/>
            <a:ext cx="5120640" cy="960120"/>
          </a:xfrm>
          <a:prstGeom prst="rect">
            <a:avLst/>
          </a:prstGeom>
          <a:noFill/>
          <a:ln/>
        </p:spPr>
        <p:txBody>
          <a:bodyPr wrap="square" lIns="0" tIns="0" rIns="0" bIns="0" rtlCol="0" anchor="t"/>
          <a:lstStyle/>
          <a:p>
            <a:pPr indent="0" marL="0">
              <a:spcAft>
                <a:spcPts val="300"/>
              </a:spcAft>
              <a:buNone/>
            </a:pPr>
            <a:r>
              <a:rPr lang="en-US" sz="1700" b="1" dirty="0">
                <a:solidFill>
                  <a:srgbClr val="2A6F97"/>
                </a:solidFill>
                <a:latin typeface="Cambria" pitchFamily="34" charset="0"/>
                <a:ea typeface="Cambria" pitchFamily="34" charset="-122"/>
                <a:cs typeface="Cambria" pitchFamily="34" charset="-120"/>
              </a:rPr>
              <a:t>Medical training</a:t>
            </a:r>
            <a:endParaRPr lang="en-US" sz="1700" dirty="0"/>
          </a:p>
          <a:p>
            <a:pPr indent="0" marL="0">
              <a:buNone/>
            </a:pPr>
            <a:r>
              <a:rPr lang="en-US" sz="1400" dirty="0">
                <a:solidFill>
                  <a:srgbClr val="3E4756"/>
                </a:solidFill>
                <a:latin typeface="Calibri" pitchFamily="34" charset="0"/>
                <a:ea typeface="Calibri" pitchFamily="34" charset="-122"/>
                <a:cs typeface="Calibri" pitchFamily="34" charset="-120"/>
              </a:rPr>
              <a:t>Study 3D anatomy over a real body, without a real patient</a:t>
            </a:r>
            <a:endParaRPr lang="en-US" sz="1700" dirty="0"/>
          </a:p>
        </p:txBody>
      </p:sp>
      <p:sp>
        <p:nvSpPr>
          <p:cNvPr id="6" name="Shape 3"/>
          <p:cNvSpPr/>
          <p:nvPr/>
        </p:nvSpPr>
        <p:spPr>
          <a:xfrm>
            <a:off x="548640" y="2724912"/>
            <a:ext cx="5120640" cy="0"/>
          </a:xfrm>
          <a:prstGeom prst="line">
            <a:avLst/>
          </a:prstGeom>
          <a:noFill/>
          <a:ln w="9525">
            <a:solidFill>
              <a:srgbClr val="E4DFD3"/>
            </a:solidFill>
            <a:prstDash val="solid"/>
          </a:ln>
        </p:spPr>
      </p:sp>
      <p:sp>
        <p:nvSpPr>
          <p:cNvPr id="7" name="Text 4"/>
          <p:cNvSpPr txBox="1"/>
          <p:nvPr/>
        </p:nvSpPr>
        <p:spPr>
          <a:xfrm>
            <a:off x="548640" y="2834640"/>
            <a:ext cx="5120640" cy="960120"/>
          </a:xfrm>
          <a:prstGeom prst="rect">
            <a:avLst/>
          </a:prstGeom>
          <a:noFill/>
          <a:ln/>
        </p:spPr>
        <p:txBody>
          <a:bodyPr wrap="square" lIns="0" tIns="0" rIns="0" bIns="0" rtlCol="0" anchor="t"/>
          <a:lstStyle/>
          <a:p>
            <a:pPr indent="0" marL="0">
              <a:spcAft>
                <a:spcPts val="300"/>
              </a:spcAft>
              <a:buNone/>
            </a:pPr>
            <a:r>
              <a:rPr lang="en-US" sz="1700" b="1" dirty="0">
                <a:solidFill>
                  <a:srgbClr val="2A6F97"/>
                </a:solidFill>
                <a:latin typeface="Cambria" pitchFamily="34" charset="0"/>
                <a:ea typeface="Cambria" pitchFamily="34" charset="-122"/>
                <a:cs typeface="Cambria" pitchFamily="34" charset="-120"/>
              </a:rPr>
              <a:t>Surgery support</a:t>
            </a:r>
            <a:endParaRPr lang="en-US" sz="1700" dirty="0"/>
          </a:p>
          <a:p>
            <a:pPr indent="0" marL="0">
              <a:buNone/>
            </a:pPr>
            <a:r>
              <a:rPr lang="en-US" sz="1400" dirty="0">
                <a:solidFill>
                  <a:srgbClr val="3E4756"/>
                </a:solidFill>
                <a:latin typeface="Calibri" pitchFamily="34" charset="0"/>
                <a:ea typeface="Calibri" pitchFamily="34" charset="-122"/>
                <a:cs typeface="Calibri" pitchFamily="34" charset="-120"/>
              </a:rPr>
              <a:t>CT or MRI scans overlaid on the patient guide the surgeon</a:t>
            </a:r>
            <a:endParaRPr lang="en-US" sz="1700" dirty="0"/>
          </a:p>
        </p:txBody>
      </p:sp>
      <p:sp>
        <p:nvSpPr>
          <p:cNvPr id="8" name="Shape 5"/>
          <p:cNvSpPr/>
          <p:nvPr/>
        </p:nvSpPr>
        <p:spPr>
          <a:xfrm>
            <a:off x="548640" y="3776472"/>
            <a:ext cx="5120640" cy="0"/>
          </a:xfrm>
          <a:prstGeom prst="line">
            <a:avLst/>
          </a:prstGeom>
          <a:noFill/>
          <a:ln w="9525">
            <a:solidFill>
              <a:srgbClr val="E4DFD3"/>
            </a:solidFill>
            <a:prstDash val="solid"/>
          </a:ln>
        </p:spPr>
      </p:sp>
      <p:sp>
        <p:nvSpPr>
          <p:cNvPr id="9" name="Text 6"/>
          <p:cNvSpPr txBox="1"/>
          <p:nvPr/>
        </p:nvSpPr>
        <p:spPr>
          <a:xfrm>
            <a:off x="548640" y="3886200"/>
            <a:ext cx="5120640" cy="960120"/>
          </a:xfrm>
          <a:prstGeom prst="rect">
            <a:avLst/>
          </a:prstGeom>
          <a:noFill/>
          <a:ln/>
        </p:spPr>
        <p:txBody>
          <a:bodyPr wrap="square" lIns="0" tIns="0" rIns="0" bIns="0" rtlCol="0" anchor="t"/>
          <a:lstStyle/>
          <a:p>
            <a:pPr indent="0" marL="0">
              <a:spcAft>
                <a:spcPts val="300"/>
              </a:spcAft>
              <a:buNone/>
            </a:pPr>
            <a:r>
              <a:rPr lang="en-US" sz="1700" b="1" dirty="0">
                <a:solidFill>
                  <a:srgbClr val="2A6F97"/>
                </a:solidFill>
                <a:latin typeface="Cambria" pitchFamily="34" charset="0"/>
                <a:ea typeface="Cambria" pitchFamily="34" charset="-122"/>
                <a:cs typeface="Cambria" pitchFamily="34" charset="-120"/>
              </a:rPr>
              <a:t>Vein finding</a:t>
            </a:r>
            <a:endParaRPr lang="en-US" sz="1700" dirty="0"/>
          </a:p>
          <a:p>
            <a:pPr indent="0" marL="0">
              <a:buNone/>
            </a:pPr>
            <a:r>
              <a:rPr lang="en-US" sz="1400" dirty="0">
                <a:solidFill>
                  <a:srgbClr val="3E4756"/>
                </a:solidFill>
                <a:latin typeface="Calibri" pitchFamily="34" charset="0"/>
                <a:ea typeface="Calibri" pitchFamily="34" charset="-122"/>
                <a:cs typeface="Calibri" pitchFamily="34" charset="-120"/>
              </a:rPr>
              <a:t>A map of veins projected on the skin makes injections easier</a:t>
            </a:r>
            <a:endParaRPr lang="en-US" sz="1700" dirty="0"/>
          </a:p>
        </p:txBody>
      </p:sp>
      <p:sp>
        <p:nvSpPr>
          <p:cNvPr id="10" name="Shape 7"/>
          <p:cNvSpPr/>
          <p:nvPr/>
        </p:nvSpPr>
        <p:spPr>
          <a:xfrm>
            <a:off x="548640" y="4828032"/>
            <a:ext cx="5120640" cy="0"/>
          </a:xfrm>
          <a:prstGeom prst="line">
            <a:avLst/>
          </a:prstGeom>
          <a:noFill/>
          <a:ln w="9525">
            <a:solidFill>
              <a:srgbClr val="E4DFD3"/>
            </a:solidFill>
            <a:prstDash val="solid"/>
          </a:ln>
        </p:spPr>
      </p:sp>
      <p:sp>
        <p:nvSpPr>
          <p:cNvPr id="11" name="Text 8"/>
          <p:cNvSpPr txBox="1"/>
          <p:nvPr/>
        </p:nvSpPr>
        <p:spPr>
          <a:xfrm>
            <a:off x="548640" y="4937760"/>
            <a:ext cx="5120640" cy="960120"/>
          </a:xfrm>
          <a:prstGeom prst="rect">
            <a:avLst/>
          </a:prstGeom>
          <a:noFill/>
          <a:ln/>
        </p:spPr>
        <p:txBody>
          <a:bodyPr wrap="square" lIns="0" tIns="0" rIns="0" bIns="0" rtlCol="0" anchor="t"/>
          <a:lstStyle/>
          <a:p>
            <a:pPr indent="0" marL="0">
              <a:spcAft>
                <a:spcPts val="300"/>
              </a:spcAft>
              <a:buNone/>
            </a:pPr>
            <a:r>
              <a:rPr lang="en-US" sz="1700" b="1" dirty="0">
                <a:solidFill>
                  <a:srgbClr val="2A6F97"/>
                </a:solidFill>
                <a:latin typeface="Cambria" pitchFamily="34" charset="0"/>
                <a:ea typeface="Cambria" pitchFamily="34" charset="-122"/>
                <a:cs typeface="Cambria" pitchFamily="34" charset="-120"/>
              </a:rPr>
              <a:t>Patient education</a:t>
            </a:r>
            <a:endParaRPr lang="en-US" sz="1700" dirty="0"/>
          </a:p>
          <a:p>
            <a:pPr indent="0" marL="0">
              <a:buNone/>
            </a:pPr>
            <a:r>
              <a:rPr lang="en-US" sz="1400" dirty="0">
                <a:solidFill>
                  <a:srgbClr val="3E4756"/>
                </a:solidFill>
                <a:latin typeface="Calibri" pitchFamily="34" charset="0"/>
                <a:ea typeface="Calibri" pitchFamily="34" charset="-122"/>
                <a:cs typeface="Calibri" pitchFamily="34" charset="-120"/>
              </a:rPr>
              <a:t>Doctors show patients a 3D view of their condition</a:t>
            </a:r>
            <a:endParaRPr lang="en-US" sz="1700" dirty="0"/>
          </a:p>
        </p:txBody>
      </p:sp>
      <p:pic>
        <p:nvPicPr>
          <p:cNvPr id="12" name="Image 0" descr="Smartphone showing AR anatomy of lungs, heart and liver over a person's chest">    </p:cNvPr>
          <p:cNvPicPr>
            <a:picLocks noChangeAspect="1"/>
          </p:cNvPicPr>
          <p:nvPr/>
        </p:nvPicPr>
        <p:blipFill>
          <a:blip r:embed="rId1"/>
          <a:stretch>
            <a:fillRect/>
          </a:stretch>
        </p:blipFill>
        <p:spPr>
          <a:xfrm>
            <a:off x="5943600" y="1645920"/>
            <a:ext cx="5696712" cy="3206878"/>
          </a:xfrm>
          <a:prstGeom prst="rect">
            <a:avLst/>
          </a:prstGeom>
        </p:spPr>
      </p:pic>
      <p:sp>
        <p:nvSpPr>
          <p:cNvPr id="13" name="Shape 9"/>
          <p:cNvSpPr/>
          <p:nvPr/>
        </p:nvSpPr>
        <p:spPr>
          <a:xfrm>
            <a:off x="5943600" y="5074920"/>
            <a:ext cx="5696712" cy="868680"/>
          </a:xfrm>
          <a:prstGeom prst="roundRect">
            <a:avLst>
              <a:gd name="adj" fmla="val 8421"/>
            </a:avLst>
          </a:prstGeom>
          <a:solidFill>
            <a:srgbClr val="FBEBDD"/>
          </a:solidFill>
          <a:ln w="12700">
            <a:solidFill>
              <a:srgbClr val="FBEBDD"/>
            </a:solidFill>
            <a:prstDash val="solid"/>
          </a:ln>
        </p:spPr>
      </p:sp>
      <p:sp>
        <p:nvSpPr>
          <p:cNvPr id="14" name="Text 10"/>
          <p:cNvSpPr txBox="1"/>
          <p:nvPr/>
        </p:nvSpPr>
        <p:spPr>
          <a:xfrm>
            <a:off x="6126480" y="5074920"/>
            <a:ext cx="5330952" cy="868680"/>
          </a:xfrm>
          <a:prstGeom prst="rect">
            <a:avLst/>
          </a:prstGeom>
          <a:noFill/>
          <a:ln/>
        </p:spPr>
        <p:txBody>
          <a:bodyPr wrap="square" lIns="0" tIns="0" rIns="0" bIns="0" rtlCol="0" anchor="ctr"/>
          <a:lstStyle/>
          <a:p>
            <a:pPr indent="0" marL="0">
              <a:buNone/>
            </a:pPr>
            <a:r>
              <a:rPr lang="en-US" sz="1400" b="1" dirty="0">
                <a:solidFill>
                  <a:srgbClr val="14213D"/>
                </a:solidFill>
                <a:latin typeface="Calibri" pitchFamily="34" charset="0"/>
                <a:ea typeface="Calibri" pitchFamily="34" charset="-122"/>
                <a:cs typeface="Calibri" pitchFamily="34" charset="-120"/>
              </a:rPr>
              <a:t>Watch out: </a:t>
            </a:r>
            <a:pPr indent="0" marL="0">
              <a:buNone/>
            </a:pPr>
            <a:r>
              <a:rPr lang="en-US" sz="1400" dirty="0">
                <a:solidFill>
                  <a:srgbClr val="14213D"/>
                </a:solidFill>
                <a:latin typeface="Calibri" pitchFamily="34" charset="0"/>
                <a:ea typeface="Calibri" pitchFamily="34" charset="-122"/>
                <a:cs typeface="Calibri" pitchFamily="34" charset="-120"/>
              </a:rPr>
              <a:t>errors can harm patients, so medical AR needs strict testing, approval and data protection.</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AR in entertainment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APPLICATIONS OF AR</a:t>
            </a:r>
            <a:endParaRPr lang="en-US" sz="1200" dirty="0"/>
          </a:p>
        </p:txBody>
      </p:sp>
      <p:sp>
        <p:nvSpPr>
          <p:cNvPr id="5" name="Shape 2"/>
          <p:cNvSpPr/>
          <p:nvPr/>
        </p:nvSpPr>
        <p:spPr>
          <a:xfrm>
            <a:off x="548640" y="1737360"/>
            <a:ext cx="5432908" cy="1988820"/>
          </a:xfrm>
          <a:prstGeom prst="roundRect">
            <a:avLst>
              <a:gd name="adj" fmla="val 4598"/>
            </a:avLst>
          </a:prstGeom>
          <a:solidFill>
            <a:srgbClr val="FFFDF8"/>
          </a:solidFill>
          <a:ln w="9525">
            <a:solidFill>
              <a:srgbClr val="E4DFD3"/>
            </a:solidFill>
            <a:prstDash val="solid"/>
          </a:ln>
        </p:spPr>
      </p:sp>
      <p:sp>
        <p:nvSpPr>
          <p:cNvPr id="6" name="Text 3"/>
          <p:cNvSpPr txBox="1"/>
          <p:nvPr/>
        </p:nvSpPr>
        <p:spPr>
          <a:xfrm>
            <a:off x="731520" y="187452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Gaming</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Pokémon GO turned streets and parks into a game board</a:t>
            </a:r>
            <a:endParaRPr lang="en-US" sz="2000" dirty="0"/>
          </a:p>
        </p:txBody>
      </p:sp>
      <p:sp>
        <p:nvSpPr>
          <p:cNvPr id="7" name="Shape 4"/>
          <p:cNvSpPr/>
          <p:nvPr/>
        </p:nvSpPr>
        <p:spPr>
          <a:xfrm>
            <a:off x="6210148" y="1737360"/>
            <a:ext cx="5432908" cy="1988820"/>
          </a:xfrm>
          <a:prstGeom prst="roundRect">
            <a:avLst>
              <a:gd name="adj" fmla="val 4598"/>
            </a:avLst>
          </a:prstGeom>
          <a:solidFill>
            <a:srgbClr val="FFFDF8"/>
          </a:solidFill>
          <a:ln w="9525">
            <a:solidFill>
              <a:srgbClr val="E4DFD3"/>
            </a:solidFill>
            <a:prstDash val="solid"/>
          </a:ln>
        </p:spPr>
      </p:sp>
      <p:sp>
        <p:nvSpPr>
          <p:cNvPr id="8" name="Text 5"/>
          <p:cNvSpPr txBox="1"/>
          <p:nvPr/>
        </p:nvSpPr>
        <p:spPr>
          <a:xfrm>
            <a:off x="6393028" y="187452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Social media</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Filters and lenses; brands pay for sponsored filters as advertising</a:t>
            </a:r>
            <a:endParaRPr lang="en-US" sz="2000" dirty="0"/>
          </a:p>
        </p:txBody>
      </p:sp>
      <p:sp>
        <p:nvSpPr>
          <p:cNvPr id="9" name="Shape 6"/>
          <p:cNvSpPr/>
          <p:nvPr/>
        </p:nvSpPr>
        <p:spPr>
          <a:xfrm>
            <a:off x="548640" y="3954780"/>
            <a:ext cx="5432908" cy="1988820"/>
          </a:xfrm>
          <a:prstGeom prst="roundRect">
            <a:avLst>
              <a:gd name="adj" fmla="val 4598"/>
            </a:avLst>
          </a:prstGeom>
          <a:solidFill>
            <a:srgbClr val="FFFDF8"/>
          </a:solidFill>
          <a:ln w="9525">
            <a:solidFill>
              <a:srgbClr val="E4DFD3"/>
            </a:solidFill>
            <a:prstDash val="solid"/>
          </a:ln>
        </p:spPr>
      </p:sp>
      <p:sp>
        <p:nvSpPr>
          <p:cNvPr id="10" name="Text 7"/>
          <p:cNvSpPr txBox="1"/>
          <p:nvPr/>
        </p:nvSpPr>
        <p:spPr>
          <a:xfrm>
            <a:off x="731520" y="409194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Sports and live events</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Live statistics, replays and graphics on the pitch; AR effects at concerts</a:t>
            </a:r>
            <a:endParaRPr lang="en-US" sz="2000" dirty="0"/>
          </a:p>
        </p:txBody>
      </p:sp>
      <p:sp>
        <p:nvSpPr>
          <p:cNvPr id="11" name="Shape 8"/>
          <p:cNvSpPr/>
          <p:nvPr/>
        </p:nvSpPr>
        <p:spPr>
          <a:xfrm>
            <a:off x="6210148" y="3954780"/>
            <a:ext cx="5432908" cy="1988820"/>
          </a:xfrm>
          <a:prstGeom prst="roundRect">
            <a:avLst>
              <a:gd name="adj" fmla="val 4598"/>
            </a:avLst>
          </a:prstGeom>
          <a:solidFill>
            <a:srgbClr val="FFFDF8"/>
          </a:solidFill>
          <a:ln w="9525">
            <a:solidFill>
              <a:srgbClr val="E4DFD3"/>
            </a:solidFill>
            <a:prstDash val="solid"/>
          </a:ln>
        </p:spPr>
      </p:sp>
      <p:sp>
        <p:nvSpPr>
          <p:cNvPr id="12" name="Text 9"/>
          <p:cNvSpPr txBox="1"/>
          <p:nvPr/>
        </p:nvSpPr>
        <p:spPr>
          <a:xfrm>
            <a:off x="6393028" y="4091940"/>
            <a:ext cx="5067148" cy="1714500"/>
          </a:xfrm>
          <a:prstGeom prst="rect">
            <a:avLst/>
          </a:prstGeom>
          <a:noFill/>
          <a:ln/>
        </p:spPr>
        <p:txBody>
          <a:bodyPr wrap="square" lIns="0" tIns="0" rIns="0" bIns="0" rtlCol="0" anchor="t"/>
          <a:lstStyle/>
          <a:p>
            <a:pPr indent="0" marL="0">
              <a:spcAft>
                <a:spcPts val="600"/>
              </a:spcAft>
              <a:buNone/>
            </a:pPr>
            <a:r>
              <a:rPr lang="en-US" sz="2000" b="1" dirty="0">
                <a:solidFill>
                  <a:srgbClr val="2A6F97"/>
                </a:solidFill>
                <a:latin typeface="Cambria" pitchFamily="34" charset="0"/>
                <a:ea typeface="Cambria" pitchFamily="34" charset="-122"/>
                <a:cs typeface="Cambria" pitchFamily="34" charset="-120"/>
              </a:rPr>
              <a:t>Tourism and museums</a:t>
            </a:r>
            <a:endParaRPr lang="en-US" sz="20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Bring history to life at heritage sites with stories, video and 3D rebuilds</a:t>
            </a:r>
            <a:endParaRPr lang="en-US" sz="20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Entertainment and tourism, in action</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APPLICATIONS OF AR · IN ACTION</a:t>
            </a:r>
            <a:endParaRPr lang="en-US" sz="1200" dirty="0"/>
          </a:p>
        </p:txBody>
      </p:sp>
      <p:pic>
        <p:nvPicPr>
          <p:cNvPr id="5" name="Image 0" descr="Sports broadcasts">    </p:cNvPr>
          <p:cNvPicPr>
            <a:picLocks noChangeAspect="1"/>
          </p:cNvPicPr>
          <p:nvPr/>
        </p:nvPicPr>
        <p:blipFill>
          <a:blip r:embed="rId1"/>
          <a:stretch>
            <a:fillRect/>
          </a:stretch>
        </p:blipFill>
        <p:spPr>
          <a:xfrm>
            <a:off x="548640" y="1911540"/>
            <a:ext cx="3515258" cy="2166240"/>
          </a:xfrm>
          <a:prstGeom prst="rect">
            <a:avLst/>
          </a:prstGeom>
        </p:spPr>
      </p:pic>
      <p:sp>
        <p:nvSpPr>
          <p:cNvPr id="6" name="Text 2"/>
          <p:cNvSpPr txBox="1"/>
          <p:nvPr/>
        </p:nvSpPr>
        <p:spPr>
          <a:xfrm>
            <a:off x="548640" y="4480560"/>
            <a:ext cx="3515258" cy="1188720"/>
          </a:xfrm>
          <a:prstGeom prst="rect">
            <a:avLst/>
          </a:prstGeom>
          <a:noFill/>
          <a:ln/>
        </p:spPr>
        <p:txBody>
          <a:bodyPr wrap="square" lIns="0" tIns="0" rIns="0" bIns="0" rtlCol="0" anchor="t"/>
          <a:lstStyle/>
          <a:p>
            <a:pPr indent="0" marL="0">
              <a:spcAft>
                <a:spcPts val="400"/>
              </a:spcAft>
              <a:buNone/>
            </a:pPr>
            <a:r>
              <a:rPr lang="en-US" sz="1800" b="1" dirty="0">
                <a:solidFill>
                  <a:srgbClr val="2A6F97"/>
                </a:solidFill>
                <a:latin typeface="Cambria" pitchFamily="34" charset="0"/>
                <a:ea typeface="Cambria" pitchFamily="34" charset="-122"/>
                <a:cs typeface="Cambria" pitchFamily="34" charset="-120"/>
              </a:rPr>
              <a:t>Sports broadcasts</a:t>
            </a:r>
            <a:endParaRPr lang="en-US" sz="1800" dirty="0"/>
          </a:p>
          <a:p>
            <a:pPr indent="0" marL="0">
              <a:buNone/>
            </a:pPr>
            <a:r>
              <a:rPr lang="en-US" sz="1500" dirty="0">
                <a:solidFill>
                  <a:srgbClr val="3E4756"/>
                </a:solidFill>
                <a:latin typeface="Calibri" pitchFamily="34" charset="0"/>
                <a:ea typeface="Calibri" pitchFamily="34" charset="-122"/>
                <a:cs typeface="Calibri" pitchFamily="34" charset="-120"/>
              </a:rPr>
              <a:t>Attack statistics drawn on the real pitch during a live match</a:t>
            </a:r>
            <a:endParaRPr lang="en-US" sz="1800" dirty="0"/>
          </a:p>
        </p:txBody>
      </p:sp>
      <p:pic>
        <p:nvPicPr>
          <p:cNvPr id="7" name="Image 1" descr="Social media filters">    </p:cNvPr>
          <p:cNvPicPr>
            <a:picLocks noChangeAspect="1"/>
          </p:cNvPicPr>
          <p:nvPr/>
        </p:nvPicPr>
        <p:blipFill>
          <a:blip r:embed="rId2"/>
          <a:stretch>
            <a:fillRect/>
          </a:stretch>
        </p:blipFill>
        <p:spPr>
          <a:xfrm>
            <a:off x="4377863" y="1691640"/>
            <a:ext cx="3435968" cy="2606040"/>
          </a:xfrm>
          <a:prstGeom prst="rect">
            <a:avLst/>
          </a:prstGeom>
        </p:spPr>
      </p:pic>
      <p:sp>
        <p:nvSpPr>
          <p:cNvPr id="8" name="Text 3"/>
          <p:cNvSpPr txBox="1"/>
          <p:nvPr/>
        </p:nvSpPr>
        <p:spPr>
          <a:xfrm>
            <a:off x="4338218" y="4480560"/>
            <a:ext cx="3515258" cy="1188720"/>
          </a:xfrm>
          <a:prstGeom prst="rect">
            <a:avLst/>
          </a:prstGeom>
          <a:noFill/>
          <a:ln/>
        </p:spPr>
        <p:txBody>
          <a:bodyPr wrap="square" lIns="0" tIns="0" rIns="0" bIns="0" rtlCol="0" anchor="t"/>
          <a:lstStyle/>
          <a:p>
            <a:pPr indent="0" marL="0">
              <a:spcAft>
                <a:spcPts val="400"/>
              </a:spcAft>
              <a:buNone/>
            </a:pPr>
            <a:r>
              <a:rPr lang="en-US" sz="1800" b="1" dirty="0">
                <a:solidFill>
                  <a:srgbClr val="2A6F97"/>
                </a:solidFill>
                <a:latin typeface="Cambria" pitchFamily="34" charset="0"/>
                <a:ea typeface="Cambria" pitchFamily="34" charset="-122"/>
                <a:cs typeface="Cambria" pitchFamily="34" charset="-120"/>
              </a:rPr>
              <a:t>Social media filters</a:t>
            </a:r>
            <a:endParaRPr lang="en-US" sz="1800" dirty="0"/>
          </a:p>
          <a:p>
            <a:pPr indent="0" marL="0">
              <a:buNone/>
            </a:pPr>
            <a:r>
              <a:rPr lang="en-US" sz="1500" dirty="0">
                <a:solidFill>
                  <a:srgbClr val="3E4756"/>
                </a:solidFill>
                <a:latin typeface="Calibri" pitchFamily="34" charset="0"/>
                <a:ea typeface="Calibri" pitchFamily="34" charset="-122"/>
                <a:cs typeface="Calibri" pitchFamily="34" charset="-120"/>
              </a:rPr>
              <a:t>Effects that track each face; brands pay for sponsored filters</a:t>
            </a:r>
            <a:endParaRPr lang="en-US" sz="1800" dirty="0"/>
          </a:p>
        </p:txBody>
      </p:sp>
      <p:pic>
        <p:nvPicPr>
          <p:cNvPr id="9" name="Image 2" descr="Tourist guidance">    </p:cNvPr>
          <p:cNvPicPr>
            <a:picLocks noChangeAspect="1"/>
          </p:cNvPicPr>
          <p:nvPr/>
        </p:nvPicPr>
        <p:blipFill>
          <a:blip r:embed="rId3"/>
          <a:stretch>
            <a:fillRect/>
          </a:stretch>
        </p:blipFill>
        <p:spPr>
          <a:xfrm>
            <a:off x="8138023" y="1691640"/>
            <a:ext cx="3494805" cy="2606040"/>
          </a:xfrm>
          <a:prstGeom prst="rect">
            <a:avLst/>
          </a:prstGeom>
        </p:spPr>
      </p:pic>
      <p:sp>
        <p:nvSpPr>
          <p:cNvPr id="10" name="Text 4"/>
          <p:cNvSpPr txBox="1"/>
          <p:nvPr/>
        </p:nvSpPr>
        <p:spPr>
          <a:xfrm>
            <a:off x="8127797" y="4480560"/>
            <a:ext cx="3515258" cy="1188720"/>
          </a:xfrm>
          <a:prstGeom prst="rect">
            <a:avLst/>
          </a:prstGeom>
          <a:noFill/>
          <a:ln/>
        </p:spPr>
        <p:txBody>
          <a:bodyPr wrap="square" lIns="0" tIns="0" rIns="0" bIns="0" rtlCol="0" anchor="t"/>
          <a:lstStyle/>
          <a:p>
            <a:pPr indent="0" marL="0">
              <a:spcAft>
                <a:spcPts val="400"/>
              </a:spcAft>
              <a:buNone/>
            </a:pPr>
            <a:r>
              <a:rPr lang="en-US" sz="1800" b="1" dirty="0">
                <a:solidFill>
                  <a:srgbClr val="2A6F97"/>
                </a:solidFill>
                <a:latin typeface="Cambria" pitchFamily="34" charset="0"/>
                <a:ea typeface="Cambria" pitchFamily="34" charset="-122"/>
                <a:cs typeface="Cambria" pitchFamily="34" charset="-120"/>
              </a:rPr>
              <a:t>Tourist guidance</a:t>
            </a:r>
            <a:endParaRPr lang="en-US" sz="1800" dirty="0"/>
          </a:p>
          <a:p>
            <a:pPr indent="0" marL="0">
              <a:buNone/>
            </a:pPr>
            <a:r>
              <a:rPr lang="en-US" sz="1500" dirty="0">
                <a:solidFill>
                  <a:srgbClr val="3E4756"/>
                </a:solidFill>
                <a:latin typeface="Calibri" pitchFamily="34" charset="0"/>
                <a:ea typeface="Calibri" pitchFamily="34" charset="-122"/>
                <a:cs typeface="Calibri" pitchFamily="34" charset="-120"/>
              </a:rPr>
              <a:t>Labels for hotels, ATMs and museums appear over the real street</a:t>
            </a:r>
            <a:endParaRPr lang="en-US" sz="18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Mixed reality in manufacturing and design</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APPLICATIONS OF MR · IN ACTION</a:t>
            </a:r>
            <a:endParaRPr lang="en-US" sz="1200" dirty="0"/>
          </a:p>
        </p:txBody>
      </p:sp>
      <p:pic>
        <p:nvPicPr>
          <p:cNvPr id="5" name="Image 0" descr="The device: HoloLens">    </p:cNvPr>
          <p:cNvPicPr>
            <a:picLocks noChangeAspect="1"/>
          </p:cNvPicPr>
          <p:nvPr/>
        </p:nvPicPr>
        <p:blipFill>
          <a:blip r:embed="rId1"/>
          <a:stretch>
            <a:fillRect/>
          </a:stretch>
        </p:blipFill>
        <p:spPr>
          <a:xfrm>
            <a:off x="548640" y="1727158"/>
            <a:ext cx="3515258" cy="2169245"/>
          </a:xfrm>
          <a:prstGeom prst="rect">
            <a:avLst/>
          </a:prstGeom>
        </p:spPr>
      </p:pic>
      <p:sp>
        <p:nvSpPr>
          <p:cNvPr id="6" name="Text 2"/>
          <p:cNvSpPr txBox="1"/>
          <p:nvPr/>
        </p:nvSpPr>
        <p:spPr>
          <a:xfrm>
            <a:off x="548640" y="4114800"/>
            <a:ext cx="3515258" cy="1097280"/>
          </a:xfrm>
          <a:prstGeom prst="rect">
            <a:avLst/>
          </a:prstGeom>
          <a:noFill/>
          <a:ln/>
        </p:spPr>
        <p:txBody>
          <a:bodyPr wrap="square" lIns="0" tIns="0" rIns="0" bIns="0" rtlCol="0" anchor="t"/>
          <a:lstStyle/>
          <a:p>
            <a:pPr indent="0" marL="0">
              <a:spcAft>
                <a:spcPts val="400"/>
              </a:spcAft>
              <a:buNone/>
            </a:pPr>
            <a:r>
              <a:rPr lang="en-US" sz="1800" b="1" dirty="0">
                <a:solidFill>
                  <a:srgbClr val="2A6F97"/>
                </a:solidFill>
                <a:latin typeface="Cambria" pitchFamily="34" charset="0"/>
                <a:ea typeface="Cambria" pitchFamily="34" charset="-122"/>
                <a:cs typeface="Cambria" pitchFamily="34" charset="-120"/>
              </a:rPr>
              <a:t>The device: HoloLens</a:t>
            </a:r>
            <a:endParaRPr lang="en-US" sz="1800" dirty="0"/>
          </a:p>
          <a:p>
            <a:pPr indent="0" marL="0">
              <a:buNone/>
            </a:pPr>
            <a:r>
              <a:rPr lang="en-US" sz="1500" dirty="0">
                <a:solidFill>
                  <a:srgbClr val="3E4756"/>
                </a:solidFill>
                <a:latin typeface="Calibri" pitchFamily="34" charset="0"/>
                <a:ea typeface="Calibri" pitchFamily="34" charset="-122"/>
                <a:cs typeface="Calibri" pitchFamily="34" charset="-120"/>
              </a:rPr>
              <a:t>A see-through visor with cameras and depth sensors that map the room</a:t>
            </a:r>
            <a:endParaRPr lang="en-US" sz="1800" dirty="0"/>
          </a:p>
        </p:txBody>
      </p:sp>
      <p:pic>
        <p:nvPicPr>
          <p:cNvPr id="7" name="Image 1" descr="Design review">    </p:cNvPr>
          <p:cNvPicPr>
            <a:picLocks noChangeAspect="1"/>
          </p:cNvPicPr>
          <p:nvPr/>
        </p:nvPicPr>
        <p:blipFill>
          <a:blip r:embed="rId2"/>
          <a:stretch>
            <a:fillRect/>
          </a:stretch>
        </p:blipFill>
        <p:spPr>
          <a:xfrm>
            <a:off x="4338218" y="1713637"/>
            <a:ext cx="3515258" cy="2196285"/>
          </a:xfrm>
          <a:prstGeom prst="rect">
            <a:avLst/>
          </a:prstGeom>
        </p:spPr>
      </p:pic>
      <p:sp>
        <p:nvSpPr>
          <p:cNvPr id="8" name="Text 3"/>
          <p:cNvSpPr txBox="1"/>
          <p:nvPr/>
        </p:nvSpPr>
        <p:spPr>
          <a:xfrm>
            <a:off x="4338218" y="4114800"/>
            <a:ext cx="3515258" cy="1097280"/>
          </a:xfrm>
          <a:prstGeom prst="rect">
            <a:avLst/>
          </a:prstGeom>
          <a:noFill/>
          <a:ln/>
        </p:spPr>
        <p:txBody>
          <a:bodyPr wrap="square" lIns="0" tIns="0" rIns="0" bIns="0" rtlCol="0" anchor="t"/>
          <a:lstStyle/>
          <a:p>
            <a:pPr indent="0" marL="0">
              <a:spcAft>
                <a:spcPts val="400"/>
              </a:spcAft>
              <a:buNone/>
            </a:pPr>
            <a:r>
              <a:rPr lang="en-US" sz="1800" b="1" dirty="0">
                <a:solidFill>
                  <a:srgbClr val="2A6F97"/>
                </a:solidFill>
                <a:latin typeface="Cambria" pitchFamily="34" charset="0"/>
                <a:ea typeface="Cambria" pitchFamily="34" charset="-122"/>
                <a:cs typeface="Cambria" pitchFamily="34" charset="-120"/>
              </a:rPr>
              <a:t>Design review</a:t>
            </a:r>
            <a:endParaRPr lang="en-US" sz="1800" dirty="0"/>
          </a:p>
          <a:p>
            <a:pPr indent="0" marL="0">
              <a:buNone/>
            </a:pPr>
            <a:r>
              <a:rPr lang="en-US" sz="1500" dirty="0">
                <a:solidFill>
                  <a:srgbClr val="3E4756"/>
                </a:solidFill>
                <a:latin typeface="Calibri" pitchFamily="34" charset="0"/>
                <a:ea typeface="Calibri" pitchFamily="34" charset="-122"/>
                <a:cs typeface="Calibri" pitchFamily="34" charset="-120"/>
              </a:rPr>
              <a:t>A hologram of a new turbine part is checked against the real housing</a:t>
            </a:r>
            <a:endParaRPr lang="en-US" sz="1800" dirty="0"/>
          </a:p>
        </p:txBody>
      </p:sp>
      <p:pic>
        <p:nvPicPr>
          <p:cNvPr id="9" name="Image 2" descr="Training with holograms">    </p:cNvPr>
          <p:cNvPicPr>
            <a:picLocks noChangeAspect="1"/>
          </p:cNvPicPr>
          <p:nvPr/>
        </p:nvPicPr>
        <p:blipFill>
          <a:blip r:embed="rId3"/>
          <a:stretch>
            <a:fillRect/>
          </a:stretch>
        </p:blipFill>
        <p:spPr>
          <a:xfrm>
            <a:off x="8267726" y="1645920"/>
            <a:ext cx="3235401" cy="2331720"/>
          </a:xfrm>
          <a:prstGeom prst="rect">
            <a:avLst/>
          </a:prstGeom>
        </p:spPr>
      </p:pic>
      <p:sp>
        <p:nvSpPr>
          <p:cNvPr id="10" name="Text 4"/>
          <p:cNvSpPr txBox="1"/>
          <p:nvPr/>
        </p:nvSpPr>
        <p:spPr>
          <a:xfrm>
            <a:off x="8127797" y="4114800"/>
            <a:ext cx="3515258" cy="1097280"/>
          </a:xfrm>
          <a:prstGeom prst="rect">
            <a:avLst/>
          </a:prstGeom>
          <a:noFill/>
          <a:ln/>
        </p:spPr>
        <p:txBody>
          <a:bodyPr wrap="square" lIns="0" tIns="0" rIns="0" bIns="0" rtlCol="0" anchor="t"/>
          <a:lstStyle/>
          <a:p>
            <a:pPr indent="0" marL="0">
              <a:spcAft>
                <a:spcPts val="400"/>
              </a:spcAft>
              <a:buNone/>
            </a:pPr>
            <a:r>
              <a:rPr lang="en-US" sz="1800" b="1" dirty="0">
                <a:solidFill>
                  <a:srgbClr val="2A6F97"/>
                </a:solidFill>
                <a:latin typeface="Cambria" pitchFamily="34" charset="0"/>
                <a:ea typeface="Cambria" pitchFamily="34" charset="-122"/>
                <a:cs typeface="Cambria" pitchFamily="34" charset="-120"/>
              </a:rPr>
              <a:t>Training with holograms</a:t>
            </a:r>
            <a:endParaRPr lang="en-US" sz="1800" dirty="0"/>
          </a:p>
          <a:p>
            <a:pPr indent="0" marL="0">
              <a:buNone/>
            </a:pPr>
            <a:r>
              <a:rPr lang="en-US" sz="1500" dirty="0">
                <a:solidFill>
                  <a:srgbClr val="3E4756"/>
                </a:solidFill>
                <a:latin typeface="Calibri" pitchFamily="34" charset="0"/>
                <a:ea typeface="Calibri" pitchFamily="34" charset="-122"/>
                <a:cs typeface="Calibri" pitchFamily="34" charset="-120"/>
              </a:rPr>
              <a:t>A life-size heart that learners can walk around and open up by hand</a:t>
            </a:r>
            <a:endParaRPr lang="en-US" sz="1800" dirty="0"/>
          </a:p>
        </p:txBody>
      </p:sp>
      <p:sp>
        <p:nvSpPr>
          <p:cNvPr id="11" name="Shape 5"/>
          <p:cNvSpPr/>
          <p:nvPr/>
        </p:nvSpPr>
        <p:spPr>
          <a:xfrm>
            <a:off x="548640" y="5394960"/>
            <a:ext cx="11094415" cy="594360"/>
          </a:xfrm>
          <a:prstGeom prst="roundRect">
            <a:avLst>
              <a:gd name="adj" fmla="val 12308"/>
            </a:avLst>
          </a:prstGeom>
          <a:solidFill>
            <a:srgbClr val="E9EEF3"/>
          </a:solidFill>
          <a:ln w="12700">
            <a:solidFill>
              <a:srgbClr val="E9EEF3"/>
            </a:solidFill>
            <a:prstDash val="solid"/>
          </a:ln>
        </p:spPr>
      </p:sp>
      <p:sp>
        <p:nvSpPr>
          <p:cNvPr id="12" name="Text 6"/>
          <p:cNvSpPr txBox="1"/>
          <p:nvPr/>
        </p:nvSpPr>
        <p:spPr>
          <a:xfrm>
            <a:off x="777240" y="5394960"/>
            <a:ext cx="10637215" cy="594360"/>
          </a:xfrm>
          <a:prstGeom prst="rect">
            <a:avLst/>
          </a:prstGeom>
          <a:noFill/>
          <a:ln/>
        </p:spPr>
        <p:txBody>
          <a:bodyPr wrap="square" lIns="0" tIns="0" rIns="0" bIns="0" rtlCol="0" anchor="ctr"/>
          <a:lstStyle/>
          <a:p>
            <a:pPr indent="0" marL="0">
              <a:buNone/>
            </a:pPr>
            <a:r>
              <a:rPr lang="en-US" sz="1500" dirty="0">
                <a:solidFill>
                  <a:srgbClr val="14213D"/>
                </a:solidFill>
                <a:latin typeface="Calibri" pitchFamily="34" charset="0"/>
                <a:ea typeface="Calibri" pitchFamily="34" charset="-122"/>
                <a:cs typeface="Calibri" pitchFamily="34" charset="-120"/>
              </a:rPr>
              <a:t>Business value: fewer physical prototypes, faster design reviews, remote teamwork on one hologram</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Opportunities and barriers in Uganda</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AR IN THE UGANDAN CONTEXT</a:t>
            </a:r>
            <a:endParaRPr lang="en-US" sz="1200" dirty="0"/>
          </a:p>
        </p:txBody>
      </p:sp>
      <p:sp>
        <p:nvSpPr>
          <p:cNvPr id="5" name="Shape 2"/>
          <p:cNvSpPr/>
          <p:nvPr/>
        </p:nvSpPr>
        <p:spPr>
          <a:xfrm>
            <a:off x="548640" y="1737360"/>
            <a:ext cx="5410048" cy="4206240"/>
          </a:xfrm>
          <a:prstGeom prst="roundRect">
            <a:avLst>
              <a:gd name="adj" fmla="val 2174"/>
            </a:avLst>
          </a:prstGeom>
          <a:solidFill>
            <a:srgbClr val="E9EEF3"/>
          </a:solidFill>
          <a:ln w="12700">
            <a:solidFill>
              <a:srgbClr val="E9EEF3"/>
            </a:solidFill>
            <a:prstDash val="solid"/>
          </a:ln>
        </p:spPr>
      </p:sp>
      <p:sp>
        <p:nvSpPr>
          <p:cNvPr id="6" name="Text 3"/>
          <p:cNvSpPr txBox="1"/>
          <p:nvPr/>
        </p:nvSpPr>
        <p:spPr>
          <a:xfrm>
            <a:off x="822960" y="1874520"/>
            <a:ext cx="4861408" cy="457200"/>
          </a:xfrm>
          <a:prstGeom prst="rect">
            <a:avLst/>
          </a:prstGeom>
          <a:noFill/>
          <a:ln/>
        </p:spPr>
        <p:txBody>
          <a:bodyPr wrap="square" lIns="0" tIns="0" rIns="0" bIns="0" rtlCol="0" anchor="ctr"/>
          <a:lstStyle/>
          <a:p>
            <a:pPr indent="0" marL="0">
              <a:buNone/>
            </a:pPr>
            <a:r>
              <a:rPr lang="en-US" sz="2200" b="1" dirty="0">
                <a:solidFill>
                  <a:srgbClr val="2A6F97"/>
                </a:solidFill>
                <a:latin typeface="Cambria" pitchFamily="34" charset="0"/>
                <a:ea typeface="Cambria" pitchFamily="34" charset="-122"/>
                <a:cs typeface="Cambria" pitchFamily="34" charset="-120"/>
              </a:rPr>
              <a:t>Opportunities</a:t>
            </a:r>
            <a:endParaRPr lang="en-US" sz="2200" dirty="0"/>
          </a:p>
        </p:txBody>
      </p:sp>
      <p:sp>
        <p:nvSpPr>
          <p:cNvPr id="7" name="Text 4"/>
          <p:cNvSpPr txBox="1"/>
          <p:nvPr/>
        </p:nvSpPr>
        <p:spPr>
          <a:xfrm>
            <a:off x="822960" y="2468880"/>
            <a:ext cx="4861408" cy="329184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4213D"/>
                </a:solidFill>
                <a:latin typeface="Calibri" pitchFamily="34" charset="0"/>
                <a:ea typeface="Calibri" pitchFamily="34" charset="-122"/>
                <a:cs typeface="Calibri" pitchFamily="34" charset="-120"/>
              </a:rPr>
              <a:t>Agriculture: identify crop pests and diseases with a phone camera</a:t>
            </a:r>
            <a:endParaRPr lang="en-US" sz="1600" dirty="0"/>
          </a:p>
          <a:p>
            <a:pPr marL="342900" indent="-342900">
              <a:spcAft>
                <a:spcPts val="1000"/>
              </a:spcAft>
              <a:buSzPct val="100000"/>
              <a:buChar char="•"/>
            </a:pPr>
            <a:r>
              <a:rPr lang="en-US" sz="1600" dirty="0">
                <a:solidFill>
                  <a:srgbClr val="14213D"/>
                </a:solidFill>
                <a:latin typeface="Calibri" pitchFamily="34" charset="0"/>
                <a:ea typeface="Calibri" pitchFamily="34" charset="-122"/>
                <a:cs typeface="Calibri" pitchFamily="34" charset="-120"/>
              </a:rPr>
              <a:t>Tourism: AR guides at parks and heritage sites</a:t>
            </a:r>
            <a:endParaRPr lang="en-US" sz="1600" dirty="0"/>
          </a:p>
          <a:p>
            <a:pPr marL="342900" indent="-342900">
              <a:spcAft>
                <a:spcPts val="1000"/>
              </a:spcAft>
              <a:buSzPct val="100000"/>
              <a:buChar char="•"/>
            </a:pPr>
            <a:r>
              <a:rPr lang="en-US" sz="1600" dirty="0">
                <a:solidFill>
                  <a:srgbClr val="14213D"/>
                </a:solidFill>
                <a:latin typeface="Calibri" pitchFamily="34" charset="0"/>
                <a:ea typeface="Calibri" pitchFamily="34" charset="-122"/>
                <a:cs typeface="Calibri" pitchFamily="34" charset="-120"/>
              </a:rPr>
              <a:t>Real estate: show buyers a finished house on an empty plot</a:t>
            </a:r>
            <a:endParaRPr lang="en-US" sz="1600" dirty="0"/>
          </a:p>
          <a:p>
            <a:pPr marL="342900" indent="-342900">
              <a:spcAft>
                <a:spcPts val="1000"/>
              </a:spcAft>
              <a:buSzPct val="100000"/>
              <a:buChar char="•"/>
            </a:pPr>
            <a:r>
              <a:rPr lang="en-US" sz="1600" dirty="0">
                <a:solidFill>
                  <a:srgbClr val="14213D"/>
                </a:solidFill>
                <a:latin typeface="Calibri" pitchFamily="34" charset="0"/>
                <a:ea typeface="Calibri" pitchFamily="34" charset="-122"/>
                <a:cs typeface="Calibri" pitchFamily="34" charset="-120"/>
              </a:rPr>
              <a:t>Skills training: TVET and health workers practise safely</a:t>
            </a:r>
            <a:endParaRPr lang="en-US" sz="1600" dirty="0"/>
          </a:p>
        </p:txBody>
      </p:sp>
      <p:sp>
        <p:nvSpPr>
          <p:cNvPr id="8" name="Shape 5"/>
          <p:cNvSpPr/>
          <p:nvPr/>
        </p:nvSpPr>
        <p:spPr>
          <a:xfrm>
            <a:off x="6233008" y="1737360"/>
            <a:ext cx="5410048" cy="4206240"/>
          </a:xfrm>
          <a:prstGeom prst="roundRect">
            <a:avLst>
              <a:gd name="adj" fmla="val 2174"/>
            </a:avLst>
          </a:prstGeom>
          <a:solidFill>
            <a:srgbClr val="FBEBDD"/>
          </a:solidFill>
          <a:ln w="12700">
            <a:solidFill>
              <a:srgbClr val="FBEBDD"/>
            </a:solidFill>
            <a:prstDash val="solid"/>
          </a:ln>
        </p:spPr>
      </p:sp>
      <p:sp>
        <p:nvSpPr>
          <p:cNvPr id="9" name="Text 6"/>
          <p:cNvSpPr txBox="1"/>
          <p:nvPr/>
        </p:nvSpPr>
        <p:spPr>
          <a:xfrm>
            <a:off x="6507328" y="1874520"/>
            <a:ext cx="4861408" cy="457200"/>
          </a:xfrm>
          <a:prstGeom prst="rect">
            <a:avLst/>
          </a:prstGeom>
          <a:noFill/>
          <a:ln/>
        </p:spPr>
        <p:txBody>
          <a:bodyPr wrap="square" lIns="0" tIns="0" rIns="0" bIns="0" rtlCol="0" anchor="ctr"/>
          <a:lstStyle/>
          <a:p>
            <a:pPr indent="0" marL="0">
              <a:buNone/>
            </a:pPr>
            <a:r>
              <a:rPr lang="en-US" sz="2200" b="1" dirty="0">
                <a:solidFill>
                  <a:srgbClr val="B8541A"/>
                </a:solidFill>
                <a:latin typeface="Cambria" pitchFamily="34" charset="0"/>
                <a:ea typeface="Cambria" pitchFamily="34" charset="-122"/>
                <a:cs typeface="Cambria" pitchFamily="34" charset="-120"/>
              </a:rPr>
              <a:t>Barriers</a:t>
            </a:r>
            <a:endParaRPr lang="en-US" sz="2200" dirty="0"/>
          </a:p>
        </p:txBody>
      </p:sp>
      <p:sp>
        <p:nvSpPr>
          <p:cNvPr id="10" name="Text 7"/>
          <p:cNvSpPr txBox="1"/>
          <p:nvPr/>
        </p:nvSpPr>
        <p:spPr>
          <a:xfrm>
            <a:off x="6507328" y="2468880"/>
            <a:ext cx="4861408" cy="329184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4213D"/>
                </a:solidFill>
                <a:latin typeface="Calibri" pitchFamily="34" charset="0"/>
                <a:ea typeface="Calibri" pitchFamily="34" charset="-122"/>
                <a:cs typeface="Calibri" pitchFamily="34" charset="-120"/>
              </a:rPr>
              <a:t>Many people still use basic phones without AR support</a:t>
            </a:r>
            <a:endParaRPr lang="en-US" sz="1600" dirty="0"/>
          </a:p>
          <a:p>
            <a:pPr marL="342900" indent="-342900">
              <a:spcAft>
                <a:spcPts val="1000"/>
              </a:spcAft>
              <a:buSzPct val="100000"/>
              <a:buChar char="•"/>
            </a:pPr>
            <a:r>
              <a:rPr lang="en-US" sz="1600" dirty="0">
                <a:solidFill>
                  <a:srgbClr val="14213D"/>
                </a:solidFill>
                <a:latin typeface="Calibri" pitchFamily="34" charset="0"/>
                <a:ea typeface="Calibri" pitchFamily="34" charset="-122"/>
                <a:cs typeface="Calibri" pitchFamily="34" charset="-120"/>
              </a:rPr>
              <a:t>Cost of mobile data and patchy rural coverage</a:t>
            </a:r>
            <a:endParaRPr lang="en-US" sz="1600" dirty="0"/>
          </a:p>
          <a:p>
            <a:pPr marL="342900" indent="-342900">
              <a:spcAft>
                <a:spcPts val="1000"/>
              </a:spcAft>
              <a:buSzPct val="100000"/>
              <a:buChar char="•"/>
            </a:pPr>
            <a:r>
              <a:rPr lang="en-US" sz="1600" dirty="0">
                <a:solidFill>
                  <a:srgbClr val="14213D"/>
                </a:solidFill>
                <a:latin typeface="Calibri" pitchFamily="34" charset="0"/>
                <a:ea typeface="Calibri" pitchFamily="34" charset="-122"/>
                <a:cs typeface="Calibri" pitchFamily="34" charset="-120"/>
              </a:rPr>
              <a:t>Few local developers and 3D content creators</a:t>
            </a:r>
            <a:endParaRPr lang="en-US" sz="1600" dirty="0"/>
          </a:p>
          <a:p>
            <a:pPr marL="342900" indent="-342900">
              <a:spcAft>
                <a:spcPts val="1000"/>
              </a:spcAft>
              <a:buSzPct val="100000"/>
              <a:buChar char="•"/>
            </a:pPr>
            <a:r>
              <a:rPr lang="en-US" sz="1600" dirty="0">
                <a:solidFill>
                  <a:srgbClr val="14213D"/>
                </a:solidFill>
                <a:latin typeface="Calibri" pitchFamily="34" charset="0"/>
                <a:ea typeface="Calibri" pitchFamily="34" charset="-122"/>
                <a:cs typeface="Calibri" pitchFamily="34" charset="-120"/>
              </a:rPr>
              <a:t>Electricity, device cost and digital skills gaps</a:t>
            </a:r>
            <a:endParaRPr lang="en-US" sz="16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Benefits and risks for organisations and society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EVALUATING AR</a:t>
            </a:r>
            <a:endParaRPr lang="en-US" sz="12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4415" cy="914400"/>
        </p:xfrm>
        <a:graphic>
          <a:graphicData uri="http://schemas.openxmlformats.org/drawingml/2006/table">
            <a:tbl>
              <a:tblPr/>
              <a:tblGrid>
                <a:gridCol w="5547208"/>
                <a:gridCol w="5547208"/>
              </a:tblGrid>
              <a:tr h="0">
                <a:tc>
                  <a:txBody>
                    <a:bodyPr/>
                    <a:lstStyle/>
                    <a:p>
                      <a:pPr indent="0" marL="0">
                        <a:buNone/>
                      </a:pPr>
                      <a:r>
                        <a:rPr lang="en-US" sz="1500" b="1" dirty="0">
                          <a:solidFill>
                            <a:srgbClr val="F7F5EF"/>
                          </a:solidFill>
                          <a:latin typeface="Calibri" pitchFamily="34" charset="0"/>
                          <a:ea typeface="Calibri" pitchFamily="34" charset="-122"/>
                          <a:cs typeface="Calibri" pitchFamily="34" charset="-120"/>
                        </a:rPr>
                        <a:t>Benefits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500" b="1" dirty="0">
                          <a:solidFill>
                            <a:srgbClr val="F7F5EF"/>
                          </a:solidFill>
                          <a:latin typeface="Calibri" pitchFamily="34" charset="0"/>
                          <a:ea typeface="Calibri" pitchFamily="34" charset="-122"/>
                          <a:cs typeface="Calibri" pitchFamily="34" charset="-120"/>
                        </a:rPr>
                        <a:t>Risks and societal effects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r>
              <a:tr h="0">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Better customer experience and fewer returns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Privacy: cameras record people and places constantly</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Faster training with fewer mistakes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Safety: distraction while walking or driving</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Expert help delivered remotely</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Exclusion: people without smartphones are left out</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New marketing and revenue channels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Health: eye strain and motion sickness with headsets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Data shown where work happens</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500" dirty="0">
                          <a:solidFill>
                            <a:srgbClr val="3E4756"/>
                          </a:solidFill>
                          <a:latin typeface="Calibri" pitchFamily="34" charset="0"/>
                          <a:ea typeface="Calibri" pitchFamily="34" charset="-122"/>
                          <a:cs typeface="Calibri" pitchFamily="34" charset="-120"/>
                        </a:rPr>
                        <a:t>Cost: 3D content and devices can be expensive</a:t>
                      </a:r>
                      <a:endParaRPr lang="en-US" sz="15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bl>
          </a:graphicData>
        </a:graphic>
      </p:graphicFrame>
      <p:sp>
        <p:nvSpPr>
          <p:cNvPr id="6" name="Shape 2"/>
          <p:cNvSpPr/>
          <p:nvPr/>
        </p:nvSpPr>
        <p:spPr>
          <a:xfrm>
            <a:off x="548640" y="5349240"/>
            <a:ext cx="11094415" cy="594360"/>
          </a:xfrm>
          <a:prstGeom prst="roundRect">
            <a:avLst>
              <a:gd name="adj" fmla="val 12308"/>
            </a:avLst>
          </a:prstGeom>
          <a:solidFill>
            <a:srgbClr val="E9EEF3"/>
          </a:solidFill>
          <a:ln w="12700">
            <a:solidFill>
              <a:srgbClr val="E9EEF3"/>
            </a:solidFill>
            <a:prstDash val="solid"/>
          </a:ln>
        </p:spPr>
      </p:sp>
      <p:sp>
        <p:nvSpPr>
          <p:cNvPr id="7" name="Text 3"/>
          <p:cNvSpPr txBox="1"/>
          <p:nvPr/>
        </p:nvSpPr>
        <p:spPr>
          <a:xfrm>
            <a:off x="777240" y="5349240"/>
            <a:ext cx="10637215" cy="594360"/>
          </a:xfrm>
          <a:prstGeom prst="rect">
            <a:avLst/>
          </a:prstGeom>
          <a:noFill/>
          <a:ln/>
        </p:spPr>
        <p:txBody>
          <a:bodyPr wrap="square" lIns="0" tIns="0" rIns="0" bIns="0" rtlCol="0" anchor="ctr"/>
          <a:lstStyle/>
          <a:p>
            <a:pPr indent="0" marL="0">
              <a:buNone/>
            </a:pPr>
            <a:r>
              <a:rPr lang="en-US" sz="1500" dirty="0">
                <a:solidFill>
                  <a:srgbClr val="14213D"/>
                </a:solidFill>
                <a:latin typeface="Calibri" pitchFamily="34" charset="0"/>
                <a:ea typeface="Calibri" pitchFamily="34" charset="-122"/>
                <a:cs typeface="Calibri" pitchFamily="34" charset="-120"/>
              </a:rPr>
              <a:t>In Uganda, AR apps that capture images of people must comply with the Data Protection and Privacy Act, 2019.</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AR works best together with other technologies</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AR AND OTHER EMERGING TECHNOLOGIES</a:t>
            </a:r>
            <a:endParaRPr lang="en-US" sz="1200" dirty="0"/>
          </a:p>
        </p:txBody>
      </p:sp>
      <p:sp>
        <p:nvSpPr>
          <p:cNvPr id="5" name="Shape 2"/>
          <p:cNvSpPr/>
          <p:nvPr/>
        </p:nvSpPr>
        <p:spPr>
          <a:xfrm>
            <a:off x="548640" y="1737360"/>
            <a:ext cx="2602154" cy="2743200"/>
          </a:xfrm>
          <a:prstGeom prst="roundRect">
            <a:avLst>
              <a:gd name="adj" fmla="val 3514"/>
            </a:avLst>
          </a:prstGeom>
          <a:solidFill>
            <a:srgbClr val="FFFDF8"/>
          </a:solidFill>
          <a:ln w="9525">
            <a:solidFill>
              <a:srgbClr val="E4DFD3"/>
            </a:solidFill>
            <a:prstDash val="solid"/>
          </a:ln>
        </p:spPr>
      </p:sp>
      <p:sp>
        <p:nvSpPr>
          <p:cNvPr id="6" name="Text 3"/>
          <p:cNvSpPr txBox="1"/>
          <p:nvPr/>
        </p:nvSpPr>
        <p:spPr>
          <a:xfrm>
            <a:off x="731520" y="1874520"/>
            <a:ext cx="2236394" cy="246888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AI</a:t>
            </a:r>
            <a:endParaRPr lang="en-US" sz="18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Computer vision recognises faces, objects and text</a:t>
            </a:r>
            <a:endParaRPr lang="en-US" sz="1800" dirty="0"/>
          </a:p>
        </p:txBody>
      </p:sp>
      <p:sp>
        <p:nvSpPr>
          <p:cNvPr id="7" name="Shape 4"/>
          <p:cNvSpPr/>
          <p:nvPr/>
        </p:nvSpPr>
        <p:spPr>
          <a:xfrm>
            <a:off x="3379394" y="1737360"/>
            <a:ext cx="2602154" cy="2743200"/>
          </a:xfrm>
          <a:prstGeom prst="roundRect">
            <a:avLst>
              <a:gd name="adj" fmla="val 3514"/>
            </a:avLst>
          </a:prstGeom>
          <a:solidFill>
            <a:srgbClr val="FFFDF8"/>
          </a:solidFill>
          <a:ln w="9525">
            <a:solidFill>
              <a:srgbClr val="E4DFD3"/>
            </a:solidFill>
            <a:prstDash val="solid"/>
          </a:ln>
        </p:spPr>
      </p:sp>
      <p:sp>
        <p:nvSpPr>
          <p:cNvPr id="8" name="Text 5"/>
          <p:cNvSpPr txBox="1"/>
          <p:nvPr/>
        </p:nvSpPr>
        <p:spPr>
          <a:xfrm>
            <a:off x="3562274" y="1874520"/>
            <a:ext cx="2236394" cy="246888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IoT</a:t>
            </a:r>
            <a:endParaRPr lang="en-US" sz="18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Sensor readings shown live on top of machines</a:t>
            </a:r>
            <a:endParaRPr lang="en-US" sz="1800" dirty="0"/>
          </a:p>
        </p:txBody>
      </p:sp>
      <p:sp>
        <p:nvSpPr>
          <p:cNvPr id="9" name="Shape 6"/>
          <p:cNvSpPr/>
          <p:nvPr/>
        </p:nvSpPr>
        <p:spPr>
          <a:xfrm>
            <a:off x="6210148" y="1737360"/>
            <a:ext cx="2602154" cy="2743200"/>
          </a:xfrm>
          <a:prstGeom prst="roundRect">
            <a:avLst>
              <a:gd name="adj" fmla="val 3514"/>
            </a:avLst>
          </a:prstGeom>
          <a:solidFill>
            <a:srgbClr val="FFFDF8"/>
          </a:solidFill>
          <a:ln w="9525">
            <a:solidFill>
              <a:srgbClr val="E4DFD3"/>
            </a:solidFill>
            <a:prstDash val="solid"/>
          </a:ln>
        </p:spPr>
      </p:sp>
      <p:sp>
        <p:nvSpPr>
          <p:cNvPr id="10" name="Text 7"/>
          <p:cNvSpPr txBox="1"/>
          <p:nvPr/>
        </p:nvSpPr>
        <p:spPr>
          <a:xfrm>
            <a:off x="6393028" y="1874520"/>
            <a:ext cx="2236394" cy="246888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Cloud and 5G</a:t>
            </a:r>
            <a:endParaRPr lang="en-US" sz="18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Heavy processing off the device, with fast links</a:t>
            </a:r>
            <a:endParaRPr lang="en-US" sz="1800" dirty="0"/>
          </a:p>
        </p:txBody>
      </p:sp>
      <p:sp>
        <p:nvSpPr>
          <p:cNvPr id="11" name="Shape 8"/>
          <p:cNvSpPr/>
          <p:nvPr/>
        </p:nvSpPr>
        <p:spPr>
          <a:xfrm>
            <a:off x="9040901" y="1737360"/>
            <a:ext cx="2602154" cy="2743200"/>
          </a:xfrm>
          <a:prstGeom prst="roundRect">
            <a:avLst>
              <a:gd name="adj" fmla="val 3514"/>
            </a:avLst>
          </a:prstGeom>
          <a:solidFill>
            <a:srgbClr val="FFFDF8"/>
          </a:solidFill>
          <a:ln w="9525">
            <a:solidFill>
              <a:srgbClr val="E4DFD3"/>
            </a:solidFill>
            <a:prstDash val="solid"/>
          </a:ln>
        </p:spPr>
      </p:sp>
      <p:sp>
        <p:nvSpPr>
          <p:cNvPr id="12" name="Text 9"/>
          <p:cNvSpPr txBox="1"/>
          <p:nvPr/>
        </p:nvSpPr>
        <p:spPr>
          <a:xfrm>
            <a:off x="9223781" y="1874520"/>
            <a:ext cx="2236394" cy="2468880"/>
          </a:xfrm>
          <a:prstGeom prst="rect">
            <a:avLst/>
          </a:prstGeom>
          <a:noFill/>
          <a:ln/>
        </p:spPr>
        <p:txBody>
          <a:bodyPr wrap="square" lIns="0" tIns="0" rIns="0" bIns="0" rtlCol="0" anchor="t"/>
          <a:lstStyle/>
          <a:p>
            <a:pPr indent="0" marL="0">
              <a:spcAft>
                <a:spcPts val="600"/>
              </a:spcAft>
              <a:buNone/>
            </a:pPr>
            <a:r>
              <a:rPr lang="en-US" sz="1800" b="1" dirty="0">
                <a:solidFill>
                  <a:srgbClr val="2A6F97"/>
                </a:solidFill>
                <a:latin typeface="Cambria" pitchFamily="34" charset="0"/>
                <a:ea typeface="Cambria" pitchFamily="34" charset="-122"/>
                <a:cs typeface="Cambria" pitchFamily="34" charset="-120"/>
              </a:rPr>
              <a:t>Big data</a:t>
            </a:r>
            <a:endParaRPr lang="en-US" sz="1800" dirty="0"/>
          </a:p>
          <a:p>
            <a:pPr indent="0" marL="0">
              <a:spcAft>
                <a:spcPts val="600"/>
              </a:spcAft>
              <a:buNone/>
            </a:pPr>
            <a:r>
              <a:rPr lang="en-US" sz="1600" dirty="0">
                <a:solidFill>
                  <a:srgbClr val="3E4756"/>
                </a:solidFill>
                <a:latin typeface="Calibri" pitchFamily="34" charset="0"/>
                <a:ea typeface="Calibri" pitchFamily="34" charset="-122"/>
                <a:cs typeface="Calibri" pitchFamily="34" charset="-120"/>
              </a:rPr>
              <a:t>Usage data shows how customers interact with products</a:t>
            </a:r>
            <a:endParaRPr lang="en-US" sz="1800" dirty="0"/>
          </a:p>
        </p:txBody>
      </p:sp>
      <p:sp>
        <p:nvSpPr>
          <p:cNvPr id="13" name="Shape 10"/>
          <p:cNvSpPr/>
          <p:nvPr/>
        </p:nvSpPr>
        <p:spPr>
          <a:xfrm>
            <a:off x="548640" y="4846320"/>
            <a:ext cx="11094415" cy="594360"/>
          </a:xfrm>
          <a:prstGeom prst="roundRect">
            <a:avLst>
              <a:gd name="adj" fmla="val 12308"/>
            </a:avLst>
          </a:prstGeom>
          <a:solidFill>
            <a:srgbClr val="E9EEF3"/>
          </a:solidFill>
          <a:ln w="12700">
            <a:solidFill>
              <a:srgbClr val="E9EEF3"/>
            </a:solidFill>
            <a:prstDash val="solid"/>
          </a:ln>
        </p:spPr>
      </p:sp>
      <p:sp>
        <p:nvSpPr>
          <p:cNvPr id="14" name="Text 11"/>
          <p:cNvSpPr txBox="1"/>
          <p:nvPr/>
        </p:nvSpPr>
        <p:spPr>
          <a:xfrm>
            <a:off x="777240" y="4846320"/>
            <a:ext cx="10637215" cy="594360"/>
          </a:xfrm>
          <a:prstGeom prst="rect">
            <a:avLst/>
          </a:prstGeom>
          <a:noFill/>
          <a:ln/>
        </p:spPr>
        <p:txBody>
          <a:bodyPr wrap="square" lIns="0" tIns="0" rIns="0" bIns="0" rtlCol="0" anchor="ctr"/>
          <a:lstStyle/>
          <a:p>
            <a:pPr indent="0" marL="0">
              <a:buNone/>
            </a:pPr>
            <a:r>
              <a:rPr lang="en-US" sz="1500" dirty="0">
                <a:solidFill>
                  <a:srgbClr val="14213D"/>
                </a:solidFill>
                <a:latin typeface="Calibri" pitchFamily="34" charset="0"/>
                <a:ea typeface="Calibri" pitchFamily="34" charset="-122"/>
                <a:cs typeface="Calibri" pitchFamily="34" charset="-120"/>
              </a:rPr>
              <a:t>Example: a technician's AR glasses (AR) show a motor's temperature from its sensor (IoT), and AI warns it may fail within days.</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10515600" cy="1371600"/>
          </a:xfrm>
          <a:prstGeom prst="rect">
            <a:avLst/>
          </a:prstGeom>
          <a:noFill/>
          <a:ln/>
        </p:spPr>
        <p:txBody>
          <a:bodyPr wrap="square" lIns="0" tIns="0" rIns="0" bIns="0" rtlCol="0" anchor="t"/>
          <a:lstStyle/>
          <a:p>
            <a:pPr algn="l" indent="0" marL="0">
              <a:buNone/>
            </a:pPr>
            <a:r>
              <a:rPr lang="en-US" sz="3400" b="1" dirty="0">
                <a:solidFill>
                  <a:srgbClr val="14213D"/>
                </a:solidFill>
                <a:latin typeface="Cambria" pitchFamily="34" charset="0"/>
                <a:ea typeface="Cambria" pitchFamily="34" charset="-122"/>
                <a:cs typeface="Cambria" pitchFamily="34" charset="-120"/>
              </a:rPr>
              <a:t>A Kampala furniture shop wants to sell more online. Should it use AR?</a:t>
            </a:r>
            <a:endParaRPr lang="en-US" sz="3400" dirty="0"/>
          </a:p>
        </p:txBody>
      </p:sp>
      <p:sp>
        <p:nvSpPr>
          <p:cNvPr id="4" name="Text 1"/>
          <p:cNvSpPr txBox="1"/>
          <p:nvPr/>
        </p:nvSpPr>
        <p:spPr>
          <a:xfrm>
            <a:off x="548640" y="731520"/>
            <a:ext cx="11094415" cy="274320"/>
          </a:xfrm>
          <a:prstGeom prst="rect">
            <a:avLst/>
          </a:prstGeom>
          <a:noFill/>
          <a:ln/>
        </p:spPr>
        <p:txBody>
          <a:bodyPr wrap="square" lIns="0" tIns="0" rIns="0" bIns="0" rtlCol="0" anchor="ctr"/>
          <a:lstStyle/>
          <a:p>
            <a:pPr indent="0" marL="0">
              <a:buNone/>
            </a:pPr>
            <a:r>
              <a:rPr lang="en-US" sz="1200" b="1" spc="200" kern="0" dirty="0">
                <a:solidFill>
                  <a:srgbClr val="14213D"/>
                </a:solidFill>
                <a:latin typeface="Calibri" pitchFamily="34" charset="0"/>
                <a:ea typeface="Calibri" pitchFamily="34" charset="-122"/>
                <a:cs typeface="Calibri" pitchFamily="34" charset="-120"/>
              </a:rPr>
              <a:t>GROUP CASE ACTIVITY · 30 MINUTES</a:t>
            </a:r>
            <a:endParaRPr lang="en-US" sz="1200" dirty="0"/>
          </a:p>
        </p:txBody>
      </p:sp>
      <p:sp>
        <p:nvSpPr>
          <p:cNvPr id="5" name="Text 2"/>
          <p:cNvSpPr txBox="1"/>
          <p:nvPr/>
        </p:nvSpPr>
        <p:spPr>
          <a:xfrm>
            <a:off x="548640" y="2743200"/>
            <a:ext cx="10515600" cy="320040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2000" dirty="0">
                <a:solidFill>
                  <a:srgbClr val="14213D"/>
                </a:solidFill>
                <a:latin typeface="Calibri" pitchFamily="34" charset="0"/>
                <a:ea typeface="Calibri" pitchFamily="34" charset="-122"/>
                <a:cs typeface="Calibri" pitchFamily="34" charset="-120"/>
              </a:rPr>
              <a:t>Which type of AR and which display device would you recommend?</a:t>
            </a:r>
            <a:endParaRPr lang="en-US" sz="2000" dirty="0"/>
          </a:p>
          <a:p>
            <a:pPr marL="342900" indent="-342900">
              <a:spcAft>
                <a:spcPts val="1000"/>
              </a:spcAft>
              <a:buSzPct val="100000"/>
              <a:buFont typeface="+mj-lt"/>
              <a:buAutoNum type="arabicPeriod" startAt="1"/>
            </a:pPr>
            <a:r>
              <a:rPr lang="en-US" sz="2000" dirty="0">
                <a:solidFill>
                  <a:srgbClr val="14213D"/>
                </a:solidFill>
                <a:latin typeface="Calibri" pitchFamily="34" charset="0"/>
                <a:ea typeface="Calibri" pitchFamily="34" charset="-122"/>
                <a:cs typeface="Calibri" pitchFamily="34" charset="-120"/>
              </a:rPr>
              <a:t>Walk through the five-step architecture for your solution</a:t>
            </a:r>
            <a:endParaRPr lang="en-US" sz="2000" dirty="0"/>
          </a:p>
          <a:p>
            <a:pPr marL="342900" indent="-342900">
              <a:spcAft>
                <a:spcPts val="1000"/>
              </a:spcAft>
              <a:buSzPct val="100000"/>
              <a:buFont typeface="+mj-lt"/>
              <a:buAutoNum type="arabicPeriod" startAt="1"/>
            </a:pPr>
            <a:r>
              <a:rPr lang="en-US" sz="2000" dirty="0">
                <a:solidFill>
                  <a:srgbClr val="14213D"/>
                </a:solidFill>
                <a:latin typeface="Calibri" pitchFamily="34" charset="0"/>
                <a:ea typeface="Calibri" pitchFamily="34" charset="-122"/>
                <a:cs typeface="Calibri" pitchFamily="34" charset="-120"/>
              </a:rPr>
              <a:t>Will customers adopt it? Use TAM: usefulness and ease of use</a:t>
            </a:r>
            <a:endParaRPr lang="en-US" sz="2000" dirty="0"/>
          </a:p>
          <a:p>
            <a:pPr marL="342900" indent="-342900">
              <a:spcAft>
                <a:spcPts val="1000"/>
              </a:spcAft>
              <a:buSzPct val="100000"/>
              <a:buFont typeface="+mj-lt"/>
              <a:buAutoNum type="arabicPeriod" startAt="1"/>
            </a:pPr>
            <a:r>
              <a:rPr lang="en-US" sz="2000" dirty="0">
                <a:solidFill>
                  <a:srgbClr val="14213D"/>
                </a:solidFill>
                <a:latin typeface="Calibri" pitchFamily="34" charset="0"/>
                <a:ea typeface="Calibri" pitchFamily="34" charset="-122"/>
                <a:cs typeface="Calibri" pitchFamily="34" charset="-120"/>
              </a:rPr>
              <a:t>List two benefits, two risks, and one legal issue</a:t>
            </a:r>
            <a:endParaRPr lang="en-US" sz="2000" dirty="0"/>
          </a:p>
          <a:p>
            <a:pPr marL="342900" indent="-342900">
              <a:spcAft>
                <a:spcPts val="1000"/>
              </a:spcAft>
              <a:buSzPct val="100000"/>
              <a:buFont typeface="+mj-lt"/>
              <a:buAutoNum type="arabicPeriod" startAt="1"/>
            </a:pPr>
            <a:r>
              <a:rPr lang="en-US" sz="2000" dirty="0">
                <a:solidFill>
                  <a:srgbClr val="14213D"/>
                </a:solidFill>
                <a:latin typeface="Calibri" pitchFamily="34" charset="0"/>
                <a:ea typeface="Calibri" pitchFamily="34" charset="-122"/>
                <a:cs typeface="Calibri" pitchFamily="34" charset="-120"/>
              </a:rPr>
              <a:t>Your decision: invest now, pilot first, or wait?</a:t>
            </a:r>
            <a:endParaRPr lang="en-US" sz="2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Five things to remember</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SUMMARY</a:t>
            </a:r>
            <a:endParaRPr lang="en-US" sz="1200" dirty="0"/>
          </a:p>
        </p:txBody>
      </p:sp>
      <p:sp>
        <p:nvSpPr>
          <p:cNvPr id="5" name="Shape 2"/>
          <p:cNvSpPr/>
          <p:nvPr/>
        </p:nvSpPr>
        <p:spPr>
          <a:xfrm>
            <a:off x="548640" y="1783080"/>
            <a:ext cx="548640" cy="548640"/>
          </a:xfrm>
          <a:prstGeom prst="ellipse">
            <a:avLst/>
          </a:prstGeom>
          <a:solidFill>
            <a:srgbClr val="E07A2F"/>
          </a:solidFill>
          <a:ln w="12700">
            <a:solidFill>
              <a:srgbClr val="E07A2F"/>
            </a:solidFill>
            <a:prstDash val="solid"/>
          </a:ln>
        </p:spPr>
      </p:sp>
      <p:sp>
        <p:nvSpPr>
          <p:cNvPr id="6" name="Text 3"/>
          <p:cNvSpPr txBox="1"/>
          <p:nvPr/>
        </p:nvSpPr>
        <p:spPr>
          <a:xfrm>
            <a:off x="548640" y="1783080"/>
            <a:ext cx="548640" cy="548640"/>
          </a:xfrm>
          <a:prstGeom prst="rect">
            <a:avLst/>
          </a:prstGeom>
          <a:noFill/>
          <a:ln/>
        </p:spPr>
        <p:txBody>
          <a:bodyPr wrap="square" lIns="0" tIns="0" rIns="0" bIns="0" rtlCol="0" anchor="ctr"/>
          <a:lstStyle/>
          <a:p>
            <a:pPr algn="ctr" indent="0" marL="0">
              <a:buNone/>
            </a:pPr>
            <a:r>
              <a:rPr lang="en-US" sz="2000" b="1" dirty="0">
                <a:solidFill>
                  <a:srgbClr val="14213D"/>
                </a:solidFill>
                <a:latin typeface="Cambria" pitchFamily="34" charset="0"/>
                <a:ea typeface="Cambria" pitchFamily="34" charset="-122"/>
                <a:cs typeface="Cambria" pitchFamily="34" charset="-120"/>
              </a:rPr>
              <a:t>1</a:t>
            </a:r>
            <a:endParaRPr lang="en-US" sz="2000" dirty="0"/>
          </a:p>
        </p:txBody>
      </p:sp>
      <p:sp>
        <p:nvSpPr>
          <p:cNvPr id="7" name="Text 4"/>
          <p:cNvSpPr txBox="1"/>
          <p:nvPr/>
        </p:nvSpPr>
        <p:spPr>
          <a:xfrm>
            <a:off x="1325880" y="1783080"/>
            <a:ext cx="10317175" cy="548640"/>
          </a:xfrm>
          <a:prstGeom prst="rect">
            <a:avLst/>
          </a:prstGeom>
          <a:noFill/>
          <a:ln/>
        </p:spPr>
        <p:txBody>
          <a:bodyPr wrap="square" lIns="0" tIns="0" rIns="0" bIns="0" rtlCol="0" anchor="ctr"/>
          <a:lstStyle/>
          <a:p>
            <a:pPr indent="0" marL="0">
              <a:buNone/>
            </a:pPr>
            <a:r>
              <a:rPr lang="en-US" sz="1800" dirty="0">
                <a:solidFill>
                  <a:srgbClr val="14213D"/>
                </a:solidFill>
                <a:latin typeface="Calibri" pitchFamily="34" charset="0"/>
                <a:ea typeface="Calibri" pitchFamily="34" charset="-122"/>
                <a:cs typeface="Calibri" pitchFamily="34" charset="-120"/>
              </a:rPr>
              <a:t>AR adds digital content to the real world; VR replaces it; MR blends them.</a:t>
            </a:r>
            <a:endParaRPr lang="en-US" sz="1800" dirty="0"/>
          </a:p>
        </p:txBody>
      </p:sp>
      <p:sp>
        <p:nvSpPr>
          <p:cNvPr id="8" name="Shape 5"/>
          <p:cNvSpPr/>
          <p:nvPr/>
        </p:nvSpPr>
        <p:spPr>
          <a:xfrm>
            <a:off x="548640" y="2624328"/>
            <a:ext cx="548640" cy="548640"/>
          </a:xfrm>
          <a:prstGeom prst="ellipse">
            <a:avLst/>
          </a:prstGeom>
          <a:solidFill>
            <a:srgbClr val="E07A2F"/>
          </a:solidFill>
          <a:ln w="12700">
            <a:solidFill>
              <a:srgbClr val="E07A2F"/>
            </a:solidFill>
            <a:prstDash val="solid"/>
          </a:ln>
        </p:spPr>
      </p:sp>
      <p:sp>
        <p:nvSpPr>
          <p:cNvPr id="9" name="Text 6"/>
          <p:cNvSpPr txBox="1"/>
          <p:nvPr/>
        </p:nvSpPr>
        <p:spPr>
          <a:xfrm>
            <a:off x="548640" y="2624328"/>
            <a:ext cx="548640" cy="548640"/>
          </a:xfrm>
          <a:prstGeom prst="rect">
            <a:avLst/>
          </a:prstGeom>
          <a:noFill/>
          <a:ln/>
        </p:spPr>
        <p:txBody>
          <a:bodyPr wrap="square" lIns="0" tIns="0" rIns="0" bIns="0" rtlCol="0" anchor="ctr"/>
          <a:lstStyle/>
          <a:p>
            <a:pPr algn="ctr" indent="0" marL="0">
              <a:buNone/>
            </a:pPr>
            <a:r>
              <a:rPr lang="en-US" sz="2000" b="1" dirty="0">
                <a:solidFill>
                  <a:srgbClr val="14213D"/>
                </a:solidFill>
                <a:latin typeface="Cambria" pitchFamily="34" charset="0"/>
                <a:ea typeface="Cambria" pitchFamily="34" charset="-122"/>
                <a:cs typeface="Cambria" pitchFamily="34" charset="-120"/>
              </a:rPr>
              <a:t>2</a:t>
            </a:r>
            <a:endParaRPr lang="en-US" sz="2000" dirty="0"/>
          </a:p>
        </p:txBody>
      </p:sp>
      <p:sp>
        <p:nvSpPr>
          <p:cNvPr id="10" name="Text 7"/>
          <p:cNvSpPr txBox="1"/>
          <p:nvPr/>
        </p:nvSpPr>
        <p:spPr>
          <a:xfrm>
            <a:off x="1325880" y="2624328"/>
            <a:ext cx="10317175" cy="548640"/>
          </a:xfrm>
          <a:prstGeom prst="rect">
            <a:avLst/>
          </a:prstGeom>
          <a:noFill/>
          <a:ln/>
        </p:spPr>
        <p:txBody>
          <a:bodyPr wrap="square" lIns="0" tIns="0" rIns="0" bIns="0" rtlCol="0" anchor="ctr"/>
          <a:lstStyle/>
          <a:p>
            <a:pPr indent="0" marL="0">
              <a:buNone/>
            </a:pPr>
            <a:r>
              <a:rPr lang="en-US" sz="1800" dirty="0">
                <a:solidFill>
                  <a:srgbClr val="14213D"/>
                </a:solidFill>
                <a:latin typeface="Calibri" pitchFamily="34" charset="0"/>
                <a:ea typeface="Calibri" pitchFamily="34" charset="-122"/>
                <a:cs typeface="Calibri" pitchFamily="34" charset="-120"/>
              </a:rPr>
              <a:t>An AR system senses, tracks, processes, renders and displays, in a constant loop.</a:t>
            </a:r>
            <a:endParaRPr lang="en-US" sz="1800" dirty="0"/>
          </a:p>
        </p:txBody>
      </p:sp>
      <p:sp>
        <p:nvSpPr>
          <p:cNvPr id="11" name="Shape 8"/>
          <p:cNvSpPr/>
          <p:nvPr/>
        </p:nvSpPr>
        <p:spPr>
          <a:xfrm>
            <a:off x="548640" y="3465576"/>
            <a:ext cx="548640" cy="548640"/>
          </a:xfrm>
          <a:prstGeom prst="ellipse">
            <a:avLst/>
          </a:prstGeom>
          <a:solidFill>
            <a:srgbClr val="E07A2F"/>
          </a:solidFill>
          <a:ln w="12700">
            <a:solidFill>
              <a:srgbClr val="E07A2F"/>
            </a:solidFill>
            <a:prstDash val="solid"/>
          </a:ln>
        </p:spPr>
      </p:sp>
      <p:sp>
        <p:nvSpPr>
          <p:cNvPr id="12" name="Text 9"/>
          <p:cNvSpPr txBox="1"/>
          <p:nvPr/>
        </p:nvSpPr>
        <p:spPr>
          <a:xfrm>
            <a:off x="548640" y="3465576"/>
            <a:ext cx="548640" cy="548640"/>
          </a:xfrm>
          <a:prstGeom prst="rect">
            <a:avLst/>
          </a:prstGeom>
          <a:noFill/>
          <a:ln/>
        </p:spPr>
        <p:txBody>
          <a:bodyPr wrap="square" lIns="0" tIns="0" rIns="0" bIns="0" rtlCol="0" anchor="ctr"/>
          <a:lstStyle/>
          <a:p>
            <a:pPr algn="ctr" indent="0" marL="0">
              <a:buNone/>
            </a:pPr>
            <a:r>
              <a:rPr lang="en-US" sz="2000" b="1" dirty="0">
                <a:solidFill>
                  <a:srgbClr val="14213D"/>
                </a:solidFill>
                <a:latin typeface="Cambria" pitchFamily="34" charset="0"/>
                <a:ea typeface="Cambria" pitchFamily="34" charset="-122"/>
                <a:cs typeface="Cambria" pitchFamily="34" charset="-120"/>
              </a:rPr>
              <a:t>3</a:t>
            </a:r>
            <a:endParaRPr lang="en-US" sz="2000" dirty="0"/>
          </a:p>
        </p:txBody>
      </p:sp>
      <p:sp>
        <p:nvSpPr>
          <p:cNvPr id="13" name="Text 10"/>
          <p:cNvSpPr txBox="1"/>
          <p:nvPr/>
        </p:nvSpPr>
        <p:spPr>
          <a:xfrm>
            <a:off x="1325880" y="3465576"/>
            <a:ext cx="10317175" cy="548640"/>
          </a:xfrm>
          <a:prstGeom prst="rect">
            <a:avLst/>
          </a:prstGeom>
          <a:noFill/>
          <a:ln/>
        </p:spPr>
        <p:txBody>
          <a:bodyPr wrap="square" lIns="0" tIns="0" rIns="0" bIns="0" rtlCol="0" anchor="ctr"/>
          <a:lstStyle/>
          <a:p>
            <a:pPr indent="0" marL="0">
              <a:buNone/>
            </a:pPr>
            <a:r>
              <a:rPr lang="en-US" sz="1800" dirty="0">
                <a:solidFill>
                  <a:srgbClr val="14213D"/>
                </a:solidFill>
                <a:latin typeface="Calibri" pitchFamily="34" charset="0"/>
                <a:ea typeface="Calibri" pitchFamily="34" charset="-122"/>
                <a:cs typeface="Calibri" pitchFamily="34" charset="-120"/>
              </a:rPr>
              <a:t>The four types are marker-based, markerless, location-based and projection-based.</a:t>
            </a:r>
            <a:endParaRPr lang="en-US" sz="1800" dirty="0"/>
          </a:p>
        </p:txBody>
      </p:sp>
      <p:sp>
        <p:nvSpPr>
          <p:cNvPr id="14" name="Shape 11"/>
          <p:cNvSpPr/>
          <p:nvPr/>
        </p:nvSpPr>
        <p:spPr>
          <a:xfrm>
            <a:off x="548640" y="4306824"/>
            <a:ext cx="548640" cy="548640"/>
          </a:xfrm>
          <a:prstGeom prst="ellipse">
            <a:avLst/>
          </a:prstGeom>
          <a:solidFill>
            <a:srgbClr val="E07A2F"/>
          </a:solidFill>
          <a:ln w="12700">
            <a:solidFill>
              <a:srgbClr val="E07A2F"/>
            </a:solidFill>
            <a:prstDash val="solid"/>
          </a:ln>
        </p:spPr>
      </p:sp>
      <p:sp>
        <p:nvSpPr>
          <p:cNvPr id="15" name="Text 12"/>
          <p:cNvSpPr txBox="1"/>
          <p:nvPr/>
        </p:nvSpPr>
        <p:spPr>
          <a:xfrm>
            <a:off x="548640" y="4306824"/>
            <a:ext cx="548640" cy="548640"/>
          </a:xfrm>
          <a:prstGeom prst="rect">
            <a:avLst/>
          </a:prstGeom>
          <a:noFill/>
          <a:ln/>
        </p:spPr>
        <p:txBody>
          <a:bodyPr wrap="square" lIns="0" tIns="0" rIns="0" bIns="0" rtlCol="0" anchor="ctr"/>
          <a:lstStyle/>
          <a:p>
            <a:pPr algn="ctr" indent="0" marL="0">
              <a:buNone/>
            </a:pPr>
            <a:r>
              <a:rPr lang="en-US" sz="2000" b="1" dirty="0">
                <a:solidFill>
                  <a:srgbClr val="14213D"/>
                </a:solidFill>
                <a:latin typeface="Cambria" pitchFamily="34" charset="0"/>
                <a:ea typeface="Cambria" pitchFamily="34" charset="-122"/>
                <a:cs typeface="Cambria" pitchFamily="34" charset="-120"/>
              </a:rPr>
              <a:t>4</a:t>
            </a:r>
            <a:endParaRPr lang="en-US" sz="2000" dirty="0"/>
          </a:p>
        </p:txBody>
      </p:sp>
      <p:sp>
        <p:nvSpPr>
          <p:cNvPr id="16" name="Text 13"/>
          <p:cNvSpPr txBox="1"/>
          <p:nvPr/>
        </p:nvSpPr>
        <p:spPr>
          <a:xfrm>
            <a:off x="1325880" y="4306824"/>
            <a:ext cx="10317175" cy="548640"/>
          </a:xfrm>
          <a:prstGeom prst="rect">
            <a:avLst/>
          </a:prstGeom>
          <a:noFill/>
          <a:ln/>
        </p:spPr>
        <p:txBody>
          <a:bodyPr wrap="square" lIns="0" tIns="0" rIns="0" bIns="0" rtlCol="0" anchor="ctr"/>
          <a:lstStyle/>
          <a:p>
            <a:pPr indent="0" marL="0">
              <a:buNone/>
            </a:pPr>
            <a:r>
              <a:rPr lang="en-US" sz="1800" dirty="0">
                <a:solidFill>
                  <a:srgbClr val="14213D"/>
                </a:solidFill>
                <a:latin typeface="Calibri" pitchFamily="34" charset="0"/>
                <a:ea typeface="Calibri" pitchFamily="34" charset="-122"/>
                <a:cs typeface="Calibri" pitchFamily="34" charset="-120"/>
              </a:rPr>
              <a:t>AR is used in business, education, medicine and entertainment, often with AI and IoT.</a:t>
            </a:r>
            <a:endParaRPr lang="en-US" sz="1800" dirty="0"/>
          </a:p>
        </p:txBody>
      </p:sp>
      <p:sp>
        <p:nvSpPr>
          <p:cNvPr id="17" name="Shape 14"/>
          <p:cNvSpPr/>
          <p:nvPr/>
        </p:nvSpPr>
        <p:spPr>
          <a:xfrm>
            <a:off x="548640" y="5148072"/>
            <a:ext cx="548640" cy="548640"/>
          </a:xfrm>
          <a:prstGeom prst="ellipse">
            <a:avLst/>
          </a:prstGeom>
          <a:solidFill>
            <a:srgbClr val="E07A2F"/>
          </a:solidFill>
          <a:ln w="12700">
            <a:solidFill>
              <a:srgbClr val="E07A2F"/>
            </a:solidFill>
            <a:prstDash val="solid"/>
          </a:ln>
        </p:spPr>
      </p:sp>
      <p:sp>
        <p:nvSpPr>
          <p:cNvPr id="18" name="Text 15"/>
          <p:cNvSpPr txBox="1"/>
          <p:nvPr/>
        </p:nvSpPr>
        <p:spPr>
          <a:xfrm>
            <a:off x="548640" y="5148072"/>
            <a:ext cx="548640" cy="548640"/>
          </a:xfrm>
          <a:prstGeom prst="rect">
            <a:avLst/>
          </a:prstGeom>
          <a:noFill/>
          <a:ln/>
        </p:spPr>
        <p:txBody>
          <a:bodyPr wrap="square" lIns="0" tIns="0" rIns="0" bIns="0" rtlCol="0" anchor="ctr"/>
          <a:lstStyle/>
          <a:p>
            <a:pPr algn="ctr" indent="0" marL="0">
              <a:buNone/>
            </a:pPr>
            <a:r>
              <a:rPr lang="en-US" sz="2000" b="1" dirty="0">
                <a:solidFill>
                  <a:srgbClr val="14213D"/>
                </a:solidFill>
                <a:latin typeface="Cambria" pitchFamily="34" charset="0"/>
                <a:ea typeface="Cambria" pitchFamily="34" charset="-122"/>
                <a:cs typeface="Cambria" pitchFamily="34" charset="-120"/>
              </a:rPr>
              <a:t>5</a:t>
            </a:r>
            <a:endParaRPr lang="en-US" sz="2000" dirty="0"/>
          </a:p>
        </p:txBody>
      </p:sp>
      <p:sp>
        <p:nvSpPr>
          <p:cNvPr id="19" name="Text 16"/>
          <p:cNvSpPr txBox="1"/>
          <p:nvPr/>
        </p:nvSpPr>
        <p:spPr>
          <a:xfrm>
            <a:off x="1325880" y="5148072"/>
            <a:ext cx="10317175" cy="548640"/>
          </a:xfrm>
          <a:prstGeom prst="rect">
            <a:avLst/>
          </a:prstGeom>
          <a:noFill/>
          <a:ln/>
        </p:spPr>
        <p:txBody>
          <a:bodyPr wrap="square" lIns="0" tIns="0" rIns="0" bIns="0" rtlCol="0" anchor="ctr"/>
          <a:lstStyle/>
          <a:p>
            <a:pPr indent="0" marL="0">
              <a:buNone/>
            </a:pPr>
            <a:r>
              <a:rPr lang="en-US" sz="1800" dirty="0">
                <a:solidFill>
                  <a:srgbClr val="14213D"/>
                </a:solidFill>
                <a:latin typeface="Calibri" pitchFamily="34" charset="0"/>
                <a:ea typeface="Calibri" pitchFamily="34" charset="-122"/>
                <a:cs typeface="Calibri" pitchFamily="34" charset="-120"/>
              </a:rPr>
              <a:t>A good AR decision weighs value against cost, privacy, safety and who is left out.</a:t>
            </a:r>
            <a:endParaRPr lang="en-US" sz="18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058400" cy="1371600"/>
          </a:xfrm>
          <a:prstGeom prst="rect">
            <a:avLst/>
          </a:prstGeom>
          <a:noFill/>
          <a:ln/>
        </p:spPr>
        <p:txBody>
          <a:bodyPr wrap="square" lIns="0" tIns="0" rIns="0" bIns="0" rtlCol="0" anchor="t"/>
          <a:lstStyle/>
          <a:p>
            <a:pPr algn="l" indent="0" marL="0">
              <a:buNone/>
            </a:pPr>
            <a:r>
              <a:rPr lang="en-US" sz="4400" b="1" dirty="0">
                <a:solidFill>
                  <a:srgbClr val="F7F5EF"/>
                </a:solidFill>
                <a:latin typeface="Cambria" pitchFamily="34" charset="0"/>
                <a:ea typeface="Cambria" pitchFamily="34" charset="-122"/>
                <a:cs typeface="Cambria" pitchFamily="34" charset="-120"/>
              </a:rPr>
              <a:t>AR Quiz</a:t>
            </a:r>
            <a:endParaRPr lang="en-US" sz="4400" dirty="0"/>
          </a:p>
        </p:txBody>
      </p:sp>
      <p:sp>
        <p:nvSpPr>
          <p:cNvPr id="4" name="Text 1"/>
          <p:cNvSpPr txBox="1"/>
          <p:nvPr/>
        </p:nvSpPr>
        <p:spPr>
          <a:xfrm>
            <a:off x="548640" y="1828800"/>
            <a:ext cx="11094415" cy="274320"/>
          </a:xfrm>
          <a:prstGeom prst="rect">
            <a:avLst/>
          </a:prstGeom>
          <a:noFill/>
          <a:ln/>
        </p:spPr>
        <p:txBody>
          <a:bodyPr wrap="square" lIns="0" tIns="0" rIns="0" bIns="0" rtlCol="0" anchor="ctr"/>
          <a:lstStyle/>
          <a:p>
            <a:pPr indent="0" marL="0">
              <a:buNone/>
            </a:pPr>
            <a:r>
              <a:rPr lang="en-US" sz="1200" b="1" spc="200" kern="0" dirty="0">
                <a:solidFill>
                  <a:srgbClr val="F2A66B"/>
                </a:solidFill>
                <a:latin typeface="Calibri" pitchFamily="34" charset="0"/>
                <a:ea typeface="Calibri" pitchFamily="34" charset="-122"/>
                <a:cs typeface="Calibri" pitchFamily="34" charset="-120"/>
              </a:rPr>
              <a:t>CHECK YOUR UNDERSTANDING</a:t>
            </a:r>
            <a:endParaRPr lang="en-US" sz="1200" dirty="0"/>
          </a:p>
        </p:txBody>
      </p:sp>
      <p:sp>
        <p:nvSpPr>
          <p:cNvPr id="5" name="Text 2"/>
          <p:cNvSpPr txBox="1"/>
          <p:nvPr/>
        </p:nvSpPr>
        <p:spPr>
          <a:xfrm>
            <a:off x="548640" y="3840480"/>
            <a:ext cx="9144000" cy="914400"/>
          </a:xfrm>
          <a:prstGeom prst="rect">
            <a:avLst/>
          </a:prstGeom>
          <a:noFill/>
          <a:ln/>
        </p:spPr>
        <p:txBody>
          <a:bodyPr wrap="square" lIns="0" tIns="0" rIns="0" bIns="0" rtlCol="0" anchor="ctr"/>
          <a:lstStyle/>
          <a:p>
            <a:pPr indent="0" marL="0">
              <a:buNone/>
            </a:pPr>
            <a:r>
              <a:rPr lang="en-US" sz="2000" dirty="0">
                <a:solidFill>
                  <a:srgbClr val="C9D3E3"/>
                </a:solidFill>
                <a:latin typeface="Calibri" pitchFamily="34" charset="0"/>
                <a:ea typeface="Calibri" pitchFamily="34" charset="-122"/>
                <a:cs typeface="Calibri" pitchFamily="34" charset="-120"/>
              </a:rPr>
              <a:t>10 multiple-choice questions · about 15 minutes · write down A, B, C or D for each</a:t>
            </a:r>
            <a:endParaRPr lang="en-US"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Questions 1–2</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QUIZ</a:t>
            </a:r>
            <a:endParaRPr lang="en-US" sz="1200" dirty="0"/>
          </a:p>
        </p:txBody>
      </p:sp>
      <p:sp>
        <p:nvSpPr>
          <p:cNvPr id="5" name="Text 2"/>
          <p:cNvSpPr txBox="1"/>
          <p:nvPr/>
        </p:nvSpPr>
        <p:spPr>
          <a:xfrm>
            <a:off x="548640" y="1645920"/>
            <a:ext cx="11094415" cy="502920"/>
          </a:xfrm>
          <a:prstGeom prst="rect">
            <a:avLst/>
          </a:prstGeom>
          <a:noFill/>
          <a:ln/>
        </p:spPr>
        <p:txBody>
          <a:bodyPr wrap="square" lIns="0" tIns="0" rIns="0" bIns="0" rtlCol="0" anchor="t"/>
          <a:lstStyle/>
          <a:p>
            <a:pPr indent="0" marL="0">
              <a:buNone/>
            </a:pPr>
            <a:r>
              <a:rPr lang="en-US" sz="1800" b="1" dirty="0">
                <a:solidFill>
                  <a:srgbClr val="14213D"/>
                </a:solidFill>
                <a:latin typeface="Cambria" pitchFamily="34" charset="0"/>
                <a:ea typeface="Cambria" pitchFamily="34" charset="-122"/>
                <a:cs typeface="Cambria" pitchFamily="34" charset="-120"/>
              </a:rPr>
              <a:t>1. Which statement best describes augmented reality?</a:t>
            </a:r>
            <a:endParaRPr lang="en-US" sz="1800" dirty="0"/>
          </a:p>
        </p:txBody>
      </p:sp>
      <p:sp>
        <p:nvSpPr>
          <p:cNvPr id="6" name="Shape 3"/>
          <p:cNvSpPr/>
          <p:nvPr/>
        </p:nvSpPr>
        <p:spPr>
          <a:xfrm>
            <a:off x="548640" y="2240280"/>
            <a:ext cx="5455768" cy="621792"/>
          </a:xfrm>
          <a:prstGeom prst="roundRect">
            <a:avLst>
              <a:gd name="adj" fmla="val 11765"/>
            </a:avLst>
          </a:prstGeom>
          <a:solidFill>
            <a:srgbClr val="FFFDF8"/>
          </a:solidFill>
          <a:ln w="9525">
            <a:solidFill>
              <a:srgbClr val="E4DFD3"/>
            </a:solidFill>
            <a:prstDash val="solid"/>
          </a:ln>
        </p:spPr>
      </p:sp>
      <p:sp>
        <p:nvSpPr>
          <p:cNvPr id="7" name="Text 4"/>
          <p:cNvSpPr txBox="1"/>
          <p:nvPr/>
        </p:nvSpPr>
        <p:spPr>
          <a:xfrm>
            <a:off x="731520" y="2240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A.  </a:t>
            </a:r>
            <a:pPr indent="0" marL="0">
              <a:buNone/>
            </a:pPr>
            <a:r>
              <a:rPr lang="en-US" sz="1500" dirty="0">
                <a:solidFill>
                  <a:srgbClr val="3E4756"/>
                </a:solidFill>
                <a:latin typeface="Calibri" pitchFamily="34" charset="0"/>
                <a:ea typeface="Calibri" pitchFamily="34" charset="-122"/>
                <a:cs typeface="Calibri" pitchFamily="34" charset="-120"/>
              </a:rPr>
              <a:t>A fully computer-generated world</a:t>
            </a:r>
            <a:endParaRPr lang="en-US" sz="1500" dirty="0"/>
          </a:p>
        </p:txBody>
      </p:sp>
      <p:sp>
        <p:nvSpPr>
          <p:cNvPr id="8" name="Shape 5"/>
          <p:cNvSpPr/>
          <p:nvPr/>
        </p:nvSpPr>
        <p:spPr>
          <a:xfrm>
            <a:off x="6187288" y="2240280"/>
            <a:ext cx="5455768" cy="621792"/>
          </a:xfrm>
          <a:prstGeom prst="roundRect">
            <a:avLst>
              <a:gd name="adj" fmla="val 11765"/>
            </a:avLst>
          </a:prstGeom>
          <a:solidFill>
            <a:srgbClr val="FFFDF8"/>
          </a:solidFill>
          <a:ln w="9525">
            <a:solidFill>
              <a:srgbClr val="E4DFD3"/>
            </a:solidFill>
            <a:prstDash val="solid"/>
          </a:ln>
        </p:spPr>
      </p:sp>
      <p:sp>
        <p:nvSpPr>
          <p:cNvPr id="9" name="Text 6"/>
          <p:cNvSpPr txBox="1"/>
          <p:nvPr/>
        </p:nvSpPr>
        <p:spPr>
          <a:xfrm>
            <a:off x="6370168" y="2240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B.  </a:t>
            </a:r>
            <a:pPr indent="0" marL="0">
              <a:buNone/>
            </a:pPr>
            <a:r>
              <a:rPr lang="en-US" sz="1500" dirty="0">
                <a:solidFill>
                  <a:srgbClr val="3E4756"/>
                </a:solidFill>
                <a:latin typeface="Calibri" pitchFamily="34" charset="0"/>
                <a:ea typeface="Calibri" pitchFamily="34" charset="-122"/>
                <a:cs typeface="Calibri" pitchFamily="34" charset="-120"/>
              </a:rPr>
              <a:t>Digital content added to the real world in real time</a:t>
            </a:r>
            <a:endParaRPr lang="en-US" sz="1500" dirty="0"/>
          </a:p>
        </p:txBody>
      </p:sp>
      <p:sp>
        <p:nvSpPr>
          <p:cNvPr id="10" name="Shape 7"/>
          <p:cNvSpPr/>
          <p:nvPr/>
        </p:nvSpPr>
        <p:spPr>
          <a:xfrm>
            <a:off x="548640" y="2990088"/>
            <a:ext cx="5455768" cy="621792"/>
          </a:xfrm>
          <a:prstGeom prst="roundRect">
            <a:avLst>
              <a:gd name="adj" fmla="val 11765"/>
            </a:avLst>
          </a:prstGeom>
          <a:solidFill>
            <a:srgbClr val="FFFDF8"/>
          </a:solidFill>
          <a:ln w="9525">
            <a:solidFill>
              <a:srgbClr val="E4DFD3"/>
            </a:solidFill>
            <a:prstDash val="solid"/>
          </a:ln>
        </p:spPr>
      </p:sp>
      <p:sp>
        <p:nvSpPr>
          <p:cNvPr id="11" name="Text 8"/>
          <p:cNvSpPr txBox="1"/>
          <p:nvPr/>
        </p:nvSpPr>
        <p:spPr>
          <a:xfrm>
            <a:off x="731520" y="2990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C.  </a:t>
            </a:r>
            <a:pPr indent="0" marL="0">
              <a:buNone/>
            </a:pPr>
            <a:r>
              <a:rPr lang="en-US" sz="1500" dirty="0">
                <a:solidFill>
                  <a:srgbClr val="3E4756"/>
                </a:solidFill>
                <a:latin typeface="Calibri" pitchFamily="34" charset="0"/>
                <a:ea typeface="Calibri" pitchFamily="34" charset="-122"/>
                <a:cs typeface="Calibri" pitchFamily="34" charset="-120"/>
              </a:rPr>
              <a:t>A method of 3D printing objects</a:t>
            </a:r>
            <a:endParaRPr lang="en-US" sz="1500" dirty="0"/>
          </a:p>
        </p:txBody>
      </p:sp>
      <p:sp>
        <p:nvSpPr>
          <p:cNvPr id="12" name="Shape 9"/>
          <p:cNvSpPr/>
          <p:nvPr/>
        </p:nvSpPr>
        <p:spPr>
          <a:xfrm>
            <a:off x="6187288" y="2990088"/>
            <a:ext cx="5455768" cy="621792"/>
          </a:xfrm>
          <a:prstGeom prst="roundRect">
            <a:avLst>
              <a:gd name="adj" fmla="val 11765"/>
            </a:avLst>
          </a:prstGeom>
          <a:solidFill>
            <a:srgbClr val="FFFDF8"/>
          </a:solidFill>
          <a:ln w="9525">
            <a:solidFill>
              <a:srgbClr val="E4DFD3"/>
            </a:solidFill>
            <a:prstDash val="solid"/>
          </a:ln>
        </p:spPr>
      </p:sp>
      <p:sp>
        <p:nvSpPr>
          <p:cNvPr id="13" name="Text 10"/>
          <p:cNvSpPr txBox="1"/>
          <p:nvPr/>
        </p:nvSpPr>
        <p:spPr>
          <a:xfrm>
            <a:off x="6370168" y="2990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D.  </a:t>
            </a:r>
            <a:pPr indent="0" marL="0">
              <a:buNone/>
            </a:pPr>
            <a:r>
              <a:rPr lang="en-US" sz="1500" dirty="0">
                <a:solidFill>
                  <a:srgbClr val="3E4756"/>
                </a:solidFill>
                <a:latin typeface="Calibri" pitchFamily="34" charset="0"/>
                <a:ea typeface="Calibri" pitchFamily="34" charset="-122"/>
                <a:cs typeface="Calibri" pitchFamily="34" charset="-120"/>
              </a:rPr>
              <a:t>A recorded video of a real place</a:t>
            </a:r>
            <a:endParaRPr lang="en-US" sz="1500" dirty="0"/>
          </a:p>
        </p:txBody>
      </p:sp>
      <p:sp>
        <p:nvSpPr>
          <p:cNvPr id="14" name="Text 11"/>
          <p:cNvSpPr txBox="1"/>
          <p:nvPr/>
        </p:nvSpPr>
        <p:spPr>
          <a:xfrm>
            <a:off x="548640" y="3931920"/>
            <a:ext cx="11094415" cy="502920"/>
          </a:xfrm>
          <a:prstGeom prst="rect">
            <a:avLst/>
          </a:prstGeom>
          <a:noFill/>
          <a:ln/>
        </p:spPr>
        <p:txBody>
          <a:bodyPr wrap="square" lIns="0" tIns="0" rIns="0" bIns="0" rtlCol="0" anchor="t"/>
          <a:lstStyle/>
          <a:p>
            <a:pPr indent="0" marL="0">
              <a:buNone/>
            </a:pPr>
            <a:r>
              <a:rPr lang="en-US" sz="1800" b="1" dirty="0">
                <a:solidFill>
                  <a:srgbClr val="14213D"/>
                </a:solidFill>
                <a:latin typeface="Cambria" pitchFamily="34" charset="0"/>
                <a:ea typeface="Cambria" pitchFamily="34" charset="-122"/>
                <a:cs typeface="Cambria" pitchFamily="34" charset="-120"/>
              </a:rPr>
              <a:t>2. Which technology replaces the user's view of the real world completely?</a:t>
            </a:r>
            <a:endParaRPr lang="en-US" sz="1800" dirty="0"/>
          </a:p>
        </p:txBody>
      </p:sp>
      <p:sp>
        <p:nvSpPr>
          <p:cNvPr id="15" name="Shape 12"/>
          <p:cNvSpPr/>
          <p:nvPr/>
        </p:nvSpPr>
        <p:spPr>
          <a:xfrm>
            <a:off x="548640" y="4526280"/>
            <a:ext cx="5455768" cy="621792"/>
          </a:xfrm>
          <a:prstGeom prst="roundRect">
            <a:avLst>
              <a:gd name="adj" fmla="val 11765"/>
            </a:avLst>
          </a:prstGeom>
          <a:solidFill>
            <a:srgbClr val="FFFDF8"/>
          </a:solidFill>
          <a:ln w="9525">
            <a:solidFill>
              <a:srgbClr val="E4DFD3"/>
            </a:solidFill>
            <a:prstDash val="solid"/>
          </a:ln>
        </p:spPr>
      </p:sp>
      <p:sp>
        <p:nvSpPr>
          <p:cNvPr id="16" name="Text 13"/>
          <p:cNvSpPr txBox="1"/>
          <p:nvPr/>
        </p:nvSpPr>
        <p:spPr>
          <a:xfrm>
            <a:off x="731520" y="4526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A.  </a:t>
            </a:r>
            <a:pPr indent="0" marL="0">
              <a:buNone/>
            </a:pPr>
            <a:r>
              <a:rPr lang="en-US" sz="1500" dirty="0">
                <a:solidFill>
                  <a:srgbClr val="3E4756"/>
                </a:solidFill>
                <a:latin typeface="Calibri" pitchFamily="34" charset="0"/>
                <a:ea typeface="Calibri" pitchFamily="34" charset="-122"/>
                <a:cs typeface="Calibri" pitchFamily="34" charset="-120"/>
              </a:rPr>
              <a:t>Augmented reality</a:t>
            </a:r>
            <a:endParaRPr lang="en-US" sz="1500" dirty="0"/>
          </a:p>
        </p:txBody>
      </p:sp>
      <p:sp>
        <p:nvSpPr>
          <p:cNvPr id="17" name="Shape 14"/>
          <p:cNvSpPr/>
          <p:nvPr/>
        </p:nvSpPr>
        <p:spPr>
          <a:xfrm>
            <a:off x="6187288" y="4526280"/>
            <a:ext cx="5455768" cy="621792"/>
          </a:xfrm>
          <a:prstGeom prst="roundRect">
            <a:avLst>
              <a:gd name="adj" fmla="val 11765"/>
            </a:avLst>
          </a:prstGeom>
          <a:solidFill>
            <a:srgbClr val="FFFDF8"/>
          </a:solidFill>
          <a:ln w="9525">
            <a:solidFill>
              <a:srgbClr val="E4DFD3"/>
            </a:solidFill>
            <a:prstDash val="solid"/>
          </a:ln>
        </p:spPr>
      </p:sp>
      <p:sp>
        <p:nvSpPr>
          <p:cNvPr id="18" name="Text 15"/>
          <p:cNvSpPr txBox="1"/>
          <p:nvPr/>
        </p:nvSpPr>
        <p:spPr>
          <a:xfrm>
            <a:off x="6370168" y="4526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B.  </a:t>
            </a:r>
            <a:pPr indent="0" marL="0">
              <a:buNone/>
            </a:pPr>
            <a:r>
              <a:rPr lang="en-US" sz="1500" dirty="0">
                <a:solidFill>
                  <a:srgbClr val="3E4756"/>
                </a:solidFill>
                <a:latin typeface="Calibri" pitchFamily="34" charset="0"/>
                <a:ea typeface="Calibri" pitchFamily="34" charset="-122"/>
                <a:cs typeface="Calibri" pitchFamily="34" charset="-120"/>
              </a:rPr>
              <a:t>Mixed reality</a:t>
            </a:r>
            <a:endParaRPr lang="en-US" sz="1500" dirty="0"/>
          </a:p>
        </p:txBody>
      </p:sp>
      <p:sp>
        <p:nvSpPr>
          <p:cNvPr id="19" name="Shape 16"/>
          <p:cNvSpPr/>
          <p:nvPr/>
        </p:nvSpPr>
        <p:spPr>
          <a:xfrm>
            <a:off x="548640" y="5276088"/>
            <a:ext cx="5455768" cy="621792"/>
          </a:xfrm>
          <a:prstGeom prst="roundRect">
            <a:avLst>
              <a:gd name="adj" fmla="val 11765"/>
            </a:avLst>
          </a:prstGeom>
          <a:solidFill>
            <a:srgbClr val="FFFDF8"/>
          </a:solidFill>
          <a:ln w="9525">
            <a:solidFill>
              <a:srgbClr val="E4DFD3"/>
            </a:solidFill>
            <a:prstDash val="solid"/>
          </a:ln>
        </p:spPr>
      </p:sp>
      <p:sp>
        <p:nvSpPr>
          <p:cNvPr id="20" name="Text 17"/>
          <p:cNvSpPr txBox="1"/>
          <p:nvPr/>
        </p:nvSpPr>
        <p:spPr>
          <a:xfrm>
            <a:off x="731520" y="5276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C.  </a:t>
            </a:r>
            <a:pPr indent="0" marL="0">
              <a:buNone/>
            </a:pPr>
            <a:r>
              <a:rPr lang="en-US" sz="1500" dirty="0">
                <a:solidFill>
                  <a:srgbClr val="3E4756"/>
                </a:solidFill>
                <a:latin typeface="Calibri" pitchFamily="34" charset="0"/>
                <a:ea typeface="Calibri" pitchFamily="34" charset="-122"/>
                <a:cs typeface="Calibri" pitchFamily="34" charset="-120"/>
              </a:rPr>
              <a:t>Virtual reality</a:t>
            </a:r>
            <a:endParaRPr lang="en-US" sz="1500" dirty="0"/>
          </a:p>
        </p:txBody>
      </p:sp>
      <p:sp>
        <p:nvSpPr>
          <p:cNvPr id="21" name="Shape 18"/>
          <p:cNvSpPr/>
          <p:nvPr/>
        </p:nvSpPr>
        <p:spPr>
          <a:xfrm>
            <a:off x="6187288" y="5276088"/>
            <a:ext cx="5455768" cy="621792"/>
          </a:xfrm>
          <a:prstGeom prst="roundRect">
            <a:avLst>
              <a:gd name="adj" fmla="val 11765"/>
            </a:avLst>
          </a:prstGeom>
          <a:solidFill>
            <a:srgbClr val="FFFDF8"/>
          </a:solidFill>
          <a:ln w="9525">
            <a:solidFill>
              <a:srgbClr val="E4DFD3"/>
            </a:solidFill>
            <a:prstDash val="solid"/>
          </a:ln>
        </p:spPr>
      </p:sp>
      <p:sp>
        <p:nvSpPr>
          <p:cNvPr id="22" name="Text 19"/>
          <p:cNvSpPr txBox="1"/>
          <p:nvPr/>
        </p:nvSpPr>
        <p:spPr>
          <a:xfrm>
            <a:off x="6370168" y="5276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D.  </a:t>
            </a:r>
            <a:pPr indent="0" marL="0">
              <a:buNone/>
            </a:pPr>
            <a:r>
              <a:rPr lang="en-US" sz="1500" dirty="0">
                <a:solidFill>
                  <a:srgbClr val="3E4756"/>
                </a:solidFill>
                <a:latin typeface="Calibri" pitchFamily="34" charset="0"/>
                <a:ea typeface="Calibri" pitchFamily="34" charset="-122"/>
                <a:cs typeface="Calibri" pitchFamily="34" charset="-120"/>
              </a:rPr>
              <a:t>Projection-based AR</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Questions 3–4</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QUIZ</a:t>
            </a:r>
            <a:endParaRPr lang="en-US" sz="1200" dirty="0"/>
          </a:p>
        </p:txBody>
      </p:sp>
      <p:sp>
        <p:nvSpPr>
          <p:cNvPr id="5" name="Text 2"/>
          <p:cNvSpPr txBox="1"/>
          <p:nvPr/>
        </p:nvSpPr>
        <p:spPr>
          <a:xfrm>
            <a:off x="548640" y="1645920"/>
            <a:ext cx="11094415" cy="502920"/>
          </a:xfrm>
          <a:prstGeom prst="rect">
            <a:avLst/>
          </a:prstGeom>
          <a:noFill/>
          <a:ln/>
        </p:spPr>
        <p:txBody>
          <a:bodyPr wrap="square" lIns="0" tIns="0" rIns="0" bIns="0" rtlCol="0" anchor="t"/>
          <a:lstStyle/>
          <a:p>
            <a:pPr indent="0" marL="0">
              <a:buNone/>
            </a:pPr>
            <a:r>
              <a:rPr lang="en-US" sz="1800" b="1" dirty="0">
                <a:solidFill>
                  <a:srgbClr val="14213D"/>
                </a:solidFill>
                <a:latin typeface="Cambria" pitchFamily="34" charset="0"/>
                <a:ea typeface="Cambria" pitchFamily="34" charset="-122"/>
                <a:cs typeface="Cambria" pitchFamily="34" charset="-120"/>
              </a:rPr>
              <a:t>3. In mixed reality, what can digital objects do that they usually cannot in basic AR?</a:t>
            </a:r>
            <a:endParaRPr lang="en-US" sz="1800" dirty="0"/>
          </a:p>
        </p:txBody>
      </p:sp>
      <p:sp>
        <p:nvSpPr>
          <p:cNvPr id="6" name="Shape 3"/>
          <p:cNvSpPr/>
          <p:nvPr/>
        </p:nvSpPr>
        <p:spPr>
          <a:xfrm>
            <a:off x="548640" y="2240280"/>
            <a:ext cx="5455768" cy="621792"/>
          </a:xfrm>
          <a:prstGeom prst="roundRect">
            <a:avLst>
              <a:gd name="adj" fmla="val 11765"/>
            </a:avLst>
          </a:prstGeom>
          <a:solidFill>
            <a:srgbClr val="FFFDF8"/>
          </a:solidFill>
          <a:ln w="9525">
            <a:solidFill>
              <a:srgbClr val="E4DFD3"/>
            </a:solidFill>
            <a:prstDash val="solid"/>
          </a:ln>
        </p:spPr>
      </p:sp>
      <p:sp>
        <p:nvSpPr>
          <p:cNvPr id="7" name="Text 4"/>
          <p:cNvSpPr txBox="1"/>
          <p:nvPr/>
        </p:nvSpPr>
        <p:spPr>
          <a:xfrm>
            <a:off x="731520" y="2240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A.  </a:t>
            </a:r>
            <a:pPr indent="0" marL="0">
              <a:buNone/>
            </a:pPr>
            <a:r>
              <a:rPr lang="en-US" sz="1500" dirty="0">
                <a:solidFill>
                  <a:srgbClr val="3E4756"/>
                </a:solidFill>
                <a:latin typeface="Calibri" pitchFamily="34" charset="0"/>
                <a:ea typeface="Calibri" pitchFamily="34" charset="-122"/>
                <a:cs typeface="Calibri" pitchFamily="34" charset="-120"/>
              </a:rPr>
              <a:t>Appear on a phone screen</a:t>
            </a:r>
            <a:endParaRPr lang="en-US" sz="1500" dirty="0"/>
          </a:p>
        </p:txBody>
      </p:sp>
      <p:sp>
        <p:nvSpPr>
          <p:cNvPr id="8" name="Shape 5"/>
          <p:cNvSpPr/>
          <p:nvPr/>
        </p:nvSpPr>
        <p:spPr>
          <a:xfrm>
            <a:off x="6187288" y="2240280"/>
            <a:ext cx="5455768" cy="621792"/>
          </a:xfrm>
          <a:prstGeom prst="roundRect">
            <a:avLst>
              <a:gd name="adj" fmla="val 11765"/>
            </a:avLst>
          </a:prstGeom>
          <a:solidFill>
            <a:srgbClr val="FFFDF8"/>
          </a:solidFill>
          <a:ln w="9525">
            <a:solidFill>
              <a:srgbClr val="E4DFD3"/>
            </a:solidFill>
            <a:prstDash val="solid"/>
          </a:ln>
        </p:spPr>
      </p:sp>
      <p:sp>
        <p:nvSpPr>
          <p:cNvPr id="9" name="Text 6"/>
          <p:cNvSpPr txBox="1"/>
          <p:nvPr/>
        </p:nvSpPr>
        <p:spPr>
          <a:xfrm>
            <a:off x="6370168" y="2240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B.  </a:t>
            </a:r>
            <a:pPr indent="0" marL="0">
              <a:buNone/>
            </a:pPr>
            <a:r>
              <a:rPr lang="en-US" sz="1500" dirty="0">
                <a:solidFill>
                  <a:srgbClr val="3E4756"/>
                </a:solidFill>
                <a:latin typeface="Calibri" pitchFamily="34" charset="0"/>
                <a:ea typeface="Calibri" pitchFamily="34" charset="-122"/>
                <a:cs typeface="Calibri" pitchFamily="34" charset="-120"/>
              </a:rPr>
              <a:t>Play sound</a:t>
            </a:r>
            <a:endParaRPr lang="en-US" sz="1500" dirty="0"/>
          </a:p>
        </p:txBody>
      </p:sp>
      <p:sp>
        <p:nvSpPr>
          <p:cNvPr id="10" name="Shape 7"/>
          <p:cNvSpPr/>
          <p:nvPr/>
        </p:nvSpPr>
        <p:spPr>
          <a:xfrm>
            <a:off x="548640" y="2990088"/>
            <a:ext cx="5455768" cy="621792"/>
          </a:xfrm>
          <a:prstGeom prst="roundRect">
            <a:avLst>
              <a:gd name="adj" fmla="val 11765"/>
            </a:avLst>
          </a:prstGeom>
          <a:solidFill>
            <a:srgbClr val="FFFDF8"/>
          </a:solidFill>
          <a:ln w="9525">
            <a:solidFill>
              <a:srgbClr val="E4DFD3"/>
            </a:solidFill>
            <a:prstDash val="solid"/>
          </a:ln>
        </p:spPr>
      </p:sp>
      <p:sp>
        <p:nvSpPr>
          <p:cNvPr id="11" name="Text 8"/>
          <p:cNvSpPr txBox="1"/>
          <p:nvPr/>
        </p:nvSpPr>
        <p:spPr>
          <a:xfrm>
            <a:off x="731520" y="2990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C.  </a:t>
            </a:r>
            <a:pPr indent="0" marL="0">
              <a:buNone/>
            </a:pPr>
            <a:r>
              <a:rPr lang="en-US" sz="1500" dirty="0">
                <a:solidFill>
                  <a:srgbClr val="3E4756"/>
                </a:solidFill>
                <a:latin typeface="Calibri" pitchFamily="34" charset="0"/>
                <a:ea typeface="Calibri" pitchFamily="34" charset="-122"/>
                <a:cs typeface="Calibri" pitchFamily="34" charset="-120"/>
              </a:rPr>
              <a:t>Interact with real objects and be handled</a:t>
            </a:r>
            <a:endParaRPr lang="en-US" sz="1500" dirty="0"/>
          </a:p>
        </p:txBody>
      </p:sp>
      <p:sp>
        <p:nvSpPr>
          <p:cNvPr id="12" name="Shape 9"/>
          <p:cNvSpPr/>
          <p:nvPr/>
        </p:nvSpPr>
        <p:spPr>
          <a:xfrm>
            <a:off x="6187288" y="2990088"/>
            <a:ext cx="5455768" cy="621792"/>
          </a:xfrm>
          <a:prstGeom prst="roundRect">
            <a:avLst>
              <a:gd name="adj" fmla="val 11765"/>
            </a:avLst>
          </a:prstGeom>
          <a:solidFill>
            <a:srgbClr val="FFFDF8"/>
          </a:solidFill>
          <a:ln w="9525">
            <a:solidFill>
              <a:srgbClr val="E4DFD3"/>
            </a:solidFill>
            <a:prstDash val="solid"/>
          </a:ln>
        </p:spPr>
      </p:sp>
      <p:sp>
        <p:nvSpPr>
          <p:cNvPr id="13" name="Text 10"/>
          <p:cNvSpPr txBox="1"/>
          <p:nvPr/>
        </p:nvSpPr>
        <p:spPr>
          <a:xfrm>
            <a:off x="6370168" y="2990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D.  </a:t>
            </a:r>
            <a:pPr indent="0" marL="0">
              <a:buNone/>
            </a:pPr>
            <a:r>
              <a:rPr lang="en-US" sz="1500" dirty="0">
                <a:solidFill>
                  <a:srgbClr val="3E4756"/>
                </a:solidFill>
                <a:latin typeface="Calibri" pitchFamily="34" charset="0"/>
                <a:ea typeface="Calibri" pitchFamily="34" charset="-122"/>
                <a:cs typeface="Calibri" pitchFamily="34" charset="-120"/>
              </a:rPr>
              <a:t>Be shown in colour</a:t>
            </a:r>
            <a:endParaRPr lang="en-US" sz="1500" dirty="0"/>
          </a:p>
        </p:txBody>
      </p:sp>
      <p:sp>
        <p:nvSpPr>
          <p:cNvPr id="14" name="Text 11"/>
          <p:cNvSpPr txBox="1"/>
          <p:nvPr/>
        </p:nvSpPr>
        <p:spPr>
          <a:xfrm>
            <a:off x="548640" y="3931920"/>
            <a:ext cx="11094415" cy="502920"/>
          </a:xfrm>
          <a:prstGeom prst="rect">
            <a:avLst/>
          </a:prstGeom>
          <a:noFill/>
          <a:ln/>
        </p:spPr>
        <p:txBody>
          <a:bodyPr wrap="square" lIns="0" tIns="0" rIns="0" bIns="0" rtlCol="0" anchor="t"/>
          <a:lstStyle/>
          <a:p>
            <a:pPr indent="0" marL="0">
              <a:buNone/>
            </a:pPr>
            <a:r>
              <a:rPr lang="en-US" sz="1800" b="1" dirty="0">
                <a:solidFill>
                  <a:srgbClr val="14213D"/>
                </a:solidFill>
                <a:latin typeface="Cambria" pitchFamily="34" charset="0"/>
                <a:ea typeface="Cambria" pitchFamily="34" charset="-122"/>
                <a:cs typeface="Cambria" pitchFamily="34" charset="-120"/>
              </a:rPr>
              <a:t>4. Pokémon GO is mainly an example of which type of AR?</a:t>
            </a:r>
            <a:endParaRPr lang="en-US" sz="1800" dirty="0"/>
          </a:p>
        </p:txBody>
      </p:sp>
      <p:sp>
        <p:nvSpPr>
          <p:cNvPr id="15" name="Shape 12"/>
          <p:cNvSpPr/>
          <p:nvPr/>
        </p:nvSpPr>
        <p:spPr>
          <a:xfrm>
            <a:off x="548640" y="4526280"/>
            <a:ext cx="5455768" cy="621792"/>
          </a:xfrm>
          <a:prstGeom prst="roundRect">
            <a:avLst>
              <a:gd name="adj" fmla="val 11765"/>
            </a:avLst>
          </a:prstGeom>
          <a:solidFill>
            <a:srgbClr val="FFFDF8"/>
          </a:solidFill>
          <a:ln w="9525">
            <a:solidFill>
              <a:srgbClr val="E4DFD3"/>
            </a:solidFill>
            <a:prstDash val="solid"/>
          </a:ln>
        </p:spPr>
      </p:sp>
      <p:sp>
        <p:nvSpPr>
          <p:cNvPr id="16" name="Text 13"/>
          <p:cNvSpPr txBox="1"/>
          <p:nvPr/>
        </p:nvSpPr>
        <p:spPr>
          <a:xfrm>
            <a:off x="731520" y="4526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A.  </a:t>
            </a:r>
            <a:pPr indent="0" marL="0">
              <a:buNone/>
            </a:pPr>
            <a:r>
              <a:rPr lang="en-US" sz="1500" dirty="0">
                <a:solidFill>
                  <a:srgbClr val="3E4756"/>
                </a:solidFill>
                <a:latin typeface="Calibri" pitchFamily="34" charset="0"/>
                <a:ea typeface="Calibri" pitchFamily="34" charset="-122"/>
                <a:cs typeface="Calibri" pitchFamily="34" charset="-120"/>
              </a:rPr>
              <a:t>Location-based</a:t>
            </a:r>
            <a:endParaRPr lang="en-US" sz="1500" dirty="0"/>
          </a:p>
        </p:txBody>
      </p:sp>
      <p:sp>
        <p:nvSpPr>
          <p:cNvPr id="17" name="Shape 14"/>
          <p:cNvSpPr/>
          <p:nvPr/>
        </p:nvSpPr>
        <p:spPr>
          <a:xfrm>
            <a:off x="6187288" y="4526280"/>
            <a:ext cx="5455768" cy="621792"/>
          </a:xfrm>
          <a:prstGeom prst="roundRect">
            <a:avLst>
              <a:gd name="adj" fmla="val 11765"/>
            </a:avLst>
          </a:prstGeom>
          <a:solidFill>
            <a:srgbClr val="FFFDF8"/>
          </a:solidFill>
          <a:ln w="9525">
            <a:solidFill>
              <a:srgbClr val="E4DFD3"/>
            </a:solidFill>
            <a:prstDash val="solid"/>
          </a:ln>
        </p:spPr>
      </p:sp>
      <p:sp>
        <p:nvSpPr>
          <p:cNvPr id="18" name="Text 15"/>
          <p:cNvSpPr txBox="1"/>
          <p:nvPr/>
        </p:nvSpPr>
        <p:spPr>
          <a:xfrm>
            <a:off x="6370168" y="4526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B.  </a:t>
            </a:r>
            <a:pPr indent="0" marL="0">
              <a:buNone/>
            </a:pPr>
            <a:r>
              <a:rPr lang="en-US" sz="1500" dirty="0">
                <a:solidFill>
                  <a:srgbClr val="3E4756"/>
                </a:solidFill>
                <a:latin typeface="Calibri" pitchFamily="34" charset="0"/>
                <a:ea typeface="Calibri" pitchFamily="34" charset="-122"/>
                <a:cs typeface="Calibri" pitchFamily="34" charset="-120"/>
              </a:rPr>
              <a:t>Projection-based</a:t>
            </a:r>
            <a:endParaRPr lang="en-US" sz="1500" dirty="0"/>
          </a:p>
        </p:txBody>
      </p:sp>
      <p:sp>
        <p:nvSpPr>
          <p:cNvPr id="19" name="Shape 16"/>
          <p:cNvSpPr/>
          <p:nvPr/>
        </p:nvSpPr>
        <p:spPr>
          <a:xfrm>
            <a:off x="548640" y="5276088"/>
            <a:ext cx="5455768" cy="621792"/>
          </a:xfrm>
          <a:prstGeom prst="roundRect">
            <a:avLst>
              <a:gd name="adj" fmla="val 11765"/>
            </a:avLst>
          </a:prstGeom>
          <a:solidFill>
            <a:srgbClr val="FFFDF8"/>
          </a:solidFill>
          <a:ln w="9525">
            <a:solidFill>
              <a:srgbClr val="E4DFD3"/>
            </a:solidFill>
            <a:prstDash val="solid"/>
          </a:ln>
        </p:spPr>
      </p:sp>
      <p:sp>
        <p:nvSpPr>
          <p:cNvPr id="20" name="Text 17"/>
          <p:cNvSpPr txBox="1"/>
          <p:nvPr/>
        </p:nvSpPr>
        <p:spPr>
          <a:xfrm>
            <a:off x="731520" y="5276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C.  </a:t>
            </a:r>
            <a:pPr indent="0" marL="0">
              <a:buNone/>
            </a:pPr>
            <a:r>
              <a:rPr lang="en-US" sz="1500" dirty="0">
                <a:solidFill>
                  <a:srgbClr val="3E4756"/>
                </a:solidFill>
                <a:latin typeface="Calibri" pitchFamily="34" charset="0"/>
                <a:ea typeface="Calibri" pitchFamily="34" charset="-122"/>
                <a:cs typeface="Calibri" pitchFamily="34" charset="-120"/>
              </a:rPr>
              <a:t>Marker-based</a:t>
            </a:r>
            <a:endParaRPr lang="en-US" sz="1500" dirty="0"/>
          </a:p>
        </p:txBody>
      </p:sp>
      <p:sp>
        <p:nvSpPr>
          <p:cNvPr id="21" name="Shape 18"/>
          <p:cNvSpPr/>
          <p:nvPr/>
        </p:nvSpPr>
        <p:spPr>
          <a:xfrm>
            <a:off x="6187288" y="5276088"/>
            <a:ext cx="5455768" cy="621792"/>
          </a:xfrm>
          <a:prstGeom prst="roundRect">
            <a:avLst>
              <a:gd name="adj" fmla="val 11765"/>
            </a:avLst>
          </a:prstGeom>
          <a:solidFill>
            <a:srgbClr val="FFFDF8"/>
          </a:solidFill>
          <a:ln w="9525">
            <a:solidFill>
              <a:srgbClr val="E4DFD3"/>
            </a:solidFill>
            <a:prstDash val="solid"/>
          </a:ln>
        </p:spPr>
      </p:sp>
      <p:sp>
        <p:nvSpPr>
          <p:cNvPr id="22" name="Text 19"/>
          <p:cNvSpPr txBox="1"/>
          <p:nvPr/>
        </p:nvSpPr>
        <p:spPr>
          <a:xfrm>
            <a:off x="6370168" y="5276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D.  </a:t>
            </a:r>
            <a:pPr indent="0" marL="0">
              <a:buNone/>
            </a:pPr>
            <a:r>
              <a:rPr lang="en-US" sz="1500" dirty="0">
                <a:solidFill>
                  <a:srgbClr val="3E4756"/>
                </a:solidFill>
                <a:latin typeface="Calibri" pitchFamily="34" charset="0"/>
                <a:ea typeface="Calibri" pitchFamily="34" charset="-122"/>
                <a:cs typeface="Calibri" pitchFamily="34" charset="-120"/>
              </a:rPr>
              <a:t>Fully immersive VR</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Questions 5–6</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QUIZ</a:t>
            </a:r>
            <a:endParaRPr lang="en-US" sz="1200" dirty="0"/>
          </a:p>
        </p:txBody>
      </p:sp>
      <p:sp>
        <p:nvSpPr>
          <p:cNvPr id="5" name="Text 2"/>
          <p:cNvSpPr txBox="1"/>
          <p:nvPr/>
        </p:nvSpPr>
        <p:spPr>
          <a:xfrm>
            <a:off x="548640" y="1645920"/>
            <a:ext cx="11094415" cy="502920"/>
          </a:xfrm>
          <a:prstGeom prst="rect">
            <a:avLst/>
          </a:prstGeom>
          <a:noFill/>
          <a:ln/>
        </p:spPr>
        <p:txBody>
          <a:bodyPr wrap="square" lIns="0" tIns="0" rIns="0" bIns="0" rtlCol="0" anchor="t"/>
          <a:lstStyle/>
          <a:p>
            <a:pPr indent="0" marL="0">
              <a:buNone/>
            </a:pPr>
            <a:r>
              <a:rPr lang="en-US" sz="1800" b="1" dirty="0">
                <a:solidFill>
                  <a:srgbClr val="14213D"/>
                </a:solidFill>
                <a:latin typeface="Cambria" pitchFamily="34" charset="0"/>
                <a:ea typeface="Cambria" pitchFamily="34" charset="-122"/>
                <a:cs typeface="Cambria" pitchFamily="34" charset="-120"/>
              </a:rPr>
              <a:t>5. Marker-based AR depends on</a:t>
            </a:r>
            <a:endParaRPr lang="en-US" sz="1800" dirty="0"/>
          </a:p>
        </p:txBody>
      </p:sp>
      <p:sp>
        <p:nvSpPr>
          <p:cNvPr id="6" name="Shape 3"/>
          <p:cNvSpPr/>
          <p:nvPr/>
        </p:nvSpPr>
        <p:spPr>
          <a:xfrm>
            <a:off x="548640" y="2240280"/>
            <a:ext cx="5455768" cy="621792"/>
          </a:xfrm>
          <a:prstGeom prst="roundRect">
            <a:avLst>
              <a:gd name="adj" fmla="val 11765"/>
            </a:avLst>
          </a:prstGeom>
          <a:solidFill>
            <a:srgbClr val="FFFDF8"/>
          </a:solidFill>
          <a:ln w="9525">
            <a:solidFill>
              <a:srgbClr val="E4DFD3"/>
            </a:solidFill>
            <a:prstDash val="solid"/>
          </a:ln>
        </p:spPr>
      </p:sp>
      <p:sp>
        <p:nvSpPr>
          <p:cNvPr id="7" name="Text 4"/>
          <p:cNvSpPr txBox="1"/>
          <p:nvPr/>
        </p:nvSpPr>
        <p:spPr>
          <a:xfrm>
            <a:off x="731520" y="2240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A.  </a:t>
            </a:r>
            <a:pPr indent="0" marL="0">
              <a:buNone/>
            </a:pPr>
            <a:r>
              <a:rPr lang="en-US" sz="1500" dirty="0">
                <a:solidFill>
                  <a:srgbClr val="3E4756"/>
                </a:solidFill>
                <a:latin typeface="Calibri" pitchFamily="34" charset="0"/>
                <a:ea typeface="Calibri" pitchFamily="34" charset="-122"/>
                <a:cs typeface="Calibri" pitchFamily="34" charset="-120"/>
              </a:rPr>
              <a:t>GPS satellites only</a:t>
            </a:r>
            <a:endParaRPr lang="en-US" sz="1500" dirty="0"/>
          </a:p>
        </p:txBody>
      </p:sp>
      <p:sp>
        <p:nvSpPr>
          <p:cNvPr id="8" name="Shape 5"/>
          <p:cNvSpPr/>
          <p:nvPr/>
        </p:nvSpPr>
        <p:spPr>
          <a:xfrm>
            <a:off x="6187288" y="2240280"/>
            <a:ext cx="5455768" cy="621792"/>
          </a:xfrm>
          <a:prstGeom prst="roundRect">
            <a:avLst>
              <a:gd name="adj" fmla="val 11765"/>
            </a:avLst>
          </a:prstGeom>
          <a:solidFill>
            <a:srgbClr val="FFFDF8"/>
          </a:solidFill>
          <a:ln w="9525">
            <a:solidFill>
              <a:srgbClr val="E4DFD3"/>
            </a:solidFill>
            <a:prstDash val="solid"/>
          </a:ln>
        </p:spPr>
      </p:sp>
      <p:sp>
        <p:nvSpPr>
          <p:cNvPr id="9" name="Text 6"/>
          <p:cNvSpPr txBox="1"/>
          <p:nvPr/>
        </p:nvSpPr>
        <p:spPr>
          <a:xfrm>
            <a:off x="6370168" y="2240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B.  </a:t>
            </a:r>
            <a:pPr indent="0" marL="0">
              <a:buNone/>
            </a:pPr>
            <a:r>
              <a:rPr lang="en-US" sz="1500" dirty="0">
                <a:solidFill>
                  <a:srgbClr val="3E4756"/>
                </a:solidFill>
                <a:latin typeface="Calibri" pitchFamily="34" charset="0"/>
                <a:ea typeface="Calibri" pitchFamily="34" charset="-122"/>
                <a:cs typeface="Calibri" pitchFamily="34" charset="-120"/>
              </a:rPr>
              <a:t>A known image or QR code it recognises</a:t>
            </a:r>
            <a:endParaRPr lang="en-US" sz="1500" dirty="0"/>
          </a:p>
        </p:txBody>
      </p:sp>
      <p:sp>
        <p:nvSpPr>
          <p:cNvPr id="10" name="Shape 7"/>
          <p:cNvSpPr/>
          <p:nvPr/>
        </p:nvSpPr>
        <p:spPr>
          <a:xfrm>
            <a:off x="548640" y="2990088"/>
            <a:ext cx="5455768" cy="621792"/>
          </a:xfrm>
          <a:prstGeom prst="roundRect">
            <a:avLst>
              <a:gd name="adj" fmla="val 11765"/>
            </a:avLst>
          </a:prstGeom>
          <a:solidFill>
            <a:srgbClr val="FFFDF8"/>
          </a:solidFill>
          <a:ln w="9525">
            <a:solidFill>
              <a:srgbClr val="E4DFD3"/>
            </a:solidFill>
            <a:prstDash val="solid"/>
          </a:ln>
        </p:spPr>
      </p:sp>
      <p:sp>
        <p:nvSpPr>
          <p:cNvPr id="11" name="Text 8"/>
          <p:cNvSpPr txBox="1"/>
          <p:nvPr/>
        </p:nvSpPr>
        <p:spPr>
          <a:xfrm>
            <a:off x="731520" y="2990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C.  </a:t>
            </a:r>
            <a:pPr indent="0" marL="0">
              <a:buNone/>
            </a:pPr>
            <a:r>
              <a:rPr lang="en-US" sz="1500" dirty="0">
                <a:solidFill>
                  <a:srgbClr val="3E4756"/>
                </a:solidFill>
                <a:latin typeface="Calibri" pitchFamily="34" charset="0"/>
                <a:ea typeface="Calibri" pitchFamily="34" charset="-122"/>
                <a:cs typeface="Calibri" pitchFamily="34" charset="-120"/>
              </a:rPr>
              <a:t>A closed VR headset</a:t>
            </a:r>
            <a:endParaRPr lang="en-US" sz="1500" dirty="0"/>
          </a:p>
        </p:txBody>
      </p:sp>
      <p:sp>
        <p:nvSpPr>
          <p:cNvPr id="12" name="Shape 9"/>
          <p:cNvSpPr/>
          <p:nvPr/>
        </p:nvSpPr>
        <p:spPr>
          <a:xfrm>
            <a:off x="6187288" y="2990088"/>
            <a:ext cx="5455768" cy="621792"/>
          </a:xfrm>
          <a:prstGeom prst="roundRect">
            <a:avLst>
              <a:gd name="adj" fmla="val 11765"/>
            </a:avLst>
          </a:prstGeom>
          <a:solidFill>
            <a:srgbClr val="FFFDF8"/>
          </a:solidFill>
          <a:ln w="9525">
            <a:solidFill>
              <a:srgbClr val="E4DFD3"/>
            </a:solidFill>
            <a:prstDash val="solid"/>
          </a:ln>
        </p:spPr>
      </p:sp>
      <p:sp>
        <p:nvSpPr>
          <p:cNvPr id="13" name="Text 10"/>
          <p:cNvSpPr txBox="1"/>
          <p:nvPr/>
        </p:nvSpPr>
        <p:spPr>
          <a:xfrm>
            <a:off x="6370168" y="2990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D.  </a:t>
            </a:r>
            <a:pPr indent="0" marL="0">
              <a:buNone/>
            </a:pPr>
            <a:r>
              <a:rPr lang="en-US" sz="1500" dirty="0">
                <a:solidFill>
                  <a:srgbClr val="3E4756"/>
                </a:solidFill>
                <a:latin typeface="Calibri" pitchFamily="34" charset="0"/>
                <a:ea typeface="Calibri" pitchFamily="34" charset="-122"/>
                <a:cs typeface="Calibri" pitchFamily="34" charset="-120"/>
              </a:rPr>
              <a:t>Light projected onto a wall</a:t>
            </a:r>
            <a:endParaRPr lang="en-US" sz="1500" dirty="0"/>
          </a:p>
        </p:txBody>
      </p:sp>
      <p:sp>
        <p:nvSpPr>
          <p:cNvPr id="14" name="Text 11"/>
          <p:cNvSpPr txBox="1"/>
          <p:nvPr/>
        </p:nvSpPr>
        <p:spPr>
          <a:xfrm>
            <a:off x="548640" y="3931920"/>
            <a:ext cx="11094415" cy="502920"/>
          </a:xfrm>
          <a:prstGeom prst="rect">
            <a:avLst/>
          </a:prstGeom>
          <a:noFill/>
          <a:ln/>
        </p:spPr>
        <p:txBody>
          <a:bodyPr wrap="square" lIns="0" tIns="0" rIns="0" bIns="0" rtlCol="0" anchor="t"/>
          <a:lstStyle/>
          <a:p>
            <a:pPr indent="0" marL="0">
              <a:buNone/>
            </a:pPr>
            <a:r>
              <a:rPr lang="en-US" sz="1800" b="1" dirty="0">
                <a:solidFill>
                  <a:srgbClr val="14213D"/>
                </a:solidFill>
                <a:latin typeface="Cambria" pitchFamily="34" charset="0"/>
                <a:ea typeface="Cambria" pitchFamily="34" charset="-122"/>
                <a:cs typeface="Cambria" pitchFamily="34" charset="-120"/>
              </a:rPr>
              <a:t>6. In AR architecture, what does the "tracking" step do?</a:t>
            </a:r>
            <a:endParaRPr lang="en-US" sz="1800" dirty="0"/>
          </a:p>
        </p:txBody>
      </p:sp>
      <p:sp>
        <p:nvSpPr>
          <p:cNvPr id="15" name="Shape 12"/>
          <p:cNvSpPr/>
          <p:nvPr/>
        </p:nvSpPr>
        <p:spPr>
          <a:xfrm>
            <a:off x="548640" y="4526280"/>
            <a:ext cx="5455768" cy="621792"/>
          </a:xfrm>
          <a:prstGeom prst="roundRect">
            <a:avLst>
              <a:gd name="adj" fmla="val 11765"/>
            </a:avLst>
          </a:prstGeom>
          <a:solidFill>
            <a:srgbClr val="FFFDF8"/>
          </a:solidFill>
          <a:ln w="9525">
            <a:solidFill>
              <a:srgbClr val="E4DFD3"/>
            </a:solidFill>
            <a:prstDash val="solid"/>
          </a:ln>
        </p:spPr>
      </p:sp>
      <p:sp>
        <p:nvSpPr>
          <p:cNvPr id="16" name="Text 13"/>
          <p:cNvSpPr txBox="1"/>
          <p:nvPr/>
        </p:nvSpPr>
        <p:spPr>
          <a:xfrm>
            <a:off x="731520" y="4526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A.  </a:t>
            </a:r>
            <a:pPr indent="0" marL="0">
              <a:buNone/>
            </a:pPr>
            <a:r>
              <a:rPr lang="en-US" sz="1500" dirty="0">
                <a:solidFill>
                  <a:srgbClr val="3E4756"/>
                </a:solidFill>
                <a:latin typeface="Calibri" pitchFamily="34" charset="0"/>
                <a:ea typeface="Calibri" pitchFamily="34" charset="-122"/>
                <a:cs typeface="Calibri" pitchFamily="34" charset="-120"/>
              </a:rPr>
              <a:t>Records the user's browsing history</a:t>
            </a:r>
            <a:endParaRPr lang="en-US" sz="1500" dirty="0"/>
          </a:p>
        </p:txBody>
      </p:sp>
      <p:sp>
        <p:nvSpPr>
          <p:cNvPr id="17" name="Shape 14"/>
          <p:cNvSpPr/>
          <p:nvPr/>
        </p:nvSpPr>
        <p:spPr>
          <a:xfrm>
            <a:off x="6187288" y="4526280"/>
            <a:ext cx="5455768" cy="621792"/>
          </a:xfrm>
          <a:prstGeom prst="roundRect">
            <a:avLst>
              <a:gd name="adj" fmla="val 11765"/>
            </a:avLst>
          </a:prstGeom>
          <a:solidFill>
            <a:srgbClr val="FFFDF8"/>
          </a:solidFill>
          <a:ln w="9525">
            <a:solidFill>
              <a:srgbClr val="E4DFD3"/>
            </a:solidFill>
            <a:prstDash val="solid"/>
          </a:ln>
        </p:spPr>
      </p:sp>
      <p:sp>
        <p:nvSpPr>
          <p:cNvPr id="18" name="Text 15"/>
          <p:cNvSpPr txBox="1"/>
          <p:nvPr/>
        </p:nvSpPr>
        <p:spPr>
          <a:xfrm>
            <a:off x="6370168" y="4526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B.  </a:t>
            </a:r>
            <a:pPr indent="0" marL="0">
              <a:buNone/>
            </a:pPr>
            <a:r>
              <a:rPr lang="en-US" sz="1500" dirty="0">
                <a:solidFill>
                  <a:srgbClr val="3E4756"/>
                </a:solidFill>
                <a:latin typeface="Calibri" pitchFamily="34" charset="0"/>
                <a:ea typeface="Calibri" pitchFamily="34" charset="-122"/>
                <a:cs typeface="Calibri" pitchFamily="34" charset="-120"/>
              </a:rPr>
              <a:t>Charges the battery</a:t>
            </a:r>
            <a:endParaRPr lang="en-US" sz="1500" dirty="0"/>
          </a:p>
        </p:txBody>
      </p:sp>
      <p:sp>
        <p:nvSpPr>
          <p:cNvPr id="19" name="Shape 16"/>
          <p:cNvSpPr/>
          <p:nvPr/>
        </p:nvSpPr>
        <p:spPr>
          <a:xfrm>
            <a:off x="548640" y="5276088"/>
            <a:ext cx="5455768" cy="621792"/>
          </a:xfrm>
          <a:prstGeom prst="roundRect">
            <a:avLst>
              <a:gd name="adj" fmla="val 11765"/>
            </a:avLst>
          </a:prstGeom>
          <a:solidFill>
            <a:srgbClr val="FFFDF8"/>
          </a:solidFill>
          <a:ln w="9525">
            <a:solidFill>
              <a:srgbClr val="E4DFD3"/>
            </a:solidFill>
            <a:prstDash val="solid"/>
          </a:ln>
        </p:spPr>
      </p:sp>
      <p:sp>
        <p:nvSpPr>
          <p:cNvPr id="20" name="Text 17"/>
          <p:cNvSpPr txBox="1"/>
          <p:nvPr/>
        </p:nvSpPr>
        <p:spPr>
          <a:xfrm>
            <a:off x="731520" y="5276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C.  </a:t>
            </a:r>
            <a:pPr indent="0" marL="0">
              <a:buNone/>
            </a:pPr>
            <a:r>
              <a:rPr lang="en-US" sz="1500" dirty="0">
                <a:solidFill>
                  <a:srgbClr val="3E4756"/>
                </a:solidFill>
                <a:latin typeface="Calibri" pitchFamily="34" charset="0"/>
                <a:ea typeface="Calibri" pitchFamily="34" charset="-122"/>
                <a:cs typeface="Calibri" pitchFamily="34" charset="-120"/>
              </a:rPr>
              <a:t>Prints the 3D model</a:t>
            </a:r>
            <a:endParaRPr lang="en-US" sz="1500" dirty="0"/>
          </a:p>
        </p:txBody>
      </p:sp>
      <p:sp>
        <p:nvSpPr>
          <p:cNvPr id="21" name="Shape 18"/>
          <p:cNvSpPr/>
          <p:nvPr/>
        </p:nvSpPr>
        <p:spPr>
          <a:xfrm>
            <a:off x="6187288" y="5276088"/>
            <a:ext cx="5455768" cy="621792"/>
          </a:xfrm>
          <a:prstGeom prst="roundRect">
            <a:avLst>
              <a:gd name="adj" fmla="val 11765"/>
            </a:avLst>
          </a:prstGeom>
          <a:solidFill>
            <a:srgbClr val="FFFDF8"/>
          </a:solidFill>
          <a:ln w="9525">
            <a:solidFill>
              <a:srgbClr val="E4DFD3"/>
            </a:solidFill>
            <a:prstDash val="solid"/>
          </a:ln>
        </p:spPr>
      </p:sp>
      <p:sp>
        <p:nvSpPr>
          <p:cNvPr id="22" name="Text 19"/>
          <p:cNvSpPr txBox="1"/>
          <p:nvPr/>
        </p:nvSpPr>
        <p:spPr>
          <a:xfrm>
            <a:off x="6370168" y="5276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D.  </a:t>
            </a:r>
            <a:pPr indent="0" marL="0">
              <a:buNone/>
            </a:pPr>
            <a:r>
              <a:rPr lang="en-US" sz="1500" dirty="0">
                <a:solidFill>
                  <a:srgbClr val="3E4756"/>
                </a:solidFill>
                <a:latin typeface="Calibri" pitchFamily="34" charset="0"/>
                <a:ea typeface="Calibri" pitchFamily="34" charset="-122"/>
                <a:cs typeface="Calibri" pitchFamily="34" charset="-120"/>
              </a:rPr>
              <a:t>Finds the device's position and nearby surfaces</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Questions 7–8</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QUIZ</a:t>
            </a:r>
            <a:endParaRPr lang="en-US" sz="1200" dirty="0"/>
          </a:p>
        </p:txBody>
      </p:sp>
      <p:sp>
        <p:nvSpPr>
          <p:cNvPr id="5" name="Text 2"/>
          <p:cNvSpPr txBox="1"/>
          <p:nvPr/>
        </p:nvSpPr>
        <p:spPr>
          <a:xfrm>
            <a:off x="548640" y="1645920"/>
            <a:ext cx="11094415" cy="502920"/>
          </a:xfrm>
          <a:prstGeom prst="rect">
            <a:avLst/>
          </a:prstGeom>
          <a:noFill/>
          <a:ln/>
        </p:spPr>
        <p:txBody>
          <a:bodyPr wrap="square" lIns="0" tIns="0" rIns="0" bIns="0" rtlCol="0" anchor="t"/>
          <a:lstStyle/>
          <a:p>
            <a:pPr indent="0" marL="0">
              <a:buNone/>
            </a:pPr>
            <a:r>
              <a:rPr lang="en-US" sz="1800" b="1" dirty="0">
                <a:solidFill>
                  <a:srgbClr val="14213D"/>
                </a:solidFill>
                <a:latin typeface="Cambria" pitchFamily="34" charset="0"/>
                <a:ea typeface="Cambria" pitchFamily="34" charset="-122"/>
                <a:cs typeface="Cambria" pitchFamily="34" charset="-120"/>
              </a:rPr>
              <a:t>7. Which earlier course topic lets AR apps recognise faces and objects?</a:t>
            </a:r>
            <a:endParaRPr lang="en-US" sz="1800" dirty="0"/>
          </a:p>
        </p:txBody>
      </p:sp>
      <p:sp>
        <p:nvSpPr>
          <p:cNvPr id="6" name="Shape 3"/>
          <p:cNvSpPr/>
          <p:nvPr/>
        </p:nvSpPr>
        <p:spPr>
          <a:xfrm>
            <a:off x="548640" y="2240280"/>
            <a:ext cx="5455768" cy="621792"/>
          </a:xfrm>
          <a:prstGeom prst="roundRect">
            <a:avLst>
              <a:gd name="adj" fmla="val 11765"/>
            </a:avLst>
          </a:prstGeom>
          <a:solidFill>
            <a:srgbClr val="FFFDF8"/>
          </a:solidFill>
          <a:ln w="9525">
            <a:solidFill>
              <a:srgbClr val="E4DFD3"/>
            </a:solidFill>
            <a:prstDash val="solid"/>
          </a:ln>
        </p:spPr>
      </p:sp>
      <p:sp>
        <p:nvSpPr>
          <p:cNvPr id="7" name="Text 4"/>
          <p:cNvSpPr txBox="1"/>
          <p:nvPr/>
        </p:nvSpPr>
        <p:spPr>
          <a:xfrm>
            <a:off x="731520" y="2240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A.  </a:t>
            </a:r>
            <a:pPr indent="0" marL="0">
              <a:buNone/>
            </a:pPr>
            <a:r>
              <a:rPr lang="en-US" sz="1500" dirty="0">
                <a:solidFill>
                  <a:srgbClr val="3E4756"/>
                </a:solidFill>
                <a:latin typeface="Calibri" pitchFamily="34" charset="0"/>
                <a:ea typeface="Calibri" pitchFamily="34" charset="-122"/>
                <a:cs typeface="Calibri" pitchFamily="34" charset="-120"/>
              </a:rPr>
              <a:t>Blockchain</a:t>
            </a:r>
            <a:endParaRPr lang="en-US" sz="1500" dirty="0"/>
          </a:p>
        </p:txBody>
      </p:sp>
      <p:sp>
        <p:nvSpPr>
          <p:cNvPr id="8" name="Shape 5"/>
          <p:cNvSpPr/>
          <p:nvPr/>
        </p:nvSpPr>
        <p:spPr>
          <a:xfrm>
            <a:off x="6187288" y="2240280"/>
            <a:ext cx="5455768" cy="621792"/>
          </a:xfrm>
          <a:prstGeom prst="roundRect">
            <a:avLst>
              <a:gd name="adj" fmla="val 11765"/>
            </a:avLst>
          </a:prstGeom>
          <a:solidFill>
            <a:srgbClr val="FFFDF8"/>
          </a:solidFill>
          <a:ln w="9525">
            <a:solidFill>
              <a:srgbClr val="E4DFD3"/>
            </a:solidFill>
            <a:prstDash val="solid"/>
          </a:ln>
        </p:spPr>
      </p:sp>
      <p:sp>
        <p:nvSpPr>
          <p:cNvPr id="9" name="Text 6"/>
          <p:cNvSpPr txBox="1"/>
          <p:nvPr/>
        </p:nvSpPr>
        <p:spPr>
          <a:xfrm>
            <a:off x="6370168" y="2240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B.  </a:t>
            </a:r>
            <a:pPr indent="0" marL="0">
              <a:buNone/>
            </a:pPr>
            <a:r>
              <a:rPr lang="en-US" sz="1500" dirty="0">
                <a:solidFill>
                  <a:srgbClr val="3E4756"/>
                </a:solidFill>
                <a:latin typeface="Calibri" pitchFamily="34" charset="0"/>
                <a:ea typeface="Calibri" pitchFamily="34" charset="-122"/>
                <a:cs typeface="Calibri" pitchFamily="34" charset="-120"/>
              </a:rPr>
              <a:t>Artificial intelligence (computer vision)</a:t>
            </a:r>
            <a:endParaRPr lang="en-US" sz="1500" dirty="0"/>
          </a:p>
        </p:txBody>
      </p:sp>
      <p:sp>
        <p:nvSpPr>
          <p:cNvPr id="10" name="Shape 7"/>
          <p:cNvSpPr/>
          <p:nvPr/>
        </p:nvSpPr>
        <p:spPr>
          <a:xfrm>
            <a:off x="548640" y="2990088"/>
            <a:ext cx="5455768" cy="621792"/>
          </a:xfrm>
          <a:prstGeom prst="roundRect">
            <a:avLst>
              <a:gd name="adj" fmla="val 11765"/>
            </a:avLst>
          </a:prstGeom>
          <a:solidFill>
            <a:srgbClr val="FFFDF8"/>
          </a:solidFill>
          <a:ln w="9525">
            <a:solidFill>
              <a:srgbClr val="E4DFD3"/>
            </a:solidFill>
            <a:prstDash val="solid"/>
          </a:ln>
        </p:spPr>
      </p:sp>
      <p:sp>
        <p:nvSpPr>
          <p:cNvPr id="11" name="Text 8"/>
          <p:cNvSpPr txBox="1"/>
          <p:nvPr/>
        </p:nvSpPr>
        <p:spPr>
          <a:xfrm>
            <a:off x="731520" y="2990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C.  </a:t>
            </a:r>
            <a:pPr indent="0" marL="0">
              <a:buNone/>
            </a:pPr>
            <a:r>
              <a:rPr lang="en-US" sz="1500" dirty="0">
                <a:solidFill>
                  <a:srgbClr val="3E4756"/>
                </a:solidFill>
                <a:latin typeface="Calibri" pitchFamily="34" charset="0"/>
                <a:ea typeface="Calibri" pitchFamily="34" charset="-122"/>
                <a:cs typeface="Calibri" pitchFamily="34" charset="-120"/>
              </a:rPr>
              <a:t>Nanotechnology</a:t>
            </a:r>
            <a:endParaRPr lang="en-US" sz="1500" dirty="0"/>
          </a:p>
        </p:txBody>
      </p:sp>
      <p:sp>
        <p:nvSpPr>
          <p:cNvPr id="12" name="Shape 9"/>
          <p:cNvSpPr/>
          <p:nvPr/>
        </p:nvSpPr>
        <p:spPr>
          <a:xfrm>
            <a:off x="6187288" y="2990088"/>
            <a:ext cx="5455768" cy="621792"/>
          </a:xfrm>
          <a:prstGeom prst="roundRect">
            <a:avLst>
              <a:gd name="adj" fmla="val 11765"/>
            </a:avLst>
          </a:prstGeom>
          <a:solidFill>
            <a:srgbClr val="FFFDF8"/>
          </a:solidFill>
          <a:ln w="9525">
            <a:solidFill>
              <a:srgbClr val="E4DFD3"/>
            </a:solidFill>
            <a:prstDash val="solid"/>
          </a:ln>
        </p:spPr>
      </p:sp>
      <p:sp>
        <p:nvSpPr>
          <p:cNvPr id="13" name="Text 10"/>
          <p:cNvSpPr txBox="1"/>
          <p:nvPr/>
        </p:nvSpPr>
        <p:spPr>
          <a:xfrm>
            <a:off x="6370168" y="2990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D.  </a:t>
            </a:r>
            <a:pPr indent="0" marL="0">
              <a:buNone/>
            </a:pPr>
            <a:r>
              <a:rPr lang="en-US" sz="1500" dirty="0">
                <a:solidFill>
                  <a:srgbClr val="3E4756"/>
                </a:solidFill>
                <a:latin typeface="Calibri" pitchFamily="34" charset="0"/>
                <a:ea typeface="Calibri" pitchFamily="34" charset="-122"/>
                <a:cs typeface="Calibri" pitchFamily="34" charset="-120"/>
              </a:rPr>
              <a:t>3D printing</a:t>
            </a:r>
            <a:endParaRPr lang="en-US" sz="1500" dirty="0"/>
          </a:p>
        </p:txBody>
      </p:sp>
      <p:sp>
        <p:nvSpPr>
          <p:cNvPr id="14" name="Text 11"/>
          <p:cNvSpPr txBox="1"/>
          <p:nvPr/>
        </p:nvSpPr>
        <p:spPr>
          <a:xfrm>
            <a:off x="548640" y="3931920"/>
            <a:ext cx="11094415" cy="502920"/>
          </a:xfrm>
          <a:prstGeom prst="rect">
            <a:avLst/>
          </a:prstGeom>
          <a:noFill/>
          <a:ln/>
        </p:spPr>
        <p:txBody>
          <a:bodyPr wrap="square" lIns="0" tIns="0" rIns="0" bIns="0" rtlCol="0" anchor="t"/>
          <a:lstStyle/>
          <a:p>
            <a:pPr indent="0" marL="0">
              <a:buNone/>
            </a:pPr>
            <a:r>
              <a:rPr lang="en-US" sz="1800" b="1" dirty="0">
                <a:solidFill>
                  <a:srgbClr val="14213D"/>
                </a:solidFill>
                <a:latin typeface="Cambria" pitchFamily="34" charset="0"/>
                <a:ea typeface="Cambria" pitchFamily="34" charset="-122"/>
                <a:cs typeface="Cambria" pitchFamily="34" charset="-120"/>
              </a:rPr>
              <a:t>8. A shop lets customers see a sofa in their own living room. The main benefit is</a:t>
            </a:r>
            <a:endParaRPr lang="en-US" sz="1800" dirty="0"/>
          </a:p>
        </p:txBody>
      </p:sp>
      <p:sp>
        <p:nvSpPr>
          <p:cNvPr id="15" name="Shape 12"/>
          <p:cNvSpPr/>
          <p:nvPr/>
        </p:nvSpPr>
        <p:spPr>
          <a:xfrm>
            <a:off x="548640" y="4526280"/>
            <a:ext cx="5455768" cy="621792"/>
          </a:xfrm>
          <a:prstGeom prst="roundRect">
            <a:avLst>
              <a:gd name="adj" fmla="val 11765"/>
            </a:avLst>
          </a:prstGeom>
          <a:solidFill>
            <a:srgbClr val="FFFDF8"/>
          </a:solidFill>
          <a:ln w="9525">
            <a:solidFill>
              <a:srgbClr val="E4DFD3"/>
            </a:solidFill>
            <a:prstDash val="solid"/>
          </a:ln>
        </p:spPr>
      </p:sp>
      <p:sp>
        <p:nvSpPr>
          <p:cNvPr id="16" name="Text 13"/>
          <p:cNvSpPr txBox="1"/>
          <p:nvPr/>
        </p:nvSpPr>
        <p:spPr>
          <a:xfrm>
            <a:off x="731520" y="4526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A.  </a:t>
            </a:r>
            <a:pPr indent="0" marL="0">
              <a:buNone/>
            </a:pPr>
            <a:r>
              <a:rPr lang="en-US" sz="1500" dirty="0">
                <a:solidFill>
                  <a:srgbClr val="3E4756"/>
                </a:solidFill>
                <a:latin typeface="Calibri" pitchFamily="34" charset="0"/>
                <a:ea typeface="Calibri" pitchFamily="34" charset="-122"/>
                <a:cs typeface="Calibri" pitchFamily="34" charset="-120"/>
              </a:rPr>
              <a:t>Less buyer uncertainty and fewer returns</a:t>
            </a:r>
            <a:endParaRPr lang="en-US" sz="1500" dirty="0"/>
          </a:p>
        </p:txBody>
      </p:sp>
      <p:sp>
        <p:nvSpPr>
          <p:cNvPr id="17" name="Shape 14"/>
          <p:cNvSpPr/>
          <p:nvPr/>
        </p:nvSpPr>
        <p:spPr>
          <a:xfrm>
            <a:off x="6187288" y="4526280"/>
            <a:ext cx="5455768" cy="621792"/>
          </a:xfrm>
          <a:prstGeom prst="roundRect">
            <a:avLst>
              <a:gd name="adj" fmla="val 11765"/>
            </a:avLst>
          </a:prstGeom>
          <a:solidFill>
            <a:srgbClr val="FFFDF8"/>
          </a:solidFill>
          <a:ln w="9525">
            <a:solidFill>
              <a:srgbClr val="E4DFD3"/>
            </a:solidFill>
            <a:prstDash val="solid"/>
          </a:ln>
        </p:spPr>
      </p:sp>
      <p:sp>
        <p:nvSpPr>
          <p:cNvPr id="18" name="Text 15"/>
          <p:cNvSpPr txBox="1"/>
          <p:nvPr/>
        </p:nvSpPr>
        <p:spPr>
          <a:xfrm>
            <a:off x="6370168" y="4526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B.  </a:t>
            </a:r>
            <a:pPr indent="0" marL="0">
              <a:buNone/>
            </a:pPr>
            <a:r>
              <a:rPr lang="en-US" sz="1500" dirty="0">
                <a:solidFill>
                  <a:srgbClr val="3E4756"/>
                </a:solidFill>
                <a:latin typeface="Calibri" pitchFamily="34" charset="0"/>
                <a:ea typeface="Calibri" pitchFamily="34" charset="-122"/>
                <a:cs typeface="Calibri" pitchFamily="34" charset="-120"/>
              </a:rPr>
              <a:t>Lower electricity bills</a:t>
            </a:r>
            <a:endParaRPr lang="en-US" sz="1500" dirty="0"/>
          </a:p>
        </p:txBody>
      </p:sp>
      <p:sp>
        <p:nvSpPr>
          <p:cNvPr id="19" name="Shape 16"/>
          <p:cNvSpPr/>
          <p:nvPr/>
        </p:nvSpPr>
        <p:spPr>
          <a:xfrm>
            <a:off x="548640" y="5276088"/>
            <a:ext cx="5455768" cy="621792"/>
          </a:xfrm>
          <a:prstGeom prst="roundRect">
            <a:avLst>
              <a:gd name="adj" fmla="val 11765"/>
            </a:avLst>
          </a:prstGeom>
          <a:solidFill>
            <a:srgbClr val="FFFDF8"/>
          </a:solidFill>
          <a:ln w="9525">
            <a:solidFill>
              <a:srgbClr val="E4DFD3"/>
            </a:solidFill>
            <a:prstDash val="solid"/>
          </a:ln>
        </p:spPr>
      </p:sp>
      <p:sp>
        <p:nvSpPr>
          <p:cNvPr id="20" name="Text 17"/>
          <p:cNvSpPr txBox="1"/>
          <p:nvPr/>
        </p:nvSpPr>
        <p:spPr>
          <a:xfrm>
            <a:off x="731520" y="5276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C.  </a:t>
            </a:r>
            <a:pPr indent="0" marL="0">
              <a:buNone/>
            </a:pPr>
            <a:r>
              <a:rPr lang="en-US" sz="1500" dirty="0">
                <a:solidFill>
                  <a:srgbClr val="3E4756"/>
                </a:solidFill>
                <a:latin typeface="Calibri" pitchFamily="34" charset="0"/>
                <a:ea typeface="Calibri" pitchFamily="34" charset="-122"/>
                <a:cs typeface="Calibri" pitchFamily="34" charset="-120"/>
              </a:rPr>
              <a:t>No need for any staff</a:t>
            </a:r>
            <a:endParaRPr lang="en-US" sz="1500" dirty="0"/>
          </a:p>
        </p:txBody>
      </p:sp>
      <p:sp>
        <p:nvSpPr>
          <p:cNvPr id="21" name="Shape 18"/>
          <p:cNvSpPr/>
          <p:nvPr/>
        </p:nvSpPr>
        <p:spPr>
          <a:xfrm>
            <a:off x="6187288" y="5276088"/>
            <a:ext cx="5455768" cy="621792"/>
          </a:xfrm>
          <a:prstGeom prst="roundRect">
            <a:avLst>
              <a:gd name="adj" fmla="val 11765"/>
            </a:avLst>
          </a:prstGeom>
          <a:solidFill>
            <a:srgbClr val="FFFDF8"/>
          </a:solidFill>
          <a:ln w="9525">
            <a:solidFill>
              <a:srgbClr val="E4DFD3"/>
            </a:solidFill>
            <a:prstDash val="solid"/>
          </a:ln>
        </p:spPr>
      </p:sp>
      <p:sp>
        <p:nvSpPr>
          <p:cNvPr id="22" name="Text 19"/>
          <p:cNvSpPr txBox="1"/>
          <p:nvPr/>
        </p:nvSpPr>
        <p:spPr>
          <a:xfrm>
            <a:off x="6370168" y="5276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D.  </a:t>
            </a:r>
            <a:pPr indent="0" marL="0">
              <a:buNone/>
            </a:pPr>
            <a:r>
              <a:rPr lang="en-US" sz="1500" dirty="0">
                <a:solidFill>
                  <a:srgbClr val="3E4756"/>
                </a:solidFill>
                <a:latin typeface="Calibri" pitchFamily="34" charset="0"/>
                <a:ea typeface="Calibri" pitchFamily="34" charset="-122"/>
                <a:cs typeface="Calibri" pitchFamily="34" charset="-120"/>
              </a:rPr>
              <a:t>Free delivery</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Questions 9–10</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QUIZ</a:t>
            </a:r>
            <a:endParaRPr lang="en-US" sz="1200" dirty="0"/>
          </a:p>
        </p:txBody>
      </p:sp>
      <p:sp>
        <p:nvSpPr>
          <p:cNvPr id="5" name="Text 2"/>
          <p:cNvSpPr txBox="1"/>
          <p:nvPr/>
        </p:nvSpPr>
        <p:spPr>
          <a:xfrm>
            <a:off x="548640" y="1645920"/>
            <a:ext cx="11094415" cy="502920"/>
          </a:xfrm>
          <a:prstGeom prst="rect">
            <a:avLst/>
          </a:prstGeom>
          <a:noFill/>
          <a:ln/>
        </p:spPr>
        <p:txBody>
          <a:bodyPr wrap="square" lIns="0" tIns="0" rIns="0" bIns="0" rtlCol="0" anchor="t"/>
          <a:lstStyle/>
          <a:p>
            <a:pPr indent="0" marL="0">
              <a:buNone/>
            </a:pPr>
            <a:r>
              <a:rPr lang="en-US" sz="1800" b="1" dirty="0">
                <a:solidFill>
                  <a:srgbClr val="14213D"/>
                </a:solidFill>
                <a:latin typeface="Cambria" pitchFamily="34" charset="0"/>
                <a:ea typeface="Cambria" pitchFamily="34" charset="-122"/>
                <a:cs typeface="Cambria" pitchFamily="34" charset="-120"/>
              </a:rPr>
              <a:t>9. Which Ugandan law matters most when an AR app captures images of people?</a:t>
            </a:r>
            <a:endParaRPr lang="en-US" sz="1800" dirty="0"/>
          </a:p>
        </p:txBody>
      </p:sp>
      <p:sp>
        <p:nvSpPr>
          <p:cNvPr id="6" name="Shape 3"/>
          <p:cNvSpPr/>
          <p:nvPr/>
        </p:nvSpPr>
        <p:spPr>
          <a:xfrm>
            <a:off x="548640" y="2240280"/>
            <a:ext cx="5455768" cy="621792"/>
          </a:xfrm>
          <a:prstGeom prst="roundRect">
            <a:avLst>
              <a:gd name="adj" fmla="val 11765"/>
            </a:avLst>
          </a:prstGeom>
          <a:solidFill>
            <a:srgbClr val="FFFDF8"/>
          </a:solidFill>
          <a:ln w="9525">
            <a:solidFill>
              <a:srgbClr val="E4DFD3"/>
            </a:solidFill>
            <a:prstDash val="solid"/>
          </a:ln>
        </p:spPr>
      </p:sp>
      <p:sp>
        <p:nvSpPr>
          <p:cNvPr id="7" name="Text 4"/>
          <p:cNvSpPr txBox="1"/>
          <p:nvPr/>
        </p:nvSpPr>
        <p:spPr>
          <a:xfrm>
            <a:off x="731520" y="2240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A.  </a:t>
            </a:r>
            <a:pPr indent="0" marL="0">
              <a:buNone/>
            </a:pPr>
            <a:r>
              <a:rPr lang="en-US" sz="1500" dirty="0">
                <a:solidFill>
                  <a:srgbClr val="3E4756"/>
                </a:solidFill>
                <a:latin typeface="Calibri" pitchFamily="34" charset="0"/>
                <a:ea typeface="Calibri" pitchFamily="34" charset="-122"/>
                <a:cs typeface="Calibri" pitchFamily="34" charset="-120"/>
              </a:rPr>
              <a:t>The Traffic and Road Safety Act</a:t>
            </a:r>
            <a:endParaRPr lang="en-US" sz="1500" dirty="0"/>
          </a:p>
        </p:txBody>
      </p:sp>
      <p:sp>
        <p:nvSpPr>
          <p:cNvPr id="8" name="Shape 5"/>
          <p:cNvSpPr/>
          <p:nvPr/>
        </p:nvSpPr>
        <p:spPr>
          <a:xfrm>
            <a:off x="6187288" y="2240280"/>
            <a:ext cx="5455768" cy="621792"/>
          </a:xfrm>
          <a:prstGeom prst="roundRect">
            <a:avLst>
              <a:gd name="adj" fmla="val 11765"/>
            </a:avLst>
          </a:prstGeom>
          <a:solidFill>
            <a:srgbClr val="FFFDF8"/>
          </a:solidFill>
          <a:ln w="9525">
            <a:solidFill>
              <a:srgbClr val="E4DFD3"/>
            </a:solidFill>
            <a:prstDash val="solid"/>
          </a:ln>
        </p:spPr>
      </p:sp>
      <p:sp>
        <p:nvSpPr>
          <p:cNvPr id="9" name="Text 6"/>
          <p:cNvSpPr txBox="1"/>
          <p:nvPr/>
        </p:nvSpPr>
        <p:spPr>
          <a:xfrm>
            <a:off x="6370168" y="2240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B.  </a:t>
            </a:r>
            <a:pPr indent="0" marL="0">
              <a:buNone/>
            </a:pPr>
            <a:r>
              <a:rPr lang="en-US" sz="1500" dirty="0">
                <a:solidFill>
                  <a:srgbClr val="3E4756"/>
                </a:solidFill>
                <a:latin typeface="Calibri" pitchFamily="34" charset="0"/>
                <a:ea typeface="Calibri" pitchFamily="34" charset="-122"/>
                <a:cs typeface="Calibri" pitchFamily="34" charset="-120"/>
              </a:rPr>
              <a:t>The Land Act</a:t>
            </a:r>
            <a:endParaRPr lang="en-US" sz="1500" dirty="0"/>
          </a:p>
        </p:txBody>
      </p:sp>
      <p:sp>
        <p:nvSpPr>
          <p:cNvPr id="10" name="Shape 7"/>
          <p:cNvSpPr/>
          <p:nvPr/>
        </p:nvSpPr>
        <p:spPr>
          <a:xfrm>
            <a:off x="548640" y="2990088"/>
            <a:ext cx="5455768" cy="621792"/>
          </a:xfrm>
          <a:prstGeom prst="roundRect">
            <a:avLst>
              <a:gd name="adj" fmla="val 11765"/>
            </a:avLst>
          </a:prstGeom>
          <a:solidFill>
            <a:srgbClr val="FFFDF8"/>
          </a:solidFill>
          <a:ln w="9525">
            <a:solidFill>
              <a:srgbClr val="E4DFD3"/>
            </a:solidFill>
            <a:prstDash val="solid"/>
          </a:ln>
        </p:spPr>
      </p:sp>
      <p:sp>
        <p:nvSpPr>
          <p:cNvPr id="11" name="Text 8"/>
          <p:cNvSpPr txBox="1"/>
          <p:nvPr/>
        </p:nvSpPr>
        <p:spPr>
          <a:xfrm>
            <a:off x="731520" y="2990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C.  </a:t>
            </a:r>
            <a:pPr indent="0" marL="0">
              <a:buNone/>
            </a:pPr>
            <a:r>
              <a:rPr lang="en-US" sz="1500" dirty="0">
                <a:solidFill>
                  <a:srgbClr val="3E4756"/>
                </a:solidFill>
                <a:latin typeface="Calibri" pitchFamily="34" charset="0"/>
                <a:ea typeface="Calibri" pitchFamily="34" charset="-122"/>
                <a:cs typeface="Calibri" pitchFamily="34" charset="-120"/>
              </a:rPr>
              <a:t>The Data Protection and Privacy Act, 2019</a:t>
            </a:r>
            <a:endParaRPr lang="en-US" sz="1500" dirty="0"/>
          </a:p>
        </p:txBody>
      </p:sp>
      <p:sp>
        <p:nvSpPr>
          <p:cNvPr id="12" name="Shape 9"/>
          <p:cNvSpPr/>
          <p:nvPr/>
        </p:nvSpPr>
        <p:spPr>
          <a:xfrm>
            <a:off x="6187288" y="2990088"/>
            <a:ext cx="5455768" cy="621792"/>
          </a:xfrm>
          <a:prstGeom prst="roundRect">
            <a:avLst>
              <a:gd name="adj" fmla="val 11765"/>
            </a:avLst>
          </a:prstGeom>
          <a:solidFill>
            <a:srgbClr val="FFFDF8"/>
          </a:solidFill>
          <a:ln w="9525">
            <a:solidFill>
              <a:srgbClr val="E4DFD3"/>
            </a:solidFill>
            <a:prstDash val="solid"/>
          </a:ln>
        </p:spPr>
      </p:sp>
      <p:sp>
        <p:nvSpPr>
          <p:cNvPr id="13" name="Text 10"/>
          <p:cNvSpPr txBox="1"/>
          <p:nvPr/>
        </p:nvSpPr>
        <p:spPr>
          <a:xfrm>
            <a:off x="6370168" y="2990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D.  </a:t>
            </a:r>
            <a:pPr indent="0" marL="0">
              <a:buNone/>
            </a:pPr>
            <a:r>
              <a:rPr lang="en-US" sz="1500" dirty="0">
                <a:solidFill>
                  <a:srgbClr val="3E4756"/>
                </a:solidFill>
                <a:latin typeface="Calibri" pitchFamily="34" charset="0"/>
                <a:ea typeface="Calibri" pitchFamily="34" charset="-122"/>
                <a:cs typeface="Calibri" pitchFamily="34" charset="-120"/>
              </a:rPr>
              <a:t>The Employment Act</a:t>
            </a:r>
            <a:endParaRPr lang="en-US" sz="1500" dirty="0"/>
          </a:p>
        </p:txBody>
      </p:sp>
      <p:sp>
        <p:nvSpPr>
          <p:cNvPr id="14" name="Text 11"/>
          <p:cNvSpPr txBox="1"/>
          <p:nvPr/>
        </p:nvSpPr>
        <p:spPr>
          <a:xfrm>
            <a:off x="548640" y="3931920"/>
            <a:ext cx="11094415" cy="502920"/>
          </a:xfrm>
          <a:prstGeom prst="rect">
            <a:avLst/>
          </a:prstGeom>
          <a:noFill/>
          <a:ln/>
        </p:spPr>
        <p:txBody>
          <a:bodyPr wrap="square" lIns="0" tIns="0" rIns="0" bIns="0" rtlCol="0" anchor="t"/>
          <a:lstStyle/>
          <a:p>
            <a:pPr indent="0" marL="0">
              <a:buNone/>
            </a:pPr>
            <a:r>
              <a:rPr lang="en-US" sz="1800" b="1" dirty="0">
                <a:solidFill>
                  <a:srgbClr val="14213D"/>
                </a:solidFill>
                <a:latin typeface="Cambria" pitchFamily="34" charset="0"/>
                <a:ea typeface="Cambria" pitchFamily="34" charset="-122"/>
                <a:cs typeface="Cambria" pitchFamily="34" charset="-120"/>
              </a:rPr>
              <a:t>10. Why is smartphone AR more realistic than VR for most Ugandan businesses today?</a:t>
            </a:r>
            <a:endParaRPr lang="en-US" sz="1800" dirty="0"/>
          </a:p>
        </p:txBody>
      </p:sp>
      <p:sp>
        <p:nvSpPr>
          <p:cNvPr id="15" name="Shape 12"/>
          <p:cNvSpPr/>
          <p:nvPr/>
        </p:nvSpPr>
        <p:spPr>
          <a:xfrm>
            <a:off x="548640" y="4526280"/>
            <a:ext cx="5455768" cy="621792"/>
          </a:xfrm>
          <a:prstGeom prst="roundRect">
            <a:avLst>
              <a:gd name="adj" fmla="val 11765"/>
            </a:avLst>
          </a:prstGeom>
          <a:solidFill>
            <a:srgbClr val="FFFDF8"/>
          </a:solidFill>
          <a:ln w="9525">
            <a:solidFill>
              <a:srgbClr val="E4DFD3"/>
            </a:solidFill>
            <a:prstDash val="solid"/>
          </a:ln>
        </p:spPr>
      </p:sp>
      <p:sp>
        <p:nvSpPr>
          <p:cNvPr id="16" name="Text 13"/>
          <p:cNvSpPr txBox="1"/>
          <p:nvPr/>
        </p:nvSpPr>
        <p:spPr>
          <a:xfrm>
            <a:off x="731520" y="4526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A.  </a:t>
            </a:r>
            <a:pPr indent="0" marL="0">
              <a:buNone/>
            </a:pPr>
            <a:r>
              <a:rPr lang="en-US" sz="1500" dirty="0">
                <a:solidFill>
                  <a:srgbClr val="3E4756"/>
                </a:solidFill>
                <a:latin typeface="Calibri" pitchFamily="34" charset="0"/>
                <a:ea typeface="Calibri" pitchFamily="34" charset="-122"/>
                <a:cs typeface="Calibri" pitchFamily="34" charset="-120"/>
              </a:rPr>
              <a:t>It needs no internet at all, ever</a:t>
            </a:r>
            <a:endParaRPr lang="en-US" sz="1500" dirty="0"/>
          </a:p>
        </p:txBody>
      </p:sp>
      <p:sp>
        <p:nvSpPr>
          <p:cNvPr id="17" name="Shape 14"/>
          <p:cNvSpPr/>
          <p:nvPr/>
        </p:nvSpPr>
        <p:spPr>
          <a:xfrm>
            <a:off x="6187288" y="4526280"/>
            <a:ext cx="5455768" cy="621792"/>
          </a:xfrm>
          <a:prstGeom prst="roundRect">
            <a:avLst>
              <a:gd name="adj" fmla="val 11765"/>
            </a:avLst>
          </a:prstGeom>
          <a:solidFill>
            <a:srgbClr val="FFFDF8"/>
          </a:solidFill>
          <a:ln w="9525">
            <a:solidFill>
              <a:srgbClr val="E4DFD3"/>
            </a:solidFill>
            <a:prstDash val="solid"/>
          </a:ln>
        </p:spPr>
      </p:sp>
      <p:sp>
        <p:nvSpPr>
          <p:cNvPr id="18" name="Text 15"/>
          <p:cNvSpPr txBox="1"/>
          <p:nvPr/>
        </p:nvSpPr>
        <p:spPr>
          <a:xfrm>
            <a:off x="6370168" y="4526280"/>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B.  </a:t>
            </a:r>
            <a:pPr indent="0" marL="0">
              <a:buNone/>
            </a:pPr>
            <a:r>
              <a:rPr lang="en-US" sz="1500" dirty="0">
                <a:solidFill>
                  <a:srgbClr val="3E4756"/>
                </a:solidFill>
                <a:latin typeface="Calibri" pitchFamily="34" charset="0"/>
                <a:ea typeface="Calibri" pitchFamily="34" charset="-122"/>
                <a:cs typeface="Calibri" pitchFamily="34" charset="-120"/>
              </a:rPr>
              <a:t>Customers can use phones they already own</a:t>
            </a:r>
            <a:endParaRPr lang="en-US" sz="1500" dirty="0"/>
          </a:p>
        </p:txBody>
      </p:sp>
      <p:sp>
        <p:nvSpPr>
          <p:cNvPr id="19" name="Shape 16"/>
          <p:cNvSpPr/>
          <p:nvPr/>
        </p:nvSpPr>
        <p:spPr>
          <a:xfrm>
            <a:off x="548640" y="5276088"/>
            <a:ext cx="5455768" cy="621792"/>
          </a:xfrm>
          <a:prstGeom prst="roundRect">
            <a:avLst>
              <a:gd name="adj" fmla="val 11765"/>
            </a:avLst>
          </a:prstGeom>
          <a:solidFill>
            <a:srgbClr val="FFFDF8"/>
          </a:solidFill>
          <a:ln w="9525">
            <a:solidFill>
              <a:srgbClr val="E4DFD3"/>
            </a:solidFill>
            <a:prstDash val="solid"/>
          </a:ln>
        </p:spPr>
      </p:sp>
      <p:sp>
        <p:nvSpPr>
          <p:cNvPr id="20" name="Text 17"/>
          <p:cNvSpPr txBox="1"/>
          <p:nvPr/>
        </p:nvSpPr>
        <p:spPr>
          <a:xfrm>
            <a:off x="731520" y="5276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C.  </a:t>
            </a:r>
            <a:pPr indent="0" marL="0">
              <a:buNone/>
            </a:pPr>
            <a:r>
              <a:rPr lang="en-US" sz="1500" dirty="0">
                <a:solidFill>
                  <a:srgbClr val="3E4756"/>
                </a:solidFill>
                <a:latin typeface="Calibri" pitchFamily="34" charset="0"/>
                <a:ea typeface="Calibri" pitchFamily="34" charset="-122"/>
                <a:cs typeface="Calibri" pitchFamily="34" charset="-120"/>
              </a:rPr>
              <a:t>It is more immersive than VR</a:t>
            </a:r>
            <a:endParaRPr lang="en-US" sz="1500" dirty="0"/>
          </a:p>
        </p:txBody>
      </p:sp>
      <p:sp>
        <p:nvSpPr>
          <p:cNvPr id="21" name="Shape 18"/>
          <p:cNvSpPr/>
          <p:nvPr/>
        </p:nvSpPr>
        <p:spPr>
          <a:xfrm>
            <a:off x="6187288" y="5276088"/>
            <a:ext cx="5455768" cy="621792"/>
          </a:xfrm>
          <a:prstGeom prst="roundRect">
            <a:avLst>
              <a:gd name="adj" fmla="val 11765"/>
            </a:avLst>
          </a:prstGeom>
          <a:solidFill>
            <a:srgbClr val="FFFDF8"/>
          </a:solidFill>
          <a:ln w="9525">
            <a:solidFill>
              <a:srgbClr val="E4DFD3"/>
            </a:solidFill>
            <a:prstDash val="solid"/>
          </a:ln>
        </p:spPr>
      </p:sp>
      <p:sp>
        <p:nvSpPr>
          <p:cNvPr id="22" name="Text 19"/>
          <p:cNvSpPr txBox="1"/>
          <p:nvPr/>
        </p:nvSpPr>
        <p:spPr>
          <a:xfrm>
            <a:off x="6370168" y="5276088"/>
            <a:ext cx="5090008" cy="621792"/>
          </a:xfrm>
          <a:prstGeom prst="rect">
            <a:avLst/>
          </a:prstGeom>
          <a:noFill/>
          <a:ln/>
        </p:spPr>
        <p:txBody>
          <a:bodyPr wrap="square" lIns="0" tIns="0" rIns="0" bIns="0" rtlCol="0" anchor="ctr"/>
          <a:lstStyle/>
          <a:p>
            <a:pPr indent="0" marL="0">
              <a:buNone/>
            </a:pPr>
            <a:r>
              <a:rPr lang="en-US" sz="1500" b="1" dirty="0">
                <a:solidFill>
                  <a:srgbClr val="B8541A"/>
                </a:solidFill>
                <a:latin typeface="Calibri" pitchFamily="34" charset="0"/>
                <a:ea typeface="Calibri" pitchFamily="34" charset="-122"/>
                <a:cs typeface="Calibri" pitchFamily="34" charset="-120"/>
              </a:rPr>
              <a:t>D.  </a:t>
            </a:r>
            <a:pPr indent="0" marL="0">
              <a:buNone/>
            </a:pPr>
            <a:r>
              <a:rPr lang="en-US" sz="1500" dirty="0">
                <a:solidFill>
                  <a:srgbClr val="3E4756"/>
                </a:solidFill>
                <a:latin typeface="Calibri" pitchFamily="34" charset="0"/>
                <a:ea typeface="Calibri" pitchFamily="34" charset="-122"/>
                <a:cs typeface="Calibri" pitchFamily="34" charset="-120"/>
              </a:rPr>
              <a:t>It is required by law</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Answers: questions 1–5</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QUIZ ANSWERS</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4415" cy="914400"/>
        </p:xfrm>
        <a:graphic>
          <a:graphicData uri="http://schemas.openxmlformats.org/drawingml/2006/table">
            <a:tbl>
              <a:tblPr/>
              <a:tblGrid>
                <a:gridCol w="1109442"/>
                <a:gridCol w="1664162"/>
                <a:gridCol w="8320811"/>
              </a:tblGrid>
              <a:tr h="0">
                <a:tc>
                  <a:txBody>
                    <a:bodyPr/>
                    <a:lstStyle/>
                    <a:p>
                      <a:pPr indent="0" marL="0">
                        <a:buNone/>
                      </a:pPr>
                      <a:r>
                        <a:rPr lang="en-US" sz="1700" b="1" dirty="0">
                          <a:solidFill>
                            <a:srgbClr val="F7F5EF"/>
                          </a:solidFill>
                          <a:latin typeface="Calibri" pitchFamily="34" charset="0"/>
                          <a:ea typeface="Calibri" pitchFamily="34" charset="-122"/>
                          <a:cs typeface="Calibri" pitchFamily="34" charset="-120"/>
                        </a:rPr>
                        <a:t>Q</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700" b="1" dirty="0">
                          <a:solidFill>
                            <a:srgbClr val="F7F5EF"/>
                          </a:solidFill>
                          <a:latin typeface="Calibri" pitchFamily="34" charset="0"/>
                          <a:ea typeface="Calibri" pitchFamily="34" charset="-122"/>
                          <a:cs typeface="Calibri" pitchFamily="34" charset="-120"/>
                        </a:rPr>
                        <a:t>Answer</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700" b="1" dirty="0">
                          <a:solidFill>
                            <a:srgbClr val="F7F5EF"/>
                          </a:solidFill>
                          <a:latin typeface="Calibri" pitchFamily="34" charset="0"/>
                          <a:ea typeface="Calibri" pitchFamily="34" charset="-122"/>
                          <a:cs typeface="Calibri" pitchFamily="34" charset="-120"/>
                        </a:rPr>
                        <a:t>Why</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r>
              <a:tr h="0">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1</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B</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AR adds digital content to the real world, in real time</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2</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C</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VR replaces the real world with a fully digital one</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3</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C</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MR objects react to real objects and can be handled</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4</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A</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Pokémon GO uses GPS to place creatures at real locations</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5</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B</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Marker-based AR recognises a known image or QR code</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bl>
          </a:graphicData>
        </a:graphic>
      </p:graphicFrame>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0" type="title" hasCustomPrompt="1"/>
          </p:nvPr>
        </p:nvSpPr>
        <p:spPr>
          <a:xfrm>
            <a:off x="548640" y="658368"/>
            <a:ext cx="11094415" cy="777240"/>
          </a:xfrm>
          <a:prstGeom prst="rect">
            <a:avLst/>
          </a:prstGeom>
          <a:noFill/>
          <a:ln/>
        </p:spPr>
        <p:txBody>
          <a:bodyPr wrap="square" lIns="0" tIns="0" rIns="0" bIns="0" rtlCol="0" anchor="t"/>
          <a:lstStyle/>
          <a:p>
            <a:pPr algn="l" indent="0" marL="0">
              <a:buNone/>
            </a:pPr>
            <a:r>
              <a:rPr lang="en-US" sz="3200" b="1" dirty="0">
                <a:solidFill>
                  <a:srgbClr val="14213D"/>
                </a:solidFill>
                <a:latin typeface="Cambria" pitchFamily="34" charset="0"/>
                <a:ea typeface="Cambria" pitchFamily="34" charset="-122"/>
                <a:cs typeface="Cambria" pitchFamily="34" charset="-120"/>
              </a:rPr>
              <a:t>Answers: questions 6–10</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indent="0" marL="0">
              <a:buNone/>
            </a:pPr>
            <a:r>
              <a:rPr lang="en-US" sz="1200" b="1" spc="200" kern="0" dirty="0">
                <a:solidFill>
                  <a:srgbClr val="B8541A"/>
                </a:solidFill>
                <a:latin typeface="Calibri" pitchFamily="34" charset="0"/>
                <a:ea typeface="Calibri" pitchFamily="34" charset="-122"/>
                <a:cs typeface="Calibri" pitchFamily="34" charset="-120"/>
              </a:rPr>
              <a:t>QUIZ ANSWERS</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4415" cy="914400"/>
        </p:xfrm>
        <a:graphic>
          <a:graphicData uri="http://schemas.openxmlformats.org/drawingml/2006/table">
            <a:tbl>
              <a:tblPr/>
              <a:tblGrid>
                <a:gridCol w="1109442"/>
                <a:gridCol w="1664162"/>
                <a:gridCol w="8320811"/>
              </a:tblGrid>
              <a:tr h="0">
                <a:tc>
                  <a:txBody>
                    <a:bodyPr/>
                    <a:lstStyle/>
                    <a:p>
                      <a:pPr indent="0" marL="0">
                        <a:buNone/>
                      </a:pPr>
                      <a:r>
                        <a:rPr lang="en-US" sz="1700" b="1" dirty="0">
                          <a:solidFill>
                            <a:srgbClr val="F7F5EF"/>
                          </a:solidFill>
                          <a:latin typeface="Calibri" pitchFamily="34" charset="0"/>
                          <a:ea typeface="Calibri" pitchFamily="34" charset="-122"/>
                          <a:cs typeface="Calibri" pitchFamily="34" charset="-120"/>
                        </a:rPr>
                        <a:t>Q</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700" b="1" dirty="0">
                          <a:solidFill>
                            <a:srgbClr val="F7F5EF"/>
                          </a:solidFill>
                          <a:latin typeface="Calibri" pitchFamily="34" charset="0"/>
                          <a:ea typeface="Calibri" pitchFamily="34" charset="-122"/>
                          <a:cs typeface="Calibri" pitchFamily="34" charset="-120"/>
                        </a:rPr>
                        <a:t>Answer</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indent="0" marL="0">
                        <a:buNone/>
                      </a:pPr>
                      <a:r>
                        <a:rPr lang="en-US" sz="1700" b="1" dirty="0">
                          <a:solidFill>
                            <a:srgbClr val="F7F5EF"/>
                          </a:solidFill>
                          <a:latin typeface="Calibri" pitchFamily="34" charset="0"/>
                          <a:ea typeface="Calibri" pitchFamily="34" charset="-122"/>
                          <a:cs typeface="Calibri" pitchFamily="34" charset="-120"/>
                        </a:rPr>
                        <a:t>Why</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r>
              <a:tr h="0">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6</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D</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Tracking finds where the device is and where surfaces are</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7</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B</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Computer vision, a branch of AI, recognises faces and objects</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8</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A</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Seeing the item at home reduces doubt and returns</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r h="0">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9</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C</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Images of people are personal data under the 2019 Act</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r>
              <a:tr h="0">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10</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B</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indent="0" marL="0">
                        <a:buNone/>
                      </a:pPr>
                      <a:r>
                        <a:rPr lang="en-US" sz="1700" dirty="0">
                          <a:solidFill>
                            <a:srgbClr val="3E4756"/>
                          </a:solidFill>
                          <a:latin typeface="Calibri" pitchFamily="34" charset="0"/>
                          <a:ea typeface="Calibri" pitchFamily="34" charset="-122"/>
                          <a:cs typeface="Calibri" pitchFamily="34" charset="-120"/>
                        </a:rPr>
                        <a:t>Low cost: customers already carry smartphones</a:t>
                      </a:r>
                      <a:endParaRPr lang="en-US" sz="1700" dirty="0">
                        <a:latin typeface="Calibri" charset="0"/>
                        <a:ea typeface="Calibri" charset="0"/>
                        <a:cs typeface="Calibri" charset="0"/>
                      </a:endParaRPr>
                    </a:p>
                  </a:txBody>
                  <a:tcPr marL="91440" marR="91440" marT="54864" marB="54864"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r>
            </a:tbl>
          </a:graphicData>
        </a:graphic>
      </p:graphicFrame>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67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058400" cy="1371600"/>
          </a:xfrm>
          <a:prstGeom prst="rect">
            <a:avLst/>
          </a:prstGeom>
          <a:noFill/>
          <a:ln/>
        </p:spPr>
        <p:txBody>
          <a:bodyPr wrap="square" lIns="0" tIns="0" rIns="0" bIns="0" rtlCol="0" anchor="t"/>
          <a:lstStyle/>
          <a:p>
            <a:pPr algn="l" indent="0" marL="0">
              <a:buNone/>
            </a:pPr>
            <a:r>
              <a:rPr lang="en-US" sz="4400" b="1" dirty="0">
                <a:solidFill>
                  <a:srgbClr val="F7F5EF"/>
                </a:solidFill>
                <a:latin typeface="Cambria" pitchFamily="34" charset="0"/>
                <a:ea typeface="Cambria" pitchFamily="34" charset="-122"/>
                <a:cs typeface="Cambria" pitchFamily="34" charset="-120"/>
              </a:rPr>
              <a:t>Read more before next week</a:t>
            </a:r>
            <a:endParaRPr lang="en-US" sz="4400" dirty="0"/>
          </a:p>
        </p:txBody>
      </p:sp>
      <p:sp>
        <p:nvSpPr>
          <p:cNvPr id="4" name="Text 1"/>
          <p:cNvSpPr txBox="1"/>
          <p:nvPr/>
        </p:nvSpPr>
        <p:spPr>
          <a:xfrm>
            <a:off x="548640" y="1737360"/>
            <a:ext cx="11094415" cy="274320"/>
          </a:xfrm>
          <a:prstGeom prst="rect">
            <a:avLst/>
          </a:prstGeom>
          <a:noFill/>
          <a:ln/>
        </p:spPr>
        <p:txBody>
          <a:bodyPr wrap="square" lIns="0" tIns="0" rIns="0" bIns="0" rtlCol="0" anchor="ctr"/>
          <a:lstStyle/>
          <a:p>
            <a:pPr indent="0" marL="0">
              <a:buNone/>
            </a:pPr>
            <a:r>
              <a:rPr lang="en-US" sz="1200" b="1" spc="200" kern="0" dirty="0">
                <a:solidFill>
                  <a:srgbClr val="F2A66B"/>
                </a:solidFill>
                <a:latin typeface="Calibri" pitchFamily="34" charset="0"/>
                <a:ea typeface="Calibri" pitchFamily="34" charset="-122"/>
                <a:cs typeface="Calibri" pitchFamily="34" charset="-120"/>
              </a:rPr>
              <a:t>FURTHER READING</a:t>
            </a:r>
            <a:endParaRPr lang="en-US" sz="1200" dirty="0"/>
          </a:p>
        </p:txBody>
      </p:sp>
      <p:sp>
        <p:nvSpPr>
          <p:cNvPr id="5" name="Text 2"/>
          <p:cNvSpPr txBox="1"/>
          <p:nvPr/>
        </p:nvSpPr>
        <p:spPr>
          <a:xfrm>
            <a:off x="548640" y="3200400"/>
            <a:ext cx="11094415"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C9D3E3"/>
                </a:solidFill>
                <a:latin typeface="Calibri" pitchFamily="34" charset="0"/>
                <a:ea typeface="Calibri" pitchFamily="34" charset="-122"/>
                <a:cs typeface="Calibri" pitchFamily="34" charset="-120"/>
              </a:rPr>
              <a:t>Porter, M. E. &amp; Heppelmann, J. E. (2017). Why every organization needs an augmented reality strategy. </a:t>
            </a:r>
            <a:pPr indent="0" marL="0">
              <a:spcAft>
                <a:spcPts val="1000"/>
              </a:spcAft>
              <a:buNone/>
            </a:pPr>
            <a:r>
              <a:rPr lang="en-US" sz="1600" i="1" dirty="0">
                <a:solidFill>
                  <a:srgbClr val="C9D3E3"/>
                </a:solidFill>
                <a:latin typeface="Calibri" pitchFamily="34" charset="0"/>
                <a:ea typeface="Calibri" pitchFamily="34" charset="-122"/>
                <a:cs typeface="Calibri" pitchFamily="34" charset="-120"/>
              </a:rPr>
              <a:t>Harvard Business Review</a:t>
            </a:r>
            <a:pPr indent="0" marL="0">
              <a:spcAft>
                <a:spcPts val="1000"/>
              </a:spcAft>
              <a:buNone/>
            </a:pPr>
            <a:r>
              <a:rPr lang="en-US" sz="1600" dirty="0">
                <a:solidFill>
                  <a:srgbClr val="C9D3E3"/>
                </a:solidFill>
                <a:latin typeface="Calibri" pitchFamily="34" charset="0"/>
                <a:ea typeface="Calibri" pitchFamily="34" charset="-122"/>
                <a:cs typeface="Calibri" pitchFamily="34" charset="-120"/>
              </a:rPr>
              <a:t>, Nov–Dec.</a:t>
            </a:r>
            <a:endParaRPr lang="en-US" sz="1600" dirty="0"/>
          </a:p>
          <a:p>
            <a:pPr marL="342900" indent="-342900">
              <a:spcAft>
                <a:spcPts val="1000"/>
              </a:spcAft>
              <a:buSzPct val="100000"/>
              <a:buChar char="•"/>
            </a:pPr>
            <a:r>
              <a:rPr lang="en-US" sz="1600" dirty="0">
                <a:solidFill>
                  <a:srgbClr val="C9D3E3"/>
                </a:solidFill>
                <a:latin typeface="Calibri" pitchFamily="34" charset="0"/>
                <a:ea typeface="Calibri" pitchFamily="34" charset="-122"/>
                <a:cs typeface="Calibri" pitchFamily="34" charset="-120"/>
              </a:rPr>
              <a:t>Azuma, R. T. (1997). A survey of augmented reality. </a:t>
            </a:r>
            <a:pPr indent="0" marL="0">
              <a:spcAft>
                <a:spcPts val="1000"/>
              </a:spcAft>
              <a:buNone/>
            </a:pPr>
            <a:r>
              <a:rPr lang="en-US" sz="1600" i="1" dirty="0">
                <a:solidFill>
                  <a:srgbClr val="C9D3E3"/>
                </a:solidFill>
                <a:latin typeface="Calibri" pitchFamily="34" charset="0"/>
                <a:ea typeface="Calibri" pitchFamily="34" charset="-122"/>
                <a:cs typeface="Calibri" pitchFamily="34" charset="-120"/>
              </a:rPr>
              <a:t>Presence: Teleoperators and Virtual Environments</a:t>
            </a:r>
            <a:pPr indent="0" marL="0">
              <a:spcAft>
                <a:spcPts val="1000"/>
              </a:spcAft>
              <a:buNone/>
            </a:pPr>
            <a:r>
              <a:rPr lang="en-US" sz="1600" dirty="0">
                <a:solidFill>
                  <a:srgbClr val="C9D3E3"/>
                </a:solidFill>
                <a:latin typeface="Calibri" pitchFamily="34" charset="0"/>
                <a:ea typeface="Calibri" pitchFamily="34" charset="-122"/>
                <a:cs typeface="Calibri" pitchFamily="34" charset="-120"/>
              </a:rPr>
              <a:t>, 6(4).</a:t>
            </a:r>
            <a:endParaRPr lang="en-US" sz="1600" dirty="0"/>
          </a:p>
          <a:p>
            <a:pPr marL="342900" indent="-342900">
              <a:spcAft>
                <a:spcPts val="1000"/>
              </a:spcAft>
              <a:buSzPct val="100000"/>
              <a:buChar char="•"/>
            </a:pPr>
            <a:r>
              <a:rPr lang="en-US" sz="1600" dirty="0">
                <a:solidFill>
                  <a:srgbClr val="C9D3E3"/>
                </a:solidFill>
                <a:latin typeface="Calibri" pitchFamily="34" charset="0"/>
                <a:ea typeface="Calibri" pitchFamily="34" charset="-122"/>
                <a:cs typeface="Calibri" pitchFamily="34" charset="-120"/>
              </a:rPr>
              <a:t>Milgram, P. &amp; Kishino, F. (1994). A taxonomy of mixed reality visual displays. </a:t>
            </a:r>
            <a:pPr indent="0" marL="0">
              <a:spcAft>
                <a:spcPts val="1000"/>
              </a:spcAft>
              <a:buNone/>
            </a:pPr>
            <a:r>
              <a:rPr lang="en-US" sz="1600" i="1" dirty="0">
                <a:solidFill>
                  <a:srgbClr val="C9D3E3"/>
                </a:solidFill>
                <a:latin typeface="Calibri" pitchFamily="34" charset="0"/>
                <a:ea typeface="Calibri" pitchFamily="34" charset="-122"/>
                <a:cs typeface="Calibri" pitchFamily="34" charset="-120"/>
              </a:rPr>
              <a:t>IEICE Transactions on Information and Systems</a:t>
            </a:r>
            <a:pPr indent="0" marL="0">
              <a:spcAft>
                <a:spcPts val="1000"/>
              </a:spcAft>
              <a:buNone/>
            </a:pPr>
            <a:r>
              <a:rPr lang="en-US" sz="1600" dirty="0">
                <a:solidFill>
                  <a:srgbClr val="C9D3E3"/>
                </a:solidFill>
                <a:latin typeface="Calibri" pitchFamily="34" charset="0"/>
                <a:ea typeface="Calibri" pitchFamily="34" charset="-122"/>
                <a:cs typeface="Calibri" pitchFamily="34" charset="-120"/>
              </a:rPr>
              <a:t>.</a:t>
            </a:r>
            <a:endParaRPr lang="en-US" sz="1600" dirty="0"/>
          </a:p>
          <a:p>
            <a:pPr marL="342900" indent="-342900">
              <a:spcAft>
                <a:spcPts val="1000"/>
              </a:spcAft>
              <a:buSzPct val="100000"/>
              <a:buChar char="•"/>
            </a:pPr>
            <a:r>
              <a:rPr lang="en-US" sz="1600" dirty="0">
                <a:solidFill>
                  <a:srgbClr val="C9D3E3"/>
                </a:solidFill>
                <a:latin typeface="Calibri" pitchFamily="34" charset="0"/>
                <a:ea typeface="Calibri" pitchFamily="34" charset="-122"/>
                <a:cs typeface="Calibri" pitchFamily="34" charset="-120"/>
              </a:rPr>
              <a:t>Baffour, G. (2021). </a:t>
            </a:r>
            <a:pPr indent="0" marL="0">
              <a:spcAft>
                <a:spcPts val="1000"/>
              </a:spcAft>
              <a:buNone/>
            </a:pPr>
            <a:r>
              <a:rPr lang="en-US" sz="1600" i="1" dirty="0">
                <a:solidFill>
                  <a:srgbClr val="C9D3E3"/>
                </a:solidFill>
                <a:latin typeface="Calibri" pitchFamily="34" charset="0"/>
                <a:ea typeface="Calibri" pitchFamily="34" charset="-122"/>
                <a:cs typeface="Calibri" pitchFamily="34" charset="-120"/>
              </a:rPr>
              <a:t>Business and Emerging Technologies</a:t>
            </a:r>
            <a:pPr indent="0" marL="0">
              <a:spcAft>
                <a:spcPts val="1000"/>
              </a:spcAft>
              <a:buNone/>
            </a:pPr>
            <a:r>
              <a:rPr lang="en-US" sz="1600" dirty="0">
                <a:solidFill>
                  <a:srgbClr val="C9D3E3"/>
                </a:solidFill>
                <a:latin typeface="Calibri" pitchFamily="34" charset="0"/>
                <a:ea typeface="Calibri" pitchFamily="34" charset="-122"/>
                <a:cs typeface="Calibri" pitchFamily="34" charset="-120"/>
              </a:rPr>
              <a:t>. Business Expert Press.</a:t>
            </a:r>
            <a:endParaRPr lang="en-US" sz="1600" dirty="0"/>
          </a:p>
        </p:txBody>
      </p:sp>
      <p:sp>
        <p:nvSpPr>
          <p:cNvPr id="6" name="Text 3"/>
          <p:cNvSpPr txBox="1"/>
          <p:nvPr/>
        </p:nvSpPr>
        <p:spPr>
          <a:xfrm>
            <a:off x="548640" y="5623560"/>
            <a:ext cx="11094415" cy="548640"/>
          </a:xfrm>
          <a:prstGeom prst="rect">
            <a:avLst/>
          </a:prstGeom>
          <a:noFill/>
          <a:ln/>
        </p:spPr>
        <p:txBody>
          <a:bodyPr wrap="square" lIns="0" tIns="0" rIns="0" bIns="0" rtlCol="0" anchor="ctr"/>
          <a:lstStyle/>
          <a:p>
            <a:pPr indent="0" marL="0">
              <a:buNone/>
            </a:pPr>
            <a:r>
              <a:rPr lang="en-US" sz="1600" b="1" dirty="0">
                <a:solidFill>
                  <a:srgbClr val="F2A66B"/>
                </a:solidFill>
                <a:latin typeface="Calibri" pitchFamily="34" charset="0"/>
                <a:ea typeface="Calibri" pitchFamily="34" charset="-122"/>
                <a:cs typeface="Calibri" pitchFamily="34" charset="-120"/>
              </a:rPr>
              <a:t>Next: </a:t>
            </a:r>
            <a:pPr indent="0" marL="0">
              <a:buNone/>
            </a:pPr>
            <a:r>
              <a:rPr lang="en-US" sz="1600" dirty="0">
                <a:solidFill>
                  <a:srgbClr val="F2A66B"/>
                </a:solidFill>
                <a:latin typeface="Calibri" pitchFamily="34" charset="0"/>
                <a:ea typeface="Calibri" pitchFamily="34" charset="-122"/>
                <a:cs typeface="Calibri" pitchFamily="34" charset="-120"/>
              </a:rPr>
              <a:t>Other emerging technologies (Weeks 10–11): blockchain, cloud and quantum computing, computer vision, 3D printing and 5G</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Makerere University Business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Augmented Reality — MBA Emerging Technologies for Business</dc:title>
  <dc:subject>PptxGenJS Presentation</dc:subject>
  <dc:creator>Dr. Kyeyune Robert</dc:creator>
  <cp:lastModifiedBy>Dr. Kyeyune Robert</cp:lastModifiedBy>
  <cp:revision>1</cp:revision>
  <dcterms:created xsi:type="dcterms:W3CDTF">2026-10-05T14:23:07Z</dcterms:created>
  <dcterms:modified xsi:type="dcterms:W3CDTF">2026-10-05T14:23:07Z</dcterms:modified>
</cp:coreProperties>
</file>