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419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2 title slide. Week 1 established what IT is and how data becomes intelligence. Week 2 answers the question that follows: what is it that an information system actually supports? Answer: the business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frame: analysts are tempted to treat data as though it fell from the sky. It never does. Preview the five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outcomes quickly; return to them in the final revision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'measurable' - it is the hook into BI. Ask the class for one process from their own organisation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2.1. Naming these elements is what lets you interview a process owner productively and know which data an analytics project can realistically obtain. Draw attention to the last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processes generate the highest volumes and therefore the richest analytical data - that is usually where a first BI project should 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chevron boundary is a hand-off. Hand-offs are where delay, re-keying and data inconsistency are created.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class through one order. Ask: how many departments, how many systems? At least five departments and, in most Ugandan firms of this size, at least four separate applications.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pivot to the practical work later in the unit - the star schema they will build in the laboratory comes straight out of a process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A in the workshop asks each group to produce a SIPOC and then a swimlane for a process they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read the table aloud. Pick two functions the class knows and ask what data each contributes.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class which of the six they recognise from their own organisation. Usually all six.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usually lands hard with practitioners. Invite one or two war stories before moving on to integration.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phrase 'data entered once'. That single requirement drives most of the architecture discussed in the rest of the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2.5. Ask: which level has your organisation actually reached? Most claim level 3 and have level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n(n-1)/2 arithmetic on the board for 8 systems = 28 interfaces. That is why point-to-point collapses.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covered more fully later in the programme. Here the point is only their integrating role.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Barrier six is the one students most often forget in project proposals. Emphasise the lawful-basis review as a design step, not a compliance afterthought.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classification is associated with Laudon and Laudon. The pyramid narrows upward because volumes fall and aggregation rises.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other system in the pyramid depends on the data the TPS captures. Data quality problems that originate here cannot be fixed downstream.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name the TPS in their own organisation and what one record in it represents.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every question is closed and recurring. That is the signature of MIS as against DSS.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MIS reports what happened, a DSS helps a manager explore what might happen under different assumptions.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ESS is only as credible as the definitions beneath it. If the board can drill down and find a different number, trust collapses.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table to revise from. Section B of the revision questions asks students to compare TPS and DSS on five attributes.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C of the revision questions asks students to critically assess whether this classification survives self-service analytics.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intellectual pivot of the whole course unit. Spend time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frequently ask why the organisation cannot simply point Power BI at the live production database. These are the six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Stage 3 is where most of the 60-80% of effort goes. Link back to the silo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2.10. Return the class to section 2.1 - the elements they named at the start reappear one by one as analytical constructs.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Practical, examinable point. Section C essay 1 is built on exactly this proposition.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relationship is not one-way. Ask which of the four patterns exists in the students' own organisations - usually none.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here. This is the sentence students should be able to reproduce in the examination.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class five minutes to read the vignette before showing the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3 is the one that separates strong students. The answer is that neither figure can be called correct until the definition of portfolio at risk is agreed and the data lineage established.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A feeds Activity C - the performance measures the groups identify become the dashboard measures in the lab.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Section A as self-check, Section B for tutorial, and one Section C question as the take-home essay.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returning to the five learning outcomes and checking each against these takeaways.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Glossary part one. Encourage students to be able to define each term in one sentence without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Glossary part two. Close the session here and preview Week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6002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9FB2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03504" y="1828800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2000" dirty="0"/>
          </a:p>
        </p:txBody>
      </p:sp>
      <p:sp>
        <p:nvSpPr>
          <p:cNvPr id="5" name="Shape 3"/>
          <p:cNvSpPr/>
          <p:nvPr/>
        </p:nvSpPr>
        <p:spPr>
          <a:xfrm>
            <a:off x="658368" y="3657600"/>
            <a:ext cx="1371600" cy="41148"/>
          </a:xfrm>
          <a:prstGeom prst="rect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88620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CBD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and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CBD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Technology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846320" y="123444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MAKERERE UNIVERSITY BUSINESS SCHOOL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846320" y="149047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Computing and Informatics  ·  Department of Applied Computing and IT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46320" y="2057400"/>
            <a:ext cx="6949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Processes and</a:t>
            </a:r>
            <a:endParaRPr lang="en-US" sz="4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Systems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846320" y="3703320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processes  ·  Functional areas  ·  Process integration  ·  TPS, MIS, DSS and ESS  ·  Operational systems and business intelligence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846320" y="4526280"/>
            <a:ext cx="6675120" cy="1005840"/>
          </a:xfrm>
          <a:prstGeom prst="roundRect">
            <a:avLst>
              <a:gd name="adj" fmla="val 545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20640" y="4681728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Notes  ·  Postgraduate Diploma in Business Intelligence and Data Analytics</a:t>
            </a:r>
            <a:endParaRPr lang="en-US" sz="115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code – – –     Semester / Intake – – –     Lecturer – – –     Academic Year – – –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846320" y="57150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internal academic use — Faculty of Computing and Informatics, MUBS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 INTRODUCTION AND PURPOSE OF THE SESSION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Technology to Work: What Do Systems Actually Support?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394960" cy="2057400"/>
          </a:xfrm>
          <a:prstGeom prst="roundRect">
            <a:avLst>
              <a:gd name="adj" fmla="val 266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57276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this session answers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1901952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 do not buy systems because they want technology. They buy systems because work has to be done repeatedly, reliably, and at a cost the business can bear. Every screen, every field, every database table exists because some process needed to record something.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63640" y="1371600"/>
            <a:ext cx="5349240" cy="2057400"/>
          </a:xfrm>
          <a:prstGeom prst="roundRect">
            <a:avLst>
              <a:gd name="adj" fmla="val 2667"/>
            </a:avLst>
          </a:prstGeom>
          <a:solidFill>
            <a:srgbClr val="F3F0E4"/>
          </a:solidFill>
          <a:ln w="12700">
            <a:solidFill>
              <a:srgbClr val="F3F0E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7960" y="1572768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 for a BI specialist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537960" y="1901952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row of data in an organisation is the residue of a business process. A sales record exists because an order-capture process ran; a loan repayment record because a repayment process ran. Without the process you cannot interpret the data, judge its trustworthiness, or advise on what to change.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36576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connected ideas in this session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4023360"/>
            <a:ext cx="2066544" cy="1600200"/>
          </a:xfrm>
          <a:prstGeom prst="roundRect">
            <a:avLst>
              <a:gd name="adj" fmla="val 342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68096" y="4224528"/>
            <a:ext cx="402336" cy="402336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8096" y="42245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31520" y="4736592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business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is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798064" y="4023360"/>
            <a:ext cx="2066544" cy="1600200"/>
          </a:xfrm>
          <a:prstGeom prst="roundRect">
            <a:avLst>
              <a:gd name="adj" fmla="val 342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017520" y="4224528"/>
            <a:ext cx="402336" cy="402336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017520" y="42245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980944" y="4736592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processes cluster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functional areas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047488" y="4023360"/>
            <a:ext cx="2066544" cy="1600200"/>
          </a:xfrm>
          <a:prstGeom prst="roundRect">
            <a:avLst>
              <a:gd name="adj" fmla="val 342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266944" y="4224528"/>
            <a:ext cx="402336" cy="402336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266944" y="42245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230368" y="4736592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integration solves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silo problem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7296912" y="4023360"/>
            <a:ext cx="2066544" cy="1600200"/>
          </a:xfrm>
          <a:prstGeom prst="roundRect">
            <a:avLst>
              <a:gd name="adj" fmla="val 342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516368" y="4224528"/>
            <a:ext cx="402336" cy="402336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516368" y="42245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479792" y="4736592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TPS, MIS, DSS and ESS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decision levels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9546336" y="4023360"/>
            <a:ext cx="2066544" cy="1600200"/>
          </a:xfrm>
          <a:prstGeom prst="roundRect">
            <a:avLst>
              <a:gd name="adj" fmla="val 342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765792" y="4224528"/>
            <a:ext cx="402336" cy="402336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765792" y="42245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9729216" y="4736592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systems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versus BI systems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LEARNING OUTCOMES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 the Learner Should Be Able To…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11064240" cy="749808"/>
          </a:xfrm>
          <a:prstGeom prst="roundRect">
            <a:avLst>
              <a:gd name="adj" fmla="val 731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41248" y="1609344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41248" y="16093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517904" y="1591056"/>
            <a:ext cx="9784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 business process and identify its constituent elements in a real organisational setting.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340864"/>
            <a:ext cx="11064240" cy="749808"/>
          </a:xfrm>
          <a:prstGeom prst="roundRect">
            <a:avLst>
              <a:gd name="adj" fmla="val 7317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41248" y="2487168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124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17904" y="2468880"/>
            <a:ext cx="9784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principal functional areas of a business and the processes and data associated with each.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218688"/>
            <a:ext cx="11064240" cy="749808"/>
          </a:xfrm>
          <a:prstGeom prst="roundRect">
            <a:avLst>
              <a:gd name="adj" fmla="val 731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" y="3364992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1248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517904" y="3346704"/>
            <a:ext cx="9784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functional silo problem and evaluate the main approaches to process and systems integration.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096512"/>
            <a:ext cx="11064240" cy="749808"/>
          </a:xfrm>
          <a:prstGeom prst="roundRect">
            <a:avLst>
              <a:gd name="adj" fmla="val 7317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41248" y="4242816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42428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517904" y="4224528"/>
            <a:ext cx="9784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between TPS, MIS, DSS and ESS in terms of purpose, users, inputs, processing and outputs.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4974336"/>
            <a:ext cx="11064240" cy="914400"/>
          </a:xfrm>
          <a:prstGeom prst="roundRect">
            <a:avLst>
              <a:gd name="adj" fmla="val 600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41248" y="5202936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" y="5202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517904" y="5102352"/>
            <a:ext cx="9784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relationship between operational and business intelligence systems, and justify why analytical workloads are normally separated from operational ones.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DEFINITION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Business Process?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11064240" cy="1170432"/>
          </a:xfrm>
          <a:prstGeom prst="roundRect">
            <a:avLst>
              <a:gd name="adj" fmla="val 4688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517904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DEFINITION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68680" y="178308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structured, measurable set of related activities, performed by people and/or systems, that consumes one or more inputs and transforms them into an output of value to an internal or external customer.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48640" y="2788920"/>
            <a:ext cx="3529584" cy="1691640"/>
          </a:xfrm>
          <a:prstGeom prst="roundRect">
            <a:avLst>
              <a:gd name="adj" fmla="val 324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4672" y="29718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4672" y="3291840"/>
            <a:ext cx="30175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activities follow a logic that can be described and repeated. It is not improvisation.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315968" y="2788920"/>
            <a:ext cx="3529584" cy="1691640"/>
          </a:xfrm>
          <a:prstGeom prst="roundRect">
            <a:avLst>
              <a:gd name="adj" fmla="val 324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9718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0" y="3291840"/>
            <a:ext cx="30175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 has properties — time, cost, error rate, volume — that can be counted. This is precisely where business intelligence enters.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83296" y="2788920"/>
            <a:ext cx="3529584" cy="1691640"/>
          </a:xfrm>
          <a:prstGeom prst="roundRect">
            <a:avLst>
              <a:gd name="adj" fmla="val 324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9328" y="29718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of value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39328" y="3291840"/>
            <a:ext cx="30175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 exists for a purpose beyond itself. Activities that consume resources without contributing to that output are, in process-improvement language, waste.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4754880"/>
            <a:ext cx="11064240" cy="1234440"/>
          </a:xfrm>
          <a:prstGeom prst="roundRect">
            <a:avLst>
              <a:gd name="adj" fmla="val 4444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490118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examples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68680" y="5193792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Order-to-cash (customer order → payment received)  ·  Procure-to-pay (requisition → supplier payment)  ·  Hire-to-retire (recruitment → exit)  ·  Loan origination in a bank  ·  Patient admission in a hospital  ·  Student registration in a university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THE ANATOMY OF A PROCESS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Nine Elements of Any Process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Illustrated throughout with a school fees payment process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4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10512"/>
          <a:ext cx="11064240" cy="33147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2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Illustration — school fees payment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Trigger (event)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occurrence that starts the process.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parent arrives at the bank counter or initiates a mobile-money payment.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Materials, data or requests consumed.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Student number, term, amount tendered, payment reference.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Activities (tasks)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ordered steps that transform inputs into outputs.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Validate student number, confirm fees structure, accept payment, post to ledger, issue receipt.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Decision points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Branching rules that route the flow.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 the amount full or partial? Does the student qualify for a bursary?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Actors (roles)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People, units or systems that perform activities.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Parent, bursar, cashier, bank teller, accounting system.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Business rules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Policies and constraints the process must respect.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examination card is issued below 70% fees clearance.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Outputs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result delivered to the customer of the process.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official receipt and an updated student fees balance.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 owner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person accountable end-to-end.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Bursar or Director of Finance.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Performance measures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Indicators used to judge how well the process runs.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 queue time, % of fees collected by week four, reconciliation exceptions.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548640" y="5532120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8680" y="5614416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measures are the bridge from process to business intelligence.  </a:t>
            </a: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KPI on a management dashboard is a measurement taken from a process. If nobody has defined the process, nobody can defend the indicator.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CLASSIFICATION OF BUSINESS PROCESSES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Families of Process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classification tells you where competitive advantage lives — and where analytics investment pays off first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3529584" cy="3703320"/>
          </a:xfrm>
          <a:prstGeom prst="roundRect">
            <a:avLst>
              <a:gd name="adj" fmla="val 155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04672" y="1993392"/>
            <a:ext cx="402336" cy="402336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19933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298448" y="197510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298448" y="2231136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(primary / operational)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04672" y="25786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Directly create the value the customer pays for and are visible to that customer.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3182112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Bank: deposits, lending, payments.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Telecom: provisioning, activation, billing.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University: teaching, assessment, research.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4672" y="4389120"/>
            <a:ext cx="30175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976" y="44805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transaction volumes — therefore the richest analytical data.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15968" y="1783080"/>
            <a:ext cx="3529584" cy="3703320"/>
          </a:xfrm>
          <a:prstGeom prst="roundRect">
            <a:avLst>
              <a:gd name="adj" fmla="val 155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0" y="1993392"/>
            <a:ext cx="402336" cy="402336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19933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65776" y="197510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5065776" y="2231136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(secondary)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572000" y="25786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core processes but do not themselves deliver customer value.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0" y="3182112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administration, ICT service management, procurement, accounting, facilities, legal services.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572000" y="4389120"/>
            <a:ext cx="30175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718304" y="44805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candidates for standardisation, shared services or outsourcing.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083296" y="1783080"/>
            <a:ext cx="3529584" cy="3703320"/>
          </a:xfrm>
          <a:prstGeom prst="roundRect">
            <a:avLst>
              <a:gd name="adj" fmla="val 155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339328" y="1993392"/>
            <a:ext cx="402336" cy="402336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39328" y="19933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833104" y="197510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8833104" y="2231136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(governance)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8339328" y="25786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Plan, monitor and control the other two.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8339328" y="3182112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planning, budgeting, performance review, risk management, internal audit, compliance.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8339328" y="4389120"/>
            <a:ext cx="30175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485632" y="44805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natural consumers of BI output — 'how are we doing and what should we change?'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(CONTINUED)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Further and Very Important Distinction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5394960" cy="2148840"/>
          </a:xfrm>
          <a:prstGeom prst="roundRect">
            <a:avLst>
              <a:gd name="adj" fmla="val 255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6916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Functional processes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68680" y="210312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and end within one department — for example, preparing the monthly payroll within Human Resources.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263640" y="1463040"/>
            <a:ext cx="5349240" cy="2148840"/>
          </a:xfrm>
          <a:prstGeom prst="roundRect">
            <a:avLst>
              <a:gd name="adj" fmla="val 2553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16916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Cross-functional processes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583680" y="210312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CE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 horizontally across several departments. Order-to-cash typically touches Sales, Credit Control, Stores, Logistics and Finance.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3840480"/>
            <a:ext cx="11064240" cy="960120"/>
          </a:xfrm>
          <a:prstGeom prst="roundRect">
            <a:avLst>
              <a:gd name="adj" fmla="val 5714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986784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processes that genuinely matter to a customer are cross-functional — and most information-systems failures occur at the hand-off points between departments.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48640" y="50749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hand-offs happen: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611880" y="5029200"/>
            <a:ext cx="1572768" cy="384048"/>
          </a:xfrm>
          <a:prstGeom prst="chevron">
            <a:avLst/>
          </a:prstGeom>
          <a:solidFill>
            <a:srgbClr val="2A4C8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03320" y="502920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239512" y="5029200"/>
            <a:ext cx="1572768" cy="384048"/>
          </a:xfrm>
          <a:prstGeom prst="chevron">
            <a:avLst/>
          </a:prstGeom>
          <a:solidFill>
            <a:srgbClr val="4A6BA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330952" y="502920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Control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867144" y="5029200"/>
            <a:ext cx="1572768" cy="384048"/>
          </a:xfrm>
          <a:prstGeom prst="chevron">
            <a:avLst/>
          </a:prstGeom>
          <a:solidFill>
            <a:srgbClr val="2A4C8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958584" y="502920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494776" y="5029200"/>
            <a:ext cx="1572768" cy="384048"/>
          </a:xfrm>
          <a:prstGeom prst="chevron">
            <a:avLst/>
          </a:prstGeom>
          <a:solidFill>
            <a:srgbClr val="4A6BA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86216" y="502920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122408" y="5029200"/>
            <a:ext cx="1572768" cy="384048"/>
          </a:xfrm>
          <a:prstGeom prst="chevron">
            <a:avLst/>
          </a:prstGeom>
          <a:solidFill>
            <a:srgbClr val="2A4C8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213848" y="502920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8640" y="562356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observation is the foundation of everything discussed in Section 2.3 on integration.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A 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Order-to-Cash in a Kampala Distributor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medium-sized FMCG distributor supplying retailers in Kampala and surrounding districts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7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64240" cy="2791968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Functional area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 involved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created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representative captures the retailer's order on a mobile device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 &amp; Sales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Sales-force / order-capture application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Order header and lines, customer ID, GPS location, timestamp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Credit limit and outstanding balance checked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Finance (Credit Control)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Accounting / receivables module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Credit decision, exposure, approval or hold flag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Stock availability confirmed and goods picked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Operations / Stores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Inventory management system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Stock movement, batch and expiry, pick time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Delivery scheduled and dispatched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Logistics / Distribution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Fleet or route-planning system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Vehicle, route, driver, dispatch and delivery timestamps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Invoice raised and fiscalised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Accounting system linked to URA e-invoicing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Tax invoice, VAT amounts, fiscal document number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Payment received (cash, transfer or mobile money)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Finance (Cashier)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Receipting module, bank and mobile-money statements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Receipt, payment channel, settlement date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Receivable cleared and account reconciled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Finance (Accounts)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General ledger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Ledger entries, ageing status, days sales outstanding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6177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2.2  ·  The order-to-cash process traced across functional areas, with the data footprint of each step.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(CONTINUED)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Lessons from One Order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394960" cy="2286000"/>
          </a:xfrm>
          <a:prstGeom prst="roundRect">
            <a:avLst>
              <a:gd name="adj" fmla="val 240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41248" y="1810512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41248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481328" y="1810512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Fragmentation is normal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1248" y="2395728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customer order touches at least five departments and, in most Ugandan firms of this size, at least four separate software applications — none of which was designed to talk to the others.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63640" y="1554480"/>
            <a:ext cx="5349240" cy="2286000"/>
          </a:xfrm>
          <a:prstGeom prst="roundRect">
            <a:avLst>
              <a:gd name="adj" fmla="val 2400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56248" y="1810512"/>
            <a:ext cx="457200" cy="457200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56248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196328" y="1810512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data column is a design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56248" y="2395728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DCE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right-hand column of Table 2.2 is the data warehouse specification in embryo. When you later build a sales analytics model, its facts and dimensions come from exactly these steps.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4114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process steps to a dimensional model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4462272"/>
            <a:ext cx="5394960" cy="1417320"/>
          </a:xfrm>
          <a:prstGeom prst="roundRect">
            <a:avLst>
              <a:gd name="adj" fmla="val 387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" y="4608576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8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FACTS — the things that happen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41248" y="4919472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Orders  ·  Deliveries  ·  Invoices  ·  Receipts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263640" y="4462272"/>
            <a:ext cx="5349240" cy="1417320"/>
          </a:xfrm>
          <a:prstGeom prst="roundRect">
            <a:avLst>
              <a:gd name="adj" fmla="val 387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56248" y="4608576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80" dirty="0">
                <a:solidFill>
                  <a:srgbClr val="2A4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DIMENSIONS — the ways we slice them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56248" y="4919472"/>
            <a:ext cx="4800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 ·  Product  ·  Route  ·  Salesperson  ·  Date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2.1.5 DOCUMENTING AND MODELLING PROCESSES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Techniques, in Increasing Order of Formality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 process can be improved or automated it must be described unambiguously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11064240" cy="932688"/>
          </a:xfrm>
          <a:prstGeom prst="roundRect">
            <a:avLst>
              <a:gd name="adj" fmla="val 5882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2130552"/>
            <a:ext cx="420624" cy="420624"/>
          </a:xfrm>
          <a:prstGeom prst="ellipse">
            <a:avLst/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1305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417320" y="2002536"/>
            <a:ext cx="2286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SIPOC diagram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49040" y="2002536"/>
            <a:ext cx="3931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one-page summary listing Suppliers, Inputs, Process (five to seven high-level steps), Outputs and Customers.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772400" y="2002536"/>
            <a:ext cx="36118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Excellent for scoping a project in the first meeting with a client.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2944368"/>
            <a:ext cx="11064240" cy="932688"/>
          </a:xfrm>
          <a:prstGeom prst="roundRect">
            <a:avLst>
              <a:gd name="adj" fmla="val 5882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2960" y="3200400"/>
            <a:ext cx="420624" cy="420624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3200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417320" y="3072384"/>
            <a:ext cx="2286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Flowchart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749040" y="3072384"/>
            <a:ext cx="3931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familiar boxes-and-diamonds notation showing sequence and decisions.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772400" y="3072384"/>
            <a:ext cx="36118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for non-specialists to read, but it hides who does what.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4014216"/>
            <a:ext cx="11064240" cy="1078992"/>
          </a:xfrm>
          <a:prstGeom prst="roundRect">
            <a:avLst>
              <a:gd name="adj" fmla="val 508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4343400"/>
            <a:ext cx="420624" cy="420624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343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417320" y="4142232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Swimlane diagram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749040" y="4142232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flowchart divided into horizontal lanes, one per role or department.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772400" y="4142232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hand-off crosses a lane boundary, so coordination failures become visible at a glance. Usually the most useful notation for integration problems.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48640" y="5230368"/>
            <a:ext cx="11064240" cy="932688"/>
          </a:xfrm>
          <a:prstGeom prst="roundRect">
            <a:avLst>
              <a:gd name="adj" fmla="val 5882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2960" y="5486400"/>
            <a:ext cx="420624" cy="420624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2960" y="5486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417320" y="5358384"/>
            <a:ext cx="2286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BPMN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749040" y="5358384"/>
            <a:ext cx="3931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international standard: events (circles), activities (rounded rectangles), gateways (diamonds) and flows.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7772400" y="5358384"/>
            <a:ext cx="36118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Precise enough to be executed by a workflow engine — which is why it dominates enterprise process automation.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THE FUNCTIONAL VIEW OF THE ORGANISATION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Functional Areas, Their Processes and Their Data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 are structured vertically by function — each accumulating its own procedures, vocabulary, measures and systems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11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18520" cy="3218688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7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Functional area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Representative processes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supporting systems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contributed to BI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Finance and Accounting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 posting; payables and receivables; budgeting; treasury; tax filing; financial reporting.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Accounting packages (QuickBooks, Sage, Tally, SAP FI); URA e-Tax and e-invoicing interfaces.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Revenue, cost and margin; cash position; debtor ageing; budget-versus-actual variance.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Human Resource Management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Recruitment; onboarding; attendance; payroll; appraisal; training; separation.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HRIS; biometric attendance devices; payroll systems; learning platforms.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Headcount; labour cost; absenteeism and turnover; skills inventory.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 and Sales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 research; campaigns; lead generation; quotation; order capture; after-sales service.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CRM systems; point-of-sale terminals; e-commerce platforms; call-centre systems.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Customer master data; order history; campaign response; churn signals; complaints.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Operations / Production / Service Delivery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Capacity and production planning; scheduling; quality control; maintenance; fulfilment.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Manufacturing execution and workflow systems; job-card and ticketing systems; sensor feeds.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Throughput and utilisation; downtime; defect and reject rates; service level attainment.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Procurement and Supply Chain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Requisition; sourcing and evaluation; purchase ordering; goods receipt; inventory; distribution.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Supply-chain and inventory systems; e-procurement portals; warehouse management systems.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Supplier performance and lead times; purchase prices; stock levels and turnover; stock-outs.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Information and Communication Technology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Service desk and incident management; provisioning; change management; backup; security.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service management tools; identity and access management; monitoring and log management.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Incident volumes and resolution times; system availability; access and audit logs; security events.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Research, Compliance and Legal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Regulatory reporting; contract management; risk registers; internal audit; data-protection compliance.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Governance, risk and compliance systems; document and records management systems.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 status; risk exposure; audit findings; consent and data-subject records.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5349240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2.4  ·  Functional areas, their processes, systems and analytical data footprint.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THE FUNCTIONAL SILO PROBLEM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Islands of Automation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vertical arrangement that makes functions efficient internally makes them awkward collectively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847088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04672" y="2066544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280160" y="202996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duplication and inconsistency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04672" y="2395728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customer is 'Kato James' in sales, 'J. Kato' in billing and 'Kato J.' in loyalty — with three addresses. Nobody can state how many customers the firm has.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63640" y="1847088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519672" y="2066544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995160" y="202996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Redundant data entry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519672" y="2395728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information is keyed several times, multiplying both cost and the opportunity for error.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" y="3328416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4672" y="3547872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4672" y="35478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280160" y="3511296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Delayed and manual reconciliation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04672" y="3877056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Month-end becomes an exercise in making departmental numbers agree, often in spreadsheets, rather than in interpreting them.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263640" y="3328416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19672" y="3547872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19672" y="35478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995160" y="3511296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end-to-end view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519672" y="3877056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sees how Sales performed and how Logistics performed — but not how order-to-cash performed, because no system spans it.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4809744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04672" y="5029200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04672" y="5029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280160" y="4992624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Conflicting local optimisation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04672" y="5358384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is rewarded for volume and books orders Credit Control must write off; Stores is rewarded for low holding cost and creates stock-outs.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263640" y="4809744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519672" y="5029200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19672" y="5029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995160" y="4992624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Fragile, expensive analytics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519672" y="5358384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reporting request that requires data from four systems becomes a project rather than a query.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(CONTINUED)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Matters for the BI Professional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4160520" cy="3200400"/>
          </a:xfrm>
          <a:prstGeom prst="roundRect">
            <a:avLst>
              <a:gd name="adj" fmla="val 1714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14884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60–80%</a:t>
            </a:r>
            <a:endParaRPr lang="en-US" sz="6600" dirty="0"/>
          </a:p>
        </p:txBody>
      </p:sp>
      <p:sp>
        <p:nvSpPr>
          <p:cNvPr id="8" name="Text 6"/>
          <p:cNvSpPr/>
          <p:nvPr/>
        </p:nvSpPr>
        <p:spPr>
          <a:xfrm>
            <a:off x="868680" y="329184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CBD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effort in a typical business intelligence project is spent extracting, cleaning, matching and reconciling data — not on analysis or visualisation.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029200" y="1600200"/>
            <a:ext cx="6583680" cy="1481328"/>
          </a:xfrm>
          <a:prstGeom prst="roundRect">
            <a:avLst>
              <a:gd name="adj" fmla="val 370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49240" y="17830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effort is the direct cost of the functional silo.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49240" y="214884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improvement in process and systems integration reduces it. Data that arrives already conformed does not have to be reconciled twice.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29200" y="3319272"/>
            <a:ext cx="6583680" cy="1481328"/>
          </a:xfrm>
          <a:prstGeom prst="roundRect">
            <a:avLst>
              <a:gd name="adj" fmla="val 3704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49240" y="350215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Conversely …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349240" y="3867912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organisation that has never integrated its processes will not be rescued by buying a dashboard tool. The tool inherits whatever inconsistency the processes produce.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5074920"/>
            <a:ext cx="11064240" cy="868680"/>
          </a:xfrm>
          <a:prstGeom prst="roundRect">
            <a:avLst>
              <a:gd name="adj" fmla="val 6316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5193792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implication: when you are asked to quote for a BI project, the honest estimate is driven by the state of the client's processes and master data — not by the number of dashboards requested.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MEANING AND RATIONALE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Integration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11064240" cy="1188720"/>
          </a:xfrm>
          <a:prstGeom prst="roundRect">
            <a:avLst>
              <a:gd name="adj" fmla="val 4615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517904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DEFINITION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68680" y="178308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coordination of activities, information and systems across functional boundaries so that an end-to-end process executes as a single, consistent flow, with data entered once and shared by all participants who need it.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548640" y="283464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is pursued for four reasons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246120"/>
            <a:ext cx="2587752" cy="2148840"/>
          </a:xfrm>
          <a:prstGeom prst="roundRect">
            <a:avLst>
              <a:gd name="adj" fmla="val 255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3474720"/>
            <a:ext cx="402336" cy="402336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4747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77240" y="402336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 re-keying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77240" y="4626864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errors that re-keying inevitably causes.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374136" y="3246120"/>
            <a:ext cx="2587752" cy="2148840"/>
          </a:xfrm>
          <a:prstGeom prst="roundRect">
            <a:avLst>
              <a:gd name="adj" fmla="val 255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602736" y="3474720"/>
            <a:ext cx="402336" cy="402336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02736" y="34747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602736" y="402336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Shorten cycle times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3602736" y="4626864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removing waiting at hand-off points between departments.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199632" y="3246120"/>
            <a:ext cx="2587752" cy="2148840"/>
          </a:xfrm>
          <a:prstGeom prst="roundRect">
            <a:avLst>
              <a:gd name="adj" fmla="val 255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28232" y="3474720"/>
            <a:ext cx="402336" cy="402336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28232" y="34747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28232" y="402336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version of shared data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28232" y="4626864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customer, product, supplier, employee — one authoritative record.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9025128" y="3246120"/>
            <a:ext cx="2587752" cy="2148840"/>
          </a:xfrm>
          <a:prstGeom prst="roundRect">
            <a:avLst>
              <a:gd name="adj" fmla="val 255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253728" y="3474720"/>
            <a:ext cx="402336" cy="402336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253728" y="34747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253728" y="402336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visibility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53728" y="4626864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day-to-day management and for analytics alike.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LEVELS OF INTEGRATION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Levels — From Superficial to Structural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 often claim to be integrated when they have achieved only the first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11064240" cy="969264"/>
          </a:xfrm>
          <a:prstGeom prst="roundRect">
            <a:avLst>
              <a:gd name="adj" fmla="val 566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04672" y="2148840"/>
            <a:ext cx="420624" cy="420624"/>
          </a:xfrm>
          <a:prstGeom prst="roundRect">
            <a:avLst>
              <a:gd name="adj" fmla="val 17391"/>
            </a:avLst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2148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389888" y="1984248"/>
            <a:ext cx="2423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/ user interface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886200" y="1984248"/>
            <a:ext cx="3063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common front-end or portal fronting separate systems.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040880" y="1984248"/>
            <a:ext cx="4343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staff portal linking payroll, leave and the service desk. Convenient — but the underlying data remains separate.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2980944"/>
            <a:ext cx="11064240" cy="969264"/>
          </a:xfrm>
          <a:prstGeom prst="roundRect">
            <a:avLst>
              <a:gd name="adj" fmla="val 5660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4672" y="3255264"/>
            <a:ext cx="420624" cy="420624"/>
          </a:xfrm>
          <a:prstGeom prst="roundRect">
            <a:avLst>
              <a:gd name="adj" fmla="val 17391"/>
            </a:avLst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4672" y="32552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389888" y="3090672"/>
            <a:ext cx="2423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integration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886200" y="3090672"/>
            <a:ext cx="3063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is copied, transformed and consolidated between systems.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040880" y="3090672"/>
            <a:ext cx="4343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nightly extract from point-of-sale into accounting, or into a data warehouse. Consistent — but not real time.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4087368"/>
            <a:ext cx="11064240" cy="969264"/>
          </a:xfrm>
          <a:prstGeom prst="roundRect">
            <a:avLst>
              <a:gd name="adj" fmla="val 566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61688"/>
            <a:ext cx="420624" cy="420624"/>
          </a:xfrm>
          <a:prstGeom prst="roundRect">
            <a:avLst>
              <a:gd name="adj" fmla="val 17391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4672" y="43616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389888" y="4197096"/>
            <a:ext cx="2423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integration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886200" y="4197096"/>
            <a:ext cx="3063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call one another directly and exchange messages.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040880" y="4197096"/>
            <a:ext cx="4343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e-commerce site calling a mobile-money interface and receiving confirmation. Real time — but each pair of systems must be connected.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48640" y="5193792"/>
            <a:ext cx="11064240" cy="969264"/>
          </a:xfrm>
          <a:prstGeom prst="roundRect">
            <a:avLst>
              <a:gd name="adj" fmla="val 5660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4672" y="5468112"/>
            <a:ext cx="420624" cy="420624"/>
          </a:xfrm>
          <a:prstGeom prst="roundRect">
            <a:avLst>
              <a:gd name="adj" fmla="val 17391"/>
            </a:avLst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4681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389888" y="5303520"/>
            <a:ext cx="2423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integration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886200" y="5303520"/>
            <a:ext cx="3063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end-to-end workflow itself is defined, orchestrated and monitored across systems.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7040880" y="5303520"/>
            <a:ext cx="4343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workflow engine routes a loan through appraisal, approval, disbursement and booking, enforcing rules and recording every step. Most powerful — and most demanding.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APPROACHES TO ACHIEVING INTEGRATION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Routes — and What Each Costs You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16</a:t>
            </a:r>
            <a:endParaRPr lang="en-US" sz="9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72768"/>
          <a:ext cx="11064240" cy="3211068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Approach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Description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Strengths and weaknesses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Point-to-point interfaces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Each pair of systems is joined by a custom interface or file transfer.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Quick and cheap for two or three systems; unmanageable as numbers grow — n systems can require up to n(n−1)/2 interfaces.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Middleware / enterprise service bus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central messaging layer to which each system connects once; it routes and transforms messages.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Greatly reduces connections and centralises monitoring; introduces a single point of failure and requires specialist skills.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APIs (API-led integration)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Systems expose well-documented, reusable service interfaces consumed over standard web protocols.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dominant modern approach — flexible, incremental, vendor-neutral. Demands disciplined versioning, security and governance.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Enterprise suite (ERP)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single vendor package with one shared database serving all functions.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Integration by design and a single version of the truth; costly, lengthy, and forces the organisation towards the vendor's process model.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Integration platform as a service (iPaaS)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Cloud-hosted integration services with pre-built connectors to common applications.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 set-up cost and fast to deploy; raises questions of data residency, recurring cost and dependence on connectivity.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Master data management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governed, authoritative store of shared reference entities — customer, product, supplier, employee, chart of accounts.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an alternative but a necessary complement; without it, integrated systems still disagree about who the customer is.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6035040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2.6  ·  Principal approaches to systems and process integration.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2.3.4 ENTERPRISE SYSTEMS AS INTEGRATION VEHICLES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Families, Four Spans of the Value Chain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87752" cy="4160520"/>
          </a:xfrm>
          <a:prstGeom prst="roundRect">
            <a:avLst>
              <a:gd name="adj" fmla="val 212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10512"/>
            <a:ext cx="1051560" cy="457200"/>
          </a:xfrm>
          <a:prstGeom prst="roundRect">
            <a:avLst>
              <a:gd name="adj" fmla="val 16000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810512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23774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Resource Planning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777240" y="29718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Integrates internal core and support processes — finance, procurement, inventory, manufacturing, HR — around one shared database.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77240" y="4498848"/>
            <a:ext cx="21488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4590288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of Uganda's Integrated Financial Management System standardises budgeting, commitment control, payment and reporting across votes and agencies.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374136" y="1600200"/>
            <a:ext cx="2587752" cy="4160520"/>
          </a:xfrm>
          <a:prstGeom prst="roundRect">
            <a:avLst>
              <a:gd name="adj" fmla="val 212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02736" y="1810512"/>
            <a:ext cx="1051560" cy="457200"/>
          </a:xfrm>
          <a:prstGeom prst="roundRect">
            <a:avLst>
              <a:gd name="adj" fmla="val 16000"/>
            </a:avLst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02736" y="1810512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602736" y="23774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 Management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3602736" y="29718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Integrates all customer-facing processes — marketing, sales, service — so any employee dealing with a customer sees the same history.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3602736" y="4498848"/>
            <a:ext cx="21488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739896" y="4590288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analytical branch of CRM feeds segmentation, churn modelling and customer lifetime value.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199632" y="1600200"/>
            <a:ext cx="2587752" cy="4160520"/>
          </a:xfrm>
          <a:prstGeom prst="roundRect">
            <a:avLst>
              <a:gd name="adj" fmla="val 212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28232" y="1810512"/>
            <a:ext cx="1051560" cy="457200"/>
          </a:xfrm>
          <a:prstGeom prst="roundRect">
            <a:avLst>
              <a:gd name="adj" fmla="val 16000"/>
            </a:avLst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28232" y="1810512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SCM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28232" y="23774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Chain Management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6428232" y="29718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Extends integration beyond the firm to suppliers and distributors.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428232" y="4498848"/>
            <a:ext cx="21488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65392" y="4590288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Coordinates demand forecasting, replenishment and logistics across organisational boundaries.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9025128" y="1600200"/>
            <a:ext cx="2587752" cy="4160520"/>
          </a:xfrm>
          <a:prstGeom prst="roundRect">
            <a:avLst>
              <a:gd name="adj" fmla="val 212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253728" y="1810512"/>
            <a:ext cx="1051560" cy="457200"/>
          </a:xfrm>
          <a:prstGeom prst="roundRect">
            <a:avLst>
              <a:gd name="adj" fmla="val 16000"/>
            </a:avLst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253728" y="1810512"/>
            <a:ext cx="1051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KMS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9253728" y="23774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Management Systems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9253728" y="297180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the capture, storage and reuse of organisational knowledge.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9253728" y="4498848"/>
            <a:ext cx="21488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390888" y="4590288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Documents, procedures, expertise and lessons learned — the least automated and most often neglected of the four.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2.3.5 BARRIERS TO INTEGRATION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Integration Projects Fail in the Ugandan Context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projects fail more often for organisational than for technical reasons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529584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6384" y="2029968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86384" y="20299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261872" y="199339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 and heterogeneous systems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86384" y="2487168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without documented interfaces or continuing vendor support.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15968" y="1828800"/>
            <a:ext cx="3529584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53712" y="2029968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53712" y="20299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29200" y="199339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Departmental ownership of data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553712" y="2487168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treated as a source of influence rather than as a shared asset.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083296" y="1828800"/>
            <a:ext cx="3529584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21040" y="2029968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21040" y="20299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796528" y="1993392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standardised definitions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321040" y="2487168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Absent process definitions and master data conventions — systems cannot agree on codes and identifiers.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3310128"/>
            <a:ext cx="3529584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86384" y="3511296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86384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261872" y="3474720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and cost constraints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786384" y="3968496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specialists are scarce and licence costs are denominated in foreign currency.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315968" y="3310128"/>
            <a:ext cx="3529584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53712" y="3511296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53712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029200" y="3474720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 and power reliability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4553712" y="3968496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Affects real-time integration far more severely than batch approaches.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083296" y="3310128"/>
            <a:ext cx="3529584" cy="1298448"/>
          </a:xfrm>
          <a:prstGeom prst="roundRect">
            <a:avLst>
              <a:gd name="adj" fmla="val 4225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321040" y="3511296"/>
            <a:ext cx="365760" cy="365760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3210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796528" y="3474720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protection obligations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8321040" y="3968496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 what may be shared between systems and with third parties.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48640" y="4937760"/>
            <a:ext cx="11064240" cy="1005840"/>
          </a:xfrm>
          <a:prstGeom prst="roundRect">
            <a:avLst>
              <a:gd name="adj" fmla="val 5455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68680" y="507492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Protection and Privacy Act, 2019.  </a:t>
            </a:r>
            <a:r>
              <a:rPr lang="en-US" sz="1250" dirty="0">
                <a:solidFill>
                  <a:srgbClr val="DCE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data must be collected for a specified lawful purpose and processed fairly. Integrating datasets across systems can quietly exceed the purpose for which consent was given — so integration design must include a lawful-basis review.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TYPES OF INFORMATION SYSTEMS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Classical Pyramid: TPS, MIS, DSS and ESS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levels of an organisation ask different questions — so they need different systems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19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154680" y="1810512"/>
            <a:ext cx="2926080" cy="676656"/>
          </a:xfrm>
          <a:prstGeom prst="roundRect">
            <a:avLst>
              <a:gd name="adj" fmla="val 5405"/>
            </a:avLst>
          </a:prstGeom>
          <a:solidFill>
            <a:srgbClr val="16305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154680" y="1810512"/>
            <a:ext cx="2926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0" y="1810512"/>
            <a:ext cx="3017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Support Systems — strategic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377440" y="2578608"/>
            <a:ext cx="4480560" cy="676656"/>
          </a:xfrm>
          <a:prstGeom prst="roundRect">
            <a:avLst>
              <a:gd name="adj" fmla="val 5405"/>
            </a:avLst>
          </a:prstGeom>
          <a:solidFill>
            <a:srgbClr val="2A4C8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377440" y="2578608"/>
            <a:ext cx="44805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DSS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0" y="2578608"/>
            <a:ext cx="3017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Support Systems — tactical to strategic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1600200" y="3346704"/>
            <a:ext cx="6035040" cy="676656"/>
          </a:xfrm>
          <a:prstGeom prst="roundRect">
            <a:avLst>
              <a:gd name="adj" fmla="val 5405"/>
            </a:avLst>
          </a:prstGeom>
          <a:solidFill>
            <a:srgbClr val="4A6BA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00200" y="3346704"/>
            <a:ext cx="60350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686800" y="3346704"/>
            <a:ext cx="3017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Information Systems — tactical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22960" y="4114800"/>
            <a:ext cx="7589520" cy="676656"/>
          </a:xfrm>
          <a:prstGeom prst="roundRect">
            <a:avLst>
              <a:gd name="adj" fmla="val 5405"/>
            </a:avLst>
          </a:prstGeom>
          <a:solidFill>
            <a:srgbClr val="7F94B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114800"/>
            <a:ext cx="7589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686800" y="4114800"/>
            <a:ext cx="3017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 Processing Systems — operational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137160" y="2194560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falls</a:t>
            </a:r>
            <a:endParaRPr lang="en-US" sz="1050" dirty="0"/>
          </a:p>
          <a:p>
            <a:pPr marL="0" indent="0" algn="r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aggregation</a:t>
            </a:r>
            <a:endParaRPr lang="en-US" sz="1050" dirty="0"/>
          </a:p>
          <a:p>
            <a:pPr marL="0" indent="0" algn="r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rises as one</a:t>
            </a:r>
            <a:endParaRPr lang="en-US" sz="1050" dirty="0"/>
          </a:p>
          <a:p>
            <a:pPr marL="0" indent="0" algn="r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ascends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22960" y="507492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" y="5193792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TPS record what happened  ·  MIS summarise what happened  ·  DSS help managers reason about what might happen  ·  ESS tell leadership whether the organisation as a whole is on course.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TRANSACTION PROCESSING SYSTEMS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TPS — Recording What Happened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Sits at the operational level and is the foundation of the entire pyramid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20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178308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Characteristics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2121408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 transaction volume, with simple and highly structured processing.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Extremely detailed, granular data — one record per event, not summaries.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 accuracy, reliability and auditability requirements; errors propagate everywhere else.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Predefined, repetitive procedures with well-understood rules and few exceptions.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availability — when the TPS is down, the business stops trading.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by operational staff and, increasingly, directly by customers through self-service channels.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589520" y="1783080"/>
            <a:ext cx="4023360" cy="2743200"/>
          </a:xfrm>
          <a:prstGeom prst="roundRect">
            <a:avLst>
              <a:gd name="adj" fmla="val 200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863840" y="19659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modes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863840" y="228600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A4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 accumulated and processed as a group — a monthly payroll run, an end-of-day clearing cycle.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A4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time / online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transaction processed immediately — an ATM withdrawal, a mobile-money transfer.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4754880"/>
            <a:ext cx="11064240" cy="1188720"/>
          </a:xfrm>
          <a:prstGeom prst="roundRect">
            <a:avLst>
              <a:gd name="adj" fmla="val 4615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4937760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choice between batch and real time has a direct consequence for business intelligence: it sets the ceiling on how current your analytical data can possibly be. No dashboard can be fresher than the feed behind it.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(CONTINUED)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Transaction Processing Systems in the Ugandan Setting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" y="1709928"/>
            <a:ext cx="365760" cy="365760"/>
          </a:xfrm>
          <a:prstGeom prst="roundRect">
            <a:avLst>
              <a:gd name="adj" fmla="val 17500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7099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280160" y="167335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services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04672" y="2057400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banking systems recording deposits, withdrawals, transfers and loan repayments in commercial banks.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263640" y="1508760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19672" y="1709928"/>
            <a:ext cx="365760" cy="365760"/>
          </a:xfrm>
          <a:prstGeom prst="roundRect">
            <a:avLst>
              <a:gd name="adj" fmla="val 17500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19672" y="17099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995160" y="167335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money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519672" y="2057400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 processing peer-to-peer transfers, merchant payments and airtime purchases at very high volumes.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2990088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4672" y="3191256"/>
            <a:ext cx="365760" cy="365760"/>
          </a:xfrm>
          <a:prstGeom prst="roundRect">
            <a:avLst>
              <a:gd name="adj" fmla="val 17500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4672" y="31912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280160" y="315468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administration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04672" y="3538728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URA's electronic tax and electronic invoicing platforms capturing returns, assessments, payments and individual fiscal invoices.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263640" y="2990088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519672" y="3191256"/>
            <a:ext cx="365760" cy="365760"/>
          </a:xfrm>
          <a:prstGeom prst="roundRect">
            <a:avLst>
              <a:gd name="adj" fmla="val 17500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19672" y="31912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995160" y="315468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and utilities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19672" y="3538728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Point-of-sale systems in supermarkets and pharmacies; prepaid utility metering and token issuance.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48640" y="4471416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04672" y="4672584"/>
            <a:ext cx="365760" cy="365760"/>
          </a:xfrm>
          <a:prstGeom prst="roundRect">
            <a:avLst>
              <a:gd name="adj" fmla="val 17500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4672" y="4672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280160" y="463600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and education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804672" y="5020056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registration and fees systems; national identification registration; health facility patient registers.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263640" y="4471416"/>
            <a:ext cx="5440680" cy="1298448"/>
          </a:xfrm>
          <a:prstGeom prst="roundRect">
            <a:avLst>
              <a:gd name="adj" fmla="val 4225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519672" y="4672584"/>
            <a:ext cx="365760" cy="365760"/>
          </a:xfrm>
          <a:prstGeom prst="roundRect">
            <a:avLst>
              <a:gd name="adj" fmla="val 17500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19672" y="4672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995160" y="463600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Microfinance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519672" y="5020056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Loan-management systems used by SACCOs and microfinance institutions to record disbursements and repayments.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548640" y="5943600"/>
            <a:ext cx="11064240" cy="457200"/>
          </a:xfrm>
          <a:prstGeom prst="roundRect">
            <a:avLst>
              <a:gd name="adj" fmla="val 1200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68680" y="59893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one of these is a source system for somebody's data warehouse.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MANAGEMENT INFORMATION SYSTEMS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 — Summarising What Happened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Serves middle management by summarising and reporting current performance from TPS data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810512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883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note on the term.  </a:t>
            </a: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'MIS' is also used loosely to mean the whole field of information systems management. In this session it carries the narrow, technical meaning only.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26060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Characteristics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2944368"/>
            <a:ext cx="5943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Draws input almost entirely from internal TPS data; little external data.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Produces routine, scheduled reports in a fixed format, plus exception reports flagging deviations.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processing — aggregation, comparison against budget or prior period, basic ratios.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structured, recurring questions; largely historical and internal in orientation.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monitoring, controlling and short-term planning rather than open-ended problem solving.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766560" y="2606040"/>
            <a:ext cx="4846320" cy="3108960"/>
          </a:xfrm>
          <a:prstGeom prst="roundRect">
            <a:avLst>
              <a:gd name="adj" fmla="val 176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040880" y="278892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questions answered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040880" y="3127248"/>
            <a:ext cx="4297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▪"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were sales by branch and product category last month, compared with budget?</a:t>
            </a:r>
            <a:endParaRPr lang="en-US" sz="1200" dirty="0"/>
          </a:p>
          <a:p>
            <a:pPr marL="342900" indent="-342900">
              <a:spcAft>
                <a:spcPts val="1100"/>
              </a:spcAft>
              <a:buSzPct val="100000"/>
              <a:buChar char="▪"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loan accounts are more than thirty days in arrears?</a:t>
            </a:r>
            <a:endParaRPr lang="en-US" sz="1200" dirty="0"/>
          </a:p>
          <a:p>
            <a:pPr marL="342900" indent="-342900">
              <a:spcAft>
                <a:spcPts val="1100"/>
              </a:spcAft>
              <a:buSzPct val="100000"/>
              <a:buChar char="▪"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current staff absenteeism rate by department?</a:t>
            </a:r>
            <a:endParaRPr lang="en-US" sz="1200" dirty="0"/>
          </a:p>
          <a:p>
            <a:pPr marL="342900" indent="-342900">
              <a:spcAft>
                <a:spcPts val="1100"/>
              </a:spcAft>
              <a:buSzPct val="100000"/>
              <a:buChar char="▪"/>
            </a:pPr>
            <a:r>
              <a:rPr lang="en-US" sz="12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items fell below reorder level this week?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2.4.3 DECISION SUPPORT SYSTEMS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DSS — Reasoning About What Might Happen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semi-structured and unstructured decisions, where judgement is required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1810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Characteristics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5943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Combines internal data with external data — market prices, competitor activity, exchange rates, weather, demographics.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Model-driven: optimisation, simulation, forecasting, sensitivity and 'what-if' analysis.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Interactive and user-controlled — the manager decides which scenario to examine next.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and adaptable; typically used intermittently rather than continuously.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the decision; it does not make it. Judgement remains with the manager.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4617720"/>
            <a:ext cx="5943600" cy="1325880"/>
          </a:xfrm>
          <a:prstGeom prst="roundRect">
            <a:avLst>
              <a:gd name="adj" fmla="val 4138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4672" y="4736592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components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04672" y="5010912"/>
            <a:ext cx="54315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database (data management) subsystem holding internal and external data  ·  a model base containing the analytical models  ·  a user interface (dialogue) subsystem. Modern analytics platforms preserve this structure even when they drop the terminology.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766560" y="1810512"/>
            <a:ext cx="4846320" cy="4133088"/>
          </a:xfrm>
          <a:prstGeom prst="roundRect">
            <a:avLst>
              <a:gd name="adj" fmla="val 132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040880" y="1993392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040880" y="2331720"/>
            <a:ext cx="42976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Credit-scoring and loan-appraisal models combining repayment history with demographic and behavioural indicators.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Fraud-detection scoring in mobile financial services, flagging transaction patterns for investigation.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optimisation and fleet scheduling for distributors serving upcountry markets.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Crop yield and price forecasting used by agricultural exporters and agencies.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viability modelling in a university — what happens to contribution margin if intake falls by fifteen per cent?</a:t>
            </a:r>
            <a:endParaRPr lang="en-US" sz="11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2.4.4 EXECUTIVE SUPPORT SYSTEMS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 — Is the Organisation on Course?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Serves senior management at the strategic level; concerned with direction, not with running a process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24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1810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Characteristics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59436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Highly aggregated presentation — usually a dashboard of KPIs with graphical status indicators.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 reliance on external data — regulatory change, macroeconomic indicators, competitor and market intelligence — combined with internal summaries.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Drill-down capability, so an executive can move from a summary figure to its detail when something looks wrong.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simple, low-effort interface designed for infrequent, non-technical users.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time horizon; forward-looking and trend-oriented. Addresses unstructured decisions such as entering a new market.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766560" y="1810512"/>
            <a:ext cx="4846320" cy="3657600"/>
          </a:xfrm>
          <a:prstGeom prst="roundRect">
            <a:avLst>
              <a:gd name="adj" fmla="val 150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040880" y="1993392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40880" y="2331720"/>
            <a:ext cx="4297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telecom chief executive's dashboard showing subscriber growth, average revenue per user, churn, network availability and market share.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university council dashboard combining enrolment trends, staff-student ratios, financial sustainability and accreditation status.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ministry's national performance dashboard aggregating district service delivery indicators against national development plan targets.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5577840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565099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Drill-down is the feature executives actually use — and the one most often missing from locally built dashboards.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2.4.5 COMPARATIVE 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TPS, MIS, DSS and ESS Compared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25</a:t>
            </a:r>
            <a:endParaRPr lang="en-US" sz="9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3444240"/>
        </p:xfrm>
        <a:graphic>
          <a:graphicData uri="http://schemas.openxmlformats.org/drawingml/2006/table">
            <a:tbl>
              <a:tblPr/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Attribute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Organisational level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Tactical / middle management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Tactical to strategic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users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Clerks, tellers, agents, customers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Departmental and branch managers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Analysts, professionals, senior managers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Executives, board and council members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Decision type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Structured, routine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Structured, recurring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Semi-structured / unstructured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Unstructured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inputs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Individual transactions and events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Summarised TPS data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Internal data plus external data and models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Aggregated internal plus extensive external data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Sorting, listing, updating, validating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Aggregation, comparison, ratio analysis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Modelling, simulation, forecasting, optimisation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Trending, benchmarking, drill-down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Outputs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Receipts, invoices, statements, updated records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Scheduled summary and exception reports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Scenario analyses, projections, recommendations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 dashboards, scorecards, trend graphics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 horizon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Immediate / daily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to annual, historical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Variable; frequently future-oriented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Multi-year, forward-looking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Information detail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Highly detailed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Summarised by unit or period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Selective, analysis-specific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Highly aggregated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Ugandan example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Mobile-money transfer platform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 branch performance report in a bank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Loan default-risk scoring model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 CEO's corporate performance dashboard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5120640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2.7  ·  Comparison of the four principal categories of information system.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2.4.6 HOW THE SYSTEMS INTERRELATE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Chain — and Why It Must Close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1847088" cy="868680"/>
          </a:xfrm>
          <a:prstGeom prst="chevron">
            <a:avLst/>
          </a:prstGeom>
          <a:solidFill>
            <a:srgbClr val="4A6BA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4944" y="1691640"/>
            <a:ext cx="1554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</a:t>
            </a:r>
            <a:endParaRPr lang="en-US" sz="12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423160" y="1691640"/>
            <a:ext cx="1847088" cy="868680"/>
          </a:xfrm>
          <a:prstGeom prst="chevron">
            <a:avLst/>
          </a:prstGeom>
          <a:solidFill>
            <a:srgbClr val="2A4C8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69464" y="1691640"/>
            <a:ext cx="1554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297680" y="1691640"/>
            <a:ext cx="1847088" cy="868680"/>
          </a:xfrm>
          <a:prstGeom prst="chevron">
            <a:avLst/>
          </a:prstGeom>
          <a:solidFill>
            <a:srgbClr val="2A4C8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43984" y="1691640"/>
            <a:ext cx="1554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72200" y="1691640"/>
            <a:ext cx="1847088" cy="868680"/>
          </a:xfrm>
          <a:prstGeom prst="chevron">
            <a:avLst/>
          </a:prstGeom>
          <a:solidFill>
            <a:srgbClr val="16305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18504" y="1691640"/>
            <a:ext cx="1554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46720" y="1691640"/>
            <a:ext cx="1847088" cy="868680"/>
          </a:xfrm>
          <a:prstGeom prst="chevron">
            <a:avLst/>
          </a:prstGeom>
          <a:solidFill>
            <a:srgbClr val="16305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93024" y="1691640"/>
            <a:ext cx="1554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9921240" y="1691640"/>
            <a:ext cx="1847088" cy="868680"/>
          </a:xfrm>
          <a:prstGeom prst="chevron">
            <a:avLst/>
          </a:prstGeom>
          <a:solidFill>
            <a:srgbClr val="B8860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67544" y="1691640"/>
            <a:ext cx="1554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12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267004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↺  the decision changes the process, and the cycle repeats with new data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3154680"/>
            <a:ext cx="11064240" cy="1051560"/>
          </a:xfrm>
          <a:prstGeom prst="roundRect">
            <a:avLst>
              <a:gd name="adj" fmla="val 521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3291840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process executes; the TPS captures each event in detail; the MIS aggregates those events into performance reports; the DSS applies models to the same data, enriched with external information, to evaluate alternatives; the ESS condenses the result into indicators of overall organisational health.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431596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information architecture that does not close this final loop produces reports that nobody acts upon.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48640" y="48006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cautions for a postgraduate class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48640" y="5120640"/>
            <a:ext cx="5394960" cy="1024128"/>
          </a:xfrm>
          <a:prstGeom prst="roundRect">
            <a:avLst>
              <a:gd name="adj" fmla="val 5357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523036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2A4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Analytical, not physical.  </a:t>
            </a: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modern platform may deliver TPS, MIS and DSS functions at once, and the MIS–DSS–ESS boundaries have blurred as self-service BI has spread.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263640" y="5120640"/>
            <a:ext cx="5349240" cy="1024128"/>
          </a:xfrm>
          <a:prstGeom prst="roundRect">
            <a:avLst>
              <a:gd name="adj" fmla="val 5357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37960" y="5230368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2A4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Two categories are missing.  </a:t>
            </a: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pyramid understates office automation systems and knowledge work systems, which serve the professional and clerical layer between operations and management.</a:t>
            </a:r>
            <a:endParaRPr lang="en-US" sz="11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TWO DIFFERENT JOBS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(OLTP) versus Analytical (OLAP) Systems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systems exist to RUN the business; analytical systems exist to UNDERSTAND it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27</a:t>
            </a:r>
            <a:endParaRPr lang="en-US" sz="9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64240" cy="3375660"/>
        </p:xfrm>
        <a:graphic>
          <a:graphicData uri="http://schemas.openxmlformats.org/drawingml/2006/table">
            <a:tbl>
              <a:tblPr/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Operational systems (OLTP)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Analytical / BI systems (OLAP)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purpose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Execute and record day-to-day business transactions.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Analyse accumulated data to support decisions.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question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is this customer's current balance?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has average balance by customer segment moved over three years, and why?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currency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values only; the record is overwritten as it changes.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Historical and time-variant; changes are preserved so that trends can be studied.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operation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Insert, update and delete of single records; short read-write transactions.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Read-mostly; large scans, aggregations and joins across millions of rows.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model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Highly normalised, to eliminate redundancy and protect integrity during updates.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Denormalised and dimensional (star or snowflake), to make querying fast and intelligible.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Scope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application or function.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Enterprise-wide; integrates many source systems and external data.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Users and volume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Many concurrent users performing many small transactions.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Fewer users performing a small number of very large queries.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Performance metric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Transactions per second; sub-second response.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Query throughput and time to insight; minutes are often acceptable.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 priority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Integrity, concurrency control, availability.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Query performance, consistency of definitions, ease of exploration.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6035040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2.8  ·  The two jobs impose almost opposite technical requirements — which is why they are almost always separated.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2.5.2 WHY ANALYTICS IS NOT RUN ON OPERATIONAL DATABASES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Reasons Not to Point a Dashboard at Production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5440680" cy="1389888"/>
          </a:xfrm>
          <a:prstGeom prst="roundRect">
            <a:avLst>
              <a:gd name="adj" fmla="val 394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" y="1682496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6824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298448" y="1645920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Contention for resources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04672" y="2011680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analytical query scanning three years of transactions can slow the system for every teller and customer. The two workloads compete destructively for the same machine.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63640" y="1463040"/>
            <a:ext cx="5440680" cy="1389888"/>
          </a:xfrm>
          <a:prstGeom prst="roundRect">
            <a:avLst>
              <a:gd name="adj" fmla="val 394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19672" y="1682496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19672" y="16824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013448" y="1645920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history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519672" y="2011680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systems overwrite. When an address or a price changes, the old value is lost. Trend analysis requires that changes be preserved — hence slowly changing dimensions.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3035808"/>
            <a:ext cx="5440680" cy="1389888"/>
          </a:xfrm>
          <a:prstGeom prst="roundRect">
            <a:avLst>
              <a:gd name="adj" fmla="val 394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4672" y="3255264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4672" y="32552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298448" y="3218688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unsuitability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04672" y="358444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normalised schema may require joining fifteen tables to answer one business question. Analysts cannot work productively against such a model, and the queries perform poorly.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63640" y="3035808"/>
            <a:ext cx="5440680" cy="1389888"/>
          </a:xfrm>
          <a:prstGeom prst="roundRect">
            <a:avLst>
              <a:gd name="adj" fmla="val 394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519672" y="3255264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19672" y="32552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013448" y="3218688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Fragmentation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19672" y="358444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 usually needs data from several systems — sales from one, cost from another, demographics from a third. No single operational database holds the whole picture.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48640" y="4608576"/>
            <a:ext cx="5440680" cy="1389888"/>
          </a:xfrm>
          <a:prstGeom prst="roundRect">
            <a:avLst>
              <a:gd name="adj" fmla="val 394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04672" y="4828032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4672" y="48280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298448" y="4791456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Inconsistent definitions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804672" y="5157216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systems may both hold a field called 'active customer' and mean different things by it. Reconciling definitions is a deliberate act of design — and the warehouse is where it happens.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6263640" y="4608576"/>
            <a:ext cx="5440680" cy="1389888"/>
          </a:xfrm>
          <a:prstGeom prst="roundRect">
            <a:avLst>
              <a:gd name="adj" fmla="val 3947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519672" y="4828032"/>
            <a:ext cx="384048" cy="384048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19672" y="48280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7013448" y="4791456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and data protection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519672" y="5157216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analyst access to live production data widens the attack surface and exposes personal data unnecessarily. A minimised, pseudonymised analytical copy is safer and easier to justify under the Data Protection and Privacy Act, 2019.</a:t>
            </a:r>
            <a:endParaRPr lang="en-US" sz="1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2.5.3 THE FLOW FROM OPERATIONS TO INSIGHT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Five-Stage Architecture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implement a simplified version of this in the laboratory sessions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29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2066544" cy="4023360"/>
          </a:xfrm>
          <a:prstGeom prst="roundRect">
            <a:avLst>
              <a:gd name="adj" fmla="val 265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68096" y="1938528"/>
            <a:ext cx="438912" cy="438912"/>
          </a:xfrm>
          <a:prstGeom prst="ellipse">
            <a:avLst/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096" y="19385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2487168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systems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20" y="320040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systems execute processes and capture transactions — the TPS layer, plus spreadsheets, files and external feeds.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31520" y="4572000"/>
            <a:ext cx="173736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1248" y="4645152"/>
            <a:ext cx="15361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9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is determined here. A field operational staff have no reason to complete accurately will be unusable downstream.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651760" y="2029968"/>
            <a:ext cx="146304" cy="256032"/>
          </a:xfrm>
          <a:prstGeom prst="rightArrow">
            <a:avLst/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98064" y="1737360"/>
            <a:ext cx="2066544" cy="4023360"/>
          </a:xfrm>
          <a:prstGeom prst="roundRect">
            <a:avLst>
              <a:gd name="adj" fmla="val 265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017520" y="1938528"/>
            <a:ext cx="438912" cy="438912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19385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980944" y="2487168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Extraction and staging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980944" y="320040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is copied out of source systems into a landing area, usually on a schedule that avoids peak business hours.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980944" y="4572000"/>
            <a:ext cx="173736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090672" y="4645152"/>
            <a:ext cx="15361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9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Extraction may be full or incremental (change data capture). Staging protects the source from repeated querying.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901184" y="2029968"/>
            <a:ext cx="146304" cy="256032"/>
          </a:xfrm>
          <a:prstGeom prst="rightArrow">
            <a:avLst/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47488" y="1737360"/>
            <a:ext cx="2066544" cy="4023360"/>
          </a:xfrm>
          <a:prstGeom prst="roundRect">
            <a:avLst>
              <a:gd name="adj" fmla="val 265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4" y="1938528"/>
            <a:ext cx="438912" cy="438912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66944" y="19385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230368" y="2487168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and loading (ETL / ELT)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230368" y="320040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is cleaned, standardised, de-duplicated, matched across systems, conformed to agreed definitions and loaded.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230368" y="4572000"/>
            <a:ext cx="173736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340096" y="4645152"/>
            <a:ext cx="15361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9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ETL transforms before loading; ELT loads raw then transforms. This is where most project effort is consumed.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7150608" y="2029968"/>
            <a:ext cx="146304" cy="256032"/>
          </a:xfrm>
          <a:prstGeom prst="rightArrow">
            <a:avLst/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296912" y="1737360"/>
            <a:ext cx="2066544" cy="4023360"/>
          </a:xfrm>
          <a:prstGeom prst="roundRect">
            <a:avLst>
              <a:gd name="adj" fmla="val 265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16368" y="1938528"/>
            <a:ext cx="438912" cy="438912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16368" y="19385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7479792" y="2487168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warehouse and data marts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479792" y="320040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integrated, subject-oriented, time-variant and non-volatile store, often organised as facts and dimensions.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7479792" y="4572000"/>
            <a:ext cx="173736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589520" y="4645152"/>
            <a:ext cx="15361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9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Increasingly complemented by a data lake for raw and unstructured data — the 'lakehouse' pattern.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9400032" y="2029968"/>
            <a:ext cx="146304" cy="256032"/>
          </a:xfrm>
          <a:prstGeom prst="rightArrow">
            <a:avLst/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546336" y="1737360"/>
            <a:ext cx="2066544" cy="4023360"/>
          </a:xfrm>
          <a:prstGeom prst="roundRect">
            <a:avLst>
              <a:gd name="adj" fmla="val 265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765792" y="1938528"/>
            <a:ext cx="438912" cy="438912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765792" y="19385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9729216" y="2487168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and presentation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9729216" y="320040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Reporting, OLAP exploration, dashboards, self-service visualisation, statistical analysis, data mining, predictive modelling.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9729216" y="4572000"/>
            <a:ext cx="173736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838944" y="4645152"/>
            <a:ext cx="15361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9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semantic layer holds the agreed business definitions so that every tool computes 'revenue' the same way.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548640" y="5897880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2.9  ·  The five-stage architecture linking operational systems to business intelligence.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2.5.4 PROCESSES AS THE RAW MATERIAL OF ANALYTICS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Process Element to Analytical Construct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11064240" cy="1024128"/>
          </a:xfrm>
          <a:prstGeom prst="roundRect">
            <a:avLst>
              <a:gd name="adj" fmla="val 5357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9961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INMON'S DEFINITION OF A DATA WAREHOUSE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68680" y="17556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subject-oriented, integrated, time-variant and non-volatile collection of data in support of management's decision-making process. Each adjective marks a contrast with the operational systems in Table 2.8.</a:t>
            </a:r>
            <a:endParaRPr lang="en-US" sz="13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06040"/>
          <a:ext cx="11064240" cy="914400"/>
        </p:xfrm>
        <a:graphic>
          <a:graphicData uri="http://schemas.openxmlformats.org/drawingml/2006/table">
            <a:tbl>
              <a:tblPr/>
              <a:tblGrid>
                <a:gridCol w="420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 element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Its expression in the analytical layer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instance of the process (one order, one loan, one admission)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case or fact record in the warehouse — the grain of the fact table.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Activities and their timestamps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event log; the basis for cycle-time analysis and for process mining, which reconstructs the actual process from system logs and compares it with the intended design.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Actors and organisational units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Dimensions — employee, branch, department, channel — used to slice performance.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Business rules and decision points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Filters, segmentation logic and the definitions embedded in the semantic layer; also the reference for compliance and exception analysis.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Performance measures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measures and key performance indicators presented on dashboards.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2.5.4 (CONTINUED)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Practical Consequences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2606040"/>
          </a:xfrm>
          <a:prstGeom prst="roundRect">
            <a:avLst>
              <a:gd name="adj" fmla="val 210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41248" y="1874520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41248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2450592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quality is a process problem,</a:t>
            </a:r>
            <a:endParaRPr lang="en-US" sz="1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 technology problem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41248" y="320040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sales agents skip the customer-category field because the process does not require it, no cleansing routine will invent the missing information. The remedy is to redesign the process or the form — not to buy a better tool.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63640" y="1600200"/>
            <a:ext cx="5349240" cy="2606040"/>
          </a:xfrm>
          <a:prstGeom prst="roundRect">
            <a:avLst>
              <a:gd name="adj" fmla="val 2105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56248" y="1874520"/>
            <a:ext cx="457200" cy="457200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56248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556248" y="2450592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integration sets the ceiling</a:t>
            </a:r>
            <a:endParaRPr lang="en-US" sz="1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the BI you can produce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56248" y="320040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DCE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organisation whose systems cannot agree on a customer identifier cannot build a reliable single customer view, no matter which visualisation tool it licenses.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526280"/>
            <a:ext cx="11064240" cy="1417320"/>
          </a:xfrm>
          <a:prstGeom prst="roundRect">
            <a:avLst>
              <a:gd name="adj" fmla="val 387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4681728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 when you are advising a client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68680" y="4992624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 the process before promising the dashboard. Ask who owns the process, where data is re-entered, and whether the definitions the client wants measured actually exist in any system. The answer determines both what you can deliver and how long it will take.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2.5.5 CLOSING THE LOOP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Insight Back to Operations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Mature organisations feed analytical output back into the operational layer, so insight changes behaviour at the point of work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5440680" cy="1783080"/>
          </a:xfrm>
          <a:prstGeom prst="roundRect">
            <a:avLst>
              <a:gd name="adj" fmla="val 307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2112264"/>
            <a:ext cx="402336" cy="402336"/>
          </a:xfrm>
          <a:prstGeom prst="roundRect">
            <a:avLst>
              <a:gd name="adj" fmla="val 18182"/>
            </a:avLst>
          </a:prstGeom>
          <a:solidFill>
            <a:srgbClr val="4A6BA5"/>
          </a:solidFill>
          <a:ln w="12700">
            <a:solidFill>
              <a:srgbClr val="4A6BA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1122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353312" y="207568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business intelligence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2624328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Near-real-time dashboards used by supervisors during the working day — an agent-liquidity monitor in a mobile-money operation, or a queue-management display in a bank branch.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63640" y="1874520"/>
            <a:ext cx="5440680" cy="1783080"/>
          </a:xfrm>
          <a:prstGeom prst="roundRect">
            <a:avLst>
              <a:gd name="adj" fmla="val 307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537960" y="2112264"/>
            <a:ext cx="402336" cy="402336"/>
          </a:xfrm>
          <a:prstGeom prst="roundRect">
            <a:avLst>
              <a:gd name="adj" fmla="val 18182"/>
            </a:avLst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37960" y="21122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068312" y="207568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Embedded analytics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537960" y="2624328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Analytical output surfaced inside the operational application itself — a credit-risk score displayed to the loan officer on the appraisal screen.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3840480"/>
            <a:ext cx="5440680" cy="1783080"/>
          </a:xfrm>
          <a:prstGeom prst="roundRect">
            <a:avLst>
              <a:gd name="adj" fmla="val 307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" y="4078224"/>
            <a:ext cx="402336" cy="402336"/>
          </a:xfrm>
          <a:prstGeom prst="roundRect">
            <a:avLst>
              <a:gd name="adj" fmla="val 18182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0782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353312" y="404164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decisioning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2960" y="4590288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model's output invoked directly by the process — a fraud score that automatically suspends a transaction pending review, subject to the safeguards on automated decision-making that data-protection law requires.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263640" y="3840480"/>
            <a:ext cx="5440680" cy="1783080"/>
          </a:xfrm>
          <a:prstGeom prst="roundRect">
            <a:avLst>
              <a:gd name="adj" fmla="val 3077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37960" y="4078224"/>
            <a:ext cx="402336" cy="402336"/>
          </a:xfrm>
          <a:prstGeom prst="roundRect">
            <a:avLst>
              <a:gd name="adj" fmla="val 18182"/>
            </a:avLst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37960" y="40782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68312" y="404164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redesign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537960" y="4590288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slowest but most valuable loop: analysis reveals that a hand-off consistently adds four days to order fulfilment, and the process is redesigned to remove it.</a:t>
            </a:r>
            <a:endParaRPr lang="en-US" sz="11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123444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CENTRAL PROPOSITION OF THIS SESSION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05840" y="17373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intelligence is not a reporting exercise bolted onto an organisation. It is a stage in a cycle that begins and ends with the way work is done.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1005840" y="3657600"/>
            <a:ext cx="2377440" cy="1691640"/>
          </a:xfrm>
          <a:prstGeom prst="roundRect">
            <a:avLst>
              <a:gd name="adj" fmla="val 3243"/>
            </a:avLst>
          </a:prstGeom>
          <a:solidFill>
            <a:srgbClr val="223F6E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07008" y="3840480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processes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207008" y="4389120"/>
            <a:ext cx="19751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BD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the data.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593592" y="3657600"/>
            <a:ext cx="2377440" cy="1691640"/>
          </a:xfrm>
          <a:prstGeom prst="roundRect">
            <a:avLst>
              <a:gd name="adj" fmla="val 3243"/>
            </a:avLst>
          </a:prstGeom>
          <a:solidFill>
            <a:srgbClr val="223F6E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94760" y="3840480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794760" y="4389120"/>
            <a:ext cx="19751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BD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capture, integrate and refine it through the TPS–MIS–DSS–ESS chain.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181344" y="3657600"/>
            <a:ext cx="2377440" cy="1691640"/>
          </a:xfrm>
          <a:prstGeom prst="roundRect">
            <a:avLst>
              <a:gd name="adj" fmla="val 3243"/>
            </a:avLst>
          </a:prstGeom>
          <a:solidFill>
            <a:srgbClr val="223F6E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82512" y="3840480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intelligence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82512" y="4389120"/>
            <a:ext cx="19751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BD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consolidates it, adds history and context, and returns it as insight.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769096" y="3657600"/>
            <a:ext cx="2377440" cy="1691640"/>
          </a:xfrm>
          <a:prstGeom prst="roundRect">
            <a:avLst>
              <a:gd name="adj" fmla="val 3243"/>
            </a:avLst>
          </a:prstGeom>
          <a:solidFill>
            <a:srgbClr val="223F6E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70264" y="3840480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970264" y="4389120"/>
            <a:ext cx="19751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BD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that insight to change the processes — which then generate better data.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FA4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FA4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 CASE VIGNETTE FOR DISCUSSION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Nakawa SACCO Ltd (illustrative)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14,000 members  ·  eight branches across central Uganda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6766560" cy="786384"/>
          </a:xfrm>
          <a:prstGeom prst="roundRect">
            <a:avLst>
              <a:gd name="adj" fmla="val 697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901952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Savings and loans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108960" y="1901952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in a loan-management package installed at each branch; branches transmit a database copy to head office weekly.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724912"/>
            <a:ext cx="6766560" cy="786384"/>
          </a:xfrm>
          <a:prstGeom prst="roundRect">
            <a:avLst>
              <a:gd name="adj" fmla="val 6977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798064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 registration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108960" y="2798064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on paper at the branch and later keyed in — member names and national identification numbers are frequently entered inconsistently.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3621024"/>
            <a:ext cx="6766560" cy="786384"/>
          </a:xfrm>
          <a:prstGeom prst="roundRect">
            <a:avLst>
              <a:gd name="adj" fmla="val 697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694176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Payroll and staff records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108960" y="3694176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Maintained in a separate system at head office.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4517136"/>
            <a:ext cx="6766560" cy="786384"/>
          </a:xfrm>
          <a:prstGeom prst="roundRect">
            <a:avLst>
              <a:gd name="adj" fmla="val 6977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59028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Mobile-money repayments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108960" y="4590288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2023, arrive as a daily CSV that a head-office accountant matches manually — about six hours each day, with a persistent backlog.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589520" y="1828800"/>
            <a:ext cx="4023360" cy="1645920"/>
          </a:xfrm>
          <a:prstGeom prst="roundRect">
            <a:avLst>
              <a:gd name="adj" fmla="val 3333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63840" y="197510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3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board has asked for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863840" y="2286000"/>
            <a:ext cx="347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monthly dashboard showing portfolio at risk by branch, loan-officer productivity, and member growth by district.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589520" y="3639312"/>
            <a:ext cx="4023360" cy="1792224"/>
          </a:xfrm>
          <a:prstGeom prst="roundRect">
            <a:avLst>
              <a:gd name="adj" fmla="val 306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863840" y="378561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Finance reports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63840" y="4096512"/>
            <a:ext cx="34747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Producing even the current quarterly report takes two weeks of spreadsheet work — and the portfolio-at-risk figures produced by Operations and by Finance have differed by as much as eleven per cent.</a:t>
            </a:r>
            <a:endParaRPr lang="en-US" sz="11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 CASE VIGNETTE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Nakawa SACCO — Discussion Questions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89888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" y="1517904"/>
            <a:ext cx="347472" cy="347472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5179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298448" y="1435608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core, support and management processes described in the vignette.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084832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4672" y="2212848"/>
            <a:ext cx="347472" cy="347472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22128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298448" y="2130552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a swimlane diagram of the repayment-through-mobile-money process as it currently operates, marking every hand-off and every point at which data is re-entered.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779776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4672" y="2907792"/>
            <a:ext cx="347472" cy="347472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4672" y="29077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298448" y="2825496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Explain, using the concepts in Section 2.2, why the two portfolio-at-risk figures differ. What would you need to establish before you could say which one is correct?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3474720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3602736"/>
            <a:ext cx="347472" cy="347472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04672" y="36027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298448" y="3520440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 an integration approach from Table 2.6, justifying your choice against the SACCO's size, skills and cost constraints.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4169664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4672" y="4297680"/>
            <a:ext cx="347472" cy="347472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4672" y="42976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298448" y="4215384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each of the following as TPS, MIS, DSS or ESS output: the daily repayment file; the monthly branch arrears report; a model predicting which members will default next quarter; the board dashboard.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48640" y="4864608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04672" y="4992624"/>
            <a:ext cx="347472" cy="347472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4672" y="49926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298448" y="4910328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building the board dashboard directly on the branch loan-management databases would be unwise, and outline the architecture you would propose instead.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" y="5559552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04672" y="5687568"/>
            <a:ext cx="347472" cy="347472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04672" y="56875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298448" y="5605272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two obligations under the Data Protection and Privacy Act, 2019 that the SACCO must satisfy when consolidating member data from the branches, the aggregator and the paper registration forms.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2.7 IN-CLASS AND LABORATORY ACTIVITY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Activities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72768"/>
            <a:ext cx="3529584" cy="4297680"/>
          </a:xfrm>
          <a:prstGeom prst="roundRect">
            <a:avLst>
              <a:gd name="adj" fmla="val 155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" y="1783080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353312" y="17830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mapping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04672" y="23317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class  ·  40 minutes  ·  groups of four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04672" y="2697480"/>
            <a:ext cx="30175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group selects one cross-functional process from an organisation a member knows well. Produce a SIPOC on one page, then a swimlane diagram. Annotate with (i) every system used, (ii) every point where data is entered more than once, and (iii) three candidate performance measures.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group presents in four minutes; the class identifies the single hand-off most likely to be causing delay.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15968" y="1572768"/>
            <a:ext cx="3529584" cy="4297680"/>
          </a:xfrm>
          <a:prstGeom prst="roundRect">
            <a:avLst>
              <a:gd name="adj" fmla="val 155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1783080"/>
            <a:ext cx="457200" cy="45720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120640" y="17830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 classification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2000" y="23317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class  ·  20 minutes  ·  individual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0" y="2697480"/>
            <a:ext cx="30175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Given a list of fifteen real system outputs supplied by the facilitator, classify each as TPS, MIS, DSS or ESS and state the level of decision-making it serves.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Ambiguous cases are deliberately included and should be defended rather than resolved.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083296" y="1572768"/>
            <a:ext cx="3529584" cy="4297680"/>
          </a:xfrm>
          <a:prstGeom prst="roundRect">
            <a:avLst>
              <a:gd name="adj" fmla="val 1554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39328" y="1783080"/>
            <a:ext cx="457200" cy="457200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39328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887968" y="17830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Laboratory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339328" y="23317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hours  ·  sample transactional dataset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8339328" y="2697480"/>
            <a:ext cx="30175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 the operational tables and identify the grain of each; document at least five data-quality defects and trace each back to the process step that caused it; design a simple star schema with one fact table and three dimensions; load it, connect a BI tool, and build one dashboard containing three process performance measures from Activity A.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8640" y="5989320"/>
            <a:ext cx="1106424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59436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C begins the running capstone pipeline that continues in Weeks 3 and 4.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2.8 REVISION QUESTIONS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Revision — Sections A, B and C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72768"/>
            <a:ext cx="3529584" cy="4434840"/>
          </a:xfrm>
          <a:prstGeom prst="roundRect">
            <a:avLst>
              <a:gd name="adj" fmla="val 155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" y="1783080"/>
            <a:ext cx="420624" cy="420624"/>
          </a:xfrm>
          <a:prstGeom prst="roundRect">
            <a:avLst>
              <a:gd name="adj" fmla="val 17391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783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35024" y="178308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— Short answer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22960" y="2331720"/>
            <a:ext cx="2999232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 business process and state four of its constituent elements.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between a functional and a cross-functional process, with one example of each.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three symptoms of the functional silo problem.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four levels of integration and give one example of each.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Differentiate between batch and real-time transaction processing.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315968" y="1572768"/>
            <a:ext cx="3529584" cy="4434840"/>
          </a:xfrm>
          <a:prstGeom prst="roundRect">
            <a:avLst>
              <a:gd name="adj" fmla="val 155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1783080"/>
            <a:ext cx="420624" cy="420624"/>
          </a:xfrm>
          <a:prstGeom prst="roundRect">
            <a:avLst>
              <a:gd name="adj" fmla="val 17391"/>
            </a:avLst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1783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102352" y="178308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— Structured / application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90288" y="2331720"/>
            <a:ext cx="2999232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an organisation of your choice, map one core process across at least three functional areas and identify the data created at each step.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manager argues that because the firm has purchased an ERP system it no longer needs a data warehouse. Evaluate this argument.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TPS and DSS on five attributes and explain why a DSS cannot function without a TPS.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design priorities of an OLTP database differ from those of an analytical database.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083296" y="1572768"/>
            <a:ext cx="3529584" cy="4434840"/>
          </a:xfrm>
          <a:prstGeom prst="roundRect">
            <a:avLst>
              <a:gd name="adj" fmla="val 1554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39328" y="1783080"/>
            <a:ext cx="420624" cy="420624"/>
          </a:xfrm>
          <a:prstGeom prst="roundRect">
            <a:avLst>
              <a:gd name="adj" fmla="val 17391"/>
            </a:avLst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39328" y="1783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869680" y="178308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— Essay / discussion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8357616" y="2331720"/>
            <a:ext cx="2999232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“Business intelligence begins with business process design, not with technology.” Discuss with reference to a Ugandan organisation you know.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Critically assess the continued usefulness of the TPS–MIS–DSS–ESS classification in an era of self-service analytics and cloud platforms.</a:t>
            </a:r>
            <a:endParaRPr lang="en-US" sz="105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the organisational, technical and legal challenges of integrating information systems in a Ugandan public-sector institution, and recommend a realistic sequence of interventions.</a:t>
            </a:r>
            <a:endParaRPr lang="en-US" sz="10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2.9 KEY TAKEAWAYS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Seven Things to Carry Into Week 3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89888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" y="1517904"/>
            <a:ext cx="347472" cy="347472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5179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298448" y="1435608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information system exists to support a business process; every dataset is the residue of one.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084832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4672" y="2212848"/>
            <a:ext cx="347472" cy="347472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22128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298448" y="2130552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process has identifiable elements — trigger, inputs, activities, decisions, actors, rules, outputs, owner and measures — and those measures become the KPIs on dashboards.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779776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4672" y="2907792"/>
            <a:ext cx="347472" cy="347472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4672" y="29077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298448" y="2825496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specialisation creates efficiency within departments and fragmentation between them; the resulting silos are the principal source of cost and delay in analytics projects.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3474720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3602736"/>
            <a:ext cx="347472" cy="347472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04672" y="36027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298448" y="3520440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operates at four levels — presentation, data, application and process — achieved through point-to-point interfaces, middleware, APIs, enterprise suites or iPaaS, always underpinned by master data management.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4169664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4672" y="4297680"/>
            <a:ext cx="347472" cy="347472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4672" y="42976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298448" y="4215384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TPS record, MIS summarise, DSS model and ESS monitor; each depends on the layer beneath it, and the classical boundaries have blurred in modern platforms.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48640" y="4864608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04672" y="4992624"/>
            <a:ext cx="347472" cy="347472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4672" y="49926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298448" y="4910328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(OLTP) and analytical (OLAP) systems have opposing design requirements — which is why analytical workloads are separated into a warehouse fed by ETL or ELT.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" y="5559552"/>
            <a:ext cx="11064240" cy="603504"/>
          </a:xfrm>
          <a:prstGeom prst="roundRect">
            <a:avLst>
              <a:gd name="adj" fmla="val 909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04672" y="5687568"/>
            <a:ext cx="347472" cy="347472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04672" y="56875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298448" y="5605272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and analytical ambition are both capped by the maturity of the underlying processes; insight is only valuable when it is fed back to change those processes.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2.10 GLOSSARY OF KEY TERMS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Glossary  (1 of 2)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72768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572768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process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749040" y="1572768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 set of related activities that transforms inputs into an output of value to a customer.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2139696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139696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owner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749040" y="2139696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individual accountable for the end-to-end performance of a process, across departmental boundaries.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706624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706624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Cross-functional process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9040" y="2706624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process whose activities span two or more functional areas.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73552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273552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silo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749040" y="3273552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 or dataset isolated from the rest of the organisation, preventing sharing and consistency.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840480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3840480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data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749040" y="3840480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reference entities — customer, product, supplier, employee — that must be consistent across all systems.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4407408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407408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Middleware / ESB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749040" y="4407408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software layer that routes and transforms messages between applications, replacing point-to-point links.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974336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2960" y="4974336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749040" y="4974336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defined interface through which one system requests services or data from another over a standard protocol.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48640" y="5541264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" y="5541264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OLTP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749040" y="5541264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transaction processing: the operational workload of many small, concurrent read-write transactions.</a:t>
            </a:r>
            <a:endParaRPr lang="en-US" sz="11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2.10 GLOSSARY OF KEY TERMS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Glossary  (2 of 2)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6446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 ·  Business Processes and Information Systems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3855" y="64465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MUBS  ·  PGD Business Intelligence and Data Analytics   |   40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72768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572768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OLAP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749040" y="1572768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analytical processing: the analytical workload of large, read-mostly, multi-dimensional queries.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2139696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139696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ETL / ELT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749040" y="2139696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Extract, transform, load (or extract, load, transform): the movement and preparation of data from source systems into the warehouse.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706624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706624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warehouse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9040" y="2706624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subject-oriented, integrated, time-variant, non-volatile store of data supporting decision-making.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73552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273552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mart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749040" y="3273552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subject- or department-specific subset of a data warehouse.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840480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3840480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schema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749040" y="3840480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dimensional model with a central fact table joined to surrounding dimension tables.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4407408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407408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Grain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749040" y="4407408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level of detail represented by one row of a fact table.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974336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2960" y="4974336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mining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749040" y="4974336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reconstruction and analysis of an actual process from system event logs, for comparison with its intended design.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48640" y="5541264"/>
            <a:ext cx="11064240" cy="493776"/>
          </a:xfrm>
          <a:prstGeom prst="roundRect">
            <a:avLst>
              <a:gd name="adj" fmla="val 11111"/>
            </a:avLst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" y="5541264"/>
            <a:ext cx="2834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 layer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749040" y="5541264"/>
            <a:ext cx="7589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shared definitions of business measures and dimensions applied consistently across reporting tools.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48640" y="6144768"/>
            <a:ext cx="1106424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48640" y="6108192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week: data as an organisational resource — from source systems to a dimensional model.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8942</Words>
  <Application>Microsoft Office PowerPoint</Application>
  <PresentationFormat>Widescreen</PresentationFormat>
  <Paragraphs>952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MUBS - Faculty of Computing and Informatics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2: Business Processes and Information Systems</dc:title>
  <dc:subject>PptxGenJS Presentation</dc:subject>
  <dc:creator>Makerere University Business School</dc:creator>
  <cp:lastModifiedBy>Prof. Kyeyune Robert</cp:lastModifiedBy>
  <cp:revision>2</cp:revision>
  <dcterms:created xsi:type="dcterms:W3CDTF">2026-08-21T14:45:10Z</dcterms:created>
  <dcterms:modified xsi:type="dcterms:W3CDTF">2026-08-22T06:41:01Z</dcterms:modified>
</cp:coreProperties>
</file>