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78" r:id="rId3"/>
    <p:sldId id="258" r:id="rId4"/>
    <p:sldId id="257" r:id="rId5"/>
    <p:sldId id="259" r:id="rId6"/>
    <p:sldId id="256" r:id="rId7"/>
    <p:sldId id="260" r:id="rId8"/>
    <p:sldId id="261" r:id="rId9"/>
    <p:sldId id="262" r:id="rId10"/>
    <p:sldId id="263" r:id="rId11"/>
    <p:sldId id="264" r:id="rId12"/>
    <p:sldId id="265" r:id="rId13"/>
    <p:sldId id="266" r:id="rId14"/>
    <p:sldId id="268" r:id="rId15"/>
    <p:sldId id="271" r:id="rId16"/>
    <p:sldId id="280" r:id="rId17"/>
    <p:sldId id="272" r:id="rId18"/>
    <p:sldId id="273" r:id="rId19"/>
    <p:sldId id="282" r:id="rId20"/>
    <p:sldId id="281" r:id="rId21"/>
    <p:sldId id="274" r:id="rId22"/>
    <p:sldId id="275" r:id="rId23"/>
    <p:sldId id="276" r:id="rId24"/>
    <p:sldId id="277" r:id="rId25"/>
    <p:sldId id="279"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02" autoAdjust="0"/>
    <p:restoredTop sz="94660"/>
  </p:normalViewPr>
  <p:slideViewPr>
    <p:cSldViewPr snapToGrid="0">
      <p:cViewPr>
        <p:scale>
          <a:sx n="60" d="100"/>
          <a:sy n="60" d="100"/>
        </p:scale>
        <p:origin x="28" y="4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E7CB0A2-2DCE-4528-B3A8-14E7509F1E36}"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5B29F23-44B5-4EA0-B81B-48C64AD981A4}" type="slidenum">
              <a:rPr lang="en-US" smtClean="0"/>
              <a:t>‹#›</a:t>
            </a:fld>
            <a:endParaRPr lang="en-US"/>
          </a:p>
        </p:txBody>
      </p:sp>
    </p:spTree>
    <p:extLst>
      <p:ext uri="{BB962C8B-B14F-4D97-AF65-F5344CB8AC3E}">
        <p14:creationId xmlns:p14="http://schemas.microsoft.com/office/powerpoint/2010/main" val="362501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7CB0A2-2DCE-4528-B3A8-14E7509F1E36}"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5B29F23-44B5-4EA0-B81B-48C64AD981A4}" type="slidenum">
              <a:rPr lang="en-US" smtClean="0"/>
              <a:t>‹#›</a:t>
            </a:fld>
            <a:endParaRPr lang="en-US"/>
          </a:p>
        </p:txBody>
      </p:sp>
    </p:spTree>
    <p:extLst>
      <p:ext uri="{BB962C8B-B14F-4D97-AF65-F5344CB8AC3E}">
        <p14:creationId xmlns:p14="http://schemas.microsoft.com/office/powerpoint/2010/main" val="550245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7CB0A2-2DCE-4528-B3A8-14E7509F1E36}"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5B29F23-44B5-4EA0-B81B-48C64AD981A4}"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385482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E7CB0A2-2DCE-4528-B3A8-14E7509F1E36}"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5B29F23-44B5-4EA0-B81B-48C64AD981A4}" type="slidenum">
              <a:rPr lang="en-US" smtClean="0"/>
              <a:t>‹#›</a:t>
            </a:fld>
            <a:endParaRPr lang="en-US"/>
          </a:p>
        </p:txBody>
      </p:sp>
    </p:spTree>
    <p:extLst>
      <p:ext uri="{BB962C8B-B14F-4D97-AF65-F5344CB8AC3E}">
        <p14:creationId xmlns:p14="http://schemas.microsoft.com/office/powerpoint/2010/main" val="2126424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E7CB0A2-2DCE-4528-B3A8-14E7509F1E36}"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5B29F23-44B5-4EA0-B81B-48C64AD981A4}"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945960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E7CB0A2-2DCE-4528-B3A8-14E7509F1E36}"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5B29F23-44B5-4EA0-B81B-48C64AD981A4}" type="slidenum">
              <a:rPr lang="en-US" smtClean="0"/>
              <a:t>‹#›</a:t>
            </a:fld>
            <a:endParaRPr lang="en-US"/>
          </a:p>
        </p:txBody>
      </p:sp>
    </p:spTree>
    <p:extLst>
      <p:ext uri="{BB962C8B-B14F-4D97-AF65-F5344CB8AC3E}">
        <p14:creationId xmlns:p14="http://schemas.microsoft.com/office/powerpoint/2010/main" val="651817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7CB0A2-2DCE-4528-B3A8-14E7509F1E36}"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5B29F23-44B5-4EA0-B81B-48C64AD981A4}" type="slidenum">
              <a:rPr lang="en-US" smtClean="0"/>
              <a:t>‹#›</a:t>
            </a:fld>
            <a:endParaRPr lang="en-US"/>
          </a:p>
        </p:txBody>
      </p:sp>
    </p:spTree>
    <p:extLst>
      <p:ext uri="{BB962C8B-B14F-4D97-AF65-F5344CB8AC3E}">
        <p14:creationId xmlns:p14="http://schemas.microsoft.com/office/powerpoint/2010/main" val="18566565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7CB0A2-2DCE-4528-B3A8-14E7509F1E36}"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5B29F23-44B5-4EA0-B81B-48C64AD981A4}" type="slidenum">
              <a:rPr lang="en-US" smtClean="0"/>
              <a:t>‹#›</a:t>
            </a:fld>
            <a:endParaRPr lang="en-US"/>
          </a:p>
        </p:txBody>
      </p:sp>
    </p:spTree>
    <p:extLst>
      <p:ext uri="{BB962C8B-B14F-4D97-AF65-F5344CB8AC3E}">
        <p14:creationId xmlns:p14="http://schemas.microsoft.com/office/powerpoint/2010/main" val="86085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7CB0A2-2DCE-4528-B3A8-14E7509F1E36}"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5B29F23-44B5-4EA0-B81B-48C64AD981A4}" type="slidenum">
              <a:rPr lang="en-US" smtClean="0"/>
              <a:t>‹#›</a:t>
            </a:fld>
            <a:endParaRPr lang="en-US"/>
          </a:p>
        </p:txBody>
      </p:sp>
    </p:spTree>
    <p:extLst>
      <p:ext uri="{BB962C8B-B14F-4D97-AF65-F5344CB8AC3E}">
        <p14:creationId xmlns:p14="http://schemas.microsoft.com/office/powerpoint/2010/main" val="3714335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7CB0A2-2DCE-4528-B3A8-14E7509F1E36}"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5B29F23-44B5-4EA0-B81B-48C64AD981A4}" type="slidenum">
              <a:rPr lang="en-US" smtClean="0"/>
              <a:t>‹#›</a:t>
            </a:fld>
            <a:endParaRPr lang="en-US"/>
          </a:p>
        </p:txBody>
      </p:sp>
    </p:spTree>
    <p:extLst>
      <p:ext uri="{BB962C8B-B14F-4D97-AF65-F5344CB8AC3E}">
        <p14:creationId xmlns:p14="http://schemas.microsoft.com/office/powerpoint/2010/main" val="4027853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E7CB0A2-2DCE-4528-B3A8-14E7509F1E36}"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5B29F23-44B5-4EA0-B81B-48C64AD981A4}" type="slidenum">
              <a:rPr lang="en-US" smtClean="0"/>
              <a:t>‹#›</a:t>
            </a:fld>
            <a:endParaRPr lang="en-US"/>
          </a:p>
        </p:txBody>
      </p:sp>
    </p:spTree>
    <p:extLst>
      <p:ext uri="{BB962C8B-B14F-4D97-AF65-F5344CB8AC3E}">
        <p14:creationId xmlns:p14="http://schemas.microsoft.com/office/powerpoint/2010/main" val="1157326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E7CB0A2-2DCE-4528-B3A8-14E7509F1E36}" type="datetimeFigureOut">
              <a:rPr lang="en-US" smtClean="0"/>
              <a:t>9/17/2025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5B29F23-44B5-4EA0-B81B-48C64AD981A4}" type="slidenum">
              <a:rPr lang="en-US" smtClean="0"/>
              <a:t>‹#›</a:t>
            </a:fld>
            <a:endParaRPr lang="en-US"/>
          </a:p>
        </p:txBody>
      </p:sp>
    </p:spTree>
    <p:extLst>
      <p:ext uri="{BB962C8B-B14F-4D97-AF65-F5344CB8AC3E}">
        <p14:creationId xmlns:p14="http://schemas.microsoft.com/office/powerpoint/2010/main" val="262336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E7CB0A2-2DCE-4528-B3A8-14E7509F1E36}" type="datetimeFigureOut">
              <a:rPr lang="en-US" smtClean="0"/>
              <a:t>9/17/2025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5B29F23-44B5-4EA0-B81B-48C64AD981A4}" type="slidenum">
              <a:rPr lang="en-US" smtClean="0"/>
              <a:t>‹#›</a:t>
            </a:fld>
            <a:endParaRPr lang="en-US"/>
          </a:p>
        </p:txBody>
      </p:sp>
    </p:spTree>
    <p:extLst>
      <p:ext uri="{BB962C8B-B14F-4D97-AF65-F5344CB8AC3E}">
        <p14:creationId xmlns:p14="http://schemas.microsoft.com/office/powerpoint/2010/main" val="139986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7CB0A2-2DCE-4528-B3A8-14E7509F1E36}" type="datetimeFigureOut">
              <a:rPr lang="en-US" smtClean="0"/>
              <a:t>9/17/2025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5B29F23-44B5-4EA0-B81B-48C64AD981A4}" type="slidenum">
              <a:rPr lang="en-US" smtClean="0"/>
              <a:t>‹#›</a:t>
            </a:fld>
            <a:endParaRPr lang="en-US"/>
          </a:p>
        </p:txBody>
      </p:sp>
    </p:spTree>
    <p:extLst>
      <p:ext uri="{BB962C8B-B14F-4D97-AF65-F5344CB8AC3E}">
        <p14:creationId xmlns:p14="http://schemas.microsoft.com/office/powerpoint/2010/main" val="3114420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7CB0A2-2DCE-4528-B3A8-14E7509F1E36}"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5B29F23-44B5-4EA0-B81B-48C64AD981A4}" type="slidenum">
              <a:rPr lang="en-US" smtClean="0"/>
              <a:t>‹#›</a:t>
            </a:fld>
            <a:endParaRPr lang="en-US"/>
          </a:p>
        </p:txBody>
      </p:sp>
    </p:spTree>
    <p:extLst>
      <p:ext uri="{BB962C8B-B14F-4D97-AF65-F5344CB8AC3E}">
        <p14:creationId xmlns:p14="http://schemas.microsoft.com/office/powerpoint/2010/main" val="260436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7CB0A2-2DCE-4528-B3A8-14E7509F1E36}"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5B29F23-44B5-4EA0-B81B-48C64AD981A4}" type="slidenum">
              <a:rPr lang="en-US" smtClean="0"/>
              <a:t>‹#›</a:t>
            </a:fld>
            <a:endParaRPr lang="en-US"/>
          </a:p>
        </p:txBody>
      </p:sp>
    </p:spTree>
    <p:extLst>
      <p:ext uri="{BB962C8B-B14F-4D97-AF65-F5344CB8AC3E}">
        <p14:creationId xmlns:p14="http://schemas.microsoft.com/office/powerpoint/2010/main" val="3060149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E7CB0A2-2DCE-4528-B3A8-14E7509F1E36}" type="datetimeFigureOut">
              <a:rPr lang="en-US" smtClean="0"/>
              <a:t>9/17/2025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5B29F23-44B5-4EA0-B81B-48C64AD981A4}" type="slidenum">
              <a:rPr lang="en-US" smtClean="0"/>
              <a:t>‹#›</a:t>
            </a:fld>
            <a:endParaRPr lang="en-US"/>
          </a:p>
        </p:txBody>
      </p:sp>
    </p:spTree>
    <p:extLst>
      <p:ext uri="{BB962C8B-B14F-4D97-AF65-F5344CB8AC3E}">
        <p14:creationId xmlns:p14="http://schemas.microsoft.com/office/powerpoint/2010/main" val="19548906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A242C-1F6A-5448-D912-2EE2EBF65C04}"/>
              </a:ext>
            </a:extLst>
          </p:cNvPr>
          <p:cNvSpPr>
            <a:spLocks noGrp="1"/>
          </p:cNvSpPr>
          <p:nvPr>
            <p:ph type="ctrTitle"/>
          </p:nvPr>
        </p:nvSpPr>
        <p:spPr>
          <a:xfrm>
            <a:off x="1408177" y="2613134"/>
            <a:ext cx="9959276" cy="1631731"/>
          </a:xfrm>
        </p:spPr>
        <p:txBody>
          <a:bodyPr>
            <a:normAutofit fontScale="90000"/>
          </a:bodyPr>
          <a:lstStyle/>
          <a:p>
            <a:pPr algn="l"/>
            <a:r>
              <a:rPr lang="en-GB" sz="4000" b="1" dirty="0">
                <a:solidFill>
                  <a:schemeClr val="accent1"/>
                </a:solidFill>
                <a:latin typeface="Century Gothic" panose="020B0502020202020204" pitchFamily="34" charset="0"/>
              </a:rPr>
              <a:t>Steps in the Public Policy Analysis Process: Implementation, Monitoring &amp; Evaluation</a:t>
            </a:r>
            <a:endParaRPr lang="en-US" sz="4000" b="1" dirty="0">
              <a:solidFill>
                <a:schemeClr val="accent1"/>
              </a:solidFill>
              <a:latin typeface="Century Gothic" panose="020B0502020202020204" pitchFamily="34" charset="0"/>
            </a:endParaRPr>
          </a:p>
        </p:txBody>
      </p:sp>
      <p:sp>
        <p:nvSpPr>
          <p:cNvPr id="3" name="Subtitle 2">
            <a:extLst>
              <a:ext uri="{FF2B5EF4-FFF2-40B4-BE49-F238E27FC236}">
                <a16:creationId xmlns:a16="http://schemas.microsoft.com/office/drawing/2014/main" id="{D3A1029D-9383-8AA0-871C-FF47BAF98455}"/>
              </a:ext>
            </a:extLst>
          </p:cNvPr>
          <p:cNvSpPr>
            <a:spLocks noGrp="1"/>
          </p:cNvSpPr>
          <p:nvPr>
            <p:ph type="subTitle" idx="1"/>
          </p:nvPr>
        </p:nvSpPr>
        <p:spPr>
          <a:xfrm>
            <a:off x="2589213" y="4422229"/>
            <a:ext cx="8915399" cy="1481434"/>
          </a:xfrm>
        </p:spPr>
        <p:txBody>
          <a:bodyPr>
            <a:normAutofit fontScale="47500" lnSpcReduction="20000"/>
          </a:bodyPr>
          <a:lstStyle/>
          <a:p>
            <a:pPr algn="l"/>
            <a:r>
              <a:rPr lang="en-US" sz="2900" b="1" dirty="0">
                <a:latin typeface="Century Gothic" panose="020B0502020202020204" pitchFamily="34" charset="0"/>
              </a:rPr>
              <a:t>Dr. Annet .K. NABATANZI MUYIMBA, PhD</a:t>
            </a:r>
          </a:p>
          <a:p>
            <a:pPr algn="l"/>
            <a:r>
              <a:rPr lang="en-US" sz="2900" b="1" dirty="0">
                <a:latin typeface="Century Gothic" panose="020B0502020202020204" pitchFamily="34" charset="0"/>
              </a:rPr>
              <a:t>Dept: Leadership &amp; Governance</a:t>
            </a:r>
          </a:p>
          <a:p>
            <a:pPr algn="l"/>
            <a:r>
              <a:rPr lang="en-US" sz="2900" b="1" dirty="0">
                <a:latin typeface="Century Gothic" panose="020B0502020202020204" pitchFamily="34" charset="0"/>
              </a:rPr>
              <a:t>MLG 7108 &amp; MBA 8157- Lecture 2</a:t>
            </a:r>
          </a:p>
          <a:p>
            <a:pPr algn="l"/>
            <a:r>
              <a:rPr lang="en-US" sz="2900" b="1" dirty="0">
                <a:latin typeface="Century Gothic" panose="020B0502020202020204" pitchFamily="34" charset="0"/>
              </a:rPr>
              <a:t>Public Policy Analysis Course</a:t>
            </a:r>
          </a:p>
          <a:p>
            <a:pPr algn="l"/>
            <a:r>
              <a:rPr lang="en-US" sz="2900" b="1" dirty="0">
                <a:latin typeface="Century Gothic" panose="020B0502020202020204" pitchFamily="34" charset="0"/>
              </a:rPr>
              <a:t>Makerere University Business School</a:t>
            </a:r>
          </a:p>
          <a:p>
            <a:endParaRPr lang="en-US" dirty="0"/>
          </a:p>
        </p:txBody>
      </p:sp>
    </p:spTree>
    <p:extLst>
      <p:ext uri="{BB962C8B-B14F-4D97-AF65-F5344CB8AC3E}">
        <p14:creationId xmlns:p14="http://schemas.microsoft.com/office/powerpoint/2010/main" val="18208436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4359" y="373712"/>
            <a:ext cx="9930254" cy="803082"/>
          </a:xfrm>
        </p:spPr>
        <p:txBody>
          <a:bodyPr>
            <a:normAutofit/>
          </a:bodyPr>
          <a:lstStyle/>
          <a:p>
            <a:r>
              <a:rPr lang="en-US" dirty="0">
                <a:latin typeface="Times New Roman" panose="02020603050405020304" pitchFamily="18" charset="0"/>
                <a:cs typeface="Times New Roman" panose="02020603050405020304" pitchFamily="18" charset="0"/>
              </a:rPr>
              <a:t>Resource Determination</a:t>
            </a:r>
            <a:r>
              <a:rPr lang="en-US" dirty="0"/>
              <a:t>.</a:t>
            </a:r>
          </a:p>
        </p:txBody>
      </p:sp>
      <p:sp>
        <p:nvSpPr>
          <p:cNvPr id="3" name="Content Placeholder 2"/>
          <p:cNvSpPr>
            <a:spLocks noGrp="1"/>
          </p:cNvSpPr>
          <p:nvPr>
            <p:ph idx="1"/>
          </p:nvPr>
        </p:nvSpPr>
        <p:spPr>
          <a:xfrm>
            <a:off x="1057522" y="1081377"/>
            <a:ext cx="10702457" cy="5581816"/>
          </a:xfrm>
        </p:spPr>
        <p:txBody>
          <a:bodyPr>
            <a:noAutofit/>
          </a:bodyPr>
          <a:lstStyle/>
          <a:p>
            <a:pPr algn="just"/>
            <a:r>
              <a:rPr lang="en-US" sz="2200" dirty="0">
                <a:latin typeface="Times New Roman" panose="02020603050405020304" pitchFamily="18" charset="0"/>
                <a:cs typeface="Times New Roman" panose="02020603050405020304" pitchFamily="18" charset="0"/>
              </a:rPr>
              <a:t>Determining the time, people, money, and infrastructure required in policy implementation is essential for the successful execution of any policy. </a:t>
            </a:r>
          </a:p>
          <a:p>
            <a:pPr algn="just"/>
            <a:r>
              <a:rPr lang="en-US" sz="2200" dirty="0">
                <a:latin typeface="Times New Roman" panose="02020603050405020304" pitchFamily="18" charset="0"/>
                <a:cs typeface="Times New Roman" panose="02020603050405020304" pitchFamily="18" charset="0"/>
              </a:rPr>
              <a:t>This process involves assessing the resources needed to effectively implement the proposed policy and ensuring that they are available in the right quantities and at the right times.</a:t>
            </a:r>
          </a:p>
          <a:p>
            <a:pPr algn="just"/>
            <a:r>
              <a:rPr lang="en-US" sz="2200" b="1" dirty="0">
                <a:latin typeface="Times New Roman" panose="02020603050405020304" pitchFamily="18" charset="0"/>
                <a:cs typeface="Times New Roman" panose="02020603050405020304" pitchFamily="18" charset="0"/>
              </a:rPr>
              <a:t>Time</a:t>
            </a:r>
            <a:r>
              <a:rPr lang="en-US" sz="2200" dirty="0">
                <a:latin typeface="Times New Roman" panose="02020603050405020304" pitchFamily="18" charset="0"/>
                <a:cs typeface="Times New Roman" panose="02020603050405020304" pitchFamily="18" charset="0"/>
              </a:rPr>
              <a:t>, One of the key factors in policy implementation is determining the amount of time needed to fully execute the policy. This includes setting deadlines for specific milestones and ensuring that the timeline is feasible and realistic. Understanding the time constraints and planning accordingly is crucial for the successful implementation of the policy.</a:t>
            </a:r>
          </a:p>
          <a:p>
            <a:pPr algn="just"/>
            <a:r>
              <a:rPr lang="en-US" sz="2200" b="1" dirty="0">
                <a:latin typeface="Times New Roman" panose="02020603050405020304" pitchFamily="18" charset="0"/>
                <a:cs typeface="Times New Roman" panose="02020603050405020304" pitchFamily="18" charset="0"/>
              </a:rPr>
              <a:t>People</a:t>
            </a:r>
            <a:r>
              <a:rPr lang="en-US" sz="2200" dirty="0">
                <a:latin typeface="Times New Roman" panose="02020603050405020304" pitchFamily="18" charset="0"/>
                <a:cs typeface="Times New Roman" panose="02020603050405020304" pitchFamily="18" charset="0"/>
              </a:rPr>
              <a:t>, The people involved in implementing the policy are also crucial to its success. This includes identifying the key stakeholders, assigning roles and responsibilities, and ensuring that the right people with the necessary skills and expertise are involved in the implementation process. It is important to have a well-defined organizational structure and clear communication channels to ensure smooth coordination among team members.</a:t>
            </a:r>
          </a:p>
          <a:p>
            <a:pPr marL="0" indent="0">
              <a:buNone/>
            </a:pPr>
            <a:endParaRPr lang="en-US" sz="2200" dirty="0"/>
          </a:p>
        </p:txBody>
      </p:sp>
    </p:spTree>
    <p:extLst>
      <p:ext uri="{BB962C8B-B14F-4D97-AF65-F5344CB8AC3E}">
        <p14:creationId xmlns:p14="http://schemas.microsoft.com/office/powerpoint/2010/main" val="24107113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Resource Determination….</a:t>
            </a:r>
          </a:p>
        </p:txBody>
      </p:sp>
      <p:sp>
        <p:nvSpPr>
          <p:cNvPr id="3" name="Content Placeholder 2"/>
          <p:cNvSpPr>
            <a:spLocks noGrp="1"/>
          </p:cNvSpPr>
          <p:nvPr>
            <p:ph idx="1"/>
          </p:nvPr>
        </p:nvSpPr>
        <p:spPr>
          <a:xfrm>
            <a:off x="1897448" y="1582310"/>
            <a:ext cx="9783018" cy="4874149"/>
          </a:xfrm>
        </p:spPr>
        <p:txBody>
          <a:bodyPr>
            <a:normAutofit fontScale="92500" lnSpcReduction="10000"/>
          </a:bodyPr>
          <a:lstStyle/>
          <a:p>
            <a:pPr algn="just"/>
            <a:r>
              <a:rPr lang="en-US" sz="2600" b="1" dirty="0">
                <a:latin typeface="Times New Roman" panose="02020603050405020304" pitchFamily="18" charset="0"/>
                <a:cs typeface="Times New Roman" panose="02020603050405020304" pitchFamily="18" charset="0"/>
              </a:rPr>
              <a:t>Money, </a:t>
            </a:r>
            <a:r>
              <a:rPr lang="en-US" sz="2600" dirty="0">
                <a:latin typeface="Times New Roman" panose="02020603050405020304" pitchFamily="18" charset="0"/>
                <a:cs typeface="Times New Roman" panose="02020603050405020304" pitchFamily="18" charset="0"/>
              </a:rPr>
              <a:t>Financial resources play a significant role in policy implementation. It is important to assess the budget required for the implementation of the policy, including costs such as personnel, equipment, training, and monitoring and evaluation. Securing funding and developing a budgeting plan are essential to ensure that the policy implementation process is adequately funded.</a:t>
            </a:r>
          </a:p>
          <a:p>
            <a:pPr algn="just"/>
            <a:r>
              <a:rPr lang="en-US" sz="2600" b="1" dirty="0">
                <a:latin typeface="Times New Roman" panose="02020603050405020304" pitchFamily="18" charset="0"/>
                <a:cs typeface="Times New Roman" panose="02020603050405020304" pitchFamily="18" charset="0"/>
              </a:rPr>
              <a:t>Infrastructure</a:t>
            </a:r>
            <a:r>
              <a:rPr lang="en-US" sz="2600" dirty="0">
                <a:latin typeface="Times New Roman" panose="02020603050405020304" pitchFamily="18" charset="0"/>
                <a:cs typeface="Times New Roman" panose="02020603050405020304" pitchFamily="18" charset="0"/>
              </a:rPr>
              <a:t> Infrastructure refers to the physical and organizational structures that are needed to support the implementation of the policy. This includes facilities, equipment, technology, and support services. Assessing the existing infrastructure and identifying any gaps or needs is essential for planning and implementing the policy effectively. Developing a plan for acquiring or improving infrastructure to support the policy implementation process is crucial for its success.</a:t>
            </a:r>
          </a:p>
          <a:p>
            <a:pPr marL="0" indent="0">
              <a:buNone/>
            </a:pPr>
            <a:endParaRPr lang="en-US" dirty="0"/>
          </a:p>
        </p:txBody>
      </p:sp>
    </p:spTree>
    <p:extLst>
      <p:ext uri="{BB962C8B-B14F-4D97-AF65-F5344CB8AC3E}">
        <p14:creationId xmlns:p14="http://schemas.microsoft.com/office/powerpoint/2010/main" val="4113136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7483" y="624111"/>
            <a:ext cx="9787130" cy="910492"/>
          </a:xfrm>
        </p:spPr>
        <p:txBody>
          <a:bodyPr>
            <a:normAutofit fontScale="90000"/>
          </a:bodyPr>
          <a:lstStyle/>
          <a:p>
            <a:r>
              <a:rPr lang="en-US" b="1" dirty="0"/>
              <a:t>Obstacles to effective policy implementation</a:t>
            </a:r>
          </a:p>
        </p:txBody>
      </p:sp>
      <p:sp>
        <p:nvSpPr>
          <p:cNvPr id="3" name="Content Placeholder 2"/>
          <p:cNvSpPr>
            <a:spLocks noGrp="1"/>
          </p:cNvSpPr>
          <p:nvPr>
            <p:ph idx="1"/>
          </p:nvPr>
        </p:nvSpPr>
        <p:spPr>
          <a:xfrm>
            <a:off x="2589212" y="1534603"/>
            <a:ext cx="8915400" cy="4699286"/>
          </a:xfrm>
        </p:spPr>
        <p:txBody>
          <a:bodyPr>
            <a:normAutofit/>
          </a:bodyPr>
          <a:lstStyle/>
          <a:p>
            <a:pPr algn="just"/>
            <a:r>
              <a:rPr lang="en-US" sz="2000" dirty="0">
                <a:latin typeface="Times New Roman" panose="02020603050405020304" pitchFamily="18" charset="0"/>
                <a:cs typeface="Times New Roman" panose="02020603050405020304" pitchFamily="18" charset="0"/>
              </a:rPr>
              <a:t>Lack of political will</a:t>
            </a:r>
          </a:p>
          <a:p>
            <a:pPr algn="just"/>
            <a:r>
              <a:rPr lang="en-US" sz="2000" dirty="0">
                <a:latin typeface="Times New Roman" panose="02020603050405020304" pitchFamily="18" charset="0"/>
                <a:cs typeface="Times New Roman" panose="02020603050405020304" pitchFamily="18" charset="0"/>
              </a:rPr>
              <a:t>Inadequate resources</a:t>
            </a:r>
          </a:p>
          <a:p>
            <a:pPr algn="just"/>
            <a:r>
              <a:rPr lang="en-US" sz="2000" dirty="0">
                <a:latin typeface="Times New Roman" panose="02020603050405020304" pitchFamily="18" charset="0"/>
                <a:cs typeface="Times New Roman" panose="02020603050405020304" pitchFamily="18" charset="0"/>
              </a:rPr>
              <a:t>Resistance from stakeholders</a:t>
            </a:r>
          </a:p>
          <a:p>
            <a:pPr algn="just"/>
            <a:r>
              <a:rPr lang="en-US" sz="2000" dirty="0">
                <a:latin typeface="Times New Roman" panose="02020603050405020304" pitchFamily="18" charset="0"/>
                <a:cs typeface="Times New Roman" panose="02020603050405020304" pitchFamily="18" charset="0"/>
              </a:rPr>
              <a:t>Bureaucracy</a:t>
            </a:r>
          </a:p>
          <a:p>
            <a:pPr algn="just"/>
            <a:r>
              <a:rPr lang="en-US" sz="2000" dirty="0">
                <a:latin typeface="Times New Roman" panose="02020603050405020304" pitchFamily="18" charset="0"/>
                <a:cs typeface="Times New Roman" panose="02020603050405020304" pitchFamily="18" charset="0"/>
              </a:rPr>
              <a:t>Inadequate human resource</a:t>
            </a:r>
          </a:p>
          <a:p>
            <a:pPr algn="just"/>
            <a:r>
              <a:rPr lang="en-US" sz="2000" dirty="0">
                <a:latin typeface="Times New Roman" panose="02020603050405020304" pitchFamily="18" charset="0"/>
                <a:cs typeface="Times New Roman" panose="02020603050405020304" pitchFamily="18" charset="0"/>
              </a:rPr>
              <a:t>Ineffective communication.</a:t>
            </a:r>
          </a:p>
          <a:p>
            <a:pPr algn="just"/>
            <a:r>
              <a:rPr lang="en-US" sz="2000" dirty="0">
                <a:latin typeface="Times New Roman" panose="02020603050405020304" pitchFamily="18" charset="0"/>
                <a:cs typeface="Times New Roman" panose="02020603050405020304" pitchFamily="18" charset="0"/>
              </a:rPr>
              <a:t>Changing political priorities. </a:t>
            </a:r>
          </a:p>
          <a:p>
            <a:pPr algn="just"/>
            <a:r>
              <a:rPr lang="en-US" sz="2000" dirty="0">
                <a:latin typeface="Times New Roman" panose="02020603050405020304" pitchFamily="18" charset="0"/>
                <a:cs typeface="Times New Roman" panose="02020603050405020304" pitchFamily="18" charset="0"/>
              </a:rPr>
              <a:t>Unforeseen external factors e.g. natural disasters, economic crises.</a:t>
            </a:r>
          </a:p>
          <a:p>
            <a:pPr algn="just"/>
            <a:r>
              <a:rPr lang="en-US" sz="2000" dirty="0"/>
              <a:t>Lack of monitoring and evaluation.</a:t>
            </a:r>
          </a:p>
          <a:p>
            <a:pPr algn="just"/>
            <a:r>
              <a:rPr lang="en-US" sz="2000" dirty="0">
                <a:latin typeface="Times New Roman" panose="02020603050405020304" pitchFamily="18" charset="0"/>
                <a:cs typeface="Times New Roman" panose="02020603050405020304" pitchFamily="18" charset="0"/>
              </a:rPr>
              <a:t>Political influence.</a:t>
            </a:r>
          </a:p>
        </p:txBody>
      </p:sp>
    </p:spTree>
    <p:extLst>
      <p:ext uri="{BB962C8B-B14F-4D97-AF65-F5344CB8AC3E}">
        <p14:creationId xmlns:p14="http://schemas.microsoft.com/office/powerpoint/2010/main" val="30737699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0505" y="624110"/>
            <a:ext cx="9954108" cy="743514"/>
          </a:xfrm>
        </p:spPr>
        <p:txBody>
          <a:bodyPr>
            <a:normAutofit fontScale="90000"/>
          </a:bodyPr>
          <a:lstStyle/>
          <a:p>
            <a:r>
              <a:rPr lang="en-US" b="1" dirty="0"/>
              <a:t>Measures to achieve effective policy implementation</a:t>
            </a:r>
            <a:r>
              <a:rPr lang="en-US" dirty="0"/>
              <a:t>.</a:t>
            </a:r>
          </a:p>
        </p:txBody>
      </p:sp>
      <p:sp>
        <p:nvSpPr>
          <p:cNvPr id="3" name="Content Placeholder 2"/>
          <p:cNvSpPr>
            <a:spLocks noGrp="1"/>
          </p:cNvSpPr>
          <p:nvPr>
            <p:ph idx="1"/>
          </p:nvPr>
        </p:nvSpPr>
        <p:spPr>
          <a:xfrm>
            <a:off x="1645920" y="1733383"/>
            <a:ext cx="9858692" cy="4746929"/>
          </a:xfrm>
        </p:spPr>
        <p:txBody>
          <a:bodyPr>
            <a:noAutofit/>
          </a:bodyPr>
          <a:lstStyle/>
          <a:p>
            <a:pPr marL="0" indent="0" algn="just" fontAlgn="base">
              <a:buNone/>
            </a:pPr>
            <a:r>
              <a:rPr lang="en-US" dirty="0">
                <a:cs typeface="Times New Roman" panose="02020603050405020304" pitchFamily="18" charset="0"/>
              </a:rPr>
              <a:t>This can involve consulting with relevant groups, </a:t>
            </a:r>
          </a:p>
          <a:p>
            <a:pPr algn="just" fontAlgn="base"/>
            <a:r>
              <a:rPr lang="en-US" dirty="0">
                <a:cs typeface="Times New Roman" panose="02020603050405020304" pitchFamily="18" charset="0"/>
              </a:rPr>
              <a:t>conducting impact assessments, and </a:t>
            </a:r>
          </a:p>
          <a:p>
            <a:pPr algn="just" fontAlgn="base"/>
            <a:r>
              <a:rPr lang="en-US" dirty="0">
                <a:cs typeface="Times New Roman" panose="02020603050405020304" pitchFamily="18" charset="0"/>
              </a:rPr>
              <a:t>addressing any concerns or feedback.</a:t>
            </a:r>
          </a:p>
          <a:p>
            <a:pPr algn="just" fontAlgn="base"/>
            <a:r>
              <a:rPr lang="en-US" dirty="0">
                <a:cs typeface="Times New Roman" panose="02020603050405020304" pitchFamily="18" charset="0"/>
              </a:rPr>
              <a:t>Establishing a clear implementation plan with designated responsibilities, timelines, and resources.</a:t>
            </a:r>
          </a:p>
          <a:p>
            <a:pPr algn="just" fontAlgn="base"/>
            <a:r>
              <a:rPr lang="en-US" dirty="0">
                <a:cs typeface="Times New Roman" panose="02020603050405020304" pitchFamily="18" charset="0"/>
              </a:rPr>
              <a:t> Regular monitoring and evaluation mechanisms should be put in place to track progress, identify bottlenecks, and make necessary adjustments.</a:t>
            </a:r>
          </a:p>
          <a:p>
            <a:pPr algn="just" fontAlgn="base"/>
            <a:r>
              <a:rPr lang="en-US" dirty="0">
                <a:cs typeface="Times New Roman" panose="02020603050405020304" pitchFamily="18" charset="0"/>
              </a:rPr>
              <a:t>Effective communication throughout the implementation process is key. This includes keeping stakeholders informed, providing regular updates, and addressing any issues that may arise promptly.</a:t>
            </a:r>
          </a:p>
          <a:p>
            <a:pPr algn="just" fontAlgn="base"/>
            <a:r>
              <a:rPr lang="en-US" dirty="0">
                <a:cs typeface="Times New Roman" panose="02020603050405020304" pitchFamily="18" charset="0"/>
              </a:rPr>
              <a:t>Fostering a culture of transparency, accountability, and collaboration among all parties involved can help ensure successful policy implementation. By following these measures, policymakers can increase the likelihood of achieving their desired outcomes.</a:t>
            </a:r>
          </a:p>
          <a:p>
            <a:pPr marL="0" indent="0">
              <a:buNone/>
            </a:pPr>
            <a:br>
              <a:rPr lang="en-US" dirty="0"/>
            </a:br>
            <a:endParaRPr lang="en-US" dirty="0"/>
          </a:p>
        </p:txBody>
      </p:sp>
    </p:spTree>
    <p:extLst>
      <p:ext uri="{BB962C8B-B14F-4D97-AF65-F5344CB8AC3E}">
        <p14:creationId xmlns:p14="http://schemas.microsoft.com/office/powerpoint/2010/main" val="1524279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388C3-9EFA-7BDE-1EDB-746EE7B819EF}"/>
              </a:ext>
            </a:extLst>
          </p:cNvPr>
          <p:cNvSpPr>
            <a:spLocks noGrp="1"/>
          </p:cNvSpPr>
          <p:nvPr>
            <p:ph type="title"/>
          </p:nvPr>
        </p:nvSpPr>
        <p:spPr/>
        <p:txBody>
          <a:bodyPr>
            <a:normAutofit/>
          </a:bodyPr>
          <a:lstStyle/>
          <a:p>
            <a:r>
              <a:rPr lang="en-GB" sz="3600" b="1" dirty="0">
                <a:solidFill>
                  <a:srgbClr val="FF0000"/>
                </a:solidFill>
              </a:rPr>
              <a:t>Policy Monitoring and Evaluation</a:t>
            </a:r>
            <a:endParaRPr lang="en-US" sz="3600" b="1" dirty="0">
              <a:solidFill>
                <a:srgbClr val="FF0000"/>
              </a:solidFill>
            </a:endParaRPr>
          </a:p>
        </p:txBody>
      </p:sp>
      <p:sp>
        <p:nvSpPr>
          <p:cNvPr id="3" name="Text Placeholder 2">
            <a:extLst>
              <a:ext uri="{FF2B5EF4-FFF2-40B4-BE49-F238E27FC236}">
                <a16:creationId xmlns:a16="http://schemas.microsoft.com/office/drawing/2014/main" id="{8393D688-F187-4AF4-A62E-730DD4C12A62}"/>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663885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F94AA-73F1-3655-6ADF-D1E0DB4A9C86}"/>
              </a:ext>
            </a:extLst>
          </p:cNvPr>
          <p:cNvSpPr>
            <a:spLocks noGrp="1"/>
          </p:cNvSpPr>
          <p:nvPr>
            <p:ph type="title"/>
          </p:nvPr>
        </p:nvSpPr>
        <p:spPr>
          <a:xfrm>
            <a:off x="1948071" y="624110"/>
            <a:ext cx="9556542" cy="664001"/>
          </a:xfrm>
        </p:spPr>
        <p:txBody>
          <a:bodyPr/>
          <a:lstStyle/>
          <a:p>
            <a:r>
              <a:rPr lang="en-GB" b="1" dirty="0">
                <a:solidFill>
                  <a:srgbClr val="FF0000"/>
                </a:solidFill>
              </a:rPr>
              <a:t>Overview</a:t>
            </a:r>
            <a:endParaRPr lang="en-US" b="1" dirty="0">
              <a:solidFill>
                <a:srgbClr val="FF0000"/>
              </a:solidFill>
            </a:endParaRPr>
          </a:p>
        </p:txBody>
      </p:sp>
      <p:sp>
        <p:nvSpPr>
          <p:cNvPr id="3" name="Content Placeholder 2">
            <a:extLst>
              <a:ext uri="{FF2B5EF4-FFF2-40B4-BE49-F238E27FC236}">
                <a16:creationId xmlns:a16="http://schemas.microsoft.com/office/drawing/2014/main" id="{1E436D62-6388-645D-DEB7-563DB17066AB}"/>
              </a:ext>
            </a:extLst>
          </p:cNvPr>
          <p:cNvSpPr>
            <a:spLocks noGrp="1"/>
          </p:cNvSpPr>
          <p:nvPr>
            <p:ph idx="1"/>
          </p:nvPr>
        </p:nvSpPr>
        <p:spPr>
          <a:xfrm>
            <a:off x="1645920" y="1288111"/>
            <a:ext cx="9858692" cy="5033176"/>
          </a:xfrm>
        </p:spPr>
        <p:txBody>
          <a:bodyPr>
            <a:normAutofit/>
          </a:bodyPr>
          <a:lstStyle/>
          <a:p>
            <a:r>
              <a:rPr lang="en-GB" sz="2000" b="1" dirty="0"/>
              <a:t>Monitoring </a:t>
            </a:r>
            <a:r>
              <a:rPr lang="en-GB" sz="2000" dirty="0"/>
              <a:t>is the systematic and continuous process of tracking progress and collecting data on policy activities/inputs, outputs, outcomes and impact of policies.</a:t>
            </a:r>
          </a:p>
          <a:p>
            <a:r>
              <a:rPr lang="en-GB" sz="2000" b="1" dirty="0"/>
              <a:t>Evaluation </a:t>
            </a:r>
            <a:r>
              <a:rPr lang="en-GB" sz="2000" dirty="0"/>
              <a:t>is the process of assessing performance (effectiveness, efficiency, relevance, sustainability), and impact of a policy intervention.</a:t>
            </a:r>
          </a:p>
          <a:p>
            <a:r>
              <a:rPr lang="en-GB" sz="2000" dirty="0"/>
              <a:t>It involves assessing whether the intended outcome or results were achieved. </a:t>
            </a:r>
          </a:p>
          <a:p>
            <a:r>
              <a:rPr lang="en-GB" sz="2000" dirty="0"/>
              <a:t>It involves </a:t>
            </a:r>
            <a:r>
              <a:rPr lang="en-GB" sz="2000" dirty="0" err="1"/>
              <a:t>analyzing</a:t>
            </a:r>
            <a:r>
              <a:rPr lang="en-GB" sz="2000" dirty="0"/>
              <a:t> data to determine the policy’s success or failure.</a:t>
            </a:r>
          </a:p>
          <a:p>
            <a:r>
              <a:rPr lang="en-GB" sz="2000" b="1" dirty="0"/>
              <a:t>Focus of evaluation</a:t>
            </a:r>
          </a:p>
          <a:p>
            <a:pPr>
              <a:buFontTx/>
              <a:buChar char="-"/>
            </a:pPr>
            <a:r>
              <a:rPr lang="en-GB" sz="2000" dirty="0"/>
              <a:t>Performance evaluation – efficiency, effectiveness, economy, timeliness of policy implementation.</a:t>
            </a:r>
          </a:p>
          <a:p>
            <a:pPr>
              <a:buFontTx/>
              <a:buChar char="-"/>
            </a:pPr>
            <a:r>
              <a:rPr lang="en-GB" sz="2000" dirty="0"/>
              <a:t>Impact evaluation – assessing long term outcomes and casual effects of the policy on society, economy and environment</a:t>
            </a:r>
          </a:p>
          <a:p>
            <a:pPr>
              <a:buFontTx/>
              <a:buChar char="-"/>
            </a:pPr>
            <a:endParaRPr lang="en-GB" sz="2000" dirty="0"/>
          </a:p>
          <a:p>
            <a:endParaRPr lang="en-US" dirty="0"/>
          </a:p>
        </p:txBody>
      </p:sp>
    </p:spTree>
    <p:extLst>
      <p:ext uri="{BB962C8B-B14F-4D97-AF65-F5344CB8AC3E}">
        <p14:creationId xmlns:p14="http://schemas.microsoft.com/office/powerpoint/2010/main" val="12099495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7DA98A-596C-6E67-7B90-8269E76E3C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32C583-1D2E-2A00-32C6-B523D951D0A1}"/>
              </a:ext>
            </a:extLst>
          </p:cNvPr>
          <p:cNvSpPr>
            <a:spLocks noGrp="1"/>
          </p:cNvSpPr>
          <p:nvPr>
            <p:ph type="title"/>
          </p:nvPr>
        </p:nvSpPr>
        <p:spPr>
          <a:xfrm>
            <a:off x="1948071" y="624110"/>
            <a:ext cx="9556542" cy="664001"/>
          </a:xfrm>
        </p:spPr>
        <p:txBody>
          <a:bodyPr/>
          <a:lstStyle/>
          <a:p>
            <a:r>
              <a:rPr lang="en-GB" b="1" dirty="0">
                <a:solidFill>
                  <a:srgbClr val="FF0000"/>
                </a:solidFill>
              </a:rPr>
              <a:t>What do we Monitor and Evaluate?</a:t>
            </a:r>
          </a:p>
        </p:txBody>
      </p:sp>
      <p:sp>
        <p:nvSpPr>
          <p:cNvPr id="3" name="Content Placeholder 2">
            <a:extLst>
              <a:ext uri="{FF2B5EF4-FFF2-40B4-BE49-F238E27FC236}">
                <a16:creationId xmlns:a16="http://schemas.microsoft.com/office/drawing/2014/main" id="{277ED8D9-0146-7003-7328-EA5188A3F300}"/>
              </a:ext>
            </a:extLst>
          </p:cNvPr>
          <p:cNvSpPr>
            <a:spLocks noGrp="1"/>
          </p:cNvSpPr>
          <p:nvPr>
            <p:ph idx="1"/>
          </p:nvPr>
        </p:nvSpPr>
        <p:spPr>
          <a:xfrm>
            <a:off x="1645920" y="1288111"/>
            <a:ext cx="9858692" cy="5033176"/>
          </a:xfrm>
        </p:spPr>
        <p:txBody>
          <a:bodyPr>
            <a:normAutofit/>
          </a:bodyPr>
          <a:lstStyle/>
          <a:p>
            <a:endParaRPr lang="en-GB" sz="2000" dirty="0"/>
          </a:p>
          <a:p>
            <a:r>
              <a:rPr lang="en-GB" sz="2000" b="1" dirty="0"/>
              <a:t>Outputs</a:t>
            </a:r>
            <a:r>
              <a:rPr lang="en-GB" sz="2000" dirty="0"/>
              <a:t> are the direct products or services delivered by a policy or intervention.</a:t>
            </a:r>
          </a:p>
          <a:p>
            <a:r>
              <a:rPr lang="en-GB" sz="2000" b="1" dirty="0"/>
              <a:t>Outcomes</a:t>
            </a:r>
            <a:r>
              <a:rPr lang="en-GB" sz="2000" dirty="0"/>
              <a:t> refer to the changes that occur in relation to the policy’s objectives or goals.</a:t>
            </a:r>
          </a:p>
          <a:p>
            <a:r>
              <a:rPr lang="en-GB" sz="2000" b="1" dirty="0"/>
              <a:t>Impact</a:t>
            </a:r>
            <a:r>
              <a:rPr lang="en-GB" sz="2000" dirty="0"/>
              <a:t> refers to the long-term effects or broader changes that occur in society/community/target group as a result of a policy or intervention. Impact can be challenging to measure and may take years to manifest.</a:t>
            </a:r>
          </a:p>
          <a:p>
            <a:endParaRPr lang="en-US" dirty="0"/>
          </a:p>
        </p:txBody>
      </p:sp>
    </p:spTree>
    <p:extLst>
      <p:ext uri="{BB962C8B-B14F-4D97-AF65-F5344CB8AC3E}">
        <p14:creationId xmlns:p14="http://schemas.microsoft.com/office/powerpoint/2010/main" val="17467810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BFC59C-4846-902D-8F4C-5776E38CE6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CDF47C-7C1F-1D68-F916-3D8536998D1A}"/>
              </a:ext>
            </a:extLst>
          </p:cNvPr>
          <p:cNvSpPr>
            <a:spLocks noGrp="1"/>
          </p:cNvSpPr>
          <p:nvPr>
            <p:ph type="title"/>
          </p:nvPr>
        </p:nvSpPr>
        <p:spPr>
          <a:xfrm>
            <a:off x="2266123" y="624110"/>
            <a:ext cx="9238490" cy="902540"/>
          </a:xfrm>
        </p:spPr>
        <p:txBody>
          <a:bodyPr/>
          <a:lstStyle/>
          <a:p>
            <a:r>
              <a:rPr lang="en-GB" b="1" dirty="0">
                <a:solidFill>
                  <a:srgbClr val="FF0000"/>
                </a:solidFill>
              </a:rPr>
              <a:t>How do we Monitor and Evaluate?</a:t>
            </a:r>
          </a:p>
        </p:txBody>
      </p:sp>
      <p:sp>
        <p:nvSpPr>
          <p:cNvPr id="3" name="Content Placeholder 2">
            <a:extLst>
              <a:ext uri="{FF2B5EF4-FFF2-40B4-BE49-F238E27FC236}">
                <a16:creationId xmlns:a16="http://schemas.microsoft.com/office/drawing/2014/main" id="{CBBF69E6-1E85-7284-35AD-BBD8F386FE10}"/>
              </a:ext>
            </a:extLst>
          </p:cNvPr>
          <p:cNvSpPr>
            <a:spLocks noGrp="1"/>
          </p:cNvSpPr>
          <p:nvPr>
            <p:ph idx="1"/>
          </p:nvPr>
        </p:nvSpPr>
        <p:spPr>
          <a:xfrm>
            <a:off x="1645920" y="1749287"/>
            <a:ext cx="9858692" cy="4572000"/>
          </a:xfrm>
        </p:spPr>
        <p:txBody>
          <a:bodyPr>
            <a:normAutofit/>
          </a:bodyPr>
          <a:lstStyle/>
          <a:p>
            <a:r>
              <a:rPr lang="en-GB" sz="2000" b="1" dirty="0"/>
              <a:t>Indicator</a:t>
            </a:r>
            <a:r>
              <a:rPr lang="en-GB" sz="2000" dirty="0"/>
              <a:t> is a variable that can be measured to determine progress towards achieving a goal or objective. Indicators can be qualitative or quantitative.</a:t>
            </a:r>
          </a:p>
          <a:p>
            <a:r>
              <a:rPr lang="en-GB" sz="2000" b="1" dirty="0"/>
              <a:t>Performance indicator </a:t>
            </a:r>
            <a:r>
              <a:rPr lang="en-GB" sz="2000" dirty="0"/>
              <a:t>is a specific and measurable variable used to assess policy performance</a:t>
            </a:r>
          </a:p>
          <a:p>
            <a:r>
              <a:rPr lang="en-GB" sz="2000" b="1" dirty="0"/>
              <a:t>Baseline data </a:t>
            </a:r>
            <a:r>
              <a:rPr lang="en-GB" sz="2000" dirty="0"/>
              <a:t>is the information collected at the start of a program or intervention against which progress can be measured.</a:t>
            </a:r>
          </a:p>
          <a:p>
            <a:r>
              <a:rPr lang="en-GB" sz="2000" b="1" dirty="0"/>
              <a:t>Logic model </a:t>
            </a:r>
            <a:r>
              <a:rPr lang="en-GB" sz="2000" dirty="0"/>
              <a:t>is a visual representation of a policy’s theory of change. It describes the policy’s inputs/activities, outputs, outcomes, and impact.</a:t>
            </a:r>
          </a:p>
          <a:p>
            <a:endParaRPr lang="en-US" dirty="0"/>
          </a:p>
        </p:txBody>
      </p:sp>
    </p:spTree>
    <p:extLst>
      <p:ext uri="{BB962C8B-B14F-4D97-AF65-F5344CB8AC3E}">
        <p14:creationId xmlns:p14="http://schemas.microsoft.com/office/powerpoint/2010/main" val="1624724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3E05E-6588-BB6C-9ABE-D92330F74BC5}"/>
              </a:ext>
            </a:extLst>
          </p:cNvPr>
          <p:cNvSpPr>
            <a:spLocks noGrp="1"/>
          </p:cNvSpPr>
          <p:nvPr>
            <p:ph type="title"/>
          </p:nvPr>
        </p:nvSpPr>
        <p:spPr>
          <a:xfrm>
            <a:off x="2163555" y="237809"/>
            <a:ext cx="8911687" cy="907179"/>
          </a:xfrm>
        </p:spPr>
        <p:txBody>
          <a:bodyPr>
            <a:normAutofit fontScale="90000"/>
          </a:bodyPr>
          <a:lstStyle/>
          <a:p>
            <a:r>
              <a:rPr lang="en-GB" b="1" dirty="0">
                <a:solidFill>
                  <a:srgbClr val="FF0000"/>
                </a:solidFill>
              </a:rPr>
              <a:t>Why Monitor and Evaluate?</a:t>
            </a:r>
            <a:br>
              <a:rPr lang="en-GB" b="1" dirty="0">
                <a:solidFill>
                  <a:srgbClr val="FF0000"/>
                </a:solidFill>
              </a:rPr>
            </a:br>
            <a:endParaRPr lang="en-US" b="1" dirty="0">
              <a:solidFill>
                <a:srgbClr val="FF0000"/>
              </a:solidFill>
            </a:endParaRPr>
          </a:p>
        </p:txBody>
      </p:sp>
      <p:sp>
        <p:nvSpPr>
          <p:cNvPr id="3" name="Content Placeholder 2">
            <a:extLst>
              <a:ext uri="{FF2B5EF4-FFF2-40B4-BE49-F238E27FC236}">
                <a16:creationId xmlns:a16="http://schemas.microsoft.com/office/drawing/2014/main" id="{DB5586FC-FFE8-4F73-ED42-17D4B9C346A7}"/>
              </a:ext>
            </a:extLst>
          </p:cNvPr>
          <p:cNvSpPr>
            <a:spLocks noGrp="1"/>
          </p:cNvSpPr>
          <p:nvPr>
            <p:ph idx="1"/>
          </p:nvPr>
        </p:nvSpPr>
        <p:spPr>
          <a:xfrm>
            <a:off x="1916264" y="1010093"/>
            <a:ext cx="9588348" cy="5136265"/>
          </a:xfrm>
        </p:spPr>
        <p:txBody>
          <a:bodyPr>
            <a:normAutofit/>
          </a:bodyPr>
          <a:lstStyle/>
          <a:p>
            <a:r>
              <a:rPr lang="en-GB" dirty="0"/>
              <a:t>To assess the performance and effectiveness of policies</a:t>
            </a:r>
          </a:p>
          <a:p>
            <a:r>
              <a:rPr lang="en-GB" dirty="0"/>
              <a:t>To identify areas of improvement.</a:t>
            </a:r>
          </a:p>
          <a:p>
            <a:r>
              <a:rPr lang="en-GB" dirty="0"/>
              <a:t>To make evidence-based decisions to improve policy outcomes.</a:t>
            </a:r>
          </a:p>
          <a:p>
            <a:r>
              <a:rPr lang="en-GB" dirty="0"/>
              <a:t>To provide information for accountability and transparency</a:t>
            </a:r>
          </a:p>
          <a:p>
            <a:pPr marL="0" indent="0">
              <a:buNone/>
            </a:pPr>
            <a:endParaRPr lang="en-GB" dirty="0"/>
          </a:p>
          <a:p>
            <a:endParaRPr lang="en-US" dirty="0"/>
          </a:p>
        </p:txBody>
      </p:sp>
    </p:spTree>
    <p:extLst>
      <p:ext uri="{BB962C8B-B14F-4D97-AF65-F5344CB8AC3E}">
        <p14:creationId xmlns:p14="http://schemas.microsoft.com/office/powerpoint/2010/main" val="42102399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D1AAF-2617-CEE0-C81C-25462112EB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1BFDAB-7BC3-5024-B564-854CFE1CA4A2}"/>
              </a:ext>
            </a:extLst>
          </p:cNvPr>
          <p:cNvSpPr>
            <a:spLocks noGrp="1"/>
          </p:cNvSpPr>
          <p:nvPr>
            <p:ph type="title"/>
          </p:nvPr>
        </p:nvSpPr>
        <p:spPr>
          <a:xfrm>
            <a:off x="2163555" y="237809"/>
            <a:ext cx="8911687" cy="907179"/>
          </a:xfrm>
        </p:spPr>
        <p:txBody>
          <a:bodyPr>
            <a:normAutofit/>
          </a:bodyPr>
          <a:lstStyle/>
          <a:p>
            <a:r>
              <a:rPr lang="en-GB" b="1" dirty="0">
                <a:solidFill>
                  <a:srgbClr val="FF0000"/>
                </a:solidFill>
              </a:rPr>
              <a:t>Tools of Data Collection</a:t>
            </a:r>
          </a:p>
        </p:txBody>
      </p:sp>
      <p:sp>
        <p:nvSpPr>
          <p:cNvPr id="3" name="Content Placeholder 2">
            <a:extLst>
              <a:ext uri="{FF2B5EF4-FFF2-40B4-BE49-F238E27FC236}">
                <a16:creationId xmlns:a16="http://schemas.microsoft.com/office/drawing/2014/main" id="{38D33DC6-5C93-F597-1B81-F44C26AC62ED}"/>
              </a:ext>
            </a:extLst>
          </p:cNvPr>
          <p:cNvSpPr>
            <a:spLocks noGrp="1"/>
          </p:cNvSpPr>
          <p:nvPr>
            <p:ph idx="1"/>
          </p:nvPr>
        </p:nvSpPr>
        <p:spPr>
          <a:xfrm>
            <a:off x="1916264" y="1010093"/>
            <a:ext cx="9588348" cy="5136265"/>
          </a:xfrm>
        </p:spPr>
        <p:txBody>
          <a:bodyPr>
            <a:normAutofit/>
          </a:bodyPr>
          <a:lstStyle/>
          <a:p>
            <a:endParaRPr lang="en-GB" dirty="0"/>
          </a:p>
          <a:p>
            <a:r>
              <a:rPr lang="en-GB" b="1" dirty="0"/>
              <a:t>Surveys and questionnaires </a:t>
            </a:r>
            <a:r>
              <a:rPr lang="en-GB" dirty="0"/>
              <a:t>to gather large scale data on </a:t>
            </a:r>
            <a:r>
              <a:rPr lang="en-GB" dirty="0" err="1"/>
              <a:t>citizen’ss</a:t>
            </a:r>
            <a:r>
              <a:rPr lang="en-GB" dirty="0"/>
              <a:t> experiences and satisfaction</a:t>
            </a:r>
          </a:p>
          <a:p>
            <a:r>
              <a:rPr lang="en-GB" b="1" dirty="0"/>
              <a:t>Key informant Interviews and  Focus Group discussions </a:t>
            </a:r>
            <a:r>
              <a:rPr lang="en-GB" dirty="0"/>
              <a:t>to collect perspectives from policy makers, experts, implementers and beneficiaries, </a:t>
            </a:r>
          </a:p>
          <a:p>
            <a:r>
              <a:rPr lang="en-GB" b="1" dirty="0"/>
              <a:t>Observations - </a:t>
            </a:r>
          </a:p>
          <a:p>
            <a:r>
              <a:rPr lang="en-GB" b="1" dirty="0"/>
              <a:t>Document review </a:t>
            </a:r>
            <a:r>
              <a:rPr lang="en-GB" dirty="0"/>
              <a:t>e.g. reports, budgets, plans, policy documents etc.</a:t>
            </a:r>
          </a:p>
          <a:p>
            <a:r>
              <a:rPr lang="en-GB" b="1" dirty="0"/>
              <a:t>Case studies </a:t>
            </a:r>
            <a:r>
              <a:rPr lang="en-GB" dirty="0"/>
              <a:t>–study of specific policy program, district or sector</a:t>
            </a:r>
          </a:p>
          <a:p>
            <a:r>
              <a:rPr lang="en-GB" b="1" dirty="0"/>
              <a:t>Before and after studies </a:t>
            </a:r>
            <a:r>
              <a:rPr lang="en-GB" dirty="0"/>
              <a:t>to determine the change</a:t>
            </a:r>
          </a:p>
          <a:p>
            <a:r>
              <a:rPr lang="en-GB" b="1" dirty="0"/>
              <a:t>Experiments </a:t>
            </a:r>
            <a:r>
              <a:rPr lang="en-GB" dirty="0"/>
              <a:t>to compare treatment and control group</a:t>
            </a:r>
          </a:p>
          <a:p>
            <a:r>
              <a:rPr lang="en-GB" b="1" dirty="0"/>
              <a:t>Participatory evaluation </a:t>
            </a:r>
            <a:r>
              <a:rPr lang="en-GB" dirty="0"/>
              <a:t>–involve citizens, CSOs and local leaders in assessing impact.</a:t>
            </a:r>
          </a:p>
          <a:p>
            <a:r>
              <a:rPr lang="en-GB" b="1" dirty="0"/>
              <a:t>Management information systems (MIS)</a:t>
            </a:r>
            <a:r>
              <a:rPr lang="en-GB" dirty="0"/>
              <a:t> – data platforms e.g. education MIS, Health MIS provide data for evaluation.</a:t>
            </a:r>
          </a:p>
          <a:p>
            <a:endParaRPr lang="en-GB" dirty="0"/>
          </a:p>
          <a:p>
            <a:pPr marL="0" indent="0">
              <a:buNone/>
            </a:pPr>
            <a:endParaRPr lang="en-GB" dirty="0"/>
          </a:p>
          <a:p>
            <a:endParaRPr lang="en-US" dirty="0"/>
          </a:p>
        </p:txBody>
      </p:sp>
    </p:spTree>
    <p:extLst>
      <p:ext uri="{BB962C8B-B14F-4D97-AF65-F5344CB8AC3E}">
        <p14:creationId xmlns:p14="http://schemas.microsoft.com/office/powerpoint/2010/main" val="4164050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F1EEA-1149-17F7-7E8B-B60D3F889CFA}"/>
              </a:ext>
            </a:extLst>
          </p:cNvPr>
          <p:cNvSpPr>
            <a:spLocks noGrp="1"/>
          </p:cNvSpPr>
          <p:nvPr>
            <p:ph type="title"/>
          </p:nvPr>
        </p:nvSpPr>
        <p:spPr/>
        <p:txBody>
          <a:bodyPr/>
          <a:lstStyle/>
          <a:p>
            <a:r>
              <a:rPr lang="en-US" b="1" dirty="0">
                <a:solidFill>
                  <a:schemeClr val="accent1"/>
                </a:solidFill>
                <a:latin typeface="Century Gothic" panose="020B0502020202020204" pitchFamily="34" charset="0"/>
              </a:rPr>
              <a:t>Policy implementation</a:t>
            </a:r>
            <a:endParaRPr lang="en-US" dirty="0"/>
          </a:p>
        </p:txBody>
      </p:sp>
    </p:spTree>
    <p:extLst>
      <p:ext uri="{BB962C8B-B14F-4D97-AF65-F5344CB8AC3E}">
        <p14:creationId xmlns:p14="http://schemas.microsoft.com/office/powerpoint/2010/main" val="18585144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28C8D1-A601-A685-27D6-7B2F2204CC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00D9B4-74A0-A2A2-C12E-81013DF9370D}"/>
              </a:ext>
            </a:extLst>
          </p:cNvPr>
          <p:cNvSpPr>
            <a:spLocks noGrp="1"/>
          </p:cNvSpPr>
          <p:nvPr>
            <p:ph type="title"/>
          </p:nvPr>
        </p:nvSpPr>
        <p:spPr>
          <a:xfrm>
            <a:off x="2163555" y="237809"/>
            <a:ext cx="8911687" cy="907179"/>
          </a:xfrm>
        </p:spPr>
        <p:txBody>
          <a:bodyPr/>
          <a:lstStyle/>
          <a:p>
            <a:r>
              <a:rPr lang="en-GB" b="1" dirty="0">
                <a:solidFill>
                  <a:srgbClr val="FF0000"/>
                </a:solidFill>
              </a:rPr>
              <a:t>Evaluation tools</a:t>
            </a:r>
            <a:endParaRPr lang="en-US" b="1" dirty="0">
              <a:solidFill>
                <a:srgbClr val="FF0000"/>
              </a:solidFill>
            </a:endParaRPr>
          </a:p>
        </p:txBody>
      </p:sp>
      <p:sp>
        <p:nvSpPr>
          <p:cNvPr id="3" name="Content Placeholder 2">
            <a:extLst>
              <a:ext uri="{FF2B5EF4-FFF2-40B4-BE49-F238E27FC236}">
                <a16:creationId xmlns:a16="http://schemas.microsoft.com/office/drawing/2014/main" id="{41515C33-FA73-587F-3315-75D0A8444D6D}"/>
              </a:ext>
            </a:extLst>
          </p:cNvPr>
          <p:cNvSpPr>
            <a:spLocks noGrp="1"/>
          </p:cNvSpPr>
          <p:nvPr>
            <p:ph idx="1"/>
          </p:nvPr>
        </p:nvSpPr>
        <p:spPr>
          <a:xfrm>
            <a:off x="1916264" y="1010093"/>
            <a:ext cx="9588348" cy="5136265"/>
          </a:xfrm>
        </p:spPr>
        <p:txBody>
          <a:bodyPr>
            <a:normAutofit/>
          </a:bodyPr>
          <a:lstStyle/>
          <a:p>
            <a:r>
              <a:rPr lang="en-GB" sz="2000" b="1" dirty="0"/>
              <a:t>Logical frameworks/log frames – </a:t>
            </a:r>
            <a:r>
              <a:rPr lang="en-GB" sz="2000" dirty="0"/>
              <a:t>compare planned results with achieved results.</a:t>
            </a:r>
          </a:p>
          <a:p>
            <a:r>
              <a:rPr lang="en-GB" sz="2000" b="1" dirty="0"/>
              <a:t>Result based frameworks (RBFs) </a:t>
            </a:r>
            <a:r>
              <a:rPr lang="en-GB" sz="2000" dirty="0"/>
              <a:t>– Link inputs, outputs, outcomes and impacts</a:t>
            </a:r>
          </a:p>
          <a:p>
            <a:r>
              <a:rPr lang="en-GB" sz="2000" b="1" dirty="0"/>
              <a:t>Scorecards/dash boards </a:t>
            </a:r>
            <a:r>
              <a:rPr lang="en-GB" sz="2000" dirty="0"/>
              <a:t>– summarize policy performance visually</a:t>
            </a:r>
          </a:p>
          <a:p>
            <a:r>
              <a:rPr lang="en-GB" sz="2000" b="1" dirty="0"/>
              <a:t>Impact Assessment tools </a:t>
            </a:r>
            <a:r>
              <a:rPr lang="en-GB" sz="2000" dirty="0"/>
              <a:t>– environmental impact assessments (EIA), social impact assessment (SIA), Poverty &amp; gender impact assessments (PGIA)</a:t>
            </a:r>
          </a:p>
          <a:p>
            <a:r>
              <a:rPr lang="en-GB" sz="2000" b="1" dirty="0"/>
              <a:t>Cost benefit analysis (CBA) </a:t>
            </a:r>
            <a:r>
              <a:rPr lang="en-GB" sz="2000" dirty="0"/>
              <a:t>– compare benefits and costs of policies.</a:t>
            </a:r>
          </a:p>
          <a:p>
            <a:r>
              <a:rPr lang="en-GB" sz="2000" b="1" dirty="0"/>
              <a:t>Performance evaluation reports </a:t>
            </a:r>
            <a:r>
              <a:rPr lang="en-GB" sz="2000" dirty="0"/>
              <a:t>- Annual, mid-term and end-term reviews/reports</a:t>
            </a:r>
          </a:p>
          <a:p>
            <a:pPr marL="0" indent="0">
              <a:buNone/>
            </a:pPr>
            <a:endParaRPr lang="en-GB" sz="2000" dirty="0"/>
          </a:p>
          <a:p>
            <a:endParaRPr lang="en-US" dirty="0"/>
          </a:p>
        </p:txBody>
      </p:sp>
    </p:spTree>
    <p:extLst>
      <p:ext uri="{BB962C8B-B14F-4D97-AF65-F5344CB8AC3E}">
        <p14:creationId xmlns:p14="http://schemas.microsoft.com/office/powerpoint/2010/main" val="3926910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BA2F3C-7949-3F80-2F6C-207C9DA708CB}"/>
              </a:ext>
            </a:extLst>
          </p:cNvPr>
          <p:cNvSpPr>
            <a:spLocks noGrp="1"/>
          </p:cNvSpPr>
          <p:nvPr>
            <p:ph type="title"/>
          </p:nvPr>
        </p:nvSpPr>
        <p:spPr>
          <a:xfrm>
            <a:off x="2592925" y="624110"/>
            <a:ext cx="8911687" cy="695807"/>
          </a:xfrm>
        </p:spPr>
        <p:txBody>
          <a:bodyPr>
            <a:normAutofit fontScale="90000"/>
          </a:bodyPr>
          <a:lstStyle/>
          <a:p>
            <a:r>
              <a:rPr lang="en-US" b="1" dirty="0">
                <a:solidFill>
                  <a:srgbClr val="FF0000"/>
                </a:solidFill>
              </a:rPr>
              <a:t>Data Analysis Methods</a:t>
            </a:r>
            <a:br>
              <a:rPr lang="en-US" dirty="0">
                <a:solidFill>
                  <a:srgbClr val="FF0000"/>
                </a:solidFill>
              </a:rPr>
            </a:br>
            <a:endParaRPr lang="en-US" dirty="0">
              <a:solidFill>
                <a:srgbClr val="FF0000"/>
              </a:solidFill>
            </a:endParaRPr>
          </a:p>
        </p:txBody>
      </p:sp>
      <p:sp>
        <p:nvSpPr>
          <p:cNvPr id="3" name="Content Placeholder 2">
            <a:extLst>
              <a:ext uri="{FF2B5EF4-FFF2-40B4-BE49-F238E27FC236}">
                <a16:creationId xmlns:a16="http://schemas.microsoft.com/office/drawing/2014/main" id="{3FDD19B0-9D6D-74E7-453F-FA69F301459F}"/>
              </a:ext>
            </a:extLst>
          </p:cNvPr>
          <p:cNvSpPr>
            <a:spLocks noGrp="1"/>
          </p:cNvSpPr>
          <p:nvPr>
            <p:ph idx="1"/>
          </p:nvPr>
        </p:nvSpPr>
        <p:spPr>
          <a:xfrm>
            <a:off x="1749287" y="1439186"/>
            <a:ext cx="9755325" cy="4794704"/>
          </a:xfrm>
        </p:spPr>
        <p:txBody>
          <a:bodyPr>
            <a:normAutofit lnSpcReduction="10000"/>
          </a:bodyPr>
          <a:lstStyle/>
          <a:p>
            <a:r>
              <a:rPr lang="en-GB" b="1" dirty="0"/>
              <a:t>Descriptive Statistics</a:t>
            </a:r>
            <a:r>
              <a:rPr lang="en-GB" dirty="0"/>
              <a:t>: Descriptive statistics are used to summarize and describe the characteristics of a dataset. This includes measures such as mean, median, mode, and standard deviation.</a:t>
            </a:r>
          </a:p>
          <a:p>
            <a:r>
              <a:rPr lang="en-GB" b="1" dirty="0"/>
              <a:t>Inferential Statistics</a:t>
            </a:r>
            <a:r>
              <a:rPr lang="en-GB" dirty="0"/>
              <a:t>: Inferential statistics are used to make inferences about a population based on a sample. This includes techniques such as hypothesis testing and regression analysis.</a:t>
            </a:r>
          </a:p>
          <a:p>
            <a:r>
              <a:rPr lang="en-GB" b="1" dirty="0"/>
              <a:t>Qualitative Analysis</a:t>
            </a:r>
            <a:r>
              <a:rPr lang="en-GB" dirty="0"/>
              <a:t>: Qualitative analysis involves </a:t>
            </a:r>
            <a:r>
              <a:rPr lang="en-GB" dirty="0" err="1"/>
              <a:t>analyzing</a:t>
            </a:r>
            <a:r>
              <a:rPr lang="en-GB" dirty="0"/>
              <a:t> qualitative data, such as interview transcripts, to identify patterns, themes, and trends.</a:t>
            </a:r>
          </a:p>
          <a:p>
            <a:r>
              <a:rPr lang="en-GB" b="1" dirty="0"/>
              <a:t>Data Visualizatio</a:t>
            </a:r>
            <a:r>
              <a:rPr lang="en-GB" dirty="0"/>
              <a:t>n: Data visualization involves presenting data in a visual format, such as charts, graphs, and maps. This can help to identify patterns and trends in data.</a:t>
            </a:r>
          </a:p>
          <a:p>
            <a:r>
              <a:rPr lang="en-GB" b="1" dirty="0"/>
              <a:t>Geographic Information Systems </a:t>
            </a:r>
            <a:r>
              <a:rPr lang="en-GB" dirty="0"/>
              <a:t>(GIS): GIS involves </a:t>
            </a:r>
            <a:r>
              <a:rPr lang="en-GB" dirty="0" err="1"/>
              <a:t>analyzing</a:t>
            </a:r>
            <a:r>
              <a:rPr lang="en-GB" dirty="0"/>
              <a:t> and presenting data in a spatial format. This can help to identify patterns and relationships in data that may not be apparent in traditional data analysis methods.</a:t>
            </a:r>
          </a:p>
          <a:p>
            <a:r>
              <a:rPr lang="en-GB" b="1" dirty="0"/>
              <a:t>Comparative analysis </a:t>
            </a:r>
            <a:r>
              <a:rPr lang="en-GB" dirty="0"/>
              <a:t>– compare performance across regions, time periods, countries etc.</a:t>
            </a:r>
          </a:p>
          <a:p>
            <a:endParaRPr lang="en-GB" dirty="0"/>
          </a:p>
          <a:p>
            <a:endParaRPr lang="en-US" dirty="0"/>
          </a:p>
        </p:txBody>
      </p:sp>
    </p:spTree>
    <p:extLst>
      <p:ext uri="{BB962C8B-B14F-4D97-AF65-F5344CB8AC3E}">
        <p14:creationId xmlns:p14="http://schemas.microsoft.com/office/powerpoint/2010/main" val="4737545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A7A1C-2B68-C7E9-1EE4-ECC6DE6F49D3}"/>
              </a:ext>
            </a:extLst>
          </p:cNvPr>
          <p:cNvSpPr>
            <a:spLocks noGrp="1"/>
          </p:cNvSpPr>
          <p:nvPr>
            <p:ph type="title"/>
          </p:nvPr>
        </p:nvSpPr>
        <p:spPr>
          <a:xfrm>
            <a:off x="1916265" y="624110"/>
            <a:ext cx="9588348" cy="823027"/>
          </a:xfrm>
        </p:spPr>
        <p:txBody>
          <a:bodyPr>
            <a:normAutofit fontScale="90000"/>
          </a:bodyPr>
          <a:lstStyle/>
          <a:p>
            <a:r>
              <a:rPr lang="en-GB" b="1" dirty="0">
                <a:solidFill>
                  <a:srgbClr val="FF0000"/>
                </a:solidFill>
              </a:rPr>
              <a:t>Designing a Monitoring and Evaluation Plan</a:t>
            </a:r>
            <a:br>
              <a:rPr lang="en-GB" dirty="0"/>
            </a:br>
            <a:endParaRPr lang="en-US" dirty="0"/>
          </a:p>
        </p:txBody>
      </p:sp>
      <p:sp>
        <p:nvSpPr>
          <p:cNvPr id="3" name="Content Placeholder 2">
            <a:extLst>
              <a:ext uri="{FF2B5EF4-FFF2-40B4-BE49-F238E27FC236}">
                <a16:creationId xmlns:a16="http://schemas.microsoft.com/office/drawing/2014/main" id="{ECFD783E-EDEB-8A72-AEB3-4E66FCA097C9}"/>
              </a:ext>
            </a:extLst>
          </p:cNvPr>
          <p:cNvSpPr>
            <a:spLocks noGrp="1"/>
          </p:cNvSpPr>
          <p:nvPr>
            <p:ph idx="1"/>
          </p:nvPr>
        </p:nvSpPr>
        <p:spPr>
          <a:xfrm>
            <a:off x="1431235" y="1343769"/>
            <a:ext cx="10073377" cy="5041127"/>
          </a:xfrm>
        </p:spPr>
        <p:txBody>
          <a:bodyPr>
            <a:normAutofit fontScale="92500" lnSpcReduction="20000"/>
          </a:bodyPr>
          <a:lstStyle/>
          <a:p>
            <a:r>
              <a:rPr lang="en-GB" b="1" dirty="0">
                <a:solidFill>
                  <a:srgbClr val="FF0000"/>
                </a:solidFill>
              </a:rPr>
              <a:t>Define Program Goals and Objectives</a:t>
            </a:r>
            <a:r>
              <a:rPr lang="en-GB" dirty="0"/>
              <a:t>: The first step is to clearly define program goals and objectives. This will provide a clear direction for the selection of appropriate indicators, data collection methods, and analysis techniques.</a:t>
            </a:r>
          </a:p>
          <a:p>
            <a:r>
              <a:rPr lang="en-GB" b="1" dirty="0">
                <a:solidFill>
                  <a:srgbClr val="FF0000"/>
                </a:solidFill>
              </a:rPr>
              <a:t>Identify Key Performance Indicators (KPIs): </a:t>
            </a:r>
            <a:r>
              <a:rPr lang="en-GB" dirty="0"/>
              <a:t>KPIs are the specific variables that will be used to measure program performance. It is essential to identify KPIs that are measurable, relevant, and aligned with program goals and objectives.</a:t>
            </a:r>
          </a:p>
          <a:p>
            <a:r>
              <a:rPr lang="en-GB" b="1" dirty="0">
                <a:solidFill>
                  <a:srgbClr val="FF0000"/>
                </a:solidFill>
              </a:rPr>
              <a:t>Determine Data Collection Methods</a:t>
            </a:r>
            <a:r>
              <a:rPr lang="en-GB" dirty="0"/>
              <a:t>: There are several methods for collecting data, including surveys, interviews, focus groups, observations, and document reviews. The choice of data collection method will depend on the type of data needed, available resources, and the target population.</a:t>
            </a:r>
          </a:p>
          <a:p>
            <a:r>
              <a:rPr lang="en-GB" b="1" dirty="0">
                <a:solidFill>
                  <a:srgbClr val="FF0000"/>
                </a:solidFill>
              </a:rPr>
              <a:t>Develop Data Collection Tools: </a:t>
            </a:r>
            <a:r>
              <a:rPr lang="en-GB" dirty="0"/>
              <a:t>Once data collection methods have been identified, it is necessary to develop data collection tools, such as survey questionnaires, interview protocols, or observation checklists. These tools should be pre-tested to ensure they are valid and reliable.</a:t>
            </a:r>
          </a:p>
          <a:p>
            <a:r>
              <a:rPr lang="en-GB" b="1" dirty="0">
                <a:solidFill>
                  <a:srgbClr val="FF0000"/>
                </a:solidFill>
              </a:rPr>
              <a:t>Determine Data Analysis Methods: </a:t>
            </a:r>
            <a:r>
              <a:rPr lang="en-GB" dirty="0"/>
              <a:t>There are different methods for </a:t>
            </a:r>
            <a:r>
              <a:rPr lang="en-GB" dirty="0" err="1"/>
              <a:t>analyzing</a:t>
            </a:r>
            <a:r>
              <a:rPr lang="en-GB" dirty="0"/>
              <a:t> data, such as descriptive statistics, inferential statistics, and qualitative analysis. The choice of analysis method will depend on the type of data collected and research questions.</a:t>
            </a:r>
          </a:p>
          <a:p>
            <a:r>
              <a:rPr lang="en-GB" b="1" dirty="0">
                <a:solidFill>
                  <a:srgbClr val="FF0000"/>
                </a:solidFill>
              </a:rPr>
              <a:t>Develop a Data Management Plan: </a:t>
            </a:r>
            <a:r>
              <a:rPr lang="en-GB" dirty="0"/>
              <a:t>Data management plan involves planning for the storage, organization, and analysis of data. The plan should include procedures for data entry, cleaning, storage, and backup.</a:t>
            </a:r>
          </a:p>
          <a:p>
            <a:endParaRPr lang="en-US" dirty="0"/>
          </a:p>
        </p:txBody>
      </p:sp>
    </p:spTree>
    <p:extLst>
      <p:ext uri="{BB962C8B-B14F-4D97-AF65-F5344CB8AC3E}">
        <p14:creationId xmlns:p14="http://schemas.microsoft.com/office/powerpoint/2010/main" val="3539410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FBD53-63E3-95A3-8818-C032B051F7B9}"/>
              </a:ext>
            </a:extLst>
          </p:cNvPr>
          <p:cNvSpPr>
            <a:spLocks noGrp="1"/>
          </p:cNvSpPr>
          <p:nvPr>
            <p:ph type="title"/>
          </p:nvPr>
        </p:nvSpPr>
        <p:spPr>
          <a:xfrm>
            <a:off x="1653871" y="624110"/>
            <a:ext cx="9850741" cy="1005907"/>
          </a:xfrm>
        </p:spPr>
        <p:txBody>
          <a:bodyPr>
            <a:normAutofit fontScale="90000"/>
          </a:bodyPr>
          <a:lstStyle/>
          <a:p>
            <a:r>
              <a:rPr lang="en-GB" b="1" dirty="0">
                <a:solidFill>
                  <a:srgbClr val="FF0000"/>
                </a:solidFill>
              </a:rPr>
              <a:t>Designing a Monitoring and Evaluation Plan….</a:t>
            </a:r>
            <a:br>
              <a:rPr lang="en-GB" b="1" dirty="0">
                <a:solidFill>
                  <a:srgbClr val="FF0000"/>
                </a:solidFill>
              </a:rPr>
            </a:br>
            <a:endParaRPr lang="en-US" b="1" dirty="0">
              <a:solidFill>
                <a:srgbClr val="FF0000"/>
              </a:solidFill>
            </a:endParaRPr>
          </a:p>
        </p:txBody>
      </p:sp>
      <p:sp>
        <p:nvSpPr>
          <p:cNvPr id="3" name="Content Placeholder 2">
            <a:extLst>
              <a:ext uri="{FF2B5EF4-FFF2-40B4-BE49-F238E27FC236}">
                <a16:creationId xmlns:a16="http://schemas.microsoft.com/office/drawing/2014/main" id="{4671742F-16A4-9224-153A-CFE535E7272F}"/>
              </a:ext>
            </a:extLst>
          </p:cNvPr>
          <p:cNvSpPr>
            <a:spLocks noGrp="1"/>
          </p:cNvSpPr>
          <p:nvPr>
            <p:ph idx="1"/>
          </p:nvPr>
        </p:nvSpPr>
        <p:spPr>
          <a:xfrm>
            <a:off x="1423283" y="1502797"/>
            <a:ext cx="10081329" cy="4818490"/>
          </a:xfrm>
        </p:spPr>
        <p:txBody>
          <a:bodyPr>
            <a:normAutofit/>
          </a:bodyPr>
          <a:lstStyle/>
          <a:p>
            <a:r>
              <a:rPr lang="en-GB" b="1" dirty="0">
                <a:solidFill>
                  <a:srgbClr val="FF0000"/>
                </a:solidFill>
              </a:rPr>
              <a:t>Develop a Reporting Plan</a:t>
            </a:r>
            <a:r>
              <a:rPr lang="en-GB" dirty="0"/>
              <a:t>: Reporting is an essential component of M&amp;E. The reporting plan should specify the type of report, the audience, and the frequency of reporting. The structure of Evaluation reports should be clear, concise, and actionable.</a:t>
            </a:r>
          </a:p>
          <a:p>
            <a:r>
              <a:rPr lang="en-GB" b="1" dirty="0">
                <a:solidFill>
                  <a:srgbClr val="FF0000"/>
                </a:solidFill>
              </a:rPr>
              <a:t>Ensure Ethical Considerations</a:t>
            </a:r>
            <a:r>
              <a:rPr lang="en-GB" dirty="0"/>
              <a:t>: Ethical considerations are critical when designing and conducting M&amp;E. It is essential to obtain informed consent from participants, maintain confidentiality, and ensure data security.</a:t>
            </a:r>
          </a:p>
          <a:p>
            <a:r>
              <a:rPr lang="en-GB" b="1" dirty="0">
                <a:solidFill>
                  <a:srgbClr val="FF0000"/>
                </a:solidFill>
              </a:rPr>
              <a:t>Establish a Monitoring and Evaluation Schedule</a:t>
            </a:r>
            <a:r>
              <a:rPr lang="en-GB" dirty="0"/>
              <a:t>: A monitoring and evaluation schedule outlines the timeline for data collection, analysis, and reporting. This schedule should be realistic and consider the availability of resources.</a:t>
            </a:r>
          </a:p>
          <a:p>
            <a:r>
              <a:rPr lang="en-GB" b="1" dirty="0">
                <a:solidFill>
                  <a:srgbClr val="FF0000"/>
                </a:solidFill>
              </a:rPr>
              <a:t>Budget for Monitoring and Evaluation</a:t>
            </a:r>
            <a:r>
              <a:rPr lang="en-GB" dirty="0"/>
              <a:t>: M&amp;E requires resources, including personnel, equipment, and software. It is essential to budget for these resources to ensure that the M&amp;E plan can be effectively implemented.</a:t>
            </a:r>
          </a:p>
          <a:p>
            <a:endParaRPr lang="en-US" dirty="0"/>
          </a:p>
        </p:txBody>
      </p:sp>
    </p:spTree>
    <p:extLst>
      <p:ext uri="{BB962C8B-B14F-4D97-AF65-F5344CB8AC3E}">
        <p14:creationId xmlns:p14="http://schemas.microsoft.com/office/powerpoint/2010/main" val="24903391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A4103-4E39-E10E-00F6-BD1FA10D5F48}"/>
              </a:ext>
            </a:extLst>
          </p:cNvPr>
          <p:cNvSpPr>
            <a:spLocks noGrp="1"/>
          </p:cNvSpPr>
          <p:nvPr>
            <p:ph type="title"/>
          </p:nvPr>
        </p:nvSpPr>
        <p:spPr>
          <a:xfrm>
            <a:off x="1574359" y="481054"/>
            <a:ext cx="9930254" cy="854765"/>
          </a:xfrm>
        </p:spPr>
        <p:txBody>
          <a:bodyPr>
            <a:normAutofit fontScale="90000"/>
          </a:bodyPr>
          <a:lstStyle/>
          <a:p>
            <a:r>
              <a:rPr lang="en-US" b="1" dirty="0">
                <a:solidFill>
                  <a:srgbClr val="FF0000"/>
                </a:solidFill>
              </a:rPr>
              <a:t>Purpose of M &amp; E</a:t>
            </a:r>
            <a:br>
              <a:rPr lang="en-US" dirty="0"/>
            </a:br>
            <a:endParaRPr lang="en-US" dirty="0"/>
          </a:p>
        </p:txBody>
      </p:sp>
      <p:sp>
        <p:nvSpPr>
          <p:cNvPr id="3" name="Content Placeholder 2">
            <a:extLst>
              <a:ext uri="{FF2B5EF4-FFF2-40B4-BE49-F238E27FC236}">
                <a16:creationId xmlns:a16="http://schemas.microsoft.com/office/drawing/2014/main" id="{FA96AEBE-B1F6-D0AF-A86B-B4CD89408D3D}"/>
              </a:ext>
            </a:extLst>
          </p:cNvPr>
          <p:cNvSpPr>
            <a:spLocks noGrp="1"/>
          </p:cNvSpPr>
          <p:nvPr>
            <p:ph idx="1"/>
          </p:nvPr>
        </p:nvSpPr>
        <p:spPr>
          <a:xfrm>
            <a:off x="1367624" y="1335819"/>
            <a:ext cx="10136988" cy="5041127"/>
          </a:xfrm>
        </p:spPr>
        <p:txBody>
          <a:bodyPr>
            <a:normAutofit fontScale="92500" lnSpcReduction="20000"/>
          </a:bodyPr>
          <a:lstStyle/>
          <a:p>
            <a:r>
              <a:rPr lang="en-GB" b="1" dirty="0">
                <a:solidFill>
                  <a:srgbClr val="FF0000"/>
                </a:solidFill>
              </a:rPr>
              <a:t>Collect and analyse data </a:t>
            </a:r>
            <a:r>
              <a:rPr lang="en-GB" dirty="0"/>
              <a:t>on policy performance, and to use this information to make evidence-based decisions and improve policy outcomes. </a:t>
            </a:r>
          </a:p>
          <a:p>
            <a:r>
              <a:rPr lang="en-GB" b="1" dirty="0">
                <a:solidFill>
                  <a:srgbClr val="FF0000"/>
                </a:solidFill>
              </a:rPr>
              <a:t>Identify Strengths and Weaknesses</a:t>
            </a:r>
            <a:r>
              <a:rPr lang="en-GB" dirty="0"/>
              <a:t>: M&amp;E results can help to identify the strengths and weaknesses of a policy. By identifying the areas where a policy is performing well and those that need improvement, we can make targeted interventions to improve policy outcomes.</a:t>
            </a:r>
          </a:p>
          <a:p>
            <a:r>
              <a:rPr lang="en-GB" b="1" dirty="0">
                <a:solidFill>
                  <a:srgbClr val="FF0000"/>
                </a:solidFill>
              </a:rPr>
              <a:t>Make Data-Informed Decisions</a:t>
            </a:r>
            <a:r>
              <a:rPr lang="en-GB" dirty="0"/>
              <a:t>: M&amp;E results provide data that can be used to make evidence-based decisions. This can include decisions about policy implementation, resource allocation, and strategic planning.</a:t>
            </a:r>
          </a:p>
          <a:p>
            <a:r>
              <a:rPr lang="en-GB" b="1" dirty="0">
                <a:solidFill>
                  <a:srgbClr val="FF0000"/>
                </a:solidFill>
              </a:rPr>
              <a:t>Adjust Program Strategies: </a:t>
            </a:r>
            <a:r>
              <a:rPr lang="en-GB" dirty="0"/>
              <a:t>M&amp;E results can inform adjustments to program strategies. If a program is not achieving its intended outcomes, staff can use M&amp;E results to identify the areas where changes need to be made.</a:t>
            </a:r>
          </a:p>
          <a:p>
            <a:r>
              <a:rPr lang="en-GB" b="1" dirty="0">
                <a:solidFill>
                  <a:srgbClr val="FF0000"/>
                </a:solidFill>
              </a:rPr>
              <a:t>Share Results with Stakeholders</a:t>
            </a:r>
            <a:r>
              <a:rPr lang="en-GB" dirty="0"/>
              <a:t>: Sharing M&amp;E results with stakeholders, such as staff, funders, and beneficiaries, can help to build buy-in and support for policy improvement efforts.</a:t>
            </a:r>
          </a:p>
          <a:p>
            <a:r>
              <a:rPr lang="en-GB" b="1" dirty="0">
                <a:solidFill>
                  <a:srgbClr val="FF0000"/>
                </a:solidFill>
              </a:rPr>
              <a:t>Build Accountability</a:t>
            </a:r>
            <a:r>
              <a:rPr lang="en-GB" dirty="0"/>
              <a:t>: M&amp;E results can help to build accountability for program outcomes. By tracking policy performance over time, staff can demonstrate progress toward policy goals and justify resource allocation decisions.</a:t>
            </a:r>
          </a:p>
          <a:p>
            <a:r>
              <a:rPr lang="en-GB" b="1" dirty="0">
                <a:solidFill>
                  <a:srgbClr val="FF0000"/>
                </a:solidFill>
              </a:rPr>
              <a:t>Learn and Adapt</a:t>
            </a:r>
            <a:r>
              <a:rPr lang="en-GB" dirty="0"/>
              <a:t>: M&amp;E results can provide a learning opportunity for program staff. By </a:t>
            </a:r>
            <a:r>
              <a:rPr lang="en-GB" dirty="0" err="1"/>
              <a:t>analyzing</a:t>
            </a:r>
            <a:r>
              <a:rPr lang="en-GB" dirty="0"/>
              <a:t> the data and identifying what worked and what did not work, staff can adapt policy strategies and make improvements over time.</a:t>
            </a:r>
          </a:p>
          <a:p>
            <a:endParaRPr lang="en-US" dirty="0"/>
          </a:p>
        </p:txBody>
      </p:sp>
    </p:spTree>
    <p:extLst>
      <p:ext uri="{BB962C8B-B14F-4D97-AF65-F5344CB8AC3E}">
        <p14:creationId xmlns:p14="http://schemas.microsoft.com/office/powerpoint/2010/main" val="41583197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9BFE8-8730-1A64-3E4C-2AB0C4E80768}"/>
              </a:ext>
            </a:extLst>
          </p:cNvPr>
          <p:cNvSpPr>
            <a:spLocks noGrp="1"/>
          </p:cNvSpPr>
          <p:nvPr>
            <p:ph type="title"/>
          </p:nvPr>
        </p:nvSpPr>
        <p:spPr>
          <a:xfrm>
            <a:off x="2589213" y="1792225"/>
            <a:ext cx="7915754" cy="1261871"/>
          </a:xfrm>
        </p:spPr>
        <p:txBody>
          <a:bodyPr/>
          <a:lstStyle/>
          <a:p>
            <a:pPr algn="ctr"/>
            <a:r>
              <a:rPr lang="en-GB" b="1" dirty="0">
                <a:solidFill>
                  <a:srgbClr val="FF0000"/>
                </a:solidFill>
              </a:rPr>
              <a:t>END</a:t>
            </a:r>
            <a:endParaRPr lang="en-US" b="1" dirty="0">
              <a:solidFill>
                <a:srgbClr val="FF0000"/>
              </a:solidFill>
            </a:endParaRPr>
          </a:p>
        </p:txBody>
      </p:sp>
      <p:sp>
        <p:nvSpPr>
          <p:cNvPr id="3" name="Text Placeholder 2">
            <a:extLst>
              <a:ext uri="{FF2B5EF4-FFF2-40B4-BE49-F238E27FC236}">
                <a16:creationId xmlns:a16="http://schemas.microsoft.com/office/drawing/2014/main" id="{C3C69DD4-016D-1B2F-45FB-FAC5B99A6B28}"/>
              </a:ext>
            </a:extLst>
          </p:cNvPr>
          <p:cNvSpPr>
            <a:spLocks noGrp="1"/>
          </p:cNvSpPr>
          <p:nvPr>
            <p:ph type="body" sz="half" idx="2"/>
          </p:nvPr>
        </p:nvSpPr>
        <p:spPr>
          <a:xfrm>
            <a:off x="1828800" y="3218688"/>
            <a:ext cx="9675813" cy="2692534"/>
          </a:xfrm>
        </p:spPr>
        <p:txBody>
          <a:bodyPr>
            <a:normAutofit/>
          </a:bodyPr>
          <a:lstStyle/>
          <a:p>
            <a:r>
              <a:rPr lang="en-GB" b="1" dirty="0">
                <a:solidFill>
                  <a:srgbClr val="FF0000"/>
                </a:solidFill>
              </a:rPr>
              <a:t>Conclusions</a:t>
            </a:r>
          </a:p>
          <a:p>
            <a:pPr>
              <a:buAutoNum type="arabicPeriod"/>
            </a:pPr>
            <a:r>
              <a:rPr lang="en-GB" b="1" dirty="0"/>
              <a:t>All steps in the process are interconnected and feed into each other.</a:t>
            </a:r>
          </a:p>
          <a:p>
            <a:pPr>
              <a:buAutoNum type="arabicPeriod"/>
            </a:pPr>
            <a:r>
              <a:rPr lang="en-GB" b="1"/>
              <a:t>Evaluation </a:t>
            </a:r>
            <a:r>
              <a:rPr lang="en-GB" b="1" dirty="0"/>
              <a:t>feeds all the other steps in the process.</a:t>
            </a:r>
          </a:p>
          <a:p>
            <a:pPr>
              <a:buAutoNum type="arabicPeriod"/>
            </a:pPr>
            <a:r>
              <a:rPr lang="en-GB" b="1" dirty="0"/>
              <a:t>Stakeholder engagement and participation is relevant at all stages of the PPA process</a:t>
            </a:r>
          </a:p>
          <a:p>
            <a:pPr>
              <a:buAutoNum type="arabicPeriod"/>
            </a:pPr>
            <a:r>
              <a:rPr lang="en-GB" b="1" dirty="0"/>
              <a:t>A well formulated policy will fail if not effectively implemented.</a:t>
            </a:r>
          </a:p>
          <a:p>
            <a:pPr>
              <a:buAutoNum type="arabicPeriod"/>
            </a:pPr>
            <a:r>
              <a:rPr lang="en-GB" b="1" dirty="0"/>
              <a:t>Objectives and goals are the key coordinates in the entire process</a:t>
            </a:r>
          </a:p>
          <a:p>
            <a:pPr>
              <a:buAutoNum type="arabicPeriod"/>
            </a:pPr>
            <a:endParaRPr lang="en-US" b="1" dirty="0"/>
          </a:p>
        </p:txBody>
      </p:sp>
    </p:spTree>
    <p:extLst>
      <p:ext uri="{BB962C8B-B14F-4D97-AF65-F5344CB8AC3E}">
        <p14:creationId xmlns:p14="http://schemas.microsoft.com/office/powerpoint/2010/main" val="1993985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67623"/>
          </a:xfrm>
        </p:spPr>
        <p:txBody>
          <a:bodyPr/>
          <a:lstStyle/>
          <a:p>
            <a:r>
              <a:rPr lang="en-GB" b="1" dirty="0"/>
              <a:t>Overview </a:t>
            </a:r>
            <a:endParaRPr lang="en-US" b="1" dirty="0"/>
          </a:p>
        </p:txBody>
      </p:sp>
      <p:sp>
        <p:nvSpPr>
          <p:cNvPr id="3" name="Content Placeholder 2"/>
          <p:cNvSpPr>
            <a:spLocks noGrp="1"/>
          </p:cNvSpPr>
          <p:nvPr>
            <p:ph idx="1"/>
          </p:nvPr>
        </p:nvSpPr>
        <p:spPr>
          <a:xfrm>
            <a:off x="1623848" y="1734207"/>
            <a:ext cx="9880764" cy="4412593"/>
          </a:xfrm>
        </p:spPr>
        <p:txBody>
          <a:bodyPr>
            <a:noAutofit/>
          </a:bodyPr>
          <a:lstStyle/>
          <a:p>
            <a:pPr algn="just"/>
            <a:r>
              <a:rPr lang="en-GB" sz="2000" dirty="0"/>
              <a:t>Policy implementation is a crucial step in the policy-making process. </a:t>
            </a:r>
          </a:p>
          <a:p>
            <a:pPr algn="just"/>
            <a:r>
              <a:rPr lang="en-US" sz="2000" dirty="0"/>
              <a:t> </a:t>
            </a:r>
            <a:r>
              <a:rPr lang="en-US" sz="2000" b="1" dirty="0">
                <a:cs typeface="Times New Roman" panose="02020603050405020304" pitchFamily="18" charset="0"/>
              </a:rPr>
              <a:t>Policy implementation </a:t>
            </a:r>
            <a:r>
              <a:rPr lang="en-US" sz="2000" dirty="0">
                <a:cs typeface="Times New Roman" panose="02020603050405020304" pitchFamily="18" charset="0"/>
              </a:rPr>
              <a:t>refers to the process of carrying out or putting into action a policy that has been developed and approved by a government, organization, or other governing body. </a:t>
            </a:r>
          </a:p>
          <a:p>
            <a:pPr algn="just"/>
            <a:r>
              <a:rPr lang="en-US" sz="2000" dirty="0">
                <a:cs typeface="Times New Roman" panose="02020603050405020304" pitchFamily="18" charset="0"/>
              </a:rPr>
              <a:t>It is the process of translating a policy into specific actions and presumptions, projects and programs or regulations (Okoli and Onah,2003).</a:t>
            </a:r>
          </a:p>
          <a:p>
            <a:pPr algn="just"/>
            <a:r>
              <a:rPr lang="en-US" sz="2000" dirty="0" err="1">
                <a:cs typeface="Times New Roman" panose="02020603050405020304" pitchFamily="18" charset="0"/>
              </a:rPr>
              <a:t>Ajaegbu</a:t>
            </a:r>
            <a:r>
              <a:rPr lang="en-US" sz="2000" dirty="0">
                <a:cs typeface="Times New Roman" panose="02020603050405020304" pitchFamily="18" charset="0"/>
              </a:rPr>
              <a:t> and Eze (2010) refers to it as the process and activities involved in the application, effectuation and administration of policy.</a:t>
            </a:r>
          </a:p>
        </p:txBody>
      </p:sp>
    </p:spTree>
    <p:extLst>
      <p:ext uri="{BB962C8B-B14F-4D97-AF65-F5344CB8AC3E}">
        <p14:creationId xmlns:p14="http://schemas.microsoft.com/office/powerpoint/2010/main" val="3007393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5600" y="624110"/>
            <a:ext cx="9879013" cy="890654"/>
          </a:xfrm>
        </p:spPr>
        <p:txBody>
          <a:bodyPr>
            <a:normAutofit fontScale="90000"/>
          </a:bodyPr>
          <a:lstStyle/>
          <a:p>
            <a:r>
              <a:rPr lang="en-US" b="1" dirty="0"/>
              <a:t>Conditions for Effective policy Implementation </a:t>
            </a:r>
          </a:p>
        </p:txBody>
      </p:sp>
      <p:sp>
        <p:nvSpPr>
          <p:cNvPr id="3" name="Content Placeholder 2"/>
          <p:cNvSpPr>
            <a:spLocks noGrp="1"/>
          </p:cNvSpPr>
          <p:nvPr>
            <p:ph idx="1"/>
          </p:nvPr>
        </p:nvSpPr>
        <p:spPr>
          <a:xfrm>
            <a:off x="2355273" y="1514764"/>
            <a:ext cx="9149339" cy="4396458"/>
          </a:xfrm>
        </p:spPr>
        <p:txBody>
          <a:bodyPr>
            <a:normAutofit/>
          </a:bodyPr>
          <a:lstStyle/>
          <a:p>
            <a:r>
              <a:rPr lang="en-US" sz="2000" dirty="0">
                <a:latin typeface="Times New Roman" panose="02020603050405020304" pitchFamily="18" charset="0"/>
                <a:cs typeface="Times New Roman" panose="02020603050405020304" pitchFamily="18" charset="0"/>
              </a:rPr>
              <a:t>Planning, coordination, and monitoring to ensure that the policy goals are achieved, and the intended outcomes are realized. Find out what affects the success of policies. </a:t>
            </a:r>
          </a:p>
          <a:p>
            <a:r>
              <a:rPr lang="en-US" sz="2000" dirty="0">
                <a:latin typeface="Times New Roman" panose="02020603050405020304" pitchFamily="18" charset="0"/>
                <a:cs typeface="Times New Roman" panose="02020603050405020304" pitchFamily="18" charset="0"/>
              </a:rPr>
              <a:t>It is essential for policymakers to continuously evaluate and adjust the implementation process to address any challenges or obstacles that may arise. </a:t>
            </a:r>
          </a:p>
          <a:p>
            <a:r>
              <a:rPr lang="en-US" sz="2000" dirty="0">
                <a:latin typeface="Times New Roman" panose="02020603050405020304" pitchFamily="18" charset="0"/>
                <a:cs typeface="Times New Roman" panose="02020603050405020304" pitchFamily="18" charset="0"/>
              </a:rPr>
              <a:t>Additionally, transparency, communication, and stakeholder engagement are critical factors in successful policy implementation to ensure buy-in and support from all relevant parties.</a:t>
            </a:r>
          </a:p>
          <a:p>
            <a:pPr marL="0" indent="0">
              <a:buNone/>
            </a:pPr>
            <a:endParaRPr lang="en-US" dirty="0"/>
          </a:p>
        </p:txBody>
      </p:sp>
    </p:spTree>
    <p:extLst>
      <p:ext uri="{BB962C8B-B14F-4D97-AF65-F5344CB8AC3E}">
        <p14:creationId xmlns:p14="http://schemas.microsoft.com/office/powerpoint/2010/main" val="1619151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6059" y="624110"/>
            <a:ext cx="9348553" cy="976090"/>
          </a:xfrm>
        </p:spPr>
        <p:txBody>
          <a:bodyPr/>
          <a:lstStyle/>
          <a:p>
            <a:r>
              <a:rPr lang="en-US" b="1" dirty="0"/>
              <a:t>Key Components and Activities</a:t>
            </a:r>
          </a:p>
        </p:txBody>
      </p:sp>
      <p:sp>
        <p:nvSpPr>
          <p:cNvPr id="3" name="Content Placeholder 2"/>
          <p:cNvSpPr>
            <a:spLocks noGrp="1"/>
          </p:cNvSpPr>
          <p:nvPr>
            <p:ph idx="1"/>
          </p:nvPr>
        </p:nvSpPr>
        <p:spPr>
          <a:xfrm>
            <a:off x="1848051" y="1600200"/>
            <a:ext cx="9656561" cy="4633690"/>
          </a:xfrm>
        </p:spPr>
        <p:txBody>
          <a:bodyPr>
            <a:normAutofit fontScale="92500"/>
          </a:bodyPr>
          <a:lstStyle/>
          <a:p>
            <a:pPr marL="0" indent="0" algn="just">
              <a:buNone/>
            </a:pPr>
            <a:r>
              <a:rPr lang="en-US" sz="2400" b="1" dirty="0">
                <a:cs typeface="Times New Roman" panose="02020603050405020304" pitchFamily="18" charset="0"/>
              </a:rPr>
              <a:t>A variety of activities are involved in policy implementation they may include; </a:t>
            </a:r>
          </a:p>
          <a:p>
            <a:pPr algn="just"/>
            <a:r>
              <a:rPr lang="en-US" sz="2400" dirty="0">
                <a:cs typeface="Times New Roman" panose="02020603050405020304" pitchFamily="18" charset="0"/>
              </a:rPr>
              <a:t>Defining and understanding policy objectives and goals. This involves clearly defining the goals and objectives of the policy.</a:t>
            </a:r>
          </a:p>
          <a:p>
            <a:pPr algn="just"/>
            <a:r>
              <a:rPr lang="en-US" sz="2400" dirty="0">
                <a:cs typeface="Times New Roman" panose="02020603050405020304" pitchFamily="18" charset="0"/>
              </a:rPr>
              <a:t>Prioritizing and sequencing of tasks based on their importance and urgency, and determining the order in which tasks should be completed to achieve the desired goals.</a:t>
            </a:r>
          </a:p>
          <a:p>
            <a:pPr algn="just"/>
            <a:r>
              <a:rPr lang="en-US" sz="2400" dirty="0">
                <a:cs typeface="Times New Roman" panose="02020603050405020304" pitchFamily="18" charset="0"/>
              </a:rPr>
              <a:t>Determining time, people, money, and infrastructure (resources) required. Implementing a policy requires adequate resources in terms of time, personnel, funding, and infrastructure. It is essential to identify and locate the sources of these resources to ensure the successful implementation of the policy.</a:t>
            </a:r>
          </a:p>
          <a:p>
            <a:pPr algn="just"/>
            <a:endParaRPr lang="en-US" sz="2400" dirty="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2727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2925" y="404262"/>
            <a:ext cx="8911687" cy="895150"/>
          </a:xfrm>
        </p:spPr>
        <p:txBody>
          <a:bodyPr/>
          <a:lstStyle/>
          <a:p>
            <a:r>
              <a:rPr lang="en-GB" b="1" dirty="0"/>
              <a:t>Key Components and Activities</a:t>
            </a:r>
            <a:endParaRPr lang="en-US" b="1" dirty="0"/>
          </a:p>
        </p:txBody>
      </p:sp>
      <p:sp>
        <p:nvSpPr>
          <p:cNvPr id="5" name="Content Placeholder 4"/>
          <p:cNvSpPr>
            <a:spLocks noGrp="1"/>
          </p:cNvSpPr>
          <p:nvPr>
            <p:ph idx="1"/>
          </p:nvPr>
        </p:nvSpPr>
        <p:spPr>
          <a:xfrm>
            <a:off x="1625600" y="1299412"/>
            <a:ext cx="9879012" cy="5249170"/>
          </a:xfrm>
        </p:spPr>
        <p:txBody>
          <a:bodyPr>
            <a:noAutofit/>
          </a:bodyPr>
          <a:lstStyle/>
          <a:p>
            <a:pPr algn="just"/>
            <a:r>
              <a:rPr lang="en-US" sz="2000" dirty="0">
                <a:cs typeface="Times New Roman" panose="02020603050405020304" pitchFamily="18" charset="0"/>
              </a:rPr>
              <a:t>Allocating and disbursing funds, </a:t>
            </a:r>
          </a:p>
          <a:p>
            <a:pPr algn="just"/>
            <a:r>
              <a:rPr lang="en-US" sz="2000" dirty="0">
                <a:cs typeface="Times New Roman" panose="02020603050405020304" pitchFamily="18" charset="0"/>
              </a:rPr>
              <a:t>Issuing and enforcing directives, </a:t>
            </a:r>
          </a:p>
          <a:p>
            <a:pPr algn="just"/>
            <a:r>
              <a:rPr lang="en-US" sz="2000" dirty="0">
                <a:cs typeface="Times New Roman" panose="02020603050405020304" pitchFamily="18" charset="0"/>
              </a:rPr>
              <a:t>Signing contracts, </a:t>
            </a:r>
          </a:p>
          <a:p>
            <a:pPr algn="just"/>
            <a:r>
              <a:rPr lang="en-GB" sz="2000" dirty="0">
                <a:cs typeface="Times New Roman" panose="02020603050405020304" pitchFamily="18" charset="0"/>
              </a:rPr>
              <a:t>Forecasting expected policy outcomes: It is important to anticipate the potential outcomes and impacts of a policy once it is implemented. </a:t>
            </a:r>
          </a:p>
          <a:p>
            <a:pPr algn="just"/>
            <a:r>
              <a:rPr lang="en-GB" sz="2000" dirty="0">
                <a:cs typeface="Times New Roman" panose="02020603050405020304" pitchFamily="18" charset="0"/>
              </a:rPr>
              <a:t>Conducting data and thorough analysis of problems, and research to predict the effects of the policy on various stakeholders and the broader society.</a:t>
            </a:r>
          </a:p>
          <a:p>
            <a:pPr algn="just"/>
            <a:r>
              <a:rPr lang="en-US" sz="2000" dirty="0">
                <a:cs typeface="Times New Roman" panose="02020603050405020304" pitchFamily="18" charset="0"/>
              </a:rPr>
              <a:t>Assigning personnel, setting committees and commissions, assigning duties and responsibilities.</a:t>
            </a:r>
          </a:p>
          <a:p>
            <a:pPr algn="just"/>
            <a:r>
              <a:rPr lang="en-US" sz="2000" dirty="0">
                <a:cs typeface="Times New Roman" panose="02020603050405020304" pitchFamily="18" charset="0"/>
              </a:rPr>
              <a:t>Procurement of required goods or inputs</a:t>
            </a:r>
          </a:p>
          <a:p>
            <a:pPr algn="just"/>
            <a:r>
              <a:rPr lang="en-US" sz="2000" dirty="0">
                <a:cs typeface="Times New Roman" panose="02020603050405020304" pitchFamily="18" charset="0"/>
              </a:rPr>
              <a:t>Monitoring progress and making any necessary adjustments to ensure successful implementation.</a:t>
            </a:r>
          </a:p>
        </p:txBody>
      </p:sp>
    </p:spTree>
    <p:extLst>
      <p:ext uri="{BB962C8B-B14F-4D97-AF65-F5344CB8AC3E}">
        <p14:creationId xmlns:p14="http://schemas.microsoft.com/office/powerpoint/2010/main" val="2139442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Understanding objectives</a:t>
            </a:r>
          </a:p>
        </p:txBody>
      </p:sp>
      <p:sp>
        <p:nvSpPr>
          <p:cNvPr id="3" name="Content Placeholder 2"/>
          <p:cNvSpPr>
            <a:spLocks noGrp="1"/>
          </p:cNvSpPr>
          <p:nvPr>
            <p:ph idx="1"/>
          </p:nvPr>
        </p:nvSpPr>
        <p:spPr>
          <a:xfrm>
            <a:off x="1463040" y="1773141"/>
            <a:ext cx="10041572" cy="4138081"/>
          </a:xfrm>
        </p:spPr>
        <p:txBody>
          <a:bodyPr>
            <a:normAutofit/>
          </a:bodyPr>
          <a:lstStyle/>
          <a:p>
            <a:pPr algn="just"/>
            <a:r>
              <a:rPr lang="en-US" sz="2400" dirty="0">
                <a:solidFill>
                  <a:srgbClr val="000000"/>
                </a:solidFill>
                <a:latin typeface="Times New Roman" panose="02020603050405020304" pitchFamily="18" charset="0"/>
                <a:cs typeface="Times New Roman" panose="02020603050405020304" pitchFamily="18" charset="0"/>
              </a:rPr>
              <a:t>Understanding</a:t>
            </a:r>
            <a:r>
              <a:rPr lang="en-US" sz="2400" b="0" i="0" dirty="0">
                <a:solidFill>
                  <a:srgbClr val="000000"/>
                </a:solidFill>
                <a:effectLst/>
                <a:latin typeface="Times New Roman" panose="02020603050405020304" pitchFamily="18" charset="0"/>
                <a:cs typeface="Times New Roman" panose="02020603050405020304" pitchFamily="18" charset="0"/>
              </a:rPr>
              <a:t> objectives in policy implementation is crucial </a:t>
            </a:r>
            <a:r>
              <a:rPr lang="en-US" sz="2400" dirty="0">
                <a:solidFill>
                  <a:srgbClr val="000000"/>
                </a:solidFill>
                <a:latin typeface="Times New Roman" panose="02020603050405020304" pitchFamily="18" charset="0"/>
                <a:cs typeface="Times New Roman" panose="02020603050405020304" pitchFamily="18" charset="0"/>
              </a:rPr>
              <a:t>as they </a:t>
            </a:r>
            <a:r>
              <a:rPr lang="en-US" sz="2400" b="0" i="0" dirty="0">
                <a:solidFill>
                  <a:srgbClr val="000000"/>
                </a:solidFill>
                <a:effectLst/>
                <a:latin typeface="Times New Roman" panose="02020603050405020304" pitchFamily="18" charset="0"/>
                <a:cs typeface="Times New Roman" panose="02020603050405020304" pitchFamily="18" charset="0"/>
              </a:rPr>
              <a:t>provide clear direction and measures of </a:t>
            </a:r>
            <a:r>
              <a:rPr lang="en-US" sz="2400" dirty="0">
                <a:solidFill>
                  <a:srgbClr val="000000"/>
                </a:solidFill>
                <a:latin typeface="Times New Roman" panose="02020603050405020304" pitchFamily="18" charset="0"/>
                <a:cs typeface="Times New Roman" panose="02020603050405020304" pitchFamily="18" charset="0"/>
              </a:rPr>
              <a:t>policy </a:t>
            </a:r>
            <a:r>
              <a:rPr lang="en-US" sz="2400" b="0" i="0" dirty="0">
                <a:solidFill>
                  <a:srgbClr val="000000"/>
                </a:solidFill>
                <a:effectLst/>
                <a:latin typeface="Times New Roman" panose="02020603050405020304" pitchFamily="18" charset="0"/>
                <a:cs typeface="Times New Roman" panose="02020603050405020304" pitchFamily="18" charset="0"/>
              </a:rPr>
              <a:t>success. </a:t>
            </a:r>
          </a:p>
          <a:p>
            <a:pPr algn="just"/>
            <a:r>
              <a:rPr lang="en-US" sz="2400" b="0" i="0" dirty="0">
                <a:solidFill>
                  <a:srgbClr val="000000"/>
                </a:solidFill>
                <a:effectLst/>
                <a:latin typeface="Times New Roman" panose="02020603050405020304" pitchFamily="18" charset="0"/>
                <a:cs typeface="Times New Roman" panose="02020603050405020304" pitchFamily="18" charset="0"/>
              </a:rPr>
              <a:t>They help in identifying the desired outcomes of the policy, outlining the steps needed to achieve them, and monitoring progress along the way. </a:t>
            </a:r>
          </a:p>
          <a:p>
            <a:pPr algn="just"/>
            <a:r>
              <a:rPr lang="en-US" sz="2400" b="0" i="0" dirty="0">
                <a:solidFill>
                  <a:srgbClr val="000000"/>
                </a:solidFill>
                <a:effectLst/>
                <a:latin typeface="Times New Roman" panose="02020603050405020304" pitchFamily="18" charset="0"/>
                <a:cs typeface="Times New Roman" panose="02020603050405020304" pitchFamily="18" charset="0"/>
              </a:rPr>
              <a:t>Regular review and evaluation of objectives are also important to make any necessary adjustments for effective policy implementation.</a:t>
            </a:r>
          </a:p>
          <a:p>
            <a:pPr marL="0" indent="0">
              <a:buNone/>
            </a:pPr>
            <a:br>
              <a:rPr lang="en-US" dirty="0"/>
            </a:br>
            <a:endParaRPr lang="en-US" dirty="0"/>
          </a:p>
        </p:txBody>
      </p:sp>
    </p:spTree>
    <p:extLst>
      <p:ext uri="{BB962C8B-B14F-4D97-AF65-F5344CB8AC3E}">
        <p14:creationId xmlns:p14="http://schemas.microsoft.com/office/powerpoint/2010/main" val="1506906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23427"/>
          </a:xfrm>
        </p:spPr>
        <p:txBody>
          <a:bodyPr/>
          <a:lstStyle/>
          <a:p>
            <a:r>
              <a:rPr lang="en-US" b="1" dirty="0"/>
              <a:t>Setting priorities</a:t>
            </a:r>
          </a:p>
        </p:txBody>
      </p:sp>
      <p:sp>
        <p:nvSpPr>
          <p:cNvPr id="3" name="Content Placeholder 2"/>
          <p:cNvSpPr>
            <a:spLocks noGrp="1"/>
          </p:cNvSpPr>
          <p:nvPr>
            <p:ph idx="1"/>
          </p:nvPr>
        </p:nvSpPr>
        <p:spPr>
          <a:xfrm>
            <a:off x="1542553" y="1481328"/>
            <a:ext cx="9962059" cy="4429894"/>
          </a:xfrm>
        </p:spPr>
        <p:txBody>
          <a:bodyPr>
            <a:normAutofit/>
          </a:bodyPr>
          <a:lstStyle/>
          <a:p>
            <a:r>
              <a:rPr lang="en-US" dirty="0">
                <a:cs typeface="Times New Roman" panose="02020603050405020304" pitchFamily="18" charset="0"/>
              </a:rPr>
              <a:t>Priority setting in policy implementation refers to the process of determining which policies or programs should be given precedence in terms of resources, time, and attention. </a:t>
            </a:r>
          </a:p>
          <a:p>
            <a:r>
              <a:rPr lang="en-US" dirty="0">
                <a:cs typeface="Times New Roman" panose="02020603050405020304" pitchFamily="18" charset="0"/>
              </a:rPr>
              <a:t>This process involves identifying the most pressing issues or goals that the policy aims to address and deciding how to allocate the available resources in order to achieve those goals effectively.</a:t>
            </a:r>
          </a:p>
          <a:p>
            <a:r>
              <a:rPr lang="en-US" dirty="0">
                <a:cs typeface="Times New Roman" panose="02020603050405020304" pitchFamily="18" charset="0"/>
              </a:rPr>
              <a:t>There are several factors that can influence priority setting in policy implementation, including political considerations, public opinion, available resources, stakeholder interests, and the urgency of the issue at hand. </a:t>
            </a:r>
          </a:p>
          <a:p>
            <a:r>
              <a:rPr lang="en-US" dirty="0">
                <a:cs typeface="Times New Roman" panose="02020603050405020304" pitchFamily="18" charset="0"/>
              </a:rPr>
              <a:t>In some cases, policies may be prioritized based on their potential impact on the population, the cost-effectiveness of the intervention, or the feasibility of implementation.</a:t>
            </a:r>
          </a:p>
          <a:p>
            <a:pPr marL="0" indent="0">
              <a:buNone/>
            </a:pPr>
            <a:endParaRPr lang="en-US" dirty="0"/>
          </a:p>
        </p:txBody>
      </p:sp>
    </p:spTree>
    <p:extLst>
      <p:ext uri="{BB962C8B-B14F-4D97-AF65-F5344CB8AC3E}">
        <p14:creationId xmlns:p14="http://schemas.microsoft.com/office/powerpoint/2010/main" val="672065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55308"/>
          </a:xfrm>
        </p:spPr>
        <p:txBody>
          <a:bodyPr/>
          <a:lstStyle/>
          <a:p>
            <a:r>
              <a:rPr lang="en-US" b="1" dirty="0"/>
              <a:t>Priorities continued</a:t>
            </a:r>
          </a:p>
        </p:txBody>
      </p:sp>
      <p:sp>
        <p:nvSpPr>
          <p:cNvPr id="3" name="Content Placeholder 2"/>
          <p:cNvSpPr>
            <a:spLocks noGrp="1"/>
          </p:cNvSpPr>
          <p:nvPr>
            <p:ph idx="1"/>
          </p:nvPr>
        </p:nvSpPr>
        <p:spPr>
          <a:xfrm>
            <a:off x="1502797" y="1459345"/>
            <a:ext cx="10001815" cy="4544291"/>
          </a:xfrm>
        </p:spPr>
        <p:txBody>
          <a:bodyPr>
            <a:normAutofit/>
          </a:bodyPr>
          <a:lstStyle/>
          <a:p>
            <a:pPr algn="just"/>
            <a:r>
              <a:rPr lang="en-US" dirty="0">
                <a:cs typeface="Times New Roman" panose="02020603050405020304" pitchFamily="18" charset="0"/>
              </a:rPr>
              <a:t>Effective priority setting in policy implementation requires careful consideration of these factors, as well as clear communication and coordination among relevant stakeholders. </a:t>
            </a:r>
          </a:p>
          <a:p>
            <a:pPr algn="just"/>
            <a:r>
              <a:rPr lang="en-US" dirty="0">
                <a:cs typeface="Times New Roman" panose="02020603050405020304" pitchFamily="18" charset="0"/>
              </a:rPr>
              <a:t>It is essential to ensure that priorities are aligned with the overall goals and objectives of the policy, and that resources are allocated in a way that maximizes impact and promotes sustainability.</a:t>
            </a:r>
          </a:p>
          <a:p>
            <a:pPr algn="just"/>
            <a:r>
              <a:rPr lang="en-US" dirty="0">
                <a:cs typeface="Times New Roman" panose="02020603050405020304" pitchFamily="18" charset="0"/>
              </a:rPr>
              <a:t>Priority setting in policy implementation is crucial for ensuring that limited resources are used efficiently and effectively to address the most important issues facing a given population or community. </a:t>
            </a:r>
          </a:p>
          <a:p>
            <a:pPr algn="just"/>
            <a:r>
              <a:rPr lang="en-US" dirty="0">
                <a:cs typeface="Times New Roman" panose="02020603050405020304" pitchFamily="18" charset="0"/>
              </a:rPr>
              <a:t>By carefully prioritizing policies and programs, policymakers can work towards achieving meaningful and sustainable outcomes that benefit the overall well-being of society.</a:t>
            </a:r>
          </a:p>
          <a:p>
            <a:endParaRPr lang="en-US" dirty="0"/>
          </a:p>
        </p:txBody>
      </p:sp>
    </p:spTree>
    <p:extLst>
      <p:ext uri="{BB962C8B-B14F-4D97-AF65-F5344CB8AC3E}">
        <p14:creationId xmlns:p14="http://schemas.microsoft.com/office/powerpoint/2010/main" val="974707084"/>
      </p:ext>
    </p:extLst>
  </p:cSld>
  <p:clrMapOvr>
    <a:masterClrMapping/>
  </p:clrMapOvr>
</p:sld>
</file>

<file path=ppt/theme/theme1.xml><?xml version="1.0" encoding="utf-8"?>
<a:theme xmlns:a="http://schemas.openxmlformats.org/drawingml/2006/main" name="Wisp">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8135</TotalTime>
  <Words>2700</Words>
  <Application>Microsoft Office PowerPoint</Application>
  <PresentationFormat>Widescreen</PresentationFormat>
  <Paragraphs>150</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Century Gothic</vt:lpstr>
      <vt:lpstr>Times New Roman</vt:lpstr>
      <vt:lpstr>Wingdings 3</vt:lpstr>
      <vt:lpstr>Wisp</vt:lpstr>
      <vt:lpstr>Steps in the Public Policy Analysis Process: Implementation, Monitoring &amp; Evaluation</vt:lpstr>
      <vt:lpstr>Policy implementation</vt:lpstr>
      <vt:lpstr>Overview </vt:lpstr>
      <vt:lpstr>Conditions for Effective policy Implementation </vt:lpstr>
      <vt:lpstr>Key Components and Activities</vt:lpstr>
      <vt:lpstr>Key Components and Activities</vt:lpstr>
      <vt:lpstr>Understanding objectives</vt:lpstr>
      <vt:lpstr>Setting priorities</vt:lpstr>
      <vt:lpstr>Priorities continued</vt:lpstr>
      <vt:lpstr>Resource Determination.</vt:lpstr>
      <vt:lpstr>Resource Determination….</vt:lpstr>
      <vt:lpstr>Obstacles to effective policy implementation</vt:lpstr>
      <vt:lpstr>Measures to achieve effective policy implementation.</vt:lpstr>
      <vt:lpstr>Policy Monitoring and Evaluation</vt:lpstr>
      <vt:lpstr>Overview</vt:lpstr>
      <vt:lpstr>What do we Monitor and Evaluate?</vt:lpstr>
      <vt:lpstr>How do we Monitor and Evaluate?</vt:lpstr>
      <vt:lpstr>Why Monitor and Evaluate? </vt:lpstr>
      <vt:lpstr>Tools of Data Collection</vt:lpstr>
      <vt:lpstr>Evaluation tools</vt:lpstr>
      <vt:lpstr>Data Analysis Methods </vt:lpstr>
      <vt:lpstr>Designing a Monitoring and Evaluation Plan </vt:lpstr>
      <vt:lpstr>Designing a Monitoring and Evaluation Plan…. </vt:lpstr>
      <vt:lpstr>Purpose of M &amp; E </vt:lpstr>
      <vt:lpstr>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implementation</dc:title>
  <dc:creator>HP</dc:creator>
  <cp:lastModifiedBy>hp</cp:lastModifiedBy>
  <cp:revision>73</cp:revision>
  <dcterms:created xsi:type="dcterms:W3CDTF">2024-03-21T08:17:39Z</dcterms:created>
  <dcterms:modified xsi:type="dcterms:W3CDTF">2025-09-17T19:46:57Z</dcterms:modified>
</cp:coreProperties>
</file>