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8" d="100"/>
          <a:sy n="108" d="100"/>
        </p:scale>
        <p:origin x="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200" b="0" i="0" u="none" strike="noStrike">
                <a:solidFill>
                  <a:srgbClr val="16323A"/>
                </a:solidFill>
                <a:latin typeface="Calibri"/>
              </a:defRPr>
            </a:pPr>
            <a:r>
              <a:rPr lang="en-GB" sz="1200" b="0" i="0" u="none" strike="noStrike">
                <a:solidFill>
                  <a:srgbClr val="16323A"/>
                </a:solidFill>
                <a:latin typeface="Calibri"/>
              </a:rPr>
              <a:t>Net present benefit (illustrative, UGX bn)</a:t>
            </a:r>
          </a:p>
        </c:rich>
      </c:tx>
      <c:overlay val="0"/>
    </c:title>
    <c:autoTitleDeleted val="0"/>
    <c:plotArea>
      <c:layout/>
      <c:barChart>
        <c:barDir val="bar"/>
        <c:grouping val="clustered"/>
        <c:varyColors val="0"/>
        <c:ser>
          <c:idx val="0"/>
          <c:order val="0"/>
          <c:tx>
            <c:strRef>
              <c:f>Sheet1!$B$1</c:f>
              <c:strCache>
                <c:ptCount val="1"/>
                <c:pt idx="0">
                  <c:v>Net benefit</c:v>
                </c:pt>
              </c:strCache>
            </c:strRef>
          </c:tx>
          <c:spPr>
            <a:solidFill>
              <a:srgbClr val="1F5F5B"/>
            </a:solidFill>
            <a:effectLst/>
          </c:spPr>
          <c:invertIfNegative val="0"/>
          <c:dLbls>
            <c:numFmt formatCode="#,##0" sourceLinked="0"/>
            <c:spPr>
              <a:noFill/>
              <a:ln>
                <a:noFill/>
              </a:ln>
              <a:effectLst/>
            </c:spPr>
            <c:txPr>
              <a:bodyPr/>
              <a:lstStyle/>
              <a:p>
                <a:pPr>
                  <a:defRPr sz="1000" b="0" i="0" u="none" strike="noStrike">
                    <a:solidFill>
                      <a:srgbClr val="1E2B2F"/>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Status quo</c:v>
                </c:pt>
                <c:pt idx="1">
                  <c:v>Wage subsidy</c:v>
                </c:pt>
                <c:pt idx="2">
                  <c:v>Skills training</c:v>
                </c:pt>
                <c:pt idx="3">
                  <c:v>Startup grants</c:v>
                </c:pt>
              </c:strCache>
            </c:strRef>
          </c:cat>
          <c:val>
            <c:numRef>
              <c:f>Sheet1!$B$2:$B$5</c:f>
              <c:numCache>
                <c:formatCode>General</c:formatCode>
                <c:ptCount val="4"/>
                <c:pt idx="0">
                  <c:v>0</c:v>
                </c:pt>
                <c:pt idx="1">
                  <c:v>42</c:v>
                </c:pt>
                <c:pt idx="2">
                  <c:v>55</c:v>
                </c:pt>
                <c:pt idx="3">
                  <c:v>18</c:v>
                </c:pt>
              </c:numCache>
            </c:numRef>
          </c:val>
          <c:extLst>
            <c:ext xmlns:c16="http://schemas.microsoft.com/office/drawing/2014/chart" uri="{C3380CC4-5D6E-409C-BE32-E72D297353CC}">
              <c16:uniqueId val="{00000000-3A54-42C2-9283-74EBD52139EF}"/>
            </c:ext>
          </c:extLst>
        </c:ser>
        <c:dLbls>
          <c:showLegendKey val="0"/>
          <c:showVal val="1"/>
          <c:showCatName val="0"/>
          <c:showSerName val="0"/>
          <c:showPercent val="0"/>
          <c:showBubbleSize val="0"/>
        </c:dLbls>
        <c:gapWidth val="150"/>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1E2B2F"/>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t"/>
        <c:majorGridlines>
          <c:spPr>
            <a:ln w="6350" cap="flat">
              <a:solidFill>
                <a:srgbClr val="E3E9E8"/>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900" b="0" i="0" u="none" strike="noStrike">
                <a:solidFill>
                  <a:srgbClr val="5B6B6E"/>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8869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Today we move from doing policy analysis to making it count. An analysis that is not understood, trusted, or delivered at the right moment has little influence. We will cover why we communicate analysis, the process for doing so, how to report methodology transparently, and how to present results so decision-makers can act.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four themes structure the lecture. Stress that communication is not an add-on after the analysis is finished; it shapes how the question is framed, which methods are chosen, and how results are packaged.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Weimer and Vining describe policy analysis as client-oriented advice relevant to public decisions. The purpose of reporting is therefore practical: to help a client decide. But reports also serve democratic accountability, coalition building and learning. Ask students which purpose dominates in their own context, e.g. a ministry memo versus a think-tank report.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Audience analysis is the first discipline of policy communication. Ask: Who is the client? What decision do they face? How much time do they have? What do they already know? A minister may read one page; a peer reviewer will read the annex. Tailor depth, vocabulary and format accordingly.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each step. Emphasise step 3: the Bottom Line Up Front. If you cannot state your key message in one or two sentences, you are not ready to write. Step 5 includes internal quality assurance and, where appropriate, external peer review. Step 6 is often neglected: analysts should be available to brief, respond to questions and track whether the analysis was used.</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analyses produce a family of products from one evidence base: a full report for the record, a brief for the policy community, a memo for the client, and public-facing material. Consistency across products is essential; the numbers must match.</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mirrors the steps of the policy analysis process (e.g. Bardach's Eightfold Path: define the problem, assemble evidence, construct alternatives, select criteria, project outcomes, confront trade-offs, decide, tell your story). The report tells the story of the analysis in a logical order, but the executive summary inverts it, leading with the recommendation.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reader should be able to understand, and ideally reproduce, how you reached your conclusions. Keep the main text short: summarise the method in plain language in the body and put technical detail (equations, model specifications, full data tables) in annexes. Always report limitations honestly; it increases rather than decreases credibility.</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outcomes (or criteria-alternatives) matrix is the workhorse for presenting comparative results. Columns are alternatives, including the status quo; rows are evaluation criteria. Use quantitative values where possible (e.g. cost in UGX billions, jobs created) and colour coding sparingly to guide the eye. The data here are illustrative only. Emphasise that the matrix shows trade-offs; the recommendation must explain how those trade-offs were weighed.</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Results should be easy to find and hard to misunderstand. The chart shows net present benefit by option (illustrative values). Notice the chart is simple: one series, labelled values, no 3D effects. Good practice: write chart titles as findings, e.g. "Skills training yields the highest net benefit". Communicate uncertainty honestly, with ranges or sensitivity results, rather than false precision.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Analysts face tension between client loyalty, professional integrity and the public interest (Weimer &amp; Vining discuss the roles of objective technician, client advocate and issue advocate). Discuss: what should an analyst do if a client asks them to omit an inconvenient finding? Wildavsky's phrase "speaking truth to power" captures the analyst's obligation.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themes. Suggested readings: Bardach &amp; Patashnik, A Practical Guide for Policy Analysis (Eightfold Path, "Tell your story"); Weimer &amp; Vining, Policy Analysis: Concepts and Practice; Dunn, Public Policy Analysis (chapter on communicating policy analysis); Smith, Writing Public Policy. Use the discussion exercise in class or as a short assignment.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323A"/>
        </a:solidFill>
        <a:effectLst/>
      </p:bgPr>
    </p:bg>
    <p:spTree>
      <p:nvGrpSpPr>
        <p:cNvPr id="1" name=""/>
        <p:cNvGrpSpPr/>
        <p:nvPr/>
      </p:nvGrpSpPr>
      <p:grpSpPr>
        <a:xfrm>
          <a:off x="0" y="0"/>
          <a:ext cx="0" cy="0"/>
          <a:chOff x="0" y="0"/>
          <a:chExt cx="0" cy="0"/>
        </a:xfrm>
      </p:grpSpPr>
      <p:pic>
        <p:nvPicPr>
          <p:cNvPr id="3" name="Image 0" descr="preencoded.png"/>
          <p:cNvPicPr>
            <a:picLocks noChangeAspect="1"/>
          </p:cNvPicPr>
          <p:nvPr/>
        </p:nvPicPr>
        <p:blipFill>
          <a:blip r:embed="rId3"/>
          <a:stretch>
            <a:fillRect/>
          </a:stretch>
        </p:blipFill>
        <p:spPr>
          <a:xfrm>
            <a:off x="754380" y="845820"/>
            <a:ext cx="411480" cy="411480"/>
          </a:xfrm>
          <a:prstGeom prst="rect">
            <a:avLst/>
          </a:prstGeom>
        </p:spPr>
      </p:pic>
      <p:sp>
        <p:nvSpPr>
          <p:cNvPr id="4" name="Text 1"/>
          <p:cNvSpPr txBox="1"/>
          <p:nvPr/>
        </p:nvSpPr>
        <p:spPr>
          <a:xfrm>
            <a:off x="548640" y="1645920"/>
            <a:ext cx="7863840" cy="1371600"/>
          </a:xfrm>
          <a:prstGeom prst="rect">
            <a:avLst/>
          </a:prstGeom>
          <a:noFill/>
          <a:ln/>
        </p:spPr>
        <p:txBody>
          <a:bodyPr wrap="square" lIns="0" tIns="0" rIns="0" bIns="0" rtlCol="0" anchor="t"/>
          <a:lstStyle/>
          <a:p>
            <a:pPr marL="0" indent="0">
              <a:buNone/>
            </a:pPr>
            <a:r>
              <a:rPr lang="en-US" sz="3800" b="1" dirty="0">
                <a:solidFill>
                  <a:srgbClr val="FFFFFF"/>
                </a:solidFill>
                <a:latin typeface="Cambria" pitchFamily="34" charset="0"/>
                <a:ea typeface="Cambria" pitchFamily="34" charset="-122"/>
                <a:cs typeface="Cambria" pitchFamily="34" charset="-120"/>
              </a:rPr>
              <a:t>Communicating and Reporting Public Policy Analysis</a:t>
            </a:r>
            <a:endParaRPr lang="en-US" sz="3800" dirty="0"/>
          </a:p>
        </p:txBody>
      </p:sp>
      <p:sp>
        <p:nvSpPr>
          <p:cNvPr id="5" name="Text 2"/>
          <p:cNvSpPr txBox="1"/>
          <p:nvPr/>
        </p:nvSpPr>
        <p:spPr>
          <a:xfrm>
            <a:off x="548640" y="3154680"/>
            <a:ext cx="7863840" cy="411480"/>
          </a:xfrm>
          <a:prstGeom prst="rect">
            <a:avLst/>
          </a:prstGeom>
          <a:noFill/>
          <a:ln/>
        </p:spPr>
        <p:txBody>
          <a:bodyPr wrap="square" lIns="0" tIns="0" rIns="0" bIns="0" rtlCol="0" anchor="ctr"/>
          <a:lstStyle/>
          <a:p>
            <a:pPr marL="0" indent="0">
              <a:buNone/>
            </a:pPr>
            <a:r>
              <a:rPr lang="en-US" sz="1800" dirty="0">
                <a:solidFill>
                  <a:srgbClr val="D98E04"/>
                </a:solidFill>
                <a:latin typeface="Calibri" pitchFamily="34" charset="0"/>
                <a:ea typeface="Calibri" pitchFamily="34" charset="-122"/>
                <a:cs typeface="Calibri" pitchFamily="34" charset="-120"/>
              </a:rPr>
              <a:t>Purpose  ·  Process  ·  Methodology  ·  Results</a:t>
            </a:r>
            <a:endParaRPr lang="en-US" sz="1800" dirty="0"/>
          </a:p>
        </p:txBody>
      </p:sp>
      <p:sp>
        <p:nvSpPr>
          <p:cNvPr id="6" name="Text 3"/>
          <p:cNvSpPr txBox="1"/>
          <p:nvPr/>
        </p:nvSpPr>
        <p:spPr>
          <a:xfrm>
            <a:off x="548640" y="3763788"/>
            <a:ext cx="7863840" cy="808212"/>
          </a:xfrm>
          <a:prstGeom prst="rect">
            <a:avLst/>
          </a:prstGeom>
          <a:noFill/>
          <a:ln/>
        </p:spPr>
        <p:txBody>
          <a:bodyPr wrap="square" lIns="0" tIns="0" rIns="0" bIns="0" rtlCol="0" anchor="ctr"/>
          <a:lstStyle/>
          <a:p>
            <a:pPr marL="0" indent="0">
              <a:buNone/>
            </a:pPr>
            <a:r>
              <a:rPr lang="en-US" sz="1400" dirty="0">
                <a:solidFill>
                  <a:srgbClr val="B7C9C6"/>
                </a:solidFill>
                <a:latin typeface="Calibri" pitchFamily="34" charset="0"/>
                <a:ea typeface="Calibri" pitchFamily="34" charset="-122"/>
                <a:cs typeface="Calibri" pitchFamily="34" charset="-120"/>
              </a:rPr>
              <a:t>Lecture Notes 8— Public Policy Analysis</a:t>
            </a:r>
          </a:p>
          <a:p>
            <a:pPr marL="0" indent="0">
              <a:buNone/>
            </a:pPr>
            <a:r>
              <a:rPr lang="en-US" sz="1400" dirty="0">
                <a:solidFill>
                  <a:srgbClr val="B7C9C6"/>
                </a:solidFill>
                <a:latin typeface="Calibri" pitchFamily="34" charset="0"/>
                <a:ea typeface="Calibri" pitchFamily="34" charset="-122"/>
                <a:cs typeface="Calibri" pitchFamily="34" charset="-120"/>
              </a:rPr>
              <a:t>By Annet K. Nabatanzi </a:t>
            </a:r>
            <a:r>
              <a:rPr lang="en-US" sz="1400" dirty="0" err="1">
                <a:solidFill>
                  <a:srgbClr val="B7C9C6"/>
                </a:solidFill>
                <a:latin typeface="Calibri" pitchFamily="34" charset="0"/>
                <a:ea typeface="Calibri" pitchFamily="34" charset="-122"/>
                <a:cs typeface="Calibri" pitchFamily="34" charset="-120"/>
              </a:rPr>
              <a:t>Muyimba</a:t>
            </a:r>
            <a:r>
              <a:rPr lang="en-US" sz="1400" dirty="0">
                <a:solidFill>
                  <a:srgbClr val="B7C9C6"/>
                </a:solidFill>
                <a:latin typeface="Calibri" pitchFamily="34" charset="0"/>
                <a:ea typeface="Calibri" pitchFamily="34" charset="-122"/>
                <a:cs typeface="Calibri" pitchFamily="34" charset="-120"/>
              </a:rPr>
              <a:t>, PhD</a:t>
            </a:r>
          </a:p>
          <a:p>
            <a:pPr marL="0" indent="0">
              <a:buNone/>
            </a:pPr>
            <a:r>
              <a:rPr lang="en-US" sz="1400" dirty="0">
                <a:solidFill>
                  <a:srgbClr val="B7C9C6"/>
                </a:solidFill>
                <a:latin typeface="Calibri" pitchFamily="34" charset="0"/>
                <a:ea typeface="Calibri" pitchFamily="34" charset="-122"/>
                <a:cs typeface="Calibri" pitchFamily="34" charset="-120"/>
              </a:rPr>
              <a:t>Makerere University Business School (MUBS)</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marL="0" indent="0">
              <a:buNone/>
            </a:pPr>
            <a:r>
              <a:rPr lang="en-US" sz="2800" b="1" dirty="0">
                <a:solidFill>
                  <a:srgbClr val="16323A"/>
                </a:solidFill>
                <a:latin typeface="Cambria" pitchFamily="34" charset="0"/>
                <a:ea typeface="Cambria" pitchFamily="34" charset="-122"/>
                <a:cs typeface="Cambria" pitchFamily="34" charset="-120"/>
              </a:rPr>
              <a:t>Learning Objectives</a:t>
            </a:r>
            <a:endParaRPr lang="en-US" sz="2800" dirty="0"/>
          </a:p>
        </p:txBody>
      </p:sp>
      <p:sp>
        <p:nvSpPr>
          <p:cNvPr id="3" name="Text 1"/>
          <p:cNvSpPr txBox="1"/>
          <p:nvPr/>
        </p:nvSpPr>
        <p:spPr>
          <a:xfrm>
            <a:off x="457200" y="850392"/>
            <a:ext cx="8229600" cy="320040"/>
          </a:xfrm>
          <a:prstGeom prst="rect">
            <a:avLst/>
          </a:prstGeom>
          <a:noFill/>
          <a:ln/>
        </p:spPr>
        <p:txBody>
          <a:bodyPr wrap="square" lIns="0" tIns="0" rIns="0" bIns="0" rtlCol="0" anchor="ctr"/>
          <a:lstStyle/>
          <a:p>
            <a:pPr marL="0" indent="0">
              <a:buNone/>
            </a:pPr>
            <a:r>
              <a:rPr lang="en-US" sz="1300" i="1" dirty="0">
                <a:solidFill>
                  <a:srgbClr val="5B6B6E"/>
                </a:solidFill>
                <a:latin typeface="Calibri" pitchFamily="34" charset="0"/>
                <a:ea typeface="Calibri" pitchFamily="34" charset="-122"/>
                <a:cs typeface="Calibri" pitchFamily="34" charset="-120"/>
              </a:rPr>
              <a:t>By the end of this lecture you should be able to:</a:t>
            </a:r>
            <a:endParaRPr lang="en-US" sz="1300" dirty="0"/>
          </a:p>
        </p:txBody>
      </p:sp>
      <p:sp>
        <p:nvSpPr>
          <p:cNvPr id="4" name="Shape 2"/>
          <p:cNvSpPr/>
          <p:nvPr/>
        </p:nvSpPr>
        <p:spPr>
          <a:xfrm>
            <a:off x="457200" y="1463040"/>
            <a:ext cx="1874520" cy="3017520"/>
          </a:xfrm>
          <a:prstGeom prst="roundRect">
            <a:avLst>
              <a:gd name="adj" fmla="val 4878"/>
            </a:avLst>
          </a:prstGeom>
          <a:solidFill>
            <a:srgbClr val="EAF1EF"/>
          </a:solidFill>
          <a:ln w="12700">
            <a:solidFill>
              <a:srgbClr val="EAF1EF"/>
            </a:solidFill>
            <a:prstDash val="solid"/>
          </a:ln>
          <a:effectLst>
            <a:outerShdw blurRad="50800" dist="19050" dir="5400000" algn="bl" rotWithShape="0">
              <a:srgbClr val="000000">
                <a:alpha val="12000"/>
              </a:srgbClr>
            </a:outerShdw>
          </a:effectLst>
        </p:spPr>
      </p:sp>
      <p:sp>
        <p:nvSpPr>
          <p:cNvPr id="5" name="Shape 3"/>
          <p:cNvSpPr/>
          <p:nvPr/>
        </p:nvSpPr>
        <p:spPr>
          <a:xfrm>
            <a:off x="1051560" y="1691640"/>
            <a:ext cx="685800" cy="685800"/>
          </a:xfrm>
          <a:prstGeom prst="ellipse">
            <a:avLst/>
          </a:prstGeom>
          <a:solidFill>
            <a:srgbClr val="1F5F5B"/>
          </a:solidFill>
          <a:ln w="12700">
            <a:solidFill>
              <a:srgbClr val="1F5F5B"/>
            </a:solidFill>
            <a:prstDash val="solid"/>
          </a:ln>
        </p:spPr>
      </p:sp>
      <p:pic>
        <p:nvPicPr>
          <p:cNvPr id="6" name="Image 0" descr="preencoded.png"/>
          <p:cNvPicPr>
            <a:picLocks noChangeAspect="1"/>
          </p:cNvPicPr>
          <p:nvPr/>
        </p:nvPicPr>
        <p:blipFill>
          <a:blip r:embed="rId3"/>
          <a:stretch>
            <a:fillRect/>
          </a:stretch>
        </p:blipFill>
        <p:spPr>
          <a:xfrm>
            <a:off x="1223010" y="1863090"/>
            <a:ext cx="342900" cy="342900"/>
          </a:xfrm>
          <a:prstGeom prst="rect">
            <a:avLst/>
          </a:prstGeom>
        </p:spPr>
      </p:pic>
      <p:sp>
        <p:nvSpPr>
          <p:cNvPr id="7" name="Text 4"/>
          <p:cNvSpPr txBox="1"/>
          <p:nvPr/>
        </p:nvSpPr>
        <p:spPr>
          <a:xfrm>
            <a:off x="594360" y="2514600"/>
            <a:ext cx="1600200" cy="411480"/>
          </a:xfrm>
          <a:prstGeom prst="rect">
            <a:avLst/>
          </a:prstGeom>
          <a:noFill/>
          <a:ln/>
        </p:spPr>
        <p:txBody>
          <a:bodyPr wrap="square" lIns="0" tIns="0" rIns="0" bIns="0" rtlCol="0" anchor="ctr"/>
          <a:lstStyle/>
          <a:p>
            <a:pPr marL="0" indent="0" algn="ctr">
              <a:buNone/>
            </a:pPr>
            <a:r>
              <a:rPr lang="en-US" sz="1800" b="1" dirty="0">
                <a:solidFill>
                  <a:srgbClr val="16323A"/>
                </a:solidFill>
                <a:latin typeface="Cambria" pitchFamily="34" charset="0"/>
                <a:ea typeface="Cambria" pitchFamily="34" charset="-122"/>
                <a:cs typeface="Cambria" pitchFamily="34" charset="-120"/>
              </a:rPr>
              <a:t>Purpose</a:t>
            </a:r>
            <a:endParaRPr lang="en-US" sz="1800" dirty="0"/>
          </a:p>
        </p:txBody>
      </p:sp>
      <p:sp>
        <p:nvSpPr>
          <p:cNvPr id="8" name="Text 5"/>
          <p:cNvSpPr txBox="1"/>
          <p:nvPr/>
        </p:nvSpPr>
        <p:spPr>
          <a:xfrm>
            <a:off x="594360" y="2971800"/>
            <a:ext cx="1600200" cy="1371600"/>
          </a:xfrm>
          <a:prstGeom prst="rect">
            <a:avLst/>
          </a:prstGeom>
          <a:noFill/>
          <a:ln/>
        </p:spPr>
        <p:txBody>
          <a:bodyPr wrap="square" lIns="0" tIns="0" rIns="0" bIns="0" rtlCol="0" anchor="t"/>
          <a:lstStyle/>
          <a:p>
            <a:pPr marL="0" indent="0" algn="ctr">
              <a:buNone/>
            </a:pPr>
            <a:r>
              <a:rPr lang="en-US" sz="1300" dirty="0">
                <a:solidFill>
                  <a:srgbClr val="1E2B2F"/>
                </a:solidFill>
                <a:latin typeface="Calibri" pitchFamily="34" charset="0"/>
                <a:ea typeface="Calibri" pitchFamily="34" charset="-122"/>
                <a:cs typeface="Calibri" pitchFamily="34" charset="-120"/>
              </a:rPr>
              <a:t>Explain why communicating and reporting are integral to policy analysis.</a:t>
            </a:r>
            <a:endParaRPr lang="en-US" sz="1300" dirty="0"/>
          </a:p>
        </p:txBody>
      </p:sp>
      <p:sp>
        <p:nvSpPr>
          <p:cNvPr id="9" name="Shape 6"/>
          <p:cNvSpPr/>
          <p:nvPr/>
        </p:nvSpPr>
        <p:spPr>
          <a:xfrm>
            <a:off x="2560320" y="1463040"/>
            <a:ext cx="1874520" cy="3017520"/>
          </a:xfrm>
          <a:prstGeom prst="roundRect">
            <a:avLst>
              <a:gd name="adj" fmla="val 4878"/>
            </a:avLst>
          </a:prstGeom>
          <a:solidFill>
            <a:srgbClr val="EAF1EF"/>
          </a:solidFill>
          <a:ln w="12700">
            <a:solidFill>
              <a:srgbClr val="EAF1EF"/>
            </a:solidFill>
            <a:prstDash val="solid"/>
          </a:ln>
          <a:effectLst>
            <a:outerShdw blurRad="50800" dist="19050" dir="5400000" algn="bl" rotWithShape="0">
              <a:srgbClr val="000000">
                <a:alpha val="12000"/>
              </a:srgbClr>
            </a:outerShdw>
          </a:effectLst>
        </p:spPr>
      </p:sp>
      <p:sp>
        <p:nvSpPr>
          <p:cNvPr id="10" name="Shape 7"/>
          <p:cNvSpPr/>
          <p:nvPr/>
        </p:nvSpPr>
        <p:spPr>
          <a:xfrm>
            <a:off x="3154680" y="1691640"/>
            <a:ext cx="685800" cy="685800"/>
          </a:xfrm>
          <a:prstGeom prst="ellipse">
            <a:avLst/>
          </a:prstGeom>
          <a:solidFill>
            <a:srgbClr val="1F5F5B"/>
          </a:solidFill>
          <a:ln w="12700">
            <a:solidFill>
              <a:srgbClr val="1F5F5B"/>
            </a:solidFill>
            <a:prstDash val="solid"/>
          </a:ln>
        </p:spPr>
      </p:sp>
      <p:pic>
        <p:nvPicPr>
          <p:cNvPr id="11" name="Image 1" descr="preencoded.png"/>
          <p:cNvPicPr>
            <a:picLocks noChangeAspect="1"/>
          </p:cNvPicPr>
          <p:nvPr/>
        </p:nvPicPr>
        <p:blipFill>
          <a:blip r:embed="rId4"/>
          <a:stretch>
            <a:fillRect/>
          </a:stretch>
        </p:blipFill>
        <p:spPr>
          <a:xfrm>
            <a:off x="3326130" y="1863090"/>
            <a:ext cx="342900" cy="342900"/>
          </a:xfrm>
          <a:prstGeom prst="rect">
            <a:avLst/>
          </a:prstGeom>
        </p:spPr>
      </p:pic>
      <p:sp>
        <p:nvSpPr>
          <p:cNvPr id="12" name="Text 8"/>
          <p:cNvSpPr txBox="1"/>
          <p:nvPr/>
        </p:nvSpPr>
        <p:spPr>
          <a:xfrm>
            <a:off x="2697480" y="2514600"/>
            <a:ext cx="1600200" cy="411480"/>
          </a:xfrm>
          <a:prstGeom prst="rect">
            <a:avLst/>
          </a:prstGeom>
          <a:noFill/>
          <a:ln/>
        </p:spPr>
        <p:txBody>
          <a:bodyPr wrap="square" lIns="0" tIns="0" rIns="0" bIns="0" rtlCol="0" anchor="ctr"/>
          <a:lstStyle/>
          <a:p>
            <a:pPr marL="0" indent="0" algn="ctr">
              <a:buNone/>
            </a:pPr>
            <a:r>
              <a:rPr lang="en-US" sz="1800" b="1" dirty="0">
                <a:solidFill>
                  <a:srgbClr val="16323A"/>
                </a:solidFill>
                <a:latin typeface="Cambria" pitchFamily="34" charset="0"/>
                <a:ea typeface="Cambria" pitchFamily="34" charset="-122"/>
                <a:cs typeface="Cambria" pitchFamily="34" charset="-120"/>
              </a:rPr>
              <a:t>Process</a:t>
            </a:r>
            <a:endParaRPr lang="en-US" sz="1800" dirty="0"/>
          </a:p>
        </p:txBody>
      </p:sp>
      <p:sp>
        <p:nvSpPr>
          <p:cNvPr id="13" name="Text 9"/>
          <p:cNvSpPr txBox="1"/>
          <p:nvPr/>
        </p:nvSpPr>
        <p:spPr>
          <a:xfrm>
            <a:off x="2697480" y="2971800"/>
            <a:ext cx="1600200" cy="1371600"/>
          </a:xfrm>
          <a:prstGeom prst="rect">
            <a:avLst/>
          </a:prstGeom>
          <a:noFill/>
          <a:ln/>
        </p:spPr>
        <p:txBody>
          <a:bodyPr wrap="square" lIns="0" tIns="0" rIns="0" bIns="0" rtlCol="0" anchor="t"/>
          <a:lstStyle/>
          <a:p>
            <a:pPr marL="0" indent="0" algn="ctr">
              <a:buNone/>
            </a:pPr>
            <a:r>
              <a:rPr lang="en-US" sz="1300" dirty="0">
                <a:solidFill>
                  <a:srgbClr val="1E2B2F"/>
                </a:solidFill>
                <a:latin typeface="Calibri" pitchFamily="34" charset="0"/>
                <a:ea typeface="Calibri" pitchFamily="34" charset="-122"/>
                <a:cs typeface="Calibri" pitchFamily="34" charset="-120"/>
              </a:rPr>
              <a:t>Apply a step-by-step process from audience analysis to delivery.</a:t>
            </a:r>
            <a:endParaRPr lang="en-US" sz="1300" dirty="0"/>
          </a:p>
        </p:txBody>
      </p:sp>
      <p:sp>
        <p:nvSpPr>
          <p:cNvPr id="14" name="Shape 10"/>
          <p:cNvSpPr/>
          <p:nvPr/>
        </p:nvSpPr>
        <p:spPr>
          <a:xfrm>
            <a:off x="4663440" y="1463040"/>
            <a:ext cx="1874520" cy="3017520"/>
          </a:xfrm>
          <a:prstGeom prst="roundRect">
            <a:avLst>
              <a:gd name="adj" fmla="val 4878"/>
            </a:avLst>
          </a:prstGeom>
          <a:solidFill>
            <a:srgbClr val="EAF1EF"/>
          </a:solidFill>
          <a:ln w="12700">
            <a:solidFill>
              <a:srgbClr val="EAF1EF"/>
            </a:solidFill>
            <a:prstDash val="solid"/>
          </a:ln>
          <a:effectLst>
            <a:outerShdw blurRad="50800" dist="19050" dir="5400000" algn="bl" rotWithShape="0">
              <a:srgbClr val="000000">
                <a:alpha val="12000"/>
              </a:srgbClr>
            </a:outerShdw>
          </a:effectLst>
        </p:spPr>
      </p:sp>
      <p:sp>
        <p:nvSpPr>
          <p:cNvPr id="15" name="Shape 11"/>
          <p:cNvSpPr/>
          <p:nvPr/>
        </p:nvSpPr>
        <p:spPr>
          <a:xfrm>
            <a:off x="5257800" y="1691640"/>
            <a:ext cx="685800" cy="685800"/>
          </a:xfrm>
          <a:prstGeom prst="ellipse">
            <a:avLst/>
          </a:prstGeom>
          <a:solidFill>
            <a:srgbClr val="1F5F5B"/>
          </a:solidFill>
          <a:ln w="12700">
            <a:solidFill>
              <a:srgbClr val="1F5F5B"/>
            </a:solidFill>
            <a:prstDash val="solid"/>
          </a:ln>
        </p:spPr>
      </p:sp>
      <p:pic>
        <p:nvPicPr>
          <p:cNvPr id="16" name="Image 2" descr="preencoded.png"/>
          <p:cNvPicPr>
            <a:picLocks noChangeAspect="1"/>
          </p:cNvPicPr>
          <p:nvPr/>
        </p:nvPicPr>
        <p:blipFill>
          <a:blip r:embed="rId5"/>
          <a:stretch>
            <a:fillRect/>
          </a:stretch>
        </p:blipFill>
        <p:spPr>
          <a:xfrm>
            <a:off x="5429250" y="1863090"/>
            <a:ext cx="342900" cy="342900"/>
          </a:xfrm>
          <a:prstGeom prst="rect">
            <a:avLst/>
          </a:prstGeom>
        </p:spPr>
      </p:pic>
      <p:sp>
        <p:nvSpPr>
          <p:cNvPr id="17" name="Text 12"/>
          <p:cNvSpPr txBox="1"/>
          <p:nvPr/>
        </p:nvSpPr>
        <p:spPr>
          <a:xfrm>
            <a:off x="4800600" y="2514600"/>
            <a:ext cx="1600200" cy="411480"/>
          </a:xfrm>
          <a:prstGeom prst="rect">
            <a:avLst/>
          </a:prstGeom>
          <a:noFill/>
          <a:ln/>
        </p:spPr>
        <p:txBody>
          <a:bodyPr wrap="square" lIns="0" tIns="0" rIns="0" bIns="0" rtlCol="0" anchor="ctr"/>
          <a:lstStyle/>
          <a:p>
            <a:pPr marL="0" indent="0" algn="ctr">
              <a:buNone/>
            </a:pPr>
            <a:r>
              <a:rPr lang="en-US" sz="1800" b="1" dirty="0">
                <a:solidFill>
                  <a:srgbClr val="16323A"/>
                </a:solidFill>
                <a:latin typeface="Cambria" pitchFamily="34" charset="0"/>
                <a:ea typeface="Cambria" pitchFamily="34" charset="-122"/>
                <a:cs typeface="Cambria" pitchFamily="34" charset="-120"/>
              </a:rPr>
              <a:t>Methodology</a:t>
            </a:r>
            <a:endParaRPr lang="en-US" sz="1800" dirty="0"/>
          </a:p>
        </p:txBody>
      </p:sp>
      <p:sp>
        <p:nvSpPr>
          <p:cNvPr id="18" name="Text 13"/>
          <p:cNvSpPr txBox="1"/>
          <p:nvPr/>
        </p:nvSpPr>
        <p:spPr>
          <a:xfrm>
            <a:off x="4800600" y="2971800"/>
            <a:ext cx="1600200" cy="1371600"/>
          </a:xfrm>
          <a:prstGeom prst="rect">
            <a:avLst/>
          </a:prstGeom>
          <a:noFill/>
          <a:ln/>
        </p:spPr>
        <p:txBody>
          <a:bodyPr wrap="square" lIns="0" tIns="0" rIns="0" bIns="0" rtlCol="0" anchor="t"/>
          <a:lstStyle/>
          <a:p>
            <a:pPr marL="0" indent="0" algn="ctr">
              <a:buNone/>
            </a:pPr>
            <a:r>
              <a:rPr lang="en-US" sz="1300" dirty="0">
                <a:solidFill>
                  <a:srgbClr val="1E2B2F"/>
                </a:solidFill>
                <a:latin typeface="Calibri" pitchFamily="34" charset="0"/>
                <a:ea typeface="Calibri" pitchFamily="34" charset="-122"/>
                <a:cs typeface="Calibri" pitchFamily="34" charset="-120"/>
              </a:rPr>
              <a:t>Report data, methods, assumptions and limitations transparently.</a:t>
            </a:r>
            <a:endParaRPr lang="en-US" sz="1300" dirty="0"/>
          </a:p>
        </p:txBody>
      </p:sp>
      <p:sp>
        <p:nvSpPr>
          <p:cNvPr id="19" name="Shape 14"/>
          <p:cNvSpPr/>
          <p:nvPr/>
        </p:nvSpPr>
        <p:spPr>
          <a:xfrm>
            <a:off x="6766560" y="1463040"/>
            <a:ext cx="1874520" cy="3017520"/>
          </a:xfrm>
          <a:prstGeom prst="roundRect">
            <a:avLst>
              <a:gd name="adj" fmla="val 4878"/>
            </a:avLst>
          </a:prstGeom>
          <a:solidFill>
            <a:srgbClr val="EAF1EF"/>
          </a:solidFill>
          <a:ln w="12700">
            <a:solidFill>
              <a:srgbClr val="EAF1EF"/>
            </a:solidFill>
            <a:prstDash val="solid"/>
          </a:ln>
          <a:effectLst>
            <a:outerShdw blurRad="50800" dist="19050" dir="5400000" algn="bl" rotWithShape="0">
              <a:srgbClr val="000000">
                <a:alpha val="12000"/>
              </a:srgbClr>
            </a:outerShdw>
          </a:effectLst>
        </p:spPr>
      </p:sp>
      <p:sp>
        <p:nvSpPr>
          <p:cNvPr id="20" name="Shape 15"/>
          <p:cNvSpPr/>
          <p:nvPr/>
        </p:nvSpPr>
        <p:spPr>
          <a:xfrm>
            <a:off x="7360920" y="1691640"/>
            <a:ext cx="685800" cy="685800"/>
          </a:xfrm>
          <a:prstGeom prst="ellipse">
            <a:avLst/>
          </a:prstGeom>
          <a:solidFill>
            <a:srgbClr val="1F5F5B"/>
          </a:solidFill>
          <a:ln w="12700">
            <a:solidFill>
              <a:srgbClr val="1F5F5B"/>
            </a:solidFill>
            <a:prstDash val="solid"/>
          </a:ln>
        </p:spPr>
      </p:sp>
      <p:pic>
        <p:nvPicPr>
          <p:cNvPr id="21" name="Image 3" descr="preencoded.png"/>
          <p:cNvPicPr>
            <a:picLocks noChangeAspect="1"/>
          </p:cNvPicPr>
          <p:nvPr/>
        </p:nvPicPr>
        <p:blipFill>
          <a:blip r:embed="rId6"/>
          <a:stretch>
            <a:fillRect/>
          </a:stretch>
        </p:blipFill>
        <p:spPr>
          <a:xfrm>
            <a:off x="7532370" y="1863090"/>
            <a:ext cx="342900" cy="342900"/>
          </a:xfrm>
          <a:prstGeom prst="rect">
            <a:avLst/>
          </a:prstGeom>
        </p:spPr>
      </p:pic>
      <p:sp>
        <p:nvSpPr>
          <p:cNvPr id="22" name="Text 16"/>
          <p:cNvSpPr txBox="1"/>
          <p:nvPr/>
        </p:nvSpPr>
        <p:spPr>
          <a:xfrm>
            <a:off x="6903720" y="2514600"/>
            <a:ext cx="1600200" cy="411480"/>
          </a:xfrm>
          <a:prstGeom prst="rect">
            <a:avLst/>
          </a:prstGeom>
          <a:noFill/>
          <a:ln/>
        </p:spPr>
        <p:txBody>
          <a:bodyPr wrap="square" lIns="0" tIns="0" rIns="0" bIns="0" rtlCol="0" anchor="ctr"/>
          <a:lstStyle/>
          <a:p>
            <a:pPr marL="0" indent="0" algn="ctr">
              <a:buNone/>
            </a:pPr>
            <a:r>
              <a:rPr lang="en-US" sz="1800" b="1" dirty="0">
                <a:solidFill>
                  <a:srgbClr val="16323A"/>
                </a:solidFill>
                <a:latin typeface="Cambria" pitchFamily="34" charset="0"/>
                <a:ea typeface="Cambria" pitchFamily="34" charset="-122"/>
                <a:cs typeface="Cambria" pitchFamily="34" charset="-120"/>
              </a:rPr>
              <a:t>Results</a:t>
            </a:r>
            <a:endParaRPr lang="en-US" sz="1800" dirty="0"/>
          </a:p>
        </p:txBody>
      </p:sp>
      <p:sp>
        <p:nvSpPr>
          <p:cNvPr id="23" name="Text 17"/>
          <p:cNvSpPr txBox="1"/>
          <p:nvPr/>
        </p:nvSpPr>
        <p:spPr>
          <a:xfrm>
            <a:off x="6903720" y="2971800"/>
            <a:ext cx="1600200" cy="1371600"/>
          </a:xfrm>
          <a:prstGeom prst="rect">
            <a:avLst/>
          </a:prstGeom>
          <a:noFill/>
          <a:ln/>
        </p:spPr>
        <p:txBody>
          <a:bodyPr wrap="square" lIns="0" tIns="0" rIns="0" bIns="0" rtlCol="0" anchor="t"/>
          <a:lstStyle/>
          <a:p>
            <a:pPr marL="0" indent="0" algn="ctr">
              <a:buNone/>
            </a:pPr>
            <a:r>
              <a:rPr lang="en-US" sz="1300" dirty="0">
                <a:solidFill>
                  <a:srgbClr val="1E2B2F"/>
                </a:solidFill>
                <a:latin typeface="Calibri" pitchFamily="34" charset="0"/>
                <a:ea typeface="Calibri" pitchFamily="34" charset="-122"/>
                <a:cs typeface="Calibri" pitchFamily="34" charset="-120"/>
              </a:rPr>
              <a:t>Present findings and recommendations clearly and persuasively.</a:t>
            </a:r>
            <a:endParaRPr lang="en-US" sz="1300" dirty="0"/>
          </a:p>
        </p:txBody>
      </p:sp>
      <p:sp>
        <p:nvSpPr>
          <p:cNvPr id="24" name="Text 18"/>
          <p:cNvSpPr txBox="1"/>
          <p:nvPr/>
        </p:nvSpPr>
        <p:spPr>
          <a:xfrm>
            <a:off x="8321040" y="4754880"/>
            <a:ext cx="457200" cy="274320"/>
          </a:xfrm>
          <a:prstGeom prst="rect">
            <a:avLst/>
          </a:prstGeom>
          <a:noFill/>
          <a:ln/>
        </p:spPr>
        <p:txBody>
          <a:bodyPr wrap="square" lIns="0" tIns="0" rIns="0" bIns="0" rtlCol="0" anchor="ctr"/>
          <a:lstStyle/>
          <a:p>
            <a:pPr marL="0" indent="0" algn="r">
              <a:buNone/>
            </a:pPr>
            <a:r>
              <a:rPr lang="en-US" sz="1000" dirty="0">
                <a:solidFill>
                  <a:srgbClr val="5B6B6E"/>
                </a:solidFill>
                <a:latin typeface="Calibri" pitchFamily="34" charset="0"/>
                <a:ea typeface="Calibri" pitchFamily="34" charset="-122"/>
                <a:cs typeface="Calibri"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marL="0" indent="0">
              <a:buNone/>
            </a:pPr>
            <a:r>
              <a:rPr lang="en-US" sz="2800" b="1" dirty="0">
                <a:solidFill>
                  <a:srgbClr val="16323A"/>
                </a:solidFill>
                <a:latin typeface="Cambria" pitchFamily="34" charset="0"/>
                <a:ea typeface="Cambria" pitchFamily="34" charset="-122"/>
                <a:cs typeface="Cambria" pitchFamily="34" charset="-120"/>
              </a:rPr>
              <a:t>Purpose: Why Communicate Policy Analysis?</a:t>
            </a:r>
            <a:endParaRPr lang="en-US" sz="2800" dirty="0"/>
          </a:p>
        </p:txBody>
      </p:sp>
      <p:sp>
        <p:nvSpPr>
          <p:cNvPr id="3" name="Text 1"/>
          <p:cNvSpPr txBox="1"/>
          <p:nvPr/>
        </p:nvSpPr>
        <p:spPr>
          <a:xfrm>
            <a:off x="457200" y="850392"/>
            <a:ext cx="8229600" cy="320040"/>
          </a:xfrm>
          <a:prstGeom prst="rect">
            <a:avLst/>
          </a:prstGeom>
          <a:noFill/>
          <a:ln/>
        </p:spPr>
        <p:txBody>
          <a:bodyPr wrap="square" lIns="0" tIns="0" rIns="0" bIns="0" rtlCol="0" anchor="ctr"/>
          <a:lstStyle/>
          <a:p>
            <a:pPr marL="0" indent="0">
              <a:buNone/>
            </a:pPr>
            <a:r>
              <a:rPr lang="en-US" sz="1300" i="1" dirty="0">
                <a:solidFill>
                  <a:srgbClr val="5B6B6E"/>
                </a:solidFill>
                <a:latin typeface="Calibri" pitchFamily="34" charset="0"/>
                <a:ea typeface="Calibri" pitchFamily="34" charset="-122"/>
                <a:cs typeface="Calibri" pitchFamily="34" charset="-120"/>
              </a:rPr>
              <a:t>Analysis only creates value when it reaches and informs decisions</a:t>
            </a:r>
            <a:endParaRPr lang="en-US" sz="1300" dirty="0"/>
          </a:p>
        </p:txBody>
      </p:sp>
      <p:sp>
        <p:nvSpPr>
          <p:cNvPr id="4" name="Shape 2"/>
          <p:cNvSpPr/>
          <p:nvPr/>
        </p:nvSpPr>
        <p:spPr>
          <a:xfrm>
            <a:off x="457200" y="1417320"/>
            <a:ext cx="548640" cy="548640"/>
          </a:xfrm>
          <a:prstGeom prst="ellipse">
            <a:avLst/>
          </a:prstGeom>
          <a:solidFill>
            <a:srgbClr val="EAF1EF"/>
          </a:solidFill>
          <a:ln w="12700">
            <a:solidFill>
              <a:srgbClr val="EAF1EF"/>
            </a:solidFill>
            <a:prstDash val="solid"/>
          </a:ln>
        </p:spPr>
      </p:sp>
      <p:pic>
        <p:nvPicPr>
          <p:cNvPr id="5" name="Image 0" descr="preencoded.png"/>
          <p:cNvPicPr>
            <a:picLocks noChangeAspect="1"/>
          </p:cNvPicPr>
          <p:nvPr/>
        </p:nvPicPr>
        <p:blipFill>
          <a:blip r:embed="rId3"/>
          <a:stretch>
            <a:fillRect/>
          </a:stretch>
        </p:blipFill>
        <p:spPr>
          <a:xfrm>
            <a:off x="594360" y="1554480"/>
            <a:ext cx="274320" cy="274320"/>
          </a:xfrm>
          <a:prstGeom prst="rect">
            <a:avLst/>
          </a:prstGeom>
        </p:spPr>
      </p:pic>
      <p:sp>
        <p:nvSpPr>
          <p:cNvPr id="6" name="Text 3"/>
          <p:cNvSpPr txBox="1"/>
          <p:nvPr/>
        </p:nvSpPr>
        <p:spPr>
          <a:xfrm>
            <a:off x="1188720" y="1371600"/>
            <a:ext cx="3291840" cy="347472"/>
          </a:xfrm>
          <a:prstGeom prst="rect">
            <a:avLst/>
          </a:prstGeom>
          <a:noFill/>
          <a:ln/>
        </p:spPr>
        <p:txBody>
          <a:bodyPr wrap="square" lIns="0" tIns="0" rIns="0" bIns="0" rtlCol="0" anchor="ctr"/>
          <a:lstStyle/>
          <a:p>
            <a:pPr marL="0" indent="0">
              <a:buNone/>
            </a:pPr>
            <a:r>
              <a:rPr lang="en-US" sz="1600" b="1" dirty="0">
                <a:solidFill>
                  <a:srgbClr val="16323A"/>
                </a:solidFill>
                <a:latin typeface="Calibri" pitchFamily="34" charset="0"/>
                <a:ea typeface="Calibri" pitchFamily="34" charset="-122"/>
                <a:cs typeface="Calibri" pitchFamily="34" charset="-120"/>
              </a:rPr>
              <a:t>Inform decisions</a:t>
            </a:r>
            <a:endParaRPr lang="en-US" sz="1600" dirty="0"/>
          </a:p>
        </p:txBody>
      </p:sp>
      <p:sp>
        <p:nvSpPr>
          <p:cNvPr id="7" name="Text 4"/>
          <p:cNvSpPr txBox="1"/>
          <p:nvPr/>
        </p:nvSpPr>
        <p:spPr>
          <a:xfrm>
            <a:off x="1188720" y="1719072"/>
            <a:ext cx="3291840" cy="548640"/>
          </a:xfrm>
          <a:prstGeom prst="rect">
            <a:avLst/>
          </a:prstGeom>
          <a:noFill/>
          <a:ln/>
        </p:spPr>
        <p:txBody>
          <a:bodyPr wrap="square" lIns="0" tIns="0" rIns="0" bIns="0" rtlCol="0" anchor="t"/>
          <a:lstStyle/>
          <a:p>
            <a:pPr marL="0" indent="0">
              <a:buNone/>
            </a:pPr>
            <a:r>
              <a:rPr lang="en-US" sz="1300" dirty="0">
                <a:solidFill>
                  <a:srgbClr val="1E2B2F"/>
                </a:solidFill>
                <a:latin typeface="Calibri" pitchFamily="34" charset="0"/>
                <a:ea typeface="Calibri" pitchFamily="34" charset="-122"/>
                <a:cs typeface="Calibri" pitchFamily="34" charset="-120"/>
              </a:rPr>
              <a:t>Give decision-makers timely, evidence-based options and trade-offs.</a:t>
            </a:r>
            <a:endParaRPr lang="en-US" sz="1300" dirty="0"/>
          </a:p>
        </p:txBody>
      </p:sp>
      <p:sp>
        <p:nvSpPr>
          <p:cNvPr id="8" name="Shape 5"/>
          <p:cNvSpPr/>
          <p:nvPr/>
        </p:nvSpPr>
        <p:spPr>
          <a:xfrm>
            <a:off x="4663440" y="1417320"/>
            <a:ext cx="548640" cy="548640"/>
          </a:xfrm>
          <a:prstGeom prst="ellipse">
            <a:avLst/>
          </a:prstGeom>
          <a:solidFill>
            <a:srgbClr val="EAF1EF"/>
          </a:solidFill>
          <a:ln w="12700">
            <a:solidFill>
              <a:srgbClr val="EAF1EF"/>
            </a:solidFill>
            <a:prstDash val="solid"/>
          </a:ln>
        </p:spPr>
      </p:sp>
      <p:pic>
        <p:nvPicPr>
          <p:cNvPr id="9" name="Image 1" descr="preencoded.png"/>
          <p:cNvPicPr>
            <a:picLocks noChangeAspect="1"/>
          </p:cNvPicPr>
          <p:nvPr/>
        </p:nvPicPr>
        <p:blipFill>
          <a:blip r:embed="rId4"/>
          <a:stretch>
            <a:fillRect/>
          </a:stretch>
        </p:blipFill>
        <p:spPr>
          <a:xfrm>
            <a:off x="4800600" y="1554480"/>
            <a:ext cx="274320" cy="274320"/>
          </a:xfrm>
          <a:prstGeom prst="rect">
            <a:avLst/>
          </a:prstGeom>
        </p:spPr>
      </p:pic>
      <p:sp>
        <p:nvSpPr>
          <p:cNvPr id="10" name="Text 6"/>
          <p:cNvSpPr txBox="1"/>
          <p:nvPr/>
        </p:nvSpPr>
        <p:spPr>
          <a:xfrm>
            <a:off x="5394960" y="1371600"/>
            <a:ext cx="3291840" cy="347472"/>
          </a:xfrm>
          <a:prstGeom prst="rect">
            <a:avLst/>
          </a:prstGeom>
          <a:noFill/>
          <a:ln/>
        </p:spPr>
        <p:txBody>
          <a:bodyPr wrap="square" lIns="0" tIns="0" rIns="0" bIns="0" rtlCol="0" anchor="ctr"/>
          <a:lstStyle/>
          <a:p>
            <a:pPr marL="0" indent="0">
              <a:buNone/>
            </a:pPr>
            <a:r>
              <a:rPr lang="en-US" sz="1600" b="1" dirty="0">
                <a:solidFill>
                  <a:srgbClr val="16323A"/>
                </a:solidFill>
                <a:latin typeface="Calibri" pitchFamily="34" charset="0"/>
                <a:ea typeface="Calibri" pitchFamily="34" charset="-122"/>
                <a:cs typeface="Calibri" pitchFamily="34" charset="-120"/>
              </a:rPr>
              <a:t>Accountability</a:t>
            </a:r>
            <a:endParaRPr lang="en-US" sz="1600" dirty="0"/>
          </a:p>
        </p:txBody>
      </p:sp>
      <p:sp>
        <p:nvSpPr>
          <p:cNvPr id="11" name="Text 7"/>
          <p:cNvSpPr txBox="1"/>
          <p:nvPr/>
        </p:nvSpPr>
        <p:spPr>
          <a:xfrm>
            <a:off x="5394960" y="1719072"/>
            <a:ext cx="3291840" cy="548640"/>
          </a:xfrm>
          <a:prstGeom prst="rect">
            <a:avLst/>
          </a:prstGeom>
          <a:noFill/>
          <a:ln/>
        </p:spPr>
        <p:txBody>
          <a:bodyPr wrap="square" lIns="0" tIns="0" rIns="0" bIns="0" rtlCol="0" anchor="t"/>
          <a:lstStyle/>
          <a:p>
            <a:pPr marL="0" indent="0">
              <a:buNone/>
            </a:pPr>
            <a:r>
              <a:rPr lang="en-US" sz="1300" dirty="0">
                <a:solidFill>
                  <a:srgbClr val="1E2B2F"/>
                </a:solidFill>
                <a:latin typeface="Calibri" pitchFamily="34" charset="0"/>
                <a:ea typeface="Calibri" pitchFamily="34" charset="-122"/>
                <a:cs typeface="Calibri" pitchFamily="34" charset="-120"/>
              </a:rPr>
              <a:t>Show citizens and oversight bodies how and why choices were made.</a:t>
            </a:r>
            <a:endParaRPr lang="en-US" sz="1300" dirty="0"/>
          </a:p>
        </p:txBody>
      </p:sp>
      <p:sp>
        <p:nvSpPr>
          <p:cNvPr id="12" name="Shape 8"/>
          <p:cNvSpPr/>
          <p:nvPr/>
        </p:nvSpPr>
        <p:spPr>
          <a:xfrm>
            <a:off x="457200" y="2560320"/>
            <a:ext cx="548640" cy="548640"/>
          </a:xfrm>
          <a:prstGeom prst="ellipse">
            <a:avLst/>
          </a:prstGeom>
          <a:solidFill>
            <a:srgbClr val="EAF1EF"/>
          </a:solidFill>
          <a:ln w="12700">
            <a:solidFill>
              <a:srgbClr val="EAF1EF"/>
            </a:solidFill>
            <a:prstDash val="solid"/>
          </a:ln>
        </p:spPr>
      </p:sp>
      <p:pic>
        <p:nvPicPr>
          <p:cNvPr id="13" name="Image 2" descr="preencoded.png"/>
          <p:cNvPicPr>
            <a:picLocks noChangeAspect="1"/>
          </p:cNvPicPr>
          <p:nvPr/>
        </p:nvPicPr>
        <p:blipFill>
          <a:blip r:embed="rId5"/>
          <a:stretch>
            <a:fillRect/>
          </a:stretch>
        </p:blipFill>
        <p:spPr>
          <a:xfrm>
            <a:off x="594360" y="2697480"/>
            <a:ext cx="274320" cy="274320"/>
          </a:xfrm>
          <a:prstGeom prst="rect">
            <a:avLst/>
          </a:prstGeom>
        </p:spPr>
      </p:pic>
      <p:sp>
        <p:nvSpPr>
          <p:cNvPr id="14" name="Text 9"/>
          <p:cNvSpPr txBox="1"/>
          <p:nvPr/>
        </p:nvSpPr>
        <p:spPr>
          <a:xfrm>
            <a:off x="1188720" y="2514600"/>
            <a:ext cx="3291840" cy="347472"/>
          </a:xfrm>
          <a:prstGeom prst="rect">
            <a:avLst/>
          </a:prstGeom>
          <a:noFill/>
          <a:ln/>
        </p:spPr>
        <p:txBody>
          <a:bodyPr wrap="square" lIns="0" tIns="0" rIns="0" bIns="0" rtlCol="0" anchor="ctr"/>
          <a:lstStyle/>
          <a:p>
            <a:pPr marL="0" indent="0">
              <a:buNone/>
            </a:pPr>
            <a:r>
              <a:rPr lang="en-US" sz="1600" b="1" dirty="0">
                <a:solidFill>
                  <a:srgbClr val="16323A"/>
                </a:solidFill>
                <a:latin typeface="Calibri" pitchFamily="34" charset="0"/>
                <a:ea typeface="Calibri" pitchFamily="34" charset="-122"/>
                <a:cs typeface="Calibri" pitchFamily="34" charset="-120"/>
              </a:rPr>
              <a:t>Persuade &amp; advocate</a:t>
            </a:r>
            <a:endParaRPr lang="en-US" sz="1600" dirty="0"/>
          </a:p>
        </p:txBody>
      </p:sp>
      <p:sp>
        <p:nvSpPr>
          <p:cNvPr id="15" name="Text 10"/>
          <p:cNvSpPr txBox="1"/>
          <p:nvPr/>
        </p:nvSpPr>
        <p:spPr>
          <a:xfrm>
            <a:off x="1188720" y="2862072"/>
            <a:ext cx="3291840" cy="548640"/>
          </a:xfrm>
          <a:prstGeom prst="rect">
            <a:avLst/>
          </a:prstGeom>
          <a:noFill/>
          <a:ln/>
        </p:spPr>
        <p:txBody>
          <a:bodyPr wrap="square" lIns="0" tIns="0" rIns="0" bIns="0" rtlCol="0" anchor="t"/>
          <a:lstStyle/>
          <a:p>
            <a:pPr marL="0" indent="0">
              <a:buNone/>
            </a:pPr>
            <a:r>
              <a:rPr lang="en-US" sz="1300" dirty="0">
                <a:solidFill>
                  <a:srgbClr val="1E2B2F"/>
                </a:solidFill>
                <a:latin typeface="Calibri" pitchFamily="34" charset="0"/>
                <a:ea typeface="Calibri" pitchFamily="34" charset="-122"/>
                <a:cs typeface="Calibri" pitchFamily="34" charset="-120"/>
              </a:rPr>
              <a:t>Build support for a recommended course of action.</a:t>
            </a:r>
            <a:endParaRPr lang="en-US" sz="1300" dirty="0"/>
          </a:p>
        </p:txBody>
      </p:sp>
      <p:sp>
        <p:nvSpPr>
          <p:cNvPr id="16" name="Shape 11"/>
          <p:cNvSpPr/>
          <p:nvPr/>
        </p:nvSpPr>
        <p:spPr>
          <a:xfrm>
            <a:off x="4663440" y="2560320"/>
            <a:ext cx="548640" cy="548640"/>
          </a:xfrm>
          <a:prstGeom prst="ellipse">
            <a:avLst/>
          </a:prstGeom>
          <a:solidFill>
            <a:srgbClr val="EAF1EF"/>
          </a:solidFill>
          <a:ln w="12700">
            <a:solidFill>
              <a:srgbClr val="EAF1EF"/>
            </a:solidFill>
            <a:prstDash val="solid"/>
          </a:ln>
        </p:spPr>
      </p:sp>
      <p:pic>
        <p:nvPicPr>
          <p:cNvPr id="17" name="Image 3" descr="preencoded.png"/>
          <p:cNvPicPr>
            <a:picLocks noChangeAspect="1"/>
          </p:cNvPicPr>
          <p:nvPr/>
        </p:nvPicPr>
        <p:blipFill>
          <a:blip r:embed="rId6"/>
          <a:stretch>
            <a:fillRect/>
          </a:stretch>
        </p:blipFill>
        <p:spPr>
          <a:xfrm>
            <a:off x="4800600" y="2697480"/>
            <a:ext cx="274320" cy="274320"/>
          </a:xfrm>
          <a:prstGeom prst="rect">
            <a:avLst/>
          </a:prstGeom>
        </p:spPr>
      </p:pic>
      <p:sp>
        <p:nvSpPr>
          <p:cNvPr id="18" name="Text 12"/>
          <p:cNvSpPr txBox="1"/>
          <p:nvPr/>
        </p:nvSpPr>
        <p:spPr>
          <a:xfrm>
            <a:off x="5394960" y="2514600"/>
            <a:ext cx="3291840" cy="347472"/>
          </a:xfrm>
          <a:prstGeom prst="rect">
            <a:avLst/>
          </a:prstGeom>
          <a:noFill/>
          <a:ln/>
        </p:spPr>
        <p:txBody>
          <a:bodyPr wrap="square" lIns="0" tIns="0" rIns="0" bIns="0" rtlCol="0" anchor="ctr"/>
          <a:lstStyle/>
          <a:p>
            <a:pPr marL="0" indent="0">
              <a:buNone/>
            </a:pPr>
            <a:r>
              <a:rPr lang="en-US" sz="1600" b="1" dirty="0">
                <a:solidFill>
                  <a:srgbClr val="16323A"/>
                </a:solidFill>
                <a:latin typeface="Calibri" pitchFamily="34" charset="0"/>
                <a:ea typeface="Calibri" pitchFamily="34" charset="-122"/>
                <a:cs typeface="Calibri" pitchFamily="34" charset="-120"/>
              </a:rPr>
              <a:t>Build consensus</a:t>
            </a:r>
            <a:endParaRPr lang="en-US" sz="1600" dirty="0"/>
          </a:p>
        </p:txBody>
      </p:sp>
      <p:sp>
        <p:nvSpPr>
          <p:cNvPr id="19" name="Text 13"/>
          <p:cNvSpPr txBox="1"/>
          <p:nvPr/>
        </p:nvSpPr>
        <p:spPr>
          <a:xfrm>
            <a:off x="5394960" y="2862072"/>
            <a:ext cx="3291840" cy="548640"/>
          </a:xfrm>
          <a:prstGeom prst="rect">
            <a:avLst/>
          </a:prstGeom>
          <a:noFill/>
          <a:ln/>
        </p:spPr>
        <p:txBody>
          <a:bodyPr wrap="square" lIns="0" tIns="0" rIns="0" bIns="0" rtlCol="0" anchor="t"/>
          <a:lstStyle/>
          <a:p>
            <a:pPr marL="0" indent="0">
              <a:buNone/>
            </a:pPr>
            <a:r>
              <a:rPr lang="en-US" sz="1300" dirty="0">
                <a:solidFill>
                  <a:srgbClr val="1E2B2F"/>
                </a:solidFill>
                <a:latin typeface="Calibri" pitchFamily="34" charset="0"/>
                <a:ea typeface="Calibri" pitchFamily="34" charset="-122"/>
                <a:cs typeface="Calibri" pitchFamily="34" charset="-120"/>
              </a:rPr>
              <a:t>Create a shared understanding of the problem among stakeholders.</a:t>
            </a:r>
            <a:endParaRPr lang="en-US" sz="1300" dirty="0"/>
          </a:p>
        </p:txBody>
      </p:sp>
      <p:sp>
        <p:nvSpPr>
          <p:cNvPr id="20" name="Shape 14"/>
          <p:cNvSpPr/>
          <p:nvPr/>
        </p:nvSpPr>
        <p:spPr>
          <a:xfrm>
            <a:off x="457200" y="3703320"/>
            <a:ext cx="548640" cy="548640"/>
          </a:xfrm>
          <a:prstGeom prst="ellipse">
            <a:avLst/>
          </a:prstGeom>
          <a:solidFill>
            <a:srgbClr val="EAF1EF"/>
          </a:solidFill>
          <a:ln w="12700">
            <a:solidFill>
              <a:srgbClr val="EAF1EF"/>
            </a:solidFill>
            <a:prstDash val="solid"/>
          </a:ln>
        </p:spPr>
      </p:sp>
      <p:pic>
        <p:nvPicPr>
          <p:cNvPr id="21" name="Image 4" descr="preencoded.png"/>
          <p:cNvPicPr>
            <a:picLocks noChangeAspect="1"/>
          </p:cNvPicPr>
          <p:nvPr/>
        </p:nvPicPr>
        <p:blipFill>
          <a:blip r:embed="rId7"/>
          <a:stretch>
            <a:fillRect/>
          </a:stretch>
        </p:blipFill>
        <p:spPr>
          <a:xfrm>
            <a:off x="594360" y="3840480"/>
            <a:ext cx="274320" cy="274320"/>
          </a:xfrm>
          <a:prstGeom prst="rect">
            <a:avLst/>
          </a:prstGeom>
        </p:spPr>
      </p:pic>
      <p:sp>
        <p:nvSpPr>
          <p:cNvPr id="22" name="Text 15"/>
          <p:cNvSpPr txBox="1"/>
          <p:nvPr/>
        </p:nvSpPr>
        <p:spPr>
          <a:xfrm>
            <a:off x="1188720" y="3657600"/>
            <a:ext cx="3291840" cy="347472"/>
          </a:xfrm>
          <a:prstGeom prst="rect">
            <a:avLst/>
          </a:prstGeom>
          <a:noFill/>
          <a:ln/>
        </p:spPr>
        <p:txBody>
          <a:bodyPr wrap="square" lIns="0" tIns="0" rIns="0" bIns="0" rtlCol="0" anchor="ctr"/>
          <a:lstStyle/>
          <a:p>
            <a:pPr marL="0" indent="0">
              <a:buNone/>
            </a:pPr>
            <a:r>
              <a:rPr lang="en-US" sz="1600" b="1" dirty="0">
                <a:solidFill>
                  <a:srgbClr val="16323A"/>
                </a:solidFill>
                <a:latin typeface="Calibri" pitchFamily="34" charset="0"/>
                <a:ea typeface="Calibri" pitchFamily="34" charset="-122"/>
                <a:cs typeface="Calibri" pitchFamily="34" charset="-120"/>
              </a:rPr>
              <a:t>Institutional memory</a:t>
            </a:r>
            <a:endParaRPr lang="en-US" sz="1600" dirty="0"/>
          </a:p>
        </p:txBody>
      </p:sp>
      <p:sp>
        <p:nvSpPr>
          <p:cNvPr id="23" name="Text 16"/>
          <p:cNvSpPr txBox="1"/>
          <p:nvPr/>
        </p:nvSpPr>
        <p:spPr>
          <a:xfrm>
            <a:off x="1188720" y="4005072"/>
            <a:ext cx="3291840" cy="548640"/>
          </a:xfrm>
          <a:prstGeom prst="rect">
            <a:avLst/>
          </a:prstGeom>
          <a:noFill/>
          <a:ln/>
        </p:spPr>
        <p:txBody>
          <a:bodyPr wrap="square" lIns="0" tIns="0" rIns="0" bIns="0" rtlCol="0" anchor="t"/>
          <a:lstStyle/>
          <a:p>
            <a:pPr marL="0" indent="0">
              <a:buNone/>
            </a:pPr>
            <a:r>
              <a:rPr lang="en-US" sz="1300" dirty="0">
                <a:solidFill>
                  <a:srgbClr val="1E2B2F"/>
                </a:solidFill>
                <a:latin typeface="Calibri" pitchFamily="34" charset="0"/>
                <a:ea typeface="Calibri" pitchFamily="34" charset="-122"/>
                <a:cs typeface="Calibri" pitchFamily="34" charset="-120"/>
              </a:rPr>
              <a:t>Document evidence and reasoning for future reviews and evaluations.</a:t>
            </a:r>
            <a:endParaRPr lang="en-US" sz="1300" dirty="0"/>
          </a:p>
        </p:txBody>
      </p:sp>
      <p:sp>
        <p:nvSpPr>
          <p:cNvPr id="24" name="Shape 17"/>
          <p:cNvSpPr/>
          <p:nvPr/>
        </p:nvSpPr>
        <p:spPr>
          <a:xfrm>
            <a:off x="4663440" y="3703320"/>
            <a:ext cx="548640" cy="548640"/>
          </a:xfrm>
          <a:prstGeom prst="ellipse">
            <a:avLst/>
          </a:prstGeom>
          <a:solidFill>
            <a:srgbClr val="EAF1EF"/>
          </a:solidFill>
          <a:ln w="12700">
            <a:solidFill>
              <a:srgbClr val="EAF1EF"/>
            </a:solidFill>
            <a:prstDash val="solid"/>
          </a:ln>
        </p:spPr>
      </p:sp>
      <p:pic>
        <p:nvPicPr>
          <p:cNvPr id="25" name="Image 5" descr="preencoded.png"/>
          <p:cNvPicPr>
            <a:picLocks noChangeAspect="1"/>
          </p:cNvPicPr>
          <p:nvPr/>
        </p:nvPicPr>
        <p:blipFill>
          <a:blip r:embed="rId8"/>
          <a:stretch>
            <a:fillRect/>
          </a:stretch>
        </p:blipFill>
        <p:spPr>
          <a:xfrm>
            <a:off x="4800600" y="3840480"/>
            <a:ext cx="274320" cy="274320"/>
          </a:xfrm>
          <a:prstGeom prst="rect">
            <a:avLst/>
          </a:prstGeom>
        </p:spPr>
      </p:pic>
      <p:sp>
        <p:nvSpPr>
          <p:cNvPr id="26" name="Text 18"/>
          <p:cNvSpPr txBox="1"/>
          <p:nvPr/>
        </p:nvSpPr>
        <p:spPr>
          <a:xfrm>
            <a:off x="5394960" y="3657600"/>
            <a:ext cx="3291840" cy="347472"/>
          </a:xfrm>
          <a:prstGeom prst="rect">
            <a:avLst/>
          </a:prstGeom>
          <a:noFill/>
          <a:ln/>
        </p:spPr>
        <p:txBody>
          <a:bodyPr wrap="square" lIns="0" tIns="0" rIns="0" bIns="0" rtlCol="0" anchor="ctr"/>
          <a:lstStyle/>
          <a:p>
            <a:pPr marL="0" indent="0">
              <a:buNone/>
            </a:pPr>
            <a:r>
              <a:rPr lang="en-US" sz="1600" b="1" dirty="0">
                <a:solidFill>
                  <a:srgbClr val="16323A"/>
                </a:solidFill>
                <a:latin typeface="Calibri" pitchFamily="34" charset="0"/>
                <a:ea typeface="Calibri" pitchFamily="34" charset="-122"/>
                <a:cs typeface="Calibri" pitchFamily="34" charset="-120"/>
              </a:rPr>
              <a:t>Enable learning</a:t>
            </a:r>
            <a:endParaRPr lang="en-US" sz="1600" dirty="0"/>
          </a:p>
        </p:txBody>
      </p:sp>
      <p:sp>
        <p:nvSpPr>
          <p:cNvPr id="27" name="Text 19"/>
          <p:cNvSpPr txBox="1"/>
          <p:nvPr/>
        </p:nvSpPr>
        <p:spPr>
          <a:xfrm>
            <a:off x="5394960" y="4005072"/>
            <a:ext cx="3291840" cy="548640"/>
          </a:xfrm>
          <a:prstGeom prst="rect">
            <a:avLst/>
          </a:prstGeom>
          <a:noFill/>
          <a:ln/>
        </p:spPr>
        <p:txBody>
          <a:bodyPr wrap="square" lIns="0" tIns="0" rIns="0" bIns="0" rtlCol="0" anchor="t"/>
          <a:lstStyle/>
          <a:p>
            <a:pPr marL="0" indent="0">
              <a:buNone/>
            </a:pPr>
            <a:r>
              <a:rPr lang="en-US" sz="1300" dirty="0">
                <a:solidFill>
                  <a:srgbClr val="1E2B2F"/>
                </a:solidFill>
                <a:latin typeface="Calibri" pitchFamily="34" charset="0"/>
                <a:ea typeface="Calibri" pitchFamily="34" charset="-122"/>
                <a:cs typeface="Calibri" pitchFamily="34" charset="-120"/>
              </a:rPr>
              <a:t>Feed results back into policy design, monitoring and evaluation.</a:t>
            </a:r>
            <a:endParaRPr lang="en-US" sz="1300" dirty="0"/>
          </a:p>
        </p:txBody>
      </p:sp>
      <p:sp>
        <p:nvSpPr>
          <p:cNvPr id="28" name="Text 20"/>
          <p:cNvSpPr txBox="1"/>
          <p:nvPr/>
        </p:nvSpPr>
        <p:spPr>
          <a:xfrm>
            <a:off x="8321040" y="4754880"/>
            <a:ext cx="457200" cy="274320"/>
          </a:xfrm>
          <a:prstGeom prst="rect">
            <a:avLst/>
          </a:prstGeom>
          <a:noFill/>
          <a:ln/>
        </p:spPr>
        <p:txBody>
          <a:bodyPr wrap="square" lIns="0" tIns="0" rIns="0" bIns="0" rtlCol="0" anchor="ctr"/>
          <a:lstStyle/>
          <a:p>
            <a:pPr marL="0" indent="0" algn="r">
              <a:buNone/>
            </a:pPr>
            <a:r>
              <a:rPr lang="en-US" sz="1000" dirty="0">
                <a:solidFill>
                  <a:srgbClr val="5B6B6E"/>
                </a:solidFill>
                <a:latin typeface="Calibri" pitchFamily="34" charset="0"/>
                <a:ea typeface="Calibri" pitchFamily="34" charset="-122"/>
                <a:cs typeface="Calibri"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marL="0" indent="0">
              <a:buNone/>
            </a:pPr>
            <a:r>
              <a:rPr lang="en-US" sz="2800" b="1" dirty="0">
                <a:solidFill>
                  <a:srgbClr val="16323A"/>
                </a:solidFill>
                <a:latin typeface="Cambria" pitchFamily="34" charset="0"/>
                <a:ea typeface="Cambria" pitchFamily="34" charset="-122"/>
                <a:cs typeface="Cambria" pitchFamily="34" charset="-120"/>
              </a:rPr>
              <a:t>Know Your Audience</a:t>
            </a:r>
            <a:endParaRPr lang="en-US" sz="2800" dirty="0"/>
          </a:p>
        </p:txBody>
      </p:sp>
      <p:sp>
        <p:nvSpPr>
          <p:cNvPr id="3" name="Text 1"/>
          <p:cNvSpPr txBox="1"/>
          <p:nvPr/>
        </p:nvSpPr>
        <p:spPr>
          <a:xfrm>
            <a:off x="457200" y="850392"/>
            <a:ext cx="8229600" cy="320040"/>
          </a:xfrm>
          <a:prstGeom prst="rect">
            <a:avLst/>
          </a:prstGeom>
          <a:noFill/>
          <a:ln/>
        </p:spPr>
        <p:txBody>
          <a:bodyPr wrap="square" lIns="0" tIns="0" rIns="0" bIns="0" rtlCol="0" anchor="ctr"/>
          <a:lstStyle/>
          <a:p>
            <a:pPr marL="0" indent="0">
              <a:buNone/>
            </a:pPr>
            <a:r>
              <a:rPr lang="en-US" sz="1300" i="1" dirty="0">
                <a:solidFill>
                  <a:srgbClr val="5B6B6E"/>
                </a:solidFill>
                <a:latin typeface="Calibri" pitchFamily="34" charset="0"/>
                <a:ea typeface="Calibri" pitchFamily="34" charset="-122"/>
                <a:cs typeface="Calibri" pitchFamily="34" charset="-120"/>
              </a:rPr>
              <a:t>The same analysis must be packaged differently for different users</a:t>
            </a:r>
            <a:endParaRPr lang="en-US" sz="13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2889504"/>
        </p:xfrm>
        <a:graphic>
          <a:graphicData uri="http://schemas.openxmlformats.org/drawingml/2006/table">
            <a:tbl>
              <a:tblPr/>
              <a:tblGrid>
                <a:gridCol w="2194560">
                  <a:extLst>
                    <a:ext uri="{9D8B030D-6E8A-4147-A177-3AD203B41FA5}">
                      <a16:colId xmlns:a16="http://schemas.microsoft.com/office/drawing/2014/main" val="20000"/>
                    </a:ext>
                  </a:extLst>
                </a:gridCol>
                <a:gridCol w="3566160">
                  <a:extLst>
                    <a:ext uri="{9D8B030D-6E8A-4147-A177-3AD203B41FA5}">
                      <a16:colId xmlns:a16="http://schemas.microsoft.com/office/drawing/2014/main" val="20001"/>
                    </a:ext>
                  </a:extLst>
                </a:gridCol>
                <a:gridCol w="2468880">
                  <a:extLst>
                    <a:ext uri="{9D8B030D-6E8A-4147-A177-3AD203B41FA5}">
                      <a16:colId xmlns:a16="http://schemas.microsoft.com/office/drawing/2014/main" val="20002"/>
                    </a:ext>
                  </a:extLst>
                </a:gridCol>
              </a:tblGrid>
              <a:tr h="475488">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Audience</a:t>
                      </a:r>
                      <a:endParaRPr lang="en-US" sz="1200" dirty="0">
                        <a:latin typeface="Calibri" charset="0"/>
                        <a:ea typeface="Calibri" charset="0"/>
                        <a:cs typeface="Calibri" charset="0"/>
                      </a:endParaRPr>
                    </a:p>
                  </a:txBody>
                  <a:tcPr marL="73152" marR="73152" marT="73152" marB="73152" anchor="ctr">
                    <a:lnL w="6350" cap="flat" cmpd="sng" algn="ctr">
                      <a:solidFill>
                        <a:srgbClr val="C9D6D3"/>
                      </a:solidFill>
                      <a:prstDash val="solid"/>
                      <a:round/>
                      <a:headEnd type="none" w="med" len="med"/>
                      <a:tailEnd type="none" w="med" len="med"/>
                    </a:lnL>
                    <a:lnR w="6350" cap="flat" cmpd="sng" algn="ctr">
                      <a:solidFill>
                        <a:srgbClr val="C9D6D3"/>
                      </a:solidFill>
                      <a:prstDash val="solid"/>
                      <a:round/>
                      <a:headEnd type="none" w="med" len="med"/>
                      <a:tailEnd type="none" w="med" len="med"/>
                    </a:lnR>
                    <a:lnT w="6350" cap="flat" cmpd="sng" algn="ctr">
                      <a:solidFill>
                        <a:srgbClr val="C9D6D3"/>
                      </a:solidFill>
                      <a:prstDash val="solid"/>
                      <a:round/>
                      <a:headEnd type="none" w="med" len="med"/>
                      <a:tailEnd type="none" w="med" len="med"/>
                    </a:lnT>
                    <a:lnB w="6350" cap="flat" cmpd="sng" algn="ctr">
                      <a:solidFill>
                        <a:srgbClr val="C9D6D3"/>
                      </a:solidFill>
                      <a:prstDash val="solid"/>
                      <a:round/>
                      <a:headEnd type="none" w="med" len="med"/>
                      <a:tailEnd type="none" w="med" len="med"/>
                    </a:lnB>
                    <a:solidFill>
                      <a:srgbClr val="1F5F5B"/>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What they need</a:t>
                      </a:r>
                      <a:endParaRPr lang="en-US" sz="1200" dirty="0">
                        <a:latin typeface="Calibri" charset="0"/>
                        <a:ea typeface="Calibri" charset="0"/>
                        <a:cs typeface="Calibri" charset="0"/>
                      </a:endParaRPr>
                    </a:p>
                  </a:txBody>
                  <a:tcPr marL="73152" marR="73152" marT="73152" marB="73152" anchor="ctr">
                    <a:lnL w="6350" cap="flat" cmpd="sng" algn="ctr">
                      <a:solidFill>
                        <a:srgbClr val="C9D6D3"/>
                      </a:solidFill>
                      <a:prstDash val="solid"/>
                      <a:round/>
                      <a:headEnd type="none" w="med" len="med"/>
                      <a:tailEnd type="none" w="med" len="med"/>
                    </a:lnL>
                    <a:lnR w="6350" cap="flat" cmpd="sng" algn="ctr">
                      <a:solidFill>
                        <a:srgbClr val="C9D6D3"/>
                      </a:solidFill>
                      <a:prstDash val="solid"/>
                      <a:round/>
                      <a:headEnd type="none" w="med" len="med"/>
                      <a:tailEnd type="none" w="med" len="med"/>
                    </a:lnR>
                    <a:lnT w="6350" cap="flat" cmpd="sng" algn="ctr">
                      <a:solidFill>
                        <a:srgbClr val="C9D6D3"/>
                      </a:solidFill>
                      <a:prstDash val="solid"/>
                      <a:round/>
                      <a:headEnd type="none" w="med" len="med"/>
                      <a:tailEnd type="none" w="med" len="med"/>
                    </a:lnT>
                    <a:lnB w="6350" cap="flat" cmpd="sng" algn="ctr">
                      <a:solidFill>
                        <a:srgbClr val="C9D6D3"/>
                      </a:solidFill>
                      <a:prstDash val="solid"/>
                      <a:round/>
                      <a:headEnd type="none" w="med" len="med"/>
                      <a:tailEnd type="none" w="med" len="med"/>
                    </a:lnB>
                    <a:solidFill>
                      <a:srgbClr val="1F5F5B"/>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Best format</a:t>
                      </a:r>
                      <a:endParaRPr lang="en-US" sz="1200" dirty="0">
                        <a:latin typeface="Calibri" charset="0"/>
                        <a:ea typeface="Calibri" charset="0"/>
                        <a:cs typeface="Calibri" charset="0"/>
                      </a:endParaRPr>
                    </a:p>
                  </a:txBody>
                  <a:tcPr marL="73152" marR="73152" marT="73152" marB="73152" anchor="ctr">
                    <a:lnL w="6350" cap="flat" cmpd="sng" algn="ctr">
                      <a:solidFill>
                        <a:srgbClr val="C9D6D3"/>
                      </a:solidFill>
                      <a:prstDash val="solid"/>
                      <a:round/>
                      <a:headEnd type="none" w="med" len="med"/>
                      <a:tailEnd type="none" w="med" len="med"/>
                    </a:lnL>
                    <a:lnR w="6350" cap="flat" cmpd="sng" algn="ctr">
                      <a:solidFill>
                        <a:srgbClr val="C9D6D3"/>
                      </a:solidFill>
                      <a:prstDash val="solid"/>
                      <a:round/>
                      <a:headEnd type="none" w="med" len="med"/>
                      <a:tailEnd type="none" w="med" len="med"/>
                    </a:lnR>
                    <a:lnT w="6350" cap="flat" cmpd="sng" algn="ctr">
                      <a:solidFill>
                        <a:srgbClr val="C9D6D3"/>
                      </a:solidFill>
                      <a:prstDash val="solid"/>
                      <a:round/>
                      <a:headEnd type="none" w="med" len="med"/>
                      <a:tailEnd type="none" w="med" len="med"/>
                    </a:lnT>
                    <a:lnB w="6350" cap="flat" cmpd="sng" algn="ctr">
                      <a:solidFill>
                        <a:srgbClr val="C9D6D3"/>
                      </a:solidFill>
                      <a:prstDash val="solid"/>
                      <a:round/>
                      <a:headEnd type="none" w="med" len="med"/>
                      <a:tailEnd type="none" w="med" len="med"/>
                    </a:lnB>
                    <a:solidFill>
                      <a:srgbClr val="1F5F5B"/>
                    </a:solidFill>
                  </a:tcPr>
                </a:tc>
                <a:extLst>
                  <a:ext uri="{0D108BD9-81ED-4DB2-BD59-A6C34878D82A}">
                    <a16:rowId xmlns:a16="http://schemas.microsoft.com/office/drawing/2014/main" val="10000"/>
                  </a:ext>
                </a:extLst>
              </a:tr>
              <a:tr h="475488">
                <a:tc>
                  <a:txBody>
                    <a:bodyPr/>
                    <a:lstStyle/>
                    <a:p>
                      <a:pPr marL="0" indent="0">
                        <a:buNone/>
                      </a:pPr>
                      <a:r>
                        <a:rPr lang="en-US" sz="1200" b="1" dirty="0">
                          <a:solidFill>
                            <a:srgbClr val="1E2B2F"/>
                          </a:solidFill>
                          <a:latin typeface="Calibri" pitchFamily="34" charset="0"/>
                          <a:ea typeface="Calibri" pitchFamily="34" charset="-122"/>
                          <a:cs typeface="Calibri" pitchFamily="34" charset="-120"/>
                        </a:rPr>
                        <a:t>Political decision-makers</a:t>
                      </a:r>
                      <a:endParaRPr lang="en-US" sz="1200" dirty="0">
                        <a:latin typeface="Calibri" charset="0"/>
                        <a:ea typeface="Calibri" charset="0"/>
                        <a:cs typeface="Calibri" charset="0"/>
                      </a:endParaRPr>
                    </a:p>
                  </a:txBody>
                  <a:tcPr marL="73152" marR="73152" marT="73152" marB="73152" anchor="ctr">
                    <a:lnL w="6350" cap="flat" cmpd="sng" algn="ctr">
                      <a:solidFill>
                        <a:srgbClr val="C9D6D3"/>
                      </a:solidFill>
                      <a:prstDash val="solid"/>
                      <a:round/>
                      <a:headEnd type="none" w="med" len="med"/>
                      <a:tailEnd type="none" w="med" len="med"/>
                    </a:lnL>
                    <a:lnR w="6350" cap="flat" cmpd="sng" algn="ctr">
                      <a:solidFill>
                        <a:srgbClr val="C9D6D3"/>
                      </a:solidFill>
                      <a:prstDash val="solid"/>
                      <a:round/>
                      <a:headEnd type="none" w="med" len="med"/>
                      <a:tailEnd type="none" w="med" len="med"/>
                    </a:lnR>
                    <a:lnT w="6350" cap="flat" cmpd="sng" algn="ctr">
                      <a:solidFill>
                        <a:srgbClr val="C9D6D3"/>
                      </a:solidFill>
                      <a:prstDash val="solid"/>
                      <a:round/>
                      <a:headEnd type="none" w="med" len="med"/>
                      <a:tailEnd type="none" w="med" len="med"/>
                    </a:lnT>
                    <a:lnB w="6350" cap="flat" cmpd="sng" algn="ctr">
                      <a:solidFill>
                        <a:srgbClr val="C9D6D3"/>
                      </a:solidFill>
                      <a:prstDash val="solid"/>
                      <a:round/>
                      <a:headEnd type="none" w="med" len="med"/>
                      <a:tailEnd type="none" w="med" len="med"/>
                    </a:lnB>
                    <a:solidFill>
                      <a:srgbClr val="FFFFFF"/>
                    </a:solidFill>
                  </a:tcPr>
                </a:tc>
                <a:tc>
                  <a:txBody>
                    <a:bodyPr/>
                    <a:lstStyle/>
                    <a:p>
                      <a:pPr marL="0" indent="0">
                        <a:buNone/>
                      </a:pPr>
                      <a:r>
                        <a:rPr lang="en-US" sz="1200" dirty="0">
                          <a:solidFill>
                            <a:srgbClr val="1E2B2F"/>
                          </a:solidFill>
                          <a:latin typeface="Calibri" pitchFamily="34" charset="0"/>
                          <a:ea typeface="Calibri" pitchFamily="34" charset="-122"/>
                          <a:cs typeface="Calibri" pitchFamily="34" charset="-120"/>
                        </a:rPr>
                        <a:t>Bottom line, options, costs, political feasibility</a:t>
                      </a:r>
                      <a:endParaRPr lang="en-US" sz="1200" dirty="0">
                        <a:latin typeface="Calibri" charset="0"/>
                        <a:ea typeface="Calibri" charset="0"/>
                        <a:cs typeface="Calibri" charset="0"/>
                      </a:endParaRPr>
                    </a:p>
                  </a:txBody>
                  <a:tcPr marL="73152" marR="73152" marT="73152" marB="73152" anchor="ctr">
                    <a:lnL w="6350" cap="flat" cmpd="sng" algn="ctr">
                      <a:solidFill>
                        <a:srgbClr val="C9D6D3"/>
                      </a:solidFill>
                      <a:prstDash val="solid"/>
                      <a:round/>
                      <a:headEnd type="none" w="med" len="med"/>
                      <a:tailEnd type="none" w="med" len="med"/>
                    </a:lnL>
                    <a:lnR w="6350" cap="flat" cmpd="sng" algn="ctr">
                      <a:solidFill>
                        <a:srgbClr val="C9D6D3"/>
                      </a:solidFill>
                      <a:prstDash val="solid"/>
                      <a:round/>
                      <a:headEnd type="none" w="med" len="med"/>
                      <a:tailEnd type="none" w="med" len="med"/>
                    </a:lnR>
                    <a:lnT w="6350" cap="flat" cmpd="sng" algn="ctr">
                      <a:solidFill>
                        <a:srgbClr val="C9D6D3"/>
                      </a:solidFill>
                      <a:prstDash val="solid"/>
                      <a:round/>
                      <a:headEnd type="none" w="med" len="med"/>
                      <a:tailEnd type="none" w="med" len="med"/>
                    </a:lnT>
                    <a:lnB w="6350" cap="flat" cmpd="sng" algn="ctr">
                      <a:solidFill>
                        <a:srgbClr val="C9D6D3"/>
                      </a:solidFill>
                      <a:prstDash val="solid"/>
                      <a:round/>
                      <a:headEnd type="none" w="med" len="med"/>
                      <a:tailEnd type="none" w="med" len="med"/>
                    </a:lnB>
                    <a:solidFill>
                      <a:srgbClr val="FFFFFF"/>
                    </a:solidFill>
                  </a:tcPr>
                </a:tc>
                <a:tc>
                  <a:txBody>
                    <a:bodyPr/>
                    <a:lstStyle/>
                    <a:p>
                      <a:pPr marL="0" indent="0">
                        <a:buNone/>
                      </a:pPr>
                      <a:r>
                        <a:rPr lang="en-US" sz="1200" dirty="0">
                          <a:solidFill>
                            <a:srgbClr val="1E2B2F"/>
                          </a:solidFill>
                          <a:latin typeface="Calibri" pitchFamily="34" charset="0"/>
                          <a:ea typeface="Calibri" pitchFamily="34" charset="-122"/>
                          <a:cs typeface="Calibri" pitchFamily="34" charset="-120"/>
                        </a:rPr>
                        <a:t>Memo, 2-page brief, oral briefing</a:t>
                      </a:r>
                      <a:endParaRPr lang="en-US" sz="1200" dirty="0">
                        <a:latin typeface="Calibri" charset="0"/>
                        <a:ea typeface="Calibri" charset="0"/>
                        <a:cs typeface="Calibri" charset="0"/>
                      </a:endParaRPr>
                    </a:p>
                  </a:txBody>
                  <a:tcPr marL="73152" marR="73152" marT="73152" marB="73152" anchor="ctr">
                    <a:lnL w="6350" cap="flat" cmpd="sng" algn="ctr">
                      <a:solidFill>
                        <a:srgbClr val="C9D6D3"/>
                      </a:solidFill>
                      <a:prstDash val="solid"/>
                      <a:round/>
                      <a:headEnd type="none" w="med" len="med"/>
                      <a:tailEnd type="none" w="med" len="med"/>
                    </a:lnL>
                    <a:lnR w="6350" cap="flat" cmpd="sng" algn="ctr">
                      <a:solidFill>
                        <a:srgbClr val="C9D6D3"/>
                      </a:solidFill>
                      <a:prstDash val="solid"/>
                      <a:round/>
                      <a:headEnd type="none" w="med" len="med"/>
                      <a:tailEnd type="none" w="med" len="med"/>
                    </a:lnR>
                    <a:lnT w="6350" cap="flat" cmpd="sng" algn="ctr">
                      <a:solidFill>
                        <a:srgbClr val="C9D6D3"/>
                      </a:solidFill>
                      <a:prstDash val="solid"/>
                      <a:round/>
                      <a:headEnd type="none" w="med" len="med"/>
                      <a:tailEnd type="none" w="med" len="med"/>
                    </a:lnT>
                    <a:lnB w="6350" cap="flat" cmpd="sng" algn="ctr">
                      <a:solidFill>
                        <a:srgbClr val="C9D6D3"/>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buNone/>
                      </a:pPr>
                      <a:r>
                        <a:rPr lang="en-US" sz="1200" b="1" dirty="0">
                          <a:solidFill>
                            <a:srgbClr val="1E2B2F"/>
                          </a:solidFill>
                          <a:latin typeface="Calibri" pitchFamily="34" charset="0"/>
                          <a:ea typeface="Calibri" pitchFamily="34" charset="-122"/>
                          <a:cs typeface="Calibri" pitchFamily="34" charset="-120"/>
                        </a:rPr>
                        <a:t>Senior civil servants</a:t>
                      </a:r>
                      <a:endParaRPr lang="en-US" sz="1200" dirty="0">
                        <a:latin typeface="Calibri" charset="0"/>
                        <a:ea typeface="Calibri" charset="0"/>
                        <a:cs typeface="Calibri" charset="0"/>
                      </a:endParaRPr>
                    </a:p>
                  </a:txBody>
                  <a:tcPr marL="73152" marR="73152" marT="73152" marB="73152" anchor="ctr">
                    <a:lnL w="6350" cap="flat" cmpd="sng" algn="ctr">
                      <a:solidFill>
                        <a:srgbClr val="C9D6D3"/>
                      </a:solidFill>
                      <a:prstDash val="solid"/>
                      <a:round/>
                      <a:headEnd type="none" w="med" len="med"/>
                      <a:tailEnd type="none" w="med" len="med"/>
                    </a:lnL>
                    <a:lnR w="6350" cap="flat" cmpd="sng" algn="ctr">
                      <a:solidFill>
                        <a:srgbClr val="C9D6D3"/>
                      </a:solidFill>
                      <a:prstDash val="solid"/>
                      <a:round/>
                      <a:headEnd type="none" w="med" len="med"/>
                      <a:tailEnd type="none" w="med" len="med"/>
                    </a:lnR>
                    <a:lnT w="6350" cap="flat" cmpd="sng" algn="ctr">
                      <a:solidFill>
                        <a:srgbClr val="C9D6D3"/>
                      </a:solidFill>
                      <a:prstDash val="solid"/>
                      <a:round/>
                      <a:headEnd type="none" w="med" len="med"/>
                      <a:tailEnd type="none" w="med" len="med"/>
                    </a:lnT>
                    <a:lnB w="6350" cap="flat" cmpd="sng" algn="ctr">
                      <a:solidFill>
                        <a:srgbClr val="C9D6D3"/>
                      </a:solidFill>
                      <a:prstDash val="solid"/>
                      <a:round/>
                      <a:headEnd type="none" w="med" len="med"/>
                      <a:tailEnd type="none" w="med" len="med"/>
                    </a:lnB>
                    <a:solidFill>
                      <a:srgbClr val="EAF1EF"/>
                    </a:solidFill>
                  </a:tcPr>
                </a:tc>
                <a:tc>
                  <a:txBody>
                    <a:bodyPr/>
                    <a:lstStyle/>
                    <a:p>
                      <a:pPr marL="0" indent="0">
                        <a:buNone/>
                      </a:pPr>
                      <a:r>
                        <a:rPr lang="en-US" sz="1200" dirty="0">
                          <a:solidFill>
                            <a:srgbClr val="1E2B2F"/>
                          </a:solidFill>
                          <a:latin typeface="Calibri" pitchFamily="34" charset="0"/>
                          <a:ea typeface="Calibri" pitchFamily="34" charset="-122"/>
                          <a:cs typeface="Calibri" pitchFamily="34" charset="-120"/>
                        </a:rPr>
                        <a:t>Implementation detail, risks, legal and budget implications</a:t>
                      </a:r>
                      <a:endParaRPr lang="en-US" sz="1200" dirty="0">
                        <a:latin typeface="Calibri" charset="0"/>
                        <a:ea typeface="Calibri" charset="0"/>
                        <a:cs typeface="Calibri" charset="0"/>
                      </a:endParaRPr>
                    </a:p>
                  </a:txBody>
                  <a:tcPr marL="73152" marR="73152" marT="73152" marB="73152" anchor="ctr">
                    <a:lnL w="6350" cap="flat" cmpd="sng" algn="ctr">
                      <a:solidFill>
                        <a:srgbClr val="C9D6D3"/>
                      </a:solidFill>
                      <a:prstDash val="solid"/>
                      <a:round/>
                      <a:headEnd type="none" w="med" len="med"/>
                      <a:tailEnd type="none" w="med" len="med"/>
                    </a:lnL>
                    <a:lnR w="6350" cap="flat" cmpd="sng" algn="ctr">
                      <a:solidFill>
                        <a:srgbClr val="C9D6D3"/>
                      </a:solidFill>
                      <a:prstDash val="solid"/>
                      <a:round/>
                      <a:headEnd type="none" w="med" len="med"/>
                      <a:tailEnd type="none" w="med" len="med"/>
                    </a:lnR>
                    <a:lnT w="6350" cap="flat" cmpd="sng" algn="ctr">
                      <a:solidFill>
                        <a:srgbClr val="C9D6D3"/>
                      </a:solidFill>
                      <a:prstDash val="solid"/>
                      <a:round/>
                      <a:headEnd type="none" w="med" len="med"/>
                      <a:tailEnd type="none" w="med" len="med"/>
                    </a:lnT>
                    <a:lnB w="6350" cap="flat" cmpd="sng" algn="ctr">
                      <a:solidFill>
                        <a:srgbClr val="C9D6D3"/>
                      </a:solidFill>
                      <a:prstDash val="solid"/>
                      <a:round/>
                      <a:headEnd type="none" w="med" len="med"/>
                      <a:tailEnd type="none" w="med" len="med"/>
                    </a:lnB>
                    <a:solidFill>
                      <a:srgbClr val="EAF1EF"/>
                    </a:solidFill>
                  </a:tcPr>
                </a:tc>
                <a:tc>
                  <a:txBody>
                    <a:bodyPr/>
                    <a:lstStyle/>
                    <a:p>
                      <a:pPr marL="0" indent="0">
                        <a:buNone/>
                      </a:pPr>
                      <a:r>
                        <a:rPr lang="en-US" sz="1200" dirty="0">
                          <a:solidFill>
                            <a:srgbClr val="1E2B2F"/>
                          </a:solidFill>
                          <a:latin typeface="Calibri" pitchFamily="34" charset="0"/>
                          <a:ea typeface="Calibri" pitchFamily="34" charset="-122"/>
                          <a:cs typeface="Calibri" pitchFamily="34" charset="-120"/>
                        </a:rPr>
                        <a:t>Policy brief, cabinet paper</a:t>
                      </a:r>
                      <a:endParaRPr lang="en-US" sz="1200" dirty="0">
                        <a:latin typeface="Calibri" charset="0"/>
                        <a:ea typeface="Calibri" charset="0"/>
                        <a:cs typeface="Calibri" charset="0"/>
                      </a:endParaRPr>
                    </a:p>
                  </a:txBody>
                  <a:tcPr marL="73152" marR="73152" marT="73152" marB="73152" anchor="ctr">
                    <a:lnL w="6350" cap="flat" cmpd="sng" algn="ctr">
                      <a:solidFill>
                        <a:srgbClr val="C9D6D3"/>
                      </a:solidFill>
                      <a:prstDash val="solid"/>
                      <a:round/>
                      <a:headEnd type="none" w="med" len="med"/>
                      <a:tailEnd type="none" w="med" len="med"/>
                    </a:lnL>
                    <a:lnR w="6350" cap="flat" cmpd="sng" algn="ctr">
                      <a:solidFill>
                        <a:srgbClr val="C9D6D3"/>
                      </a:solidFill>
                      <a:prstDash val="solid"/>
                      <a:round/>
                      <a:headEnd type="none" w="med" len="med"/>
                      <a:tailEnd type="none" w="med" len="med"/>
                    </a:lnR>
                    <a:lnT w="6350" cap="flat" cmpd="sng" algn="ctr">
                      <a:solidFill>
                        <a:srgbClr val="C9D6D3"/>
                      </a:solidFill>
                      <a:prstDash val="solid"/>
                      <a:round/>
                      <a:headEnd type="none" w="med" len="med"/>
                      <a:tailEnd type="none" w="med" len="med"/>
                    </a:lnT>
                    <a:lnB w="6350" cap="flat" cmpd="sng" algn="ctr">
                      <a:solidFill>
                        <a:srgbClr val="C9D6D3"/>
                      </a:solidFill>
                      <a:prstDash val="solid"/>
                      <a:round/>
                      <a:headEnd type="none" w="med" len="med"/>
                      <a:tailEnd type="none" w="med" len="med"/>
                    </a:lnB>
                    <a:solidFill>
                      <a:srgbClr val="EAF1EF"/>
                    </a:solidFill>
                  </a:tcPr>
                </a:tc>
                <a:extLst>
                  <a:ext uri="{0D108BD9-81ED-4DB2-BD59-A6C34878D82A}">
                    <a16:rowId xmlns:a16="http://schemas.microsoft.com/office/drawing/2014/main" val="10002"/>
                  </a:ext>
                </a:extLst>
              </a:tr>
              <a:tr h="475488">
                <a:tc>
                  <a:txBody>
                    <a:bodyPr/>
                    <a:lstStyle/>
                    <a:p>
                      <a:pPr marL="0" indent="0">
                        <a:buNone/>
                      </a:pPr>
                      <a:r>
                        <a:rPr lang="en-US" sz="1200" b="1" dirty="0">
                          <a:solidFill>
                            <a:srgbClr val="1E2B2F"/>
                          </a:solidFill>
                          <a:latin typeface="Calibri" pitchFamily="34" charset="0"/>
                          <a:ea typeface="Calibri" pitchFamily="34" charset="-122"/>
                          <a:cs typeface="Calibri" pitchFamily="34" charset="-120"/>
                        </a:rPr>
                        <a:t>Technical experts / peers</a:t>
                      </a:r>
                      <a:endParaRPr lang="en-US" sz="1200" dirty="0">
                        <a:latin typeface="Calibri" charset="0"/>
                        <a:ea typeface="Calibri" charset="0"/>
                        <a:cs typeface="Calibri" charset="0"/>
                      </a:endParaRPr>
                    </a:p>
                  </a:txBody>
                  <a:tcPr marL="73152" marR="73152" marT="73152" marB="73152" anchor="ctr">
                    <a:lnL w="6350" cap="flat" cmpd="sng" algn="ctr">
                      <a:solidFill>
                        <a:srgbClr val="C9D6D3"/>
                      </a:solidFill>
                      <a:prstDash val="solid"/>
                      <a:round/>
                      <a:headEnd type="none" w="med" len="med"/>
                      <a:tailEnd type="none" w="med" len="med"/>
                    </a:lnL>
                    <a:lnR w="6350" cap="flat" cmpd="sng" algn="ctr">
                      <a:solidFill>
                        <a:srgbClr val="C9D6D3"/>
                      </a:solidFill>
                      <a:prstDash val="solid"/>
                      <a:round/>
                      <a:headEnd type="none" w="med" len="med"/>
                      <a:tailEnd type="none" w="med" len="med"/>
                    </a:lnR>
                    <a:lnT w="6350" cap="flat" cmpd="sng" algn="ctr">
                      <a:solidFill>
                        <a:srgbClr val="C9D6D3"/>
                      </a:solidFill>
                      <a:prstDash val="solid"/>
                      <a:round/>
                      <a:headEnd type="none" w="med" len="med"/>
                      <a:tailEnd type="none" w="med" len="med"/>
                    </a:lnT>
                    <a:lnB w="6350" cap="flat" cmpd="sng" algn="ctr">
                      <a:solidFill>
                        <a:srgbClr val="C9D6D3"/>
                      </a:solidFill>
                      <a:prstDash val="solid"/>
                      <a:round/>
                      <a:headEnd type="none" w="med" len="med"/>
                      <a:tailEnd type="none" w="med" len="med"/>
                    </a:lnB>
                    <a:solidFill>
                      <a:srgbClr val="FFFFFF"/>
                    </a:solidFill>
                  </a:tcPr>
                </a:tc>
                <a:tc>
                  <a:txBody>
                    <a:bodyPr/>
                    <a:lstStyle/>
                    <a:p>
                      <a:pPr marL="0" indent="0">
                        <a:buNone/>
                      </a:pPr>
                      <a:r>
                        <a:rPr lang="en-US" sz="1200" dirty="0">
                          <a:solidFill>
                            <a:srgbClr val="1E2B2F"/>
                          </a:solidFill>
                          <a:latin typeface="Calibri" pitchFamily="34" charset="0"/>
                          <a:ea typeface="Calibri" pitchFamily="34" charset="-122"/>
                          <a:cs typeface="Calibri" pitchFamily="34" charset="-120"/>
                        </a:rPr>
                        <a:t>Data, methods, assumptions, robustness</a:t>
                      </a:r>
                      <a:endParaRPr lang="en-US" sz="1200" dirty="0">
                        <a:latin typeface="Calibri" charset="0"/>
                        <a:ea typeface="Calibri" charset="0"/>
                        <a:cs typeface="Calibri" charset="0"/>
                      </a:endParaRPr>
                    </a:p>
                  </a:txBody>
                  <a:tcPr marL="73152" marR="73152" marT="73152" marB="73152" anchor="ctr">
                    <a:lnL w="6350" cap="flat" cmpd="sng" algn="ctr">
                      <a:solidFill>
                        <a:srgbClr val="C9D6D3"/>
                      </a:solidFill>
                      <a:prstDash val="solid"/>
                      <a:round/>
                      <a:headEnd type="none" w="med" len="med"/>
                      <a:tailEnd type="none" w="med" len="med"/>
                    </a:lnL>
                    <a:lnR w="6350" cap="flat" cmpd="sng" algn="ctr">
                      <a:solidFill>
                        <a:srgbClr val="C9D6D3"/>
                      </a:solidFill>
                      <a:prstDash val="solid"/>
                      <a:round/>
                      <a:headEnd type="none" w="med" len="med"/>
                      <a:tailEnd type="none" w="med" len="med"/>
                    </a:lnR>
                    <a:lnT w="6350" cap="flat" cmpd="sng" algn="ctr">
                      <a:solidFill>
                        <a:srgbClr val="C9D6D3"/>
                      </a:solidFill>
                      <a:prstDash val="solid"/>
                      <a:round/>
                      <a:headEnd type="none" w="med" len="med"/>
                      <a:tailEnd type="none" w="med" len="med"/>
                    </a:lnT>
                    <a:lnB w="6350" cap="flat" cmpd="sng" algn="ctr">
                      <a:solidFill>
                        <a:srgbClr val="C9D6D3"/>
                      </a:solidFill>
                      <a:prstDash val="solid"/>
                      <a:round/>
                      <a:headEnd type="none" w="med" len="med"/>
                      <a:tailEnd type="none" w="med" len="med"/>
                    </a:lnB>
                    <a:solidFill>
                      <a:srgbClr val="FFFFFF"/>
                    </a:solidFill>
                  </a:tcPr>
                </a:tc>
                <a:tc>
                  <a:txBody>
                    <a:bodyPr/>
                    <a:lstStyle/>
                    <a:p>
                      <a:pPr marL="0" indent="0">
                        <a:buNone/>
                      </a:pPr>
                      <a:r>
                        <a:rPr lang="en-US" sz="1200" dirty="0">
                          <a:solidFill>
                            <a:srgbClr val="1E2B2F"/>
                          </a:solidFill>
                          <a:latin typeface="Calibri" pitchFamily="34" charset="0"/>
                          <a:ea typeface="Calibri" pitchFamily="34" charset="-122"/>
                          <a:cs typeface="Calibri" pitchFamily="34" charset="-120"/>
                        </a:rPr>
                        <a:t>Full report, technical annex</a:t>
                      </a:r>
                      <a:endParaRPr lang="en-US" sz="1200" dirty="0">
                        <a:latin typeface="Calibri" charset="0"/>
                        <a:ea typeface="Calibri" charset="0"/>
                        <a:cs typeface="Calibri" charset="0"/>
                      </a:endParaRPr>
                    </a:p>
                  </a:txBody>
                  <a:tcPr marL="73152" marR="73152" marT="73152" marB="73152" anchor="ctr">
                    <a:lnL w="6350" cap="flat" cmpd="sng" algn="ctr">
                      <a:solidFill>
                        <a:srgbClr val="C9D6D3"/>
                      </a:solidFill>
                      <a:prstDash val="solid"/>
                      <a:round/>
                      <a:headEnd type="none" w="med" len="med"/>
                      <a:tailEnd type="none" w="med" len="med"/>
                    </a:lnL>
                    <a:lnR w="6350" cap="flat" cmpd="sng" algn="ctr">
                      <a:solidFill>
                        <a:srgbClr val="C9D6D3"/>
                      </a:solidFill>
                      <a:prstDash val="solid"/>
                      <a:round/>
                      <a:headEnd type="none" w="med" len="med"/>
                      <a:tailEnd type="none" w="med" len="med"/>
                    </a:lnR>
                    <a:lnT w="6350" cap="flat" cmpd="sng" algn="ctr">
                      <a:solidFill>
                        <a:srgbClr val="C9D6D3"/>
                      </a:solidFill>
                      <a:prstDash val="solid"/>
                      <a:round/>
                      <a:headEnd type="none" w="med" len="med"/>
                      <a:tailEnd type="none" w="med" len="med"/>
                    </a:lnT>
                    <a:lnB w="6350" cap="flat" cmpd="sng" algn="ctr">
                      <a:solidFill>
                        <a:srgbClr val="C9D6D3"/>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75488">
                <a:tc>
                  <a:txBody>
                    <a:bodyPr/>
                    <a:lstStyle/>
                    <a:p>
                      <a:pPr marL="0" indent="0">
                        <a:buNone/>
                      </a:pPr>
                      <a:r>
                        <a:rPr lang="en-US" sz="1200" b="1" dirty="0">
                          <a:solidFill>
                            <a:srgbClr val="1E2B2F"/>
                          </a:solidFill>
                          <a:latin typeface="Calibri" pitchFamily="34" charset="0"/>
                          <a:ea typeface="Calibri" pitchFamily="34" charset="-122"/>
                          <a:cs typeface="Calibri" pitchFamily="34" charset="-120"/>
                        </a:rPr>
                        <a:t>Stakeholders &amp; public</a:t>
                      </a:r>
                      <a:endParaRPr lang="en-US" sz="1200" dirty="0">
                        <a:latin typeface="Calibri" charset="0"/>
                        <a:ea typeface="Calibri" charset="0"/>
                        <a:cs typeface="Calibri" charset="0"/>
                      </a:endParaRPr>
                    </a:p>
                  </a:txBody>
                  <a:tcPr marL="73152" marR="73152" marT="73152" marB="73152" anchor="ctr">
                    <a:lnL w="6350" cap="flat" cmpd="sng" algn="ctr">
                      <a:solidFill>
                        <a:srgbClr val="C9D6D3"/>
                      </a:solidFill>
                      <a:prstDash val="solid"/>
                      <a:round/>
                      <a:headEnd type="none" w="med" len="med"/>
                      <a:tailEnd type="none" w="med" len="med"/>
                    </a:lnL>
                    <a:lnR w="6350" cap="flat" cmpd="sng" algn="ctr">
                      <a:solidFill>
                        <a:srgbClr val="C9D6D3"/>
                      </a:solidFill>
                      <a:prstDash val="solid"/>
                      <a:round/>
                      <a:headEnd type="none" w="med" len="med"/>
                      <a:tailEnd type="none" w="med" len="med"/>
                    </a:lnR>
                    <a:lnT w="6350" cap="flat" cmpd="sng" algn="ctr">
                      <a:solidFill>
                        <a:srgbClr val="C9D6D3"/>
                      </a:solidFill>
                      <a:prstDash val="solid"/>
                      <a:round/>
                      <a:headEnd type="none" w="med" len="med"/>
                      <a:tailEnd type="none" w="med" len="med"/>
                    </a:lnT>
                    <a:lnB w="6350" cap="flat" cmpd="sng" algn="ctr">
                      <a:solidFill>
                        <a:srgbClr val="C9D6D3"/>
                      </a:solidFill>
                      <a:prstDash val="solid"/>
                      <a:round/>
                      <a:headEnd type="none" w="med" len="med"/>
                      <a:tailEnd type="none" w="med" len="med"/>
                    </a:lnB>
                    <a:solidFill>
                      <a:srgbClr val="EAF1EF"/>
                    </a:solidFill>
                  </a:tcPr>
                </a:tc>
                <a:tc>
                  <a:txBody>
                    <a:bodyPr/>
                    <a:lstStyle/>
                    <a:p>
                      <a:pPr marL="0" indent="0">
                        <a:buNone/>
                      </a:pPr>
                      <a:r>
                        <a:rPr lang="en-US" sz="1200" dirty="0">
                          <a:solidFill>
                            <a:srgbClr val="1E2B2F"/>
                          </a:solidFill>
                          <a:latin typeface="Calibri" pitchFamily="34" charset="0"/>
                          <a:ea typeface="Calibri" pitchFamily="34" charset="-122"/>
                          <a:cs typeface="Calibri" pitchFamily="34" charset="-120"/>
                        </a:rPr>
                        <a:t>How it affects them, fairness, plain language</a:t>
                      </a:r>
                      <a:endParaRPr lang="en-US" sz="1200" dirty="0">
                        <a:latin typeface="Calibri" charset="0"/>
                        <a:ea typeface="Calibri" charset="0"/>
                        <a:cs typeface="Calibri" charset="0"/>
                      </a:endParaRPr>
                    </a:p>
                  </a:txBody>
                  <a:tcPr marL="73152" marR="73152" marT="73152" marB="73152" anchor="ctr">
                    <a:lnL w="6350" cap="flat" cmpd="sng" algn="ctr">
                      <a:solidFill>
                        <a:srgbClr val="C9D6D3"/>
                      </a:solidFill>
                      <a:prstDash val="solid"/>
                      <a:round/>
                      <a:headEnd type="none" w="med" len="med"/>
                      <a:tailEnd type="none" w="med" len="med"/>
                    </a:lnL>
                    <a:lnR w="6350" cap="flat" cmpd="sng" algn="ctr">
                      <a:solidFill>
                        <a:srgbClr val="C9D6D3"/>
                      </a:solidFill>
                      <a:prstDash val="solid"/>
                      <a:round/>
                      <a:headEnd type="none" w="med" len="med"/>
                      <a:tailEnd type="none" w="med" len="med"/>
                    </a:lnR>
                    <a:lnT w="6350" cap="flat" cmpd="sng" algn="ctr">
                      <a:solidFill>
                        <a:srgbClr val="C9D6D3"/>
                      </a:solidFill>
                      <a:prstDash val="solid"/>
                      <a:round/>
                      <a:headEnd type="none" w="med" len="med"/>
                      <a:tailEnd type="none" w="med" len="med"/>
                    </a:lnT>
                    <a:lnB w="6350" cap="flat" cmpd="sng" algn="ctr">
                      <a:solidFill>
                        <a:srgbClr val="C9D6D3"/>
                      </a:solidFill>
                      <a:prstDash val="solid"/>
                      <a:round/>
                      <a:headEnd type="none" w="med" len="med"/>
                      <a:tailEnd type="none" w="med" len="med"/>
                    </a:lnB>
                    <a:solidFill>
                      <a:srgbClr val="EAF1EF"/>
                    </a:solidFill>
                  </a:tcPr>
                </a:tc>
                <a:tc>
                  <a:txBody>
                    <a:bodyPr/>
                    <a:lstStyle/>
                    <a:p>
                      <a:pPr marL="0" indent="0">
                        <a:buNone/>
                      </a:pPr>
                      <a:r>
                        <a:rPr lang="en-US" sz="1200" dirty="0">
                          <a:solidFill>
                            <a:srgbClr val="1E2B2F"/>
                          </a:solidFill>
                          <a:latin typeface="Calibri" pitchFamily="34" charset="0"/>
                          <a:ea typeface="Calibri" pitchFamily="34" charset="-122"/>
                          <a:cs typeface="Calibri" pitchFamily="34" charset="-120"/>
                        </a:rPr>
                        <a:t>Fact sheet, infographic, consultation</a:t>
                      </a:r>
                      <a:endParaRPr lang="en-US" sz="1200" dirty="0">
                        <a:latin typeface="Calibri" charset="0"/>
                        <a:ea typeface="Calibri" charset="0"/>
                        <a:cs typeface="Calibri" charset="0"/>
                      </a:endParaRPr>
                    </a:p>
                  </a:txBody>
                  <a:tcPr marL="73152" marR="73152" marT="73152" marB="73152" anchor="ctr">
                    <a:lnL w="6350" cap="flat" cmpd="sng" algn="ctr">
                      <a:solidFill>
                        <a:srgbClr val="C9D6D3"/>
                      </a:solidFill>
                      <a:prstDash val="solid"/>
                      <a:round/>
                      <a:headEnd type="none" w="med" len="med"/>
                      <a:tailEnd type="none" w="med" len="med"/>
                    </a:lnL>
                    <a:lnR w="6350" cap="flat" cmpd="sng" algn="ctr">
                      <a:solidFill>
                        <a:srgbClr val="C9D6D3"/>
                      </a:solidFill>
                      <a:prstDash val="solid"/>
                      <a:round/>
                      <a:headEnd type="none" w="med" len="med"/>
                      <a:tailEnd type="none" w="med" len="med"/>
                    </a:lnR>
                    <a:lnT w="6350" cap="flat" cmpd="sng" algn="ctr">
                      <a:solidFill>
                        <a:srgbClr val="C9D6D3"/>
                      </a:solidFill>
                      <a:prstDash val="solid"/>
                      <a:round/>
                      <a:headEnd type="none" w="med" len="med"/>
                      <a:tailEnd type="none" w="med" len="med"/>
                    </a:lnT>
                    <a:lnB w="6350" cap="flat" cmpd="sng" algn="ctr">
                      <a:solidFill>
                        <a:srgbClr val="C9D6D3"/>
                      </a:solidFill>
                      <a:prstDash val="solid"/>
                      <a:round/>
                      <a:headEnd type="none" w="med" len="med"/>
                      <a:tailEnd type="none" w="med" len="med"/>
                    </a:lnB>
                    <a:solidFill>
                      <a:srgbClr val="EAF1EF"/>
                    </a:solidFill>
                  </a:tcPr>
                </a:tc>
                <a:extLst>
                  <a:ext uri="{0D108BD9-81ED-4DB2-BD59-A6C34878D82A}">
                    <a16:rowId xmlns:a16="http://schemas.microsoft.com/office/drawing/2014/main" val="10004"/>
                  </a:ext>
                </a:extLst>
              </a:tr>
              <a:tr h="475488">
                <a:tc>
                  <a:txBody>
                    <a:bodyPr/>
                    <a:lstStyle/>
                    <a:p>
                      <a:pPr marL="0" indent="0">
                        <a:buNone/>
                      </a:pPr>
                      <a:r>
                        <a:rPr lang="en-US" sz="1200" b="1" dirty="0">
                          <a:solidFill>
                            <a:srgbClr val="1E2B2F"/>
                          </a:solidFill>
                          <a:latin typeface="Calibri" pitchFamily="34" charset="0"/>
                          <a:ea typeface="Calibri" pitchFamily="34" charset="-122"/>
                          <a:cs typeface="Calibri" pitchFamily="34" charset="-120"/>
                        </a:rPr>
                        <a:t>Media</a:t>
                      </a:r>
                      <a:endParaRPr lang="en-US" sz="1200" dirty="0">
                        <a:latin typeface="Calibri" charset="0"/>
                        <a:ea typeface="Calibri" charset="0"/>
                        <a:cs typeface="Calibri" charset="0"/>
                      </a:endParaRPr>
                    </a:p>
                  </a:txBody>
                  <a:tcPr marL="73152" marR="73152" marT="73152" marB="73152" anchor="ctr">
                    <a:lnL w="6350" cap="flat" cmpd="sng" algn="ctr">
                      <a:solidFill>
                        <a:srgbClr val="C9D6D3"/>
                      </a:solidFill>
                      <a:prstDash val="solid"/>
                      <a:round/>
                      <a:headEnd type="none" w="med" len="med"/>
                      <a:tailEnd type="none" w="med" len="med"/>
                    </a:lnL>
                    <a:lnR w="6350" cap="flat" cmpd="sng" algn="ctr">
                      <a:solidFill>
                        <a:srgbClr val="C9D6D3"/>
                      </a:solidFill>
                      <a:prstDash val="solid"/>
                      <a:round/>
                      <a:headEnd type="none" w="med" len="med"/>
                      <a:tailEnd type="none" w="med" len="med"/>
                    </a:lnR>
                    <a:lnT w="6350" cap="flat" cmpd="sng" algn="ctr">
                      <a:solidFill>
                        <a:srgbClr val="C9D6D3"/>
                      </a:solidFill>
                      <a:prstDash val="solid"/>
                      <a:round/>
                      <a:headEnd type="none" w="med" len="med"/>
                      <a:tailEnd type="none" w="med" len="med"/>
                    </a:lnT>
                    <a:lnB w="6350" cap="flat" cmpd="sng" algn="ctr">
                      <a:solidFill>
                        <a:srgbClr val="C9D6D3"/>
                      </a:solidFill>
                      <a:prstDash val="solid"/>
                      <a:round/>
                      <a:headEnd type="none" w="med" len="med"/>
                      <a:tailEnd type="none" w="med" len="med"/>
                    </a:lnB>
                    <a:solidFill>
                      <a:srgbClr val="FFFFFF"/>
                    </a:solidFill>
                  </a:tcPr>
                </a:tc>
                <a:tc>
                  <a:txBody>
                    <a:bodyPr/>
                    <a:lstStyle/>
                    <a:p>
                      <a:pPr marL="0" indent="0">
                        <a:buNone/>
                      </a:pPr>
                      <a:r>
                        <a:rPr lang="en-US" sz="1200" dirty="0">
                          <a:solidFill>
                            <a:srgbClr val="1E2B2F"/>
                          </a:solidFill>
                          <a:latin typeface="Calibri" pitchFamily="34" charset="0"/>
                          <a:ea typeface="Calibri" pitchFamily="34" charset="-122"/>
                          <a:cs typeface="Calibri" pitchFamily="34" charset="-120"/>
                        </a:rPr>
                        <a:t>Key message, a story, a striking figure</a:t>
                      </a:r>
                      <a:endParaRPr lang="en-US" sz="1200" dirty="0">
                        <a:latin typeface="Calibri" charset="0"/>
                        <a:ea typeface="Calibri" charset="0"/>
                        <a:cs typeface="Calibri" charset="0"/>
                      </a:endParaRPr>
                    </a:p>
                  </a:txBody>
                  <a:tcPr marL="73152" marR="73152" marT="73152" marB="73152" anchor="ctr">
                    <a:lnL w="6350" cap="flat" cmpd="sng" algn="ctr">
                      <a:solidFill>
                        <a:srgbClr val="C9D6D3"/>
                      </a:solidFill>
                      <a:prstDash val="solid"/>
                      <a:round/>
                      <a:headEnd type="none" w="med" len="med"/>
                      <a:tailEnd type="none" w="med" len="med"/>
                    </a:lnL>
                    <a:lnR w="6350" cap="flat" cmpd="sng" algn="ctr">
                      <a:solidFill>
                        <a:srgbClr val="C9D6D3"/>
                      </a:solidFill>
                      <a:prstDash val="solid"/>
                      <a:round/>
                      <a:headEnd type="none" w="med" len="med"/>
                      <a:tailEnd type="none" w="med" len="med"/>
                    </a:lnR>
                    <a:lnT w="6350" cap="flat" cmpd="sng" algn="ctr">
                      <a:solidFill>
                        <a:srgbClr val="C9D6D3"/>
                      </a:solidFill>
                      <a:prstDash val="solid"/>
                      <a:round/>
                      <a:headEnd type="none" w="med" len="med"/>
                      <a:tailEnd type="none" w="med" len="med"/>
                    </a:lnT>
                    <a:lnB w="6350" cap="flat" cmpd="sng" algn="ctr">
                      <a:solidFill>
                        <a:srgbClr val="C9D6D3"/>
                      </a:solidFill>
                      <a:prstDash val="solid"/>
                      <a:round/>
                      <a:headEnd type="none" w="med" len="med"/>
                      <a:tailEnd type="none" w="med" len="med"/>
                    </a:lnB>
                    <a:solidFill>
                      <a:srgbClr val="FFFFFF"/>
                    </a:solidFill>
                  </a:tcPr>
                </a:tc>
                <a:tc>
                  <a:txBody>
                    <a:bodyPr/>
                    <a:lstStyle/>
                    <a:p>
                      <a:pPr marL="0" indent="0">
                        <a:buNone/>
                      </a:pPr>
                      <a:r>
                        <a:rPr lang="en-US" sz="1200" dirty="0">
                          <a:solidFill>
                            <a:srgbClr val="1E2B2F"/>
                          </a:solidFill>
                          <a:latin typeface="Calibri" pitchFamily="34" charset="0"/>
                          <a:ea typeface="Calibri" pitchFamily="34" charset="-122"/>
                          <a:cs typeface="Calibri" pitchFamily="34" charset="-120"/>
                        </a:rPr>
                        <a:t>Press release, op-ed, social media</a:t>
                      </a:r>
                      <a:endParaRPr lang="en-US" sz="1200" dirty="0">
                        <a:latin typeface="Calibri" charset="0"/>
                        <a:ea typeface="Calibri" charset="0"/>
                        <a:cs typeface="Calibri" charset="0"/>
                      </a:endParaRPr>
                    </a:p>
                  </a:txBody>
                  <a:tcPr marL="73152" marR="73152" marT="73152" marB="73152" anchor="ctr">
                    <a:lnL w="6350" cap="flat" cmpd="sng" algn="ctr">
                      <a:solidFill>
                        <a:srgbClr val="C9D6D3"/>
                      </a:solidFill>
                      <a:prstDash val="solid"/>
                      <a:round/>
                      <a:headEnd type="none" w="med" len="med"/>
                      <a:tailEnd type="none" w="med" len="med"/>
                    </a:lnL>
                    <a:lnR w="6350" cap="flat" cmpd="sng" algn="ctr">
                      <a:solidFill>
                        <a:srgbClr val="C9D6D3"/>
                      </a:solidFill>
                      <a:prstDash val="solid"/>
                      <a:round/>
                      <a:headEnd type="none" w="med" len="med"/>
                      <a:tailEnd type="none" w="med" len="med"/>
                    </a:lnR>
                    <a:lnT w="6350" cap="flat" cmpd="sng" algn="ctr">
                      <a:solidFill>
                        <a:srgbClr val="C9D6D3"/>
                      </a:solidFill>
                      <a:prstDash val="solid"/>
                      <a:round/>
                      <a:headEnd type="none" w="med" len="med"/>
                      <a:tailEnd type="none" w="med" len="med"/>
                    </a:lnT>
                    <a:lnB w="6350" cap="flat" cmpd="sng" algn="ctr">
                      <a:solidFill>
                        <a:srgbClr val="C9D6D3"/>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4" name="Text 2"/>
          <p:cNvSpPr txBox="1"/>
          <p:nvPr/>
        </p:nvSpPr>
        <p:spPr>
          <a:xfrm>
            <a:off x="8321040" y="4754880"/>
            <a:ext cx="457200" cy="274320"/>
          </a:xfrm>
          <a:prstGeom prst="rect">
            <a:avLst/>
          </a:prstGeom>
          <a:noFill/>
          <a:ln/>
        </p:spPr>
        <p:txBody>
          <a:bodyPr wrap="square" lIns="0" tIns="0" rIns="0" bIns="0" rtlCol="0" anchor="ctr"/>
          <a:lstStyle/>
          <a:p>
            <a:pPr marL="0" indent="0" algn="r">
              <a:buNone/>
            </a:pPr>
            <a:r>
              <a:rPr lang="en-US" sz="1000" dirty="0">
                <a:solidFill>
                  <a:srgbClr val="5B6B6E"/>
                </a:solidFill>
                <a:latin typeface="Calibri" pitchFamily="34" charset="0"/>
                <a:ea typeface="Calibri" pitchFamily="34" charset="-122"/>
                <a:cs typeface="Calibri"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marL="0" indent="0">
              <a:buNone/>
            </a:pPr>
            <a:r>
              <a:rPr lang="en-US" sz="2800" b="1" dirty="0">
                <a:solidFill>
                  <a:srgbClr val="16323A"/>
                </a:solidFill>
                <a:latin typeface="Cambria" pitchFamily="34" charset="0"/>
                <a:ea typeface="Cambria" pitchFamily="34" charset="-122"/>
                <a:cs typeface="Cambria" pitchFamily="34" charset="-120"/>
              </a:rPr>
              <a:t>The Communication Process</a:t>
            </a:r>
            <a:endParaRPr lang="en-US" sz="2800" dirty="0"/>
          </a:p>
        </p:txBody>
      </p:sp>
      <p:sp>
        <p:nvSpPr>
          <p:cNvPr id="3" name="Text 1"/>
          <p:cNvSpPr txBox="1"/>
          <p:nvPr/>
        </p:nvSpPr>
        <p:spPr>
          <a:xfrm>
            <a:off x="457200" y="850392"/>
            <a:ext cx="8229600" cy="320040"/>
          </a:xfrm>
          <a:prstGeom prst="rect">
            <a:avLst/>
          </a:prstGeom>
          <a:noFill/>
          <a:ln/>
        </p:spPr>
        <p:txBody>
          <a:bodyPr wrap="square" lIns="0" tIns="0" rIns="0" bIns="0" rtlCol="0" anchor="ctr"/>
          <a:lstStyle/>
          <a:p>
            <a:pPr marL="0" indent="0">
              <a:buNone/>
            </a:pPr>
            <a:r>
              <a:rPr lang="en-US" sz="1300" i="1" dirty="0">
                <a:solidFill>
                  <a:srgbClr val="5B6B6E"/>
                </a:solidFill>
                <a:latin typeface="Calibri" pitchFamily="34" charset="0"/>
                <a:ea typeface="Calibri" pitchFamily="34" charset="-122"/>
                <a:cs typeface="Calibri" pitchFamily="34" charset="-120"/>
              </a:rPr>
              <a:t>A cycle that begins before analysis and continues after delivery</a:t>
            </a:r>
            <a:endParaRPr lang="en-US" sz="1300" dirty="0"/>
          </a:p>
        </p:txBody>
      </p:sp>
      <p:sp>
        <p:nvSpPr>
          <p:cNvPr id="4" name="Shape 2"/>
          <p:cNvSpPr/>
          <p:nvPr/>
        </p:nvSpPr>
        <p:spPr>
          <a:xfrm>
            <a:off x="795528" y="1508760"/>
            <a:ext cx="548640" cy="548640"/>
          </a:xfrm>
          <a:prstGeom prst="ellipse">
            <a:avLst/>
          </a:prstGeom>
          <a:solidFill>
            <a:srgbClr val="1F5F5B"/>
          </a:solidFill>
          <a:ln w="12700">
            <a:solidFill>
              <a:srgbClr val="1F5F5B"/>
            </a:solidFill>
            <a:prstDash val="solid"/>
          </a:ln>
        </p:spPr>
      </p:sp>
      <p:sp>
        <p:nvSpPr>
          <p:cNvPr id="5" name="Text 3"/>
          <p:cNvSpPr txBox="1"/>
          <p:nvPr/>
        </p:nvSpPr>
        <p:spPr>
          <a:xfrm>
            <a:off x="795528" y="1508760"/>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6" name="Shape 4"/>
          <p:cNvSpPr/>
          <p:nvPr/>
        </p:nvSpPr>
        <p:spPr>
          <a:xfrm>
            <a:off x="1389888" y="1783080"/>
            <a:ext cx="941832" cy="0"/>
          </a:xfrm>
          <a:prstGeom prst="line">
            <a:avLst/>
          </a:prstGeom>
          <a:noFill/>
          <a:ln w="25400">
            <a:solidFill>
              <a:srgbClr val="C9D6D3"/>
            </a:solidFill>
            <a:prstDash val="solid"/>
            <a:tailEnd type="triangle"/>
          </a:ln>
        </p:spPr>
      </p:sp>
      <p:sp>
        <p:nvSpPr>
          <p:cNvPr id="7" name="Text 5"/>
          <p:cNvSpPr txBox="1"/>
          <p:nvPr/>
        </p:nvSpPr>
        <p:spPr>
          <a:xfrm>
            <a:off x="475488" y="2194560"/>
            <a:ext cx="1188720" cy="640080"/>
          </a:xfrm>
          <a:prstGeom prst="rect">
            <a:avLst/>
          </a:prstGeom>
          <a:noFill/>
          <a:ln/>
        </p:spPr>
        <p:txBody>
          <a:bodyPr wrap="square" lIns="0" tIns="0" rIns="0" bIns="0" rtlCol="0" anchor="t"/>
          <a:lstStyle/>
          <a:p>
            <a:pPr marL="0" indent="0" algn="ctr">
              <a:buNone/>
            </a:pPr>
            <a:r>
              <a:rPr lang="en-US" sz="1300" b="1" dirty="0">
                <a:solidFill>
                  <a:srgbClr val="16323A"/>
                </a:solidFill>
                <a:latin typeface="Calibri" pitchFamily="34" charset="0"/>
                <a:ea typeface="Calibri" pitchFamily="34" charset="-122"/>
                <a:cs typeface="Calibri" pitchFamily="34" charset="-120"/>
              </a:rPr>
              <a:t>Clarify the question</a:t>
            </a:r>
            <a:endParaRPr lang="en-US" sz="1300" dirty="0"/>
          </a:p>
        </p:txBody>
      </p:sp>
      <p:sp>
        <p:nvSpPr>
          <p:cNvPr id="8" name="Text 6"/>
          <p:cNvSpPr txBox="1"/>
          <p:nvPr/>
        </p:nvSpPr>
        <p:spPr>
          <a:xfrm>
            <a:off x="475488" y="2834640"/>
            <a:ext cx="1188720" cy="822960"/>
          </a:xfrm>
          <a:prstGeom prst="rect">
            <a:avLst/>
          </a:prstGeom>
          <a:noFill/>
          <a:ln/>
        </p:spPr>
        <p:txBody>
          <a:bodyPr wrap="square" lIns="0" tIns="0" rIns="0" bIns="0" rtlCol="0" anchor="t"/>
          <a:lstStyle/>
          <a:p>
            <a:pPr marL="0" indent="0" algn="ctr">
              <a:buNone/>
            </a:pPr>
            <a:r>
              <a:rPr lang="en-US" sz="1100" dirty="0">
                <a:solidFill>
                  <a:srgbClr val="5B6B6E"/>
                </a:solidFill>
                <a:latin typeface="Calibri" pitchFamily="34" charset="0"/>
                <a:ea typeface="Calibri" pitchFamily="34" charset="-122"/>
                <a:cs typeface="Calibri" pitchFamily="34" charset="-120"/>
              </a:rPr>
              <a:t>Confirm the client, decision and deadline</a:t>
            </a:r>
            <a:endParaRPr lang="en-US" sz="1100" dirty="0"/>
          </a:p>
        </p:txBody>
      </p:sp>
      <p:sp>
        <p:nvSpPr>
          <p:cNvPr id="9" name="Shape 7"/>
          <p:cNvSpPr/>
          <p:nvPr/>
        </p:nvSpPr>
        <p:spPr>
          <a:xfrm>
            <a:off x="2194560" y="1508760"/>
            <a:ext cx="548640" cy="548640"/>
          </a:xfrm>
          <a:prstGeom prst="ellipse">
            <a:avLst/>
          </a:prstGeom>
          <a:solidFill>
            <a:srgbClr val="1F5F5B"/>
          </a:solidFill>
          <a:ln w="12700">
            <a:solidFill>
              <a:srgbClr val="1F5F5B"/>
            </a:solidFill>
            <a:prstDash val="solid"/>
          </a:ln>
        </p:spPr>
      </p:sp>
      <p:sp>
        <p:nvSpPr>
          <p:cNvPr id="10" name="Text 8"/>
          <p:cNvSpPr txBox="1"/>
          <p:nvPr/>
        </p:nvSpPr>
        <p:spPr>
          <a:xfrm>
            <a:off x="2194560" y="1508760"/>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1" name="Shape 9"/>
          <p:cNvSpPr/>
          <p:nvPr/>
        </p:nvSpPr>
        <p:spPr>
          <a:xfrm>
            <a:off x="2788920" y="1783080"/>
            <a:ext cx="941832" cy="0"/>
          </a:xfrm>
          <a:prstGeom prst="line">
            <a:avLst/>
          </a:prstGeom>
          <a:noFill/>
          <a:ln w="25400">
            <a:solidFill>
              <a:srgbClr val="C9D6D3"/>
            </a:solidFill>
            <a:prstDash val="solid"/>
            <a:tailEnd type="triangle"/>
          </a:ln>
        </p:spPr>
      </p:sp>
      <p:sp>
        <p:nvSpPr>
          <p:cNvPr id="12" name="Text 10"/>
          <p:cNvSpPr txBox="1"/>
          <p:nvPr/>
        </p:nvSpPr>
        <p:spPr>
          <a:xfrm>
            <a:off x="1874520" y="2194560"/>
            <a:ext cx="1188720" cy="640080"/>
          </a:xfrm>
          <a:prstGeom prst="rect">
            <a:avLst/>
          </a:prstGeom>
          <a:noFill/>
          <a:ln/>
        </p:spPr>
        <p:txBody>
          <a:bodyPr wrap="square" lIns="0" tIns="0" rIns="0" bIns="0" rtlCol="0" anchor="t"/>
          <a:lstStyle/>
          <a:p>
            <a:pPr marL="0" indent="0" algn="ctr">
              <a:buNone/>
            </a:pPr>
            <a:r>
              <a:rPr lang="en-US" sz="1300" b="1" dirty="0">
                <a:solidFill>
                  <a:srgbClr val="16323A"/>
                </a:solidFill>
                <a:latin typeface="Calibri" pitchFamily="34" charset="0"/>
                <a:ea typeface="Calibri" pitchFamily="34" charset="-122"/>
                <a:cs typeface="Calibri" pitchFamily="34" charset="-120"/>
              </a:rPr>
              <a:t>Analyse audience</a:t>
            </a:r>
            <a:endParaRPr lang="en-US" sz="1300" dirty="0"/>
          </a:p>
        </p:txBody>
      </p:sp>
      <p:sp>
        <p:nvSpPr>
          <p:cNvPr id="13" name="Text 11"/>
          <p:cNvSpPr txBox="1"/>
          <p:nvPr/>
        </p:nvSpPr>
        <p:spPr>
          <a:xfrm>
            <a:off x="1874520" y="2834640"/>
            <a:ext cx="1188720" cy="822960"/>
          </a:xfrm>
          <a:prstGeom prst="rect">
            <a:avLst/>
          </a:prstGeom>
          <a:noFill/>
          <a:ln/>
        </p:spPr>
        <p:txBody>
          <a:bodyPr wrap="square" lIns="0" tIns="0" rIns="0" bIns="0" rtlCol="0" anchor="t"/>
          <a:lstStyle/>
          <a:p>
            <a:pPr marL="0" indent="0" algn="ctr">
              <a:buNone/>
            </a:pPr>
            <a:r>
              <a:rPr lang="en-US" sz="1100" dirty="0">
                <a:solidFill>
                  <a:srgbClr val="5B6B6E"/>
                </a:solidFill>
                <a:latin typeface="Calibri" pitchFamily="34" charset="0"/>
                <a:ea typeface="Calibri" pitchFamily="34" charset="-122"/>
                <a:cs typeface="Calibri" pitchFamily="34" charset="-120"/>
              </a:rPr>
              <a:t>Needs, knowledge, time, interests</a:t>
            </a:r>
            <a:endParaRPr lang="en-US" sz="1100" dirty="0"/>
          </a:p>
        </p:txBody>
      </p:sp>
      <p:sp>
        <p:nvSpPr>
          <p:cNvPr id="14" name="Shape 12"/>
          <p:cNvSpPr/>
          <p:nvPr/>
        </p:nvSpPr>
        <p:spPr>
          <a:xfrm>
            <a:off x="3593592" y="1508760"/>
            <a:ext cx="548640" cy="548640"/>
          </a:xfrm>
          <a:prstGeom prst="ellipse">
            <a:avLst/>
          </a:prstGeom>
          <a:solidFill>
            <a:srgbClr val="D98E04"/>
          </a:solidFill>
          <a:ln w="12700">
            <a:solidFill>
              <a:srgbClr val="D98E04"/>
            </a:solidFill>
            <a:prstDash val="solid"/>
          </a:ln>
        </p:spPr>
      </p:sp>
      <p:sp>
        <p:nvSpPr>
          <p:cNvPr id="15" name="Text 13"/>
          <p:cNvSpPr txBox="1"/>
          <p:nvPr/>
        </p:nvSpPr>
        <p:spPr>
          <a:xfrm>
            <a:off x="3593592" y="1508760"/>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6" name="Shape 14"/>
          <p:cNvSpPr/>
          <p:nvPr/>
        </p:nvSpPr>
        <p:spPr>
          <a:xfrm>
            <a:off x="4187952" y="1783080"/>
            <a:ext cx="941832" cy="0"/>
          </a:xfrm>
          <a:prstGeom prst="line">
            <a:avLst/>
          </a:prstGeom>
          <a:noFill/>
          <a:ln w="25400">
            <a:solidFill>
              <a:srgbClr val="C9D6D3"/>
            </a:solidFill>
            <a:prstDash val="solid"/>
            <a:tailEnd type="triangle"/>
          </a:ln>
        </p:spPr>
      </p:sp>
      <p:sp>
        <p:nvSpPr>
          <p:cNvPr id="17" name="Text 15"/>
          <p:cNvSpPr txBox="1"/>
          <p:nvPr/>
        </p:nvSpPr>
        <p:spPr>
          <a:xfrm>
            <a:off x="3273552" y="2194560"/>
            <a:ext cx="1188720" cy="640080"/>
          </a:xfrm>
          <a:prstGeom prst="rect">
            <a:avLst/>
          </a:prstGeom>
          <a:noFill/>
          <a:ln/>
        </p:spPr>
        <p:txBody>
          <a:bodyPr wrap="square" lIns="0" tIns="0" rIns="0" bIns="0" rtlCol="0" anchor="t"/>
          <a:lstStyle/>
          <a:p>
            <a:pPr marL="0" indent="0" algn="ctr">
              <a:buNone/>
            </a:pPr>
            <a:r>
              <a:rPr lang="en-US" sz="1300" b="1" dirty="0">
                <a:solidFill>
                  <a:srgbClr val="16323A"/>
                </a:solidFill>
                <a:latin typeface="Calibri" pitchFamily="34" charset="0"/>
                <a:ea typeface="Calibri" pitchFamily="34" charset="-122"/>
                <a:cs typeface="Calibri" pitchFamily="34" charset="-120"/>
              </a:rPr>
              <a:t>Craft the key message</a:t>
            </a:r>
            <a:endParaRPr lang="en-US" sz="1300" dirty="0"/>
          </a:p>
        </p:txBody>
      </p:sp>
      <p:sp>
        <p:nvSpPr>
          <p:cNvPr id="18" name="Text 16"/>
          <p:cNvSpPr txBox="1"/>
          <p:nvPr/>
        </p:nvSpPr>
        <p:spPr>
          <a:xfrm>
            <a:off x="3273552" y="2834640"/>
            <a:ext cx="1188720" cy="822960"/>
          </a:xfrm>
          <a:prstGeom prst="rect">
            <a:avLst/>
          </a:prstGeom>
          <a:noFill/>
          <a:ln/>
        </p:spPr>
        <p:txBody>
          <a:bodyPr wrap="square" lIns="0" tIns="0" rIns="0" bIns="0" rtlCol="0" anchor="t"/>
          <a:lstStyle/>
          <a:p>
            <a:pPr marL="0" indent="0" algn="ctr">
              <a:buNone/>
            </a:pPr>
            <a:r>
              <a:rPr lang="en-US" sz="1100" dirty="0">
                <a:solidFill>
                  <a:srgbClr val="5B6B6E"/>
                </a:solidFill>
                <a:latin typeface="Calibri" pitchFamily="34" charset="0"/>
                <a:ea typeface="Calibri" pitchFamily="34" charset="-122"/>
                <a:cs typeface="Calibri" pitchFamily="34" charset="-120"/>
              </a:rPr>
              <a:t>One clear bottom line (BLUF)</a:t>
            </a:r>
            <a:endParaRPr lang="en-US" sz="1100" dirty="0"/>
          </a:p>
        </p:txBody>
      </p:sp>
      <p:sp>
        <p:nvSpPr>
          <p:cNvPr id="19" name="Shape 17"/>
          <p:cNvSpPr/>
          <p:nvPr/>
        </p:nvSpPr>
        <p:spPr>
          <a:xfrm>
            <a:off x="4992624" y="1508760"/>
            <a:ext cx="548640" cy="548640"/>
          </a:xfrm>
          <a:prstGeom prst="ellipse">
            <a:avLst/>
          </a:prstGeom>
          <a:solidFill>
            <a:srgbClr val="1F5F5B"/>
          </a:solidFill>
          <a:ln w="12700">
            <a:solidFill>
              <a:srgbClr val="1F5F5B"/>
            </a:solidFill>
            <a:prstDash val="solid"/>
          </a:ln>
        </p:spPr>
      </p:sp>
      <p:sp>
        <p:nvSpPr>
          <p:cNvPr id="20" name="Text 18"/>
          <p:cNvSpPr txBox="1"/>
          <p:nvPr/>
        </p:nvSpPr>
        <p:spPr>
          <a:xfrm>
            <a:off x="4992624" y="1508760"/>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4</a:t>
            </a:r>
            <a:endParaRPr lang="en-US" sz="2000" dirty="0"/>
          </a:p>
        </p:txBody>
      </p:sp>
      <p:sp>
        <p:nvSpPr>
          <p:cNvPr id="21" name="Shape 19"/>
          <p:cNvSpPr/>
          <p:nvPr/>
        </p:nvSpPr>
        <p:spPr>
          <a:xfrm>
            <a:off x="5586984" y="1783080"/>
            <a:ext cx="941832" cy="0"/>
          </a:xfrm>
          <a:prstGeom prst="line">
            <a:avLst/>
          </a:prstGeom>
          <a:noFill/>
          <a:ln w="25400">
            <a:solidFill>
              <a:srgbClr val="C9D6D3"/>
            </a:solidFill>
            <a:prstDash val="solid"/>
            <a:tailEnd type="triangle"/>
          </a:ln>
        </p:spPr>
      </p:sp>
      <p:sp>
        <p:nvSpPr>
          <p:cNvPr id="22" name="Text 20"/>
          <p:cNvSpPr txBox="1"/>
          <p:nvPr/>
        </p:nvSpPr>
        <p:spPr>
          <a:xfrm>
            <a:off x="4672584" y="2194560"/>
            <a:ext cx="1188720" cy="640080"/>
          </a:xfrm>
          <a:prstGeom prst="rect">
            <a:avLst/>
          </a:prstGeom>
          <a:noFill/>
          <a:ln/>
        </p:spPr>
        <p:txBody>
          <a:bodyPr wrap="square" lIns="0" tIns="0" rIns="0" bIns="0" rtlCol="0" anchor="t"/>
          <a:lstStyle/>
          <a:p>
            <a:pPr marL="0" indent="0" algn="ctr">
              <a:buNone/>
            </a:pPr>
            <a:r>
              <a:rPr lang="en-US" sz="1300" b="1" dirty="0">
                <a:solidFill>
                  <a:srgbClr val="16323A"/>
                </a:solidFill>
                <a:latin typeface="Calibri" pitchFamily="34" charset="0"/>
                <a:ea typeface="Calibri" pitchFamily="34" charset="-122"/>
                <a:cs typeface="Calibri" pitchFamily="34" charset="-120"/>
              </a:rPr>
              <a:t>Choose format &amp; channel</a:t>
            </a:r>
            <a:endParaRPr lang="en-US" sz="1300" dirty="0"/>
          </a:p>
        </p:txBody>
      </p:sp>
      <p:sp>
        <p:nvSpPr>
          <p:cNvPr id="23" name="Text 21"/>
          <p:cNvSpPr txBox="1"/>
          <p:nvPr/>
        </p:nvSpPr>
        <p:spPr>
          <a:xfrm>
            <a:off x="4672584" y="2834640"/>
            <a:ext cx="1188720" cy="822960"/>
          </a:xfrm>
          <a:prstGeom prst="rect">
            <a:avLst/>
          </a:prstGeom>
          <a:noFill/>
          <a:ln/>
        </p:spPr>
        <p:txBody>
          <a:bodyPr wrap="square" lIns="0" tIns="0" rIns="0" bIns="0" rtlCol="0" anchor="t"/>
          <a:lstStyle/>
          <a:p>
            <a:pPr marL="0" indent="0" algn="ctr">
              <a:buNone/>
            </a:pPr>
            <a:r>
              <a:rPr lang="en-US" sz="1100" dirty="0">
                <a:solidFill>
                  <a:srgbClr val="5B6B6E"/>
                </a:solidFill>
                <a:latin typeface="Calibri" pitchFamily="34" charset="0"/>
                <a:ea typeface="Calibri" pitchFamily="34" charset="-122"/>
                <a:cs typeface="Calibri" pitchFamily="34" charset="-120"/>
              </a:rPr>
              <a:t>Memo, brief, report, briefing</a:t>
            </a:r>
            <a:endParaRPr lang="en-US" sz="1100" dirty="0"/>
          </a:p>
        </p:txBody>
      </p:sp>
      <p:sp>
        <p:nvSpPr>
          <p:cNvPr id="24" name="Shape 22"/>
          <p:cNvSpPr/>
          <p:nvPr/>
        </p:nvSpPr>
        <p:spPr>
          <a:xfrm>
            <a:off x="6391656" y="1508760"/>
            <a:ext cx="548640" cy="548640"/>
          </a:xfrm>
          <a:prstGeom prst="ellipse">
            <a:avLst/>
          </a:prstGeom>
          <a:solidFill>
            <a:srgbClr val="1F5F5B"/>
          </a:solidFill>
          <a:ln w="12700">
            <a:solidFill>
              <a:srgbClr val="1F5F5B"/>
            </a:solidFill>
            <a:prstDash val="solid"/>
          </a:ln>
        </p:spPr>
      </p:sp>
      <p:sp>
        <p:nvSpPr>
          <p:cNvPr id="25" name="Text 23"/>
          <p:cNvSpPr txBox="1"/>
          <p:nvPr/>
        </p:nvSpPr>
        <p:spPr>
          <a:xfrm>
            <a:off x="6391656" y="1508760"/>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5</a:t>
            </a:r>
            <a:endParaRPr lang="en-US" sz="2000" dirty="0"/>
          </a:p>
        </p:txBody>
      </p:sp>
      <p:sp>
        <p:nvSpPr>
          <p:cNvPr id="26" name="Shape 24"/>
          <p:cNvSpPr/>
          <p:nvPr/>
        </p:nvSpPr>
        <p:spPr>
          <a:xfrm>
            <a:off x="6986016" y="1783080"/>
            <a:ext cx="941832" cy="0"/>
          </a:xfrm>
          <a:prstGeom prst="line">
            <a:avLst/>
          </a:prstGeom>
          <a:noFill/>
          <a:ln w="25400">
            <a:solidFill>
              <a:srgbClr val="C9D6D3"/>
            </a:solidFill>
            <a:prstDash val="solid"/>
            <a:tailEnd type="triangle"/>
          </a:ln>
        </p:spPr>
      </p:sp>
      <p:sp>
        <p:nvSpPr>
          <p:cNvPr id="27" name="Text 25"/>
          <p:cNvSpPr txBox="1"/>
          <p:nvPr/>
        </p:nvSpPr>
        <p:spPr>
          <a:xfrm>
            <a:off x="6071616" y="2194560"/>
            <a:ext cx="1188720" cy="640080"/>
          </a:xfrm>
          <a:prstGeom prst="rect">
            <a:avLst/>
          </a:prstGeom>
          <a:noFill/>
          <a:ln/>
        </p:spPr>
        <p:txBody>
          <a:bodyPr wrap="square" lIns="0" tIns="0" rIns="0" bIns="0" rtlCol="0" anchor="t"/>
          <a:lstStyle/>
          <a:p>
            <a:pPr marL="0" indent="0" algn="ctr">
              <a:buNone/>
            </a:pPr>
            <a:r>
              <a:rPr lang="en-US" sz="1300" b="1" dirty="0">
                <a:solidFill>
                  <a:srgbClr val="16323A"/>
                </a:solidFill>
                <a:latin typeface="Calibri" pitchFamily="34" charset="0"/>
                <a:ea typeface="Calibri" pitchFamily="34" charset="-122"/>
                <a:cs typeface="Calibri" pitchFamily="34" charset="-120"/>
              </a:rPr>
              <a:t>Draft, review, revise</a:t>
            </a:r>
            <a:endParaRPr lang="en-US" sz="1300" dirty="0"/>
          </a:p>
        </p:txBody>
      </p:sp>
      <p:sp>
        <p:nvSpPr>
          <p:cNvPr id="28" name="Text 26"/>
          <p:cNvSpPr txBox="1"/>
          <p:nvPr/>
        </p:nvSpPr>
        <p:spPr>
          <a:xfrm>
            <a:off x="6071616" y="2834640"/>
            <a:ext cx="1188720" cy="822960"/>
          </a:xfrm>
          <a:prstGeom prst="rect">
            <a:avLst/>
          </a:prstGeom>
          <a:noFill/>
          <a:ln/>
        </p:spPr>
        <p:txBody>
          <a:bodyPr wrap="square" lIns="0" tIns="0" rIns="0" bIns="0" rtlCol="0" anchor="t"/>
          <a:lstStyle/>
          <a:p>
            <a:pPr marL="0" indent="0" algn="ctr">
              <a:buNone/>
            </a:pPr>
            <a:r>
              <a:rPr lang="en-US" sz="1100" dirty="0">
                <a:solidFill>
                  <a:srgbClr val="5B6B6E"/>
                </a:solidFill>
                <a:latin typeface="Calibri" pitchFamily="34" charset="0"/>
                <a:ea typeface="Calibri" pitchFamily="34" charset="-122"/>
                <a:cs typeface="Calibri" pitchFamily="34" charset="-120"/>
              </a:rPr>
              <a:t>Peer and quality review, fact-check</a:t>
            </a:r>
            <a:endParaRPr lang="en-US" sz="1100" dirty="0"/>
          </a:p>
        </p:txBody>
      </p:sp>
      <p:sp>
        <p:nvSpPr>
          <p:cNvPr id="29" name="Shape 27"/>
          <p:cNvSpPr/>
          <p:nvPr/>
        </p:nvSpPr>
        <p:spPr>
          <a:xfrm>
            <a:off x="7790688" y="1508760"/>
            <a:ext cx="548640" cy="548640"/>
          </a:xfrm>
          <a:prstGeom prst="ellipse">
            <a:avLst/>
          </a:prstGeom>
          <a:solidFill>
            <a:srgbClr val="1F5F5B"/>
          </a:solidFill>
          <a:ln w="12700">
            <a:solidFill>
              <a:srgbClr val="1F5F5B"/>
            </a:solidFill>
            <a:prstDash val="solid"/>
          </a:ln>
        </p:spPr>
      </p:sp>
      <p:sp>
        <p:nvSpPr>
          <p:cNvPr id="30" name="Text 28"/>
          <p:cNvSpPr txBox="1"/>
          <p:nvPr/>
        </p:nvSpPr>
        <p:spPr>
          <a:xfrm>
            <a:off x="7790688" y="1508760"/>
            <a:ext cx="54864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6</a:t>
            </a:r>
            <a:endParaRPr lang="en-US" sz="2000" dirty="0"/>
          </a:p>
        </p:txBody>
      </p:sp>
      <p:sp>
        <p:nvSpPr>
          <p:cNvPr id="31" name="Text 29"/>
          <p:cNvSpPr txBox="1"/>
          <p:nvPr/>
        </p:nvSpPr>
        <p:spPr>
          <a:xfrm>
            <a:off x="7470648" y="2194560"/>
            <a:ext cx="1188720" cy="640080"/>
          </a:xfrm>
          <a:prstGeom prst="rect">
            <a:avLst/>
          </a:prstGeom>
          <a:noFill/>
          <a:ln/>
        </p:spPr>
        <p:txBody>
          <a:bodyPr wrap="square" lIns="0" tIns="0" rIns="0" bIns="0" rtlCol="0" anchor="t"/>
          <a:lstStyle/>
          <a:p>
            <a:pPr marL="0" indent="0" algn="ctr">
              <a:buNone/>
            </a:pPr>
            <a:r>
              <a:rPr lang="en-US" sz="1300" b="1" dirty="0">
                <a:solidFill>
                  <a:srgbClr val="16323A"/>
                </a:solidFill>
                <a:latin typeface="Calibri" pitchFamily="34" charset="0"/>
                <a:ea typeface="Calibri" pitchFamily="34" charset="-122"/>
                <a:cs typeface="Calibri" pitchFamily="34" charset="-120"/>
              </a:rPr>
              <a:t>Deliver &amp; follow up</a:t>
            </a:r>
            <a:endParaRPr lang="en-US" sz="1300" dirty="0"/>
          </a:p>
        </p:txBody>
      </p:sp>
      <p:sp>
        <p:nvSpPr>
          <p:cNvPr id="32" name="Text 30"/>
          <p:cNvSpPr txBox="1"/>
          <p:nvPr/>
        </p:nvSpPr>
        <p:spPr>
          <a:xfrm>
            <a:off x="7470648" y="2834640"/>
            <a:ext cx="1188720" cy="822960"/>
          </a:xfrm>
          <a:prstGeom prst="rect">
            <a:avLst/>
          </a:prstGeom>
          <a:noFill/>
          <a:ln/>
        </p:spPr>
        <p:txBody>
          <a:bodyPr wrap="square" lIns="0" tIns="0" rIns="0" bIns="0" rtlCol="0" anchor="t"/>
          <a:lstStyle/>
          <a:p>
            <a:pPr marL="0" indent="0" algn="ctr">
              <a:buNone/>
            </a:pPr>
            <a:r>
              <a:rPr lang="en-US" sz="1100" dirty="0">
                <a:solidFill>
                  <a:srgbClr val="5B6B6E"/>
                </a:solidFill>
                <a:latin typeface="Calibri" pitchFamily="34" charset="0"/>
                <a:ea typeface="Calibri" pitchFamily="34" charset="-122"/>
                <a:cs typeface="Calibri" pitchFamily="34" charset="-120"/>
              </a:rPr>
              <a:t>Brief, answer questions, monitor uptake</a:t>
            </a:r>
            <a:endParaRPr lang="en-US" sz="1100" dirty="0"/>
          </a:p>
        </p:txBody>
      </p:sp>
      <p:sp>
        <p:nvSpPr>
          <p:cNvPr id="33" name="Shape 31"/>
          <p:cNvSpPr/>
          <p:nvPr/>
        </p:nvSpPr>
        <p:spPr>
          <a:xfrm>
            <a:off x="457200" y="3840480"/>
            <a:ext cx="8229600" cy="731520"/>
          </a:xfrm>
          <a:prstGeom prst="roundRect">
            <a:avLst>
              <a:gd name="adj" fmla="val 10000"/>
            </a:avLst>
          </a:prstGeom>
          <a:solidFill>
            <a:srgbClr val="EAF1EF"/>
          </a:solidFill>
          <a:ln w="12700">
            <a:solidFill>
              <a:srgbClr val="EAF1EF"/>
            </a:solidFill>
            <a:prstDash val="solid"/>
          </a:ln>
        </p:spPr>
      </p:sp>
      <p:sp>
        <p:nvSpPr>
          <p:cNvPr id="34" name="Text 32"/>
          <p:cNvSpPr txBox="1"/>
          <p:nvPr/>
        </p:nvSpPr>
        <p:spPr>
          <a:xfrm>
            <a:off x="685800" y="3840480"/>
            <a:ext cx="7772400" cy="731520"/>
          </a:xfrm>
          <a:prstGeom prst="rect">
            <a:avLst/>
          </a:prstGeom>
          <a:noFill/>
          <a:ln/>
        </p:spPr>
        <p:txBody>
          <a:bodyPr wrap="square" lIns="0" tIns="0" rIns="0" bIns="0" rtlCol="0" anchor="ctr"/>
          <a:lstStyle/>
          <a:p>
            <a:pPr marL="0" indent="0">
              <a:buNone/>
            </a:pPr>
            <a:r>
              <a:rPr lang="en-US" sz="1400" b="1" dirty="0">
                <a:solidFill>
                  <a:srgbClr val="D98E04"/>
                </a:solidFill>
                <a:latin typeface="Calibri" pitchFamily="34" charset="0"/>
                <a:ea typeface="Calibri" pitchFamily="34" charset="-122"/>
                <a:cs typeface="Calibri" pitchFamily="34" charset="-120"/>
              </a:rPr>
              <a:t>Tip: </a:t>
            </a:r>
            <a:r>
              <a:rPr lang="en-US" sz="1400" dirty="0">
                <a:solidFill>
                  <a:srgbClr val="1E2B2F"/>
                </a:solidFill>
                <a:latin typeface="Calibri" pitchFamily="34" charset="0"/>
                <a:ea typeface="Calibri" pitchFamily="34" charset="-122"/>
                <a:cs typeface="Calibri" pitchFamily="34" charset="-120"/>
              </a:rPr>
              <a:t>Engage the client early and often. Surprises at the final report stage erode trust and reduce uptake.</a:t>
            </a:r>
            <a:endParaRPr lang="en-US" sz="1400" dirty="0"/>
          </a:p>
        </p:txBody>
      </p:sp>
      <p:sp>
        <p:nvSpPr>
          <p:cNvPr id="35" name="Text 33"/>
          <p:cNvSpPr txBox="1"/>
          <p:nvPr/>
        </p:nvSpPr>
        <p:spPr>
          <a:xfrm>
            <a:off x="8321040" y="4754880"/>
            <a:ext cx="457200" cy="274320"/>
          </a:xfrm>
          <a:prstGeom prst="rect">
            <a:avLst/>
          </a:prstGeom>
          <a:noFill/>
          <a:ln/>
        </p:spPr>
        <p:txBody>
          <a:bodyPr wrap="square" lIns="0" tIns="0" rIns="0" bIns="0" rtlCol="0" anchor="ctr"/>
          <a:lstStyle/>
          <a:p>
            <a:pPr marL="0" indent="0" algn="r">
              <a:buNone/>
            </a:pPr>
            <a:r>
              <a:rPr lang="en-US" sz="1000" dirty="0">
                <a:solidFill>
                  <a:srgbClr val="5B6B6E"/>
                </a:solidFill>
                <a:latin typeface="Calibri" pitchFamily="34" charset="0"/>
                <a:ea typeface="Calibri" pitchFamily="34" charset="-122"/>
                <a:cs typeface="Calibri"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marL="0" indent="0">
              <a:buNone/>
            </a:pPr>
            <a:r>
              <a:rPr lang="en-US" sz="2800" b="1" dirty="0">
                <a:solidFill>
                  <a:srgbClr val="16323A"/>
                </a:solidFill>
                <a:latin typeface="Cambria" pitchFamily="34" charset="0"/>
                <a:ea typeface="Cambria" pitchFamily="34" charset="-122"/>
                <a:cs typeface="Cambria" pitchFamily="34" charset="-120"/>
              </a:rPr>
              <a:t>Common Reporting Products</a:t>
            </a:r>
            <a:endParaRPr lang="en-US" sz="2800" dirty="0"/>
          </a:p>
        </p:txBody>
      </p:sp>
      <p:sp>
        <p:nvSpPr>
          <p:cNvPr id="3" name="Text 1"/>
          <p:cNvSpPr txBox="1"/>
          <p:nvPr/>
        </p:nvSpPr>
        <p:spPr>
          <a:xfrm>
            <a:off x="457200" y="850392"/>
            <a:ext cx="8229600" cy="320040"/>
          </a:xfrm>
          <a:prstGeom prst="rect">
            <a:avLst/>
          </a:prstGeom>
          <a:noFill/>
          <a:ln/>
        </p:spPr>
        <p:txBody>
          <a:bodyPr wrap="square" lIns="0" tIns="0" rIns="0" bIns="0" rtlCol="0" anchor="ctr"/>
          <a:lstStyle/>
          <a:p>
            <a:pPr marL="0" indent="0">
              <a:buNone/>
            </a:pPr>
            <a:r>
              <a:rPr lang="en-US" sz="1300" i="1" dirty="0">
                <a:solidFill>
                  <a:srgbClr val="5B6B6E"/>
                </a:solidFill>
                <a:latin typeface="Calibri" pitchFamily="34" charset="0"/>
                <a:ea typeface="Calibri" pitchFamily="34" charset="-122"/>
                <a:cs typeface="Calibri" pitchFamily="34" charset="-120"/>
              </a:rPr>
              <a:t>Match the product to the decision and the reader</a:t>
            </a:r>
            <a:endParaRPr lang="en-US" sz="1300" dirty="0"/>
          </a:p>
        </p:txBody>
      </p:sp>
      <p:sp>
        <p:nvSpPr>
          <p:cNvPr id="4" name="Shape 2"/>
          <p:cNvSpPr/>
          <p:nvPr/>
        </p:nvSpPr>
        <p:spPr>
          <a:xfrm>
            <a:off x="457200" y="1371600"/>
            <a:ext cx="2606040" cy="1508760"/>
          </a:xfrm>
          <a:prstGeom prst="roundRect">
            <a:avLst>
              <a:gd name="adj" fmla="val 4848"/>
            </a:avLst>
          </a:prstGeom>
          <a:solidFill>
            <a:srgbClr val="EAF1EF"/>
          </a:solidFill>
          <a:ln w="12700">
            <a:solidFill>
              <a:srgbClr val="EAF1EF"/>
            </a:solidFill>
            <a:prstDash val="solid"/>
          </a:ln>
          <a:effectLst>
            <a:outerShdw blurRad="50800" dist="19050" dir="5400000" algn="bl" rotWithShape="0">
              <a:srgbClr val="000000">
                <a:alpha val="12000"/>
              </a:srgbClr>
            </a:outerShdw>
          </a:effectLst>
        </p:spPr>
      </p:sp>
      <p:sp>
        <p:nvSpPr>
          <p:cNvPr id="5" name="Shape 3"/>
          <p:cNvSpPr/>
          <p:nvPr/>
        </p:nvSpPr>
        <p:spPr>
          <a:xfrm>
            <a:off x="640080" y="1554480"/>
            <a:ext cx="457200" cy="457200"/>
          </a:xfrm>
          <a:prstGeom prst="ellipse">
            <a:avLst/>
          </a:prstGeom>
          <a:solidFill>
            <a:srgbClr val="1F5F5B"/>
          </a:solidFill>
          <a:ln w="12700">
            <a:solidFill>
              <a:srgbClr val="1F5F5B"/>
            </a:solidFill>
            <a:prstDash val="solid"/>
          </a:ln>
        </p:spPr>
      </p:sp>
      <p:pic>
        <p:nvPicPr>
          <p:cNvPr id="6" name="Image 0" descr="preencoded.png"/>
          <p:cNvPicPr>
            <a:picLocks noChangeAspect="1"/>
          </p:cNvPicPr>
          <p:nvPr/>
        </p:nvPicPr>
        <p:blipFill>
          <a:blip r:embed="rId3"/>
          <a:stretch>
            <a:fillRect/>
          </a:stretch>
        </p:blipFill>
        <p:spPr>
          <a:xfrm>
            <a:off x="754380" y="1668780"/>
            <a:ext cx="228600" cy="228600"/>
          </a:xfrm>
          <a:prstGeom prst="rect">
            <a:avLst/>
          </a:prstGeom>
        </p:spPr>
      </p:pic>
      <p:sp>
        <p:nvSpPr>
          <p:cNvPr id="7" name="Text 4"/>
          <p:cNvSpPr txBox="1"/>
          <p:nvPr/>
        </p:nvSpPr>
        <p:spPr>
          <a:xfrm>
            <a:off x="1207008" y="1554480"/>
            <a:ext cx="1737360" cy="457200"/>
          </a:xfrm>
          <a:prstGeom prst="rect">
            <a:avLst/>
          </a:prstGeom>
          <a:noFill/>
          <a:ln/>
        </p:spPr>
        <p:txBody>
          <a:bodyPr wrap="square" lIns="0" tIns="0" rIns="0" bIns="0" rtlCol="0" anchor="ctr"/>
          <a:lstStyle/>
          <a:p>
            <a:pPr marL="0" indent="0">
              <a:buNone/>
            </a:pPr>
            <a:r>
              <a:rPr lang="en-US" sz="1400" b="1" dirty="0">
                <a:solidFill>
                  <a:srgbClr val="16323A"/>
                </a:solidFill>
                <a:latin typeface="Calibri" pitchFamily="34" charset="0"/>
                <a:ea typeface="Calibri" pitchFamily="34" charset="-122"/>
                <a:cs typeface="Calibri" pitchFamily="34" charset="-120"/>
              </a:rPr>
              <a:t>Policy memo</a:t>
            </a:r>
            <a:endParaRPr lang="en-US" sz="1400" dirty="0"/>
          </a:p>
        </p:txBody>
      </p:sp>
      <p:sp>
        <p:nvSpPr>
          <p:cNvPr id="8" name="Text 5"/>
          <p:cNvSpPr txBox="1"/>
          <p:nvPr/>
        </p:nvSpPr>
        <p:spPr>
          <a:xfrm>
            <a:off x="640080" y="2103120"/>
            <a:ext cx="2286000" cy="713232"/>
          </a:xfrm>
          <a:prstGeom prst="rect">
            <a:avLst/>
          </a:prstGeom>
          <a:noFill/>
          <a:ln/>
        </p:spPr>
        <p:txBody>
          <a:bodyPr wrap="square" lIns="0" tIns="0" rIns="0" bIns="0" rtlCol="0" anchor="t"/>
          <a:lstStyle/>
          <a:p>
            <a:pPr marL="0" indent="0">
              <a:buNone/>
            </a:pPr>
            <a:r>
              <a:rPr lang="en-US" sz="1150" dirty="0">
                <a:solidFill>
                  <a:srgbClr val="1E2B2F"/>
                </a:solidFill>
                <a:latin typeface="Calibri" pitchFamily="34" charset="0"/>
                <a:ea typeface="Calibri" pitchFamily="34" charset="-122"/>
                <a:cs typeface="Calibri" pitchFamily="34" charset="-120"/>
              </a:rPr>
              <a:t>1–3 pages. Addressed to a specific client; states the problem, options and a recommendation.</a:t>
            </a:r>
            <a:endParaRPr lang="en-US" sz="1150" dirty="0"/>
          </a:p>
        </p:txBody>
      </p:sp>
      <p:sp>
        <p:nvSpPr>
          <p:cNvPr id="9" name="Shape 6"/>
          <p:cNvSpPr/>
          <p:nvPr/>
        </p:nvSpPr>
        <p:spPr>
          <a:xfrm>
            <a:off x="3246120" y="1371600"/>
            <a:ext cx="2606040" cy="1508760"/>
          </a:xfrm>
          <a:prstGeom prst="roundRect">
            <a:avLst>
              <a:gd name="adj" fmla="val 4848"/>
            </a:avLst>
          </a:prstGeom>
          <a:solidFill>
            <a:srgbClr val="EAF1EF"/>
          </a:solidFill>
          <a:ln w="12700">
            <a:solidFill>
              <a:srgbClr val="EAF1EF"/>
            </a:solidFill>
            <a:prstDash val="solid"/>
          </a:ln>
          <a:effectLst>
            <a:outerShdw blurRad="50800" dist="19050" dir="5400000" algn="bl" rotWithShape="0">
              <a:srgbClr val="000000">
                <a:alpha val="12000"/>
              </a:srgbClr>
            </a:outerShdw>
          </a:effectLst>
        </p:spPr>
      </p:sp>
      <p:sp>
        <p:nvSpPr>
          <p:cNvPr id="10" name="Shape 7"/>
          <p:cNvSpPr/>
          <p:nvPr/>
        </p:nvSpPr>
        <p:spPr>
          <a:xfrm>
            <a:off x="3429000" y="1554480"/>
            <a:ext cx="457200" cy="457200"/>
          </a:xfrm>
          <a:prstGeom prst="ellipse">
            <a:avLst/>
          </a:prstGeom>
          <a:solidFill>
            <a:srgbClr val="1F5F5B"/>
          </a:solidFill>
          <a:ln w="12700">
            <a:solidFill>
              <a:srgbClr val="1F5F5B"/>
            </a:solidFill>
            <a:prstDash val="solid"/>
          </a:ln>
        </p:spPr>
      </p:sp>
      <p:pic>
        <p:nvPicPr>
          <p:cNvPr id="11" name="Image 1" descr="preencoded.png"/>
          <p:cNvPicPr>
            <a:picLocks noChangeAspect="1"/>
          </p:cNvPicPr>
          <p:nvPr/>
        </p:nvPicPr>
        <p:blipFill>
          <a:blip r:embed="rId4"/>
          <a:stretch>
            <a:fillRect/>
          </a:stretch>
        </p:blipFill>
        <p:spPr>
          <a:xfrm>
            <a:off x="3543300" y="1668780"/>
            <a:ext cx="228600" cy="228600"/>
          </a:xfrm>
          <a:prstGeom prst="rect">
            <a:avLst/>
          </a:prstGeom>
        </p:spPr>
      </p:pic>
      <p:sp>
        <p:nvSpPr>
          <p:cNvPr id="12" name="Text 8"/>
          <p:cNvSpPr txBox="1"/>
          <p:nvPr/>
        </p:nvSpPr>
        <p:spPr>
          <a:xfrm>
            <a:off x="3995928" y="1554480"/>
            <a:ext cx="1737360" cy="457200"/>
          </a:xfrm>
          <a:prstGeom prst="rect">
            <a:avLst/>
          </a:prstGeom>
          <a:noFill/>
          <a:ln/>
        </p:spPr>
        <p:txBody>
          <a:bodyPr wrap="square" lIns="0" tIns="0" rIns="0" bIns="0" rtlCol="0" anchor="ctr"/>
          <a:lstStyle/>
          <a:p>
            <a:pPr marL="0" indent="0">
              <a:buNone/>
            </a:pPr>
            <a:r>
              <a:rPr lang="en-US" sz="1400" b="1" dirty="0">
                <a:solidFill>
                  <a:srgbClr val="16323A"/>
                </a:solidFill>
                <a:latin typeface="Calibri" pitchFamily="34" charset="0"/>
                <a:ea typeface="Calibri" pitchFamily="34" charset="-122"/>
                <a:cs typeface="Calibri" pitchFamily="34" charset="-120"/>
              </a:rPr>
              <a:t>Policy brief</a:t>
            </a:r>
            <a:endParaRPr lang="en-US" sz="1400" dirty="0"/>
          </a:p>
        </p:txBody>
      </p:sp>
      <p:sp>
        <p:nvSpPr>
          <p:cNvPr id="13" name="Text 9"/>
          <p:cNvSpPr txBox="1"/>
          <p:nvPr/>
        </p:nvSpPr>
        <p:spPr>
          <a:xfrm>
            <a:off x="3429000" y="2103120"/>
            <a:ext cx="2286000" cy="713232"/>
          </a:xfrm>
          <a:prstGeom prst="rect">
            <a:avLst/>
          </a:prstGeom>
          <a:noFill/>
          <a:ln/>
        </p:spPr>
        <p:txBody>
          <a:bodyPr wrap="square" lIns="0" tIns="0" rIns="0" bIns="0" rtlCol="0" anchor="t"/>
          <a:lstStyle/>
          <a:p>
            <a:pPr marL="0" indent="0">
              <a:buNone/>
            </a:pPr>
            <a:r>
              <a:rPr lang="en-US" sz="1150" dirty="0">
                <a:solidFill>
                  <a:srgbClr val="1E2B2F"/>
                </a:solidFill>
                <a:latin typeface="Calibri" pitchFamily="34" charset="0"/>
                <a:ea typeface="Calibri" pitchFamily="34" charset="-122"/>
                <a:cs typeface="Calibri" pitchFamily="34" charset="-120"/>
              </a:rPr>
              <a:t>2–6 pages. Summarises research for a wider policy audience with clear implications.</a:t>
            </a:r>
            <a:endParaRPr lang="en-US" sz="1150" dirty="0"/>
          </a:p>
        </p:txBody>
      </p:sp>
      <p:sp>
        <p:nvSpPr>
          <p:cNvPr id="14" name="Shape 10"/>
          <p:cNvSpPr/>
          <p:nvPr/>
        </p:nvSpPr>
        <p:spPr>
          <a:xfrm>
            <a:off x="6035040" y="1371600"/>
            <a:ext cx="2606040" cy="1508760"/>
          </a:xfrm>
          <a:prstGeom prst="roundRect">
            <a:avLst>
              <a:gd name="adj" fmla="val 4848"/>
            </a:avLst>
          </a:prstGeom>
          <a:solidFill>
            <a:srgbClr val="EAF1EF"/>
          </a:solidFill>
          <a:ln w="12700">
            <a:solidFill>
              <a:srgbClr val="EAF1EF"/>
            </a:solidFill>
            <a:prstDash val="solid"/>
          </a:ln>
          <a:effectLst>
            <a:outerShdw blurRad="50800" dist="19050" dir="5400000" algn="bl" rotWithShape="0">
              <a:srgbClr val="000000">
                <a:alpha val="12000"/>
              </a:srgbClr>
            </a:outerShdw>
          </a:effectLst>
        </p:spPr>
      </p:sp>
      <p:sp>
        <p:nvSpPr>
          <p:cNvPr id="15" name="Shape 11"/>
          <p:cNvSpPr/>
          <p:nvPr/>
        </p:nvSpPr>
        <p:spPr>
          <a:xfrm>
            <a:off x="6217920" y="1554480"/>
            <a:ext cx="457200" cy="457200"/>
          </a:xfrm>
          <a:prstGeom prst="ellipse">
            <a:avLst/>
          </a:prstGeom>
          <a:solidFill>
            <a:srgbClr val="1F5F5B"/>
          </a:solidFill>
          <a:ln w="12700">
            <a:solidFill>
              <a:srgbClr val="1F5F5B"/>
            </a:solidFill>
            <a:prstDash val="solid"/>
          </a:ln>
        </p:spPr>
      </p:sp>
      <p:pic>
        <p:nvPicPr>
          <p:cNvPr id="16" name="Image 2" descr="preencoded.png"/>
          <p:cNvPicPr>
            <a:picLocks noChangeAspect="1"/>
          </p:cNvPicPr>
          <p:nvPr/>
        </p:nvPicPr>
        <p:blipFill>
          <a:blip r:embed="rId5"/>
          <a:stretch>
            <a:fillRect/>
          </a:stretch>
        </p:blipFill>
        <p:spPr>
          <a:xfrm>
            <a:off x="6332220" y="1668780"/>
            <a:ext cx="228600" cy="228600"/>
          </a:xfrm>
          <a:prstGeom prst="rect">
            <a:avLst/>
          </a:prstGeom>
        </p:spPr>
      </p:pic>
      <p:sp>
        <p:nvSpPr>
          <p:cNvPr id="17" name="Text 12"/>
          <p:cNvSpPr txBox="1"/>
          <p:nvPr/>
        </p:nvSpPr>
        <p:spPr>
          <a:xfrm>
            <a:off x="6784848" y="1554480"/>
            <a:ext cx="1737360" cy="457200"/>
          </a:xfrm>
          <a:prstGeom prst="rect">
            <a:avLst/>
          </a:prstGeom>
          <a:noFill/>
          <a:ln/>
        </p:spPr>
        <p:txBody>
          <a:bodyPr wrap="square" lIns="0" tIns="0" rIns="0" bIns="0" rtlCol="0" anchor="ctr"/>
          <a:lstStyle/>
          <a:p>
            <a:pPr marL="0" indent="0">
              <a:buNone/>
            </a:pPr>
            <a:r>
              <a:rPr lang="en-US" sz="1400" b="1" dirty="0">
                <a:solidFill>
                  <a:srgbClr val="16323A"/>
                </a:solidFill>
                <a:latin typeface="Calibri" pitchFamily="34" charset="0"/>
                <a:ea typeface="Calibri" pitchFamily="34" charset="-122"/>
                <a:cs typeface="Calibri" pitchFamily="34" charset="-120"/>
              </a:rPr>
              <a:t>Full analytical report</a:t>
            </a:r>
            <a:endParaRPr lang="en-US" sz="1400" dirty="0"/>
          </a:p>
        </p:txBody>
      </p:sp>
      <p:sp>
        <p:nvSpPr>
          <p:cNvPr id="18" name="Text 13"/>
          <p:cNvSpPr txBox="1"/>
          <p:nvPr/>
        </p:nvSpPr>
        <p:spPr>
          <a:xfrm>
            <a:off x="6217920" y="2103120"/>
            <a:ext cx="2286000" cy="713232"/>
          </a:xfrm>
          <a:prstGeom prst="rect">
            <a:avLst/>
          </a:prstGeom>
          <a:noFill/>
          <a:ln/>
        </p:spPr>
        <p:txBody>
          <a:bodyPr wrap="square" lIns="0" tIns="0" rIns="0" bIns="0" rtlCol="0" anchor="t"/>
          <a:lstStyle/>
          <a:p>
            <a:pPr marL="0" indent="0">
              <a:buNone/>
            </a:pPr>
            <a:r>
              <a:rPr lang="en-US" sz="1150" dirty="0">
                <a:solidFill>
                  <a:srgbClr val="1E2B2F"/>
                </a:solidFill>
                <a:latin typeface="Calibri" pitchFamily="34" charset="0"/>
                <a:ea typeface="Calibri" pitchFamily="34" charset="-122"/>
                <a:cs typeface="Calibri" pitchFamily="34" charset="-120"/>
              </a:rPr>
              <a:t>20+ pages. Complete record: problem, methods, evidence, alternatives, annexes.</a:t>
            </a:r>
            <a:endParaRPr lang="en-US" sz="1150" dirty="0"/>
          </a:p>
        </p:txBody>
      </p:sp>
      <p:sp>
        <p:nvSpPr>
          <p:cNvPr id="19" name="Shape 14"/>
          <p:cNvSpPr/>
          <p:nvPr/>
        </p:nvSpPr>
        <p:spPr>
          <a:xfrm>
            <a:off x="457200" y="3063240"/>
            <a:ext cx="2606040" cy="1508760"/>
          </a:xfrm>
          <a:prstGeom prst="roundRect">
            <a:avLst>
              <a:gd name="adj" fmla="val 4848"/>
            </a:avLst>
          </a:prstGeom>
          <a:solidFill>
            <a:srgbClr val="EAF1EF"/>
          </a:solidFill>
          <a:ln w="12700">
            <a:solidFill>
              <a:srgbClr val="EAF1EF"/>
            </a:solidFill>
            <a:prstDash val="solid"/>
          </a:ln>
          <a:effectLst>
            <a:outerShdw blurRad="50800" dist="19050" dir="5400000" algn="bl" rotWithShape="0">
              <a:srgbClr val="000000">
                <a:alpha val="12000"/>
              </a:srgbClr>
            </a:outerShdw>
          </a:effectLst>
        </p:spPr>
      </p:sp>
      <p:sp>
        <p:nvSpPr>
          <p:cNvPr id="20" name="Shape 15"/>
          <p:cNvSpPr/>
          <p:nvPr/>
        </p:nvSpPr>
        <p:spPr>
          <a:xfrm>
            <a:off x="640080" y="3246120"/>
            <a:ext cx="457200" cy="457200"/>
          </a:xfrm>
          <a:prstGeom prst="ellipse">
            <a:avLst/>
          </a:prstGeom>
          <a:solidFill>
            <a:srgbClr val="1F5F5B"/>
          </a:solidFill>
          <a:ln w="12700">
            <a:solidFill>
              <a:srgbClr val="1F5F5B"/>
            </a:solidFill>
            <a:prstDash val="solid"/>
          </a:ln>
        </p:spPr>
      </p:sp>
      <p:pic>
        <p:nvPicPr>
          <p:cNvPr id="21" name="Image 3" descr="preencoded.png"/>
          <p:cNvPicPr>
            <a:picLocks noChangeAspect="1"/>
          </p:cNvPicPr>
          <p:nvPr/>
        </p:nvPicPr>
        <p:blipFill>
          <a:blip r:embed="rId6"/>
          <a:stretch>
            <a:fillRect/>
          </a:stretch>
        </p:blipFill>
        <p:spPr>
          <a:xfrm>
            <a:off x="754380" y="3360420"/>
            <a:ext cx="228600" cy="228600"/>
          </a:xfrm>
          <a:prstGeom prst="rect">
            <a:avLst/>
          </a:prstGeom>
        </p:spPr>
      </p:pic>
      <p:sp>
        <p:nvSpPr>
          <p:cNvPr id="22" name="Text 16"/>
          <p:cNvSpPr txBox="1"/>
          <p:nvPr/>
        </p:nvSpPr>
        <p:spPr>
          <a:xfrm>
            <a:off x="1207008" y="3246120"/>
            <a:ext cx="1737360" cy="457200"/>
          </a:xfrm>
          <a:prstGeom prst="rect">
            <a:avLst/>
          </a:prstGeom>
          <a:noFill/>
          <a:ln/>
        </p:spPr>
        <p:txBody>
          <a:bodyPr wrap="square" lIns="0" tIns="0" rIns="0" bIns="0" rtlCol="0" anchor="ctr"/>
          <a:lstStyle/>
          <a:p>
            <a:pPr marL="0" indent="0">
              <a:buNone/>
            </a:pPr>
            <a:r>
              <a:rPr lang="en-US" sz="1400" b="1" dirty="0">
                <a:solidFill>
                  <a:srgbClr val="16323A"/>
                </a:solidFill>
                <a:latin typeface="Calibri" pitchFamily="34" charset="0"/>
                <a:ea typeface="Calibri" pitchFamily="34" charset="-122"/>
                <a:cs typeface="Calibri" pitchFamily="34" charset="-120"/>
              </a:rPr>
              <a:t>Oral briefing / slides</a:t>
            </a:r>
            <a:endParaRPr lang="en-US" sz="1400" dirty="0"/>
          </a:p>
        </p:txBody>
      </p:sp>
      <p:sp>
        <p:nvSpPr>
          <p:cNvPr id="23" name="Text 17"/>
          <p:cNvSpPr txBox="1"/>
          <p:nvPr/>
        </p:nvSpPr>
        <p:spPr>
          <a:xfrm>
            <a:off x="640080" y="3794760"/>
            <a:ext cx="2286000" cy="713232"/>
          </a:xfrm>
          <a:prstGeom prst="rect">
            <a:avLst/>
          </a:prstGeom>
          <a:noFill/>
          <a:ln/>
        </p:spPr>
        <p:txBody>
          <a:bodyPr wrap="square" lIns="0" tIns="0" rIns="0" bIns="0" rtlCol="0" anchor="t"/>
          <a:lstStyle/>
          <a:p>
            <a:pPr marL="0" indent="0">
              <a:buNone/>
            </a:pPr>
            <a:r>
              <a:rPr lang="en-US" sz="1150" dirty="0">
                <a:solidFill>
                  <a:srgbClr val="1E2B2F"/>
                </a:solidFill>
                <a:latin typeface="Calibri" pitchFamily="34" charset="0"/>
                <a:ea typeface="Calibri" pitchFamily="34" charset="-122"/>
                <a:cs typeface="Calibri" pitchFamily="34" charset="-120"/>
              </a:rPr>
              <a:t>10–20 minutes. Key message, 3–5 findings, decision required.</a:t>
            </a:r>
            <a:endParaRPr lang="en-US" sz="1150" dirty="0"/>
          </a:p>
        </p:txBody>
      </p:sp>
      <p:sp>
        <p:nvSpPr>
          <p:cNvPr id="24" name="Shape 18"/>
          <p:cNvSpPr/>
          <p:nvPr/>
        </p:nvSpPr>
        <p:spPr>
          <a:xfrm>
            <a:off x="3246120" y="3063240"/>
            <a:ext cx="2606040" cy="1508760"/>
          </a:xfrm>
          <a:prstGeom prst="roundRect">
            <a:avLst>
              <a:gd name="adj" fmla="val 4848"/>
            </a:avLst>
          </a:prstGeom>
          <a:solidFill>
            <a:srgbClr val="EAF1EF"/>
          </a:solidFill>
          <a:ln w="12700">
            <a:solidFill>
              <a:srgbClr val="EAF1EF"/>
            </a:solidFill>
            <a:prstDash val="solid"/>
          </a:ln>
          <a:effectLst>
            <a:outerShdw blurRad="50800" dist="19050" dir="5400000" algn="bl" rotWithShape="0">
              <a:srgbClr val="000000">
                <a:alpha val="12000"/>
              </a:srgbClr>
            </a:outerShdw>
          </a:effectLst>
        </p:spPr>
      </p:sp>
      <p:sp>
        <p:nvSpPr>
          <p:cNvPr id="25" name="Shape 19"/>
          <p:cNvSpPr/>
          <p:nvPr/>
        </p:nvSpPr>
        <p:spPr>
          <a:xfrm>
            <a:off x="3429000" y="3246120"/>
            <a:ext cx="457200" cy="457200"/>
          </a:xfrm>
          <a:prstGeom prst="ellipse">
            <a:avLst/>
          </a:prstGeom>
          <a:solidFill>
            <a:srgbClr val="1F5F5B"/>
          </a:solidFill>
          <a:ln w="12700">
            <a:solidFill>
              <a:srgbClr val="1F5F5B"/>
            </a:solidFill>
            <a:prstDash val="solid"/>
          </a:ln>
        </p:spPr>
      </p:sp>
      <p:pic>
        <p:nvPicPr>
          <p:cNvPr id="26" name="Image 4" descr="preencoded.png"/>
          <p:cNvPicPr>
            <a:picLocks noChangeAspect="1"/>
          </p:cNvPicPr>
          <p:nvPr/>
        </p:nvPicPr>
        <p:blipFill>
          <a:blip r:embed="rId7"/>
          <a:stretch>
            <a:fillRect/>
          </a:stretch>
        </p:blipFill>
        <p:spPr>
          <a:xfrm>
            <a:off x="3543300" y="3360420"/>
            <a:ext cx="228600" cy="228600"/>
          </a:xfrm>
          <a:prstGeom prst="rect">
            <a:avLst/>
          </a:prstGeom>
        </p:spPr>
      </p:pic>
      <p:sp>
        <p:nvSpPr>
          <p:cNvPr id="27" name="Text 20"/>
          <p:cNvSpPr txBox="1"/>
          <p:nvPr/>
        </p:nvSpPr>
        <p:spPr>
          <a:xfrm>
            <a:off x="3995928" y="3246120"/>
            <a:ext cx="1737360" cy="457200"/>
          </a:xfrm>
          <a:prstGeom prst="rect">
            <a:avLst/>
          </a:prstGeom>
          <a:noFill/>
          <a:ln/>
        </p:spPr>
        <p:txBody>
          <a:bodyPr wrap="square" lIns="0" tIns="0" rIns="0" bIns="0" rtlCol="0" anchor="ctr"/>
          <a:lstStyle/>
          <a:p>
            <a:pPr marL="0" indent="0">
              <a:buNone/>
            </a:pPr>
            <a:r>
              <a:rPr lang="en-US" sz="1400" b="1" dirty="0">
                <a:solidFill>
                  <a:srgbClr val="16323A"/>
                </a:solidFill>
                <a:latin typeface="Calibri" pitchFamily="34" charset="0"/>
                <a:ea typeface="Calibri" pitchFamily="34" charset="-122"/>
                <a:cs typeface="Calibri" pitchFamily="34" charset="-120"/>
              </a:rPr>
              <a:t>Op-ed / press release</a:t>
            </a:r>
            <a:endParaRPr lang="en-US" sz="1400" dirty="0"/>
          </a:p>
        </p:txBody>
      </p:sp>
      <p:sp>
        <p:nvSpPr>
          <p:cNvPr id="28" name="Text 21"/>
          <p:cNvSpPr txBox="1"/>
          <p:nvPr/>
        </p:nvSpPr>
        <p:spPr>
          <a:xfrm>
            <a:off x="3429000" y="3794760"/>
            <a:ext cx="2286000" cy="713232"/>
          </a:xfrm>
          <a:prstGeom prst="rect">
            <a:avLst/>
          </a:prstGeom>
          <a:noFill/>
          <a:ln/>
        </p:spPr>
        <p:txBody>
          <a:bodyPr wrap="square" lIns="0" tIns="0" rIns="0" bIns="0" rtlCol="0" anchor="t"/>
          <a:lstStyle/>
          <a:p>
            <a:pPr marL="0" indent="0">
              <a:buNone/>
            </a:pPr>
            <a:r>
              <a:rPr lang="en-US" sz="1150" dirty="0">
                <a:solidFill>
                  <a:srgbClr val="1E2B2F"/>
                </a:solidFill>
                <a:latin typeface="Calibri" pitchFamily="34" charset="0"/>
                <a:ea typeface="Calibri" pitchFamily="34" charset="-122"/>
                <a:cs typeface="Calibri" pitchFamily="34" charset="-120"/>
              </a:rPr>
              <a:t>Public-facing; one argument, strong story, minimal jargon.</a:t>
            </a:r>
            <a:endParaRPr lang="en-US" sz="1150" dirty="0"/>
          </a:p>
        </p:txBody>
      </p:sp>
      <p:sp>
        <p:nvSpPr>
          <p:cNvPr id="29" name="Shape 22"/>
          <p:cNvSpPr/>
          <p:nvPr/>
        </p:nvSpPr>
        <p:spPr>
          <a:xfrm>
            <a:off x="6035040" y="3063240"/>
            <a:ext cx="2606040" cy="1508760"/>
          </a:xfrm>
          <a:prstGeom prst="roundRect">
            <a:avLst>
              <a:gd name="adj" fmla="val 4848"/>
            </a:avLst>
          </a:prstGeom>
          <a:solidFill>
            <a:srgbClr val="EAF1EF"/>
          </a:solidFill>
          <a:ln w="12700">
            <a:solidFill>
              <a:srgbClr val="EAF1EF"/>
            </a:solidFill>
            <a:prstDash val="solid"/>
          </a:ln>
          <a:effectLst>
            <a:outerShdw blurRad="50800" dist="19050" dir="5400000" algn="bl" rotWithShape="0">
              <a:srgbClr val="000000">
                <a:alpha val="12000"/>
              </a:srgbClr>
            </a:outerShdw>
          </a:effectLst>
        </p:spPr>
      </p:sp>
      <p:sp>
        <p:nvSpPr>
          <p:cNvPr id="30" name="Shape 23"/>
          <p:cNvSpPr/>
          <p:nvPr/>
        </p:nvSpPr>
        <p:spPr>
          <a:xfrm>
            <a:off x="6217920" y="3246120"/>
            <a:ext cx="457200" cy="457200"/>
          </a:xfrm>
          <a:prstGeom prst="ellipse">
            <a:avLst/>
          </a:prstGeom>
          <a:solidFill>
            <a:srgbClr val="1F5F5B"/>
          </a:solidFill>
          <a:ln w="12700">
            <a:solidFill>
              <a:srgbClr val="1F5F5B"/>
            </a:solidFill>
            <a:prstDash val="solid"/>
          </a:ln>
        </p:spPr>
      </p:sp>
      <p:pic>
        <p:nvPicPr>
          <p:cNvPr id="31" name="Image 5" descr="preencoded.png"/>
          <p:cNvPicPr>
            <a:picLocks noChangeAspect="1"/>
          </p:cNvPicPr>
          <p:nvPr/>
        </p:nvPicPr>
        <p:blipFill>
          <a:blip r:embed="rId8"/>
          <a:stretch>
            <a:fillRect/>
          </a:stretch>
        </p:blipFill>
        <p:spPr>
          <a:xfrm>
            <a:off x="6332220" y="3360420"/>
            <a:ext cx="228600" cy="228600"/>
          </a:xfrm>
          <a:prstGeom prst="rect">
            <a:avLst/>
          </a:prstGeom>
        </p:spPr>
      </p:pic>
      <p:sp>
        <p:nvSpPr>
          <p:cNvPr id="32" name="Text 24"/>
          <p:cNvSpPr txBox="1"/>
          <p:nvPr/>
        </p:nvSpPr>
        <p:spPr>
          <a:xfrm>
            <a:off x="6784848" y="3246120"/>
            <a:ext cx="1737360" cy="457200"/>
          </a:xfrm>
          <a:prstGeom prst="rect">
            <a:avLst/>
          </a:prstGeom>
          <a:noFill/>
          <a:ln/>
        </p:spPr>
        <p:txBody>
          <a:bodyPr wrap="square" lIns="0" tIns="0" rIns="0" bIns="0" rtlCol="0" anchor="ctr"/>
          <a:lstStyle/>
          <a:p>
            <a:pPr marL="0" indent="0">
              <a:buNone/>
            </a:pPr>
            <a:r>
              <a:rPr lang="en-US" sz="1400" b="1" dirty="0">
                <a:solidFill>
                  <a:srgbClr val="16323A"/>
                </a:solidFill>
                <a:latin typeface="Calibri" pitchFamily="34" charset="0"/>
                <a:ea typeface="Calibri" pitchFamily="34" charset="-122"/>
                <a:cs typeface="Calibri" pitchFamily="34" charset="-120"/>
              </a:rPr>
              <a:t>Dashboard / infographic</a:t>
            </a:r>
            <a:endParaRPr lang="en-US" sz="1400" dirty="0"/>
          </a:p>
        </p:txBody>
      </p:sp>
      <p:sp>
        <p:nvSpPr>
          <p:cNvPr id="33" name="Text 25"/>
          <p:cNvSpPr txBox="1"/>
          <p:nvPr/>
        </p:nvSpPr>
        <p:spPr>
          <a:xfrm>
            <a:off x="6217920" y="3794760"/>
            <a:ext cx="2286000" cy="713232"/>
          </a:xfrm>
          <a:prstGeom prst="rect">
            <a:avLst/>
          </a:prstGeom>
          <a:noFill/>
          <a:ln/>
        </p:spPr>
        <p:txBody>
          <a:bodyPr wrap="square" lIns="0" tIns="0" rIns="0" bIns="0" rtlCol="0" anchor="t"/>
          <a:lstStyle/>
          <a:p>
            <a:pPr marL="0" indent="0">
              <a:buNone/>
            </a:pPr>
            <a:r>
              <a:rPr lang="en-US" sz="1150" dirty="0">
                <a:solidFill>
                  <a:srgbClr val="1E2B2F"/>
                </a:solidFill>
                <a:latin typeface="Calibri" pitchFamily="34" charset="0"/>
                <a:ea typeface="Calibri" pitchFamily="34" charset="-122"/>
                <a:cs typeface="Calibri" pitchFamily="34" charset="-120"/>
              </a:rPr>
              <a:t>Visual summary for monitoring indicators and public engagement.</a:t>
            </a:r>
            <a:endParaRPr lang="en-US" sz="1150" dirty="0"/>
          </a:p>
        </p:txBody>
      </p:sp>
      <p:sp>
        <p:nvSpPr>
          <p:cNvPr id="34" name="Text 26"/>
          <p:cNvSpPr txBox="1"/>
          <p:nvPr/>
        </p:nvSpPr>
        <p:spPr>
          <a:xfrm>
            <a:off x="8321040" y="4754880"/>
            <a:ext cx="457200" cy="274320"/>
          </a:xfrm>
          <a:prstGeom prst="rect">
            <a:avLst/>
          </a:prstGeom>
          <a:noFill/>
          <a:ln/>
        </p:spPr>
        <p:txBody>
          <a:bodyPr wrap="square" lIns="0" tIns="0" rIns="0" bIns="0" rtlCol="0" anchor="ctr"/>
          <a:lstStyle/>
          <a:p>
            <a:pPr marL="0" indent="0" algn="r">
              <a:buNone/>
            </a:pPr>
            <a:r>
              <a:rPr lang="en-US" sz="1000" dirty="0">
                <a:solidFill>
                  <a:srgbClr val="5B6B6E"/>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marL="0" indent="0">
              <a:buNone/>
            </a:pPr>
            <a:r>
              <a:rPr lang="en-US" sz="2800" b="1" dirty="0">
                <a:solidFill>
                  <a:srgbClr val="16323A"/>
                </a:solidFill>
                <a:latin typeface="Cambria" pitchFamily="34" charset="0"/>
                <a:ea typeface="Cambria" pitchFamily="34" charset="-122"/>
                <a:cs typeface="Cambria" pitchFamily="34" charset="-120"/>
              </a:rPr>
              <a:t>Structure of a Policy Analysis Report</a:t>
            </a:r>
            <a:endParaRPr lang="en-US" sz="2800" dirty="0"/>
          </a:p>
        </p:txBody>
      </p:sp>
      <p:sp>
        <p:nvSpPr>
          <p:cNvPr id="3" name="Text 1"/>
          <p:cNvSpPr txBox="1"/>
          <p:nvPr/>
        </p:nvSpPr>
        <p:spPr>
          <a:xfrm>
            <a:off x="457200" y="850392"/>
            <a:ext cx="8229600" cy="320040"/>
          </a:xfrm>
          <a:prstGeom prst="rect">
            <a:avLst/>
          </a:prstGeom>
          <a:noFill/>
          <a:ln/>
        </p:spPr>
        <p:txBody>
          <a:bodyPr wrap="square" lIns="0" tIns="0" rIns="0" bIns="0" rtlCol="0" anchor="ctr"/>
          <a:lstStyle/>
          <a:p>
            <a:pPr marL="0" indent="0">
              <a:buNone/>
            </a:pPr>
            <a:r>
              <a:rPr lang="en-US" sz="1300" i="1" dirty="0">
                <a:solidFill>
                  <a:srgbClr val="5B6B6E"/>
                </a:solidFill>
                <a:latin typeface="Calibri" pitchFamily="34" charset="0"/>
                <a:ea typeface="Calibri" pitchFamily="34" charset="-122"/>
                <a:cs typeface="Calibri" pitchFamily="34" charset="-120"/>
              </a:rPr>
              <a:t>A standard, predictable structure helps busy readers find what they need</a:t>
            </a:r>
            <a:endParaRPr lang="en-US" sz="1300" dirty="0"/>
          </a:p>
        </p:txBody>
      </p:sp>
      <p:sp>
        <p:nvSpPr>
          <p:cNvPr id="4" name="Shape 2"/>
          <p:cNvSpPr/>
          <p:nvPr/>
        </p:nvSpPr>
        <p:spPr>
          <a:xfrm>
            <a:off x="457200" y="1417320"/>
            <a:ext cx="411480" cy="411480"/>
          </a:xfrm>
          <a:prstGeom prst="ellipse">
            <a:avLst/>
          </a:prstGeom>
          <a:solidFill>
            <a:srgbClr val="D98E04"/>
          </a:solidFill>
          <a:ln w="12700">
            <a:solidFill>
              <a:srgbClr val="D98E04"/>
            </a:solidFill>
            <a:prstDash val="solid"/>
          </a:ln>
        </p:spPr>
      </p:sp>
      <p:sp>
        <p:nvSpPr>
          <p:cNvPr id="5" name="Text 3"/>
          <p:cNvSpPr txBox="1"/>
          <p:nvPr/>
        </p:nvSpPr>
        <p:spPr>
          <a:xfrm>
            <a:off x="457200" y="1417320"/>
            <a:ext cx="41148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005840" y="1417320"/>
            <a:ext cx="3520440" cy="411480"/>
          </a:xfrm>
          <a:prstGeom prst="rect">
            <a:avLst/>
          </a:prstGeom>
          <a:noFill/>
          <a:ln/>
        </p:spPr>
        <p:txBody>
          <a:bodyPr wrap="square" lIns="0" tIns="0" rIns="0" bIns="0" rtlCol="0" anchor="ctr"/>
          <a:lstStyle/>
          <a:p>
            <a:pPr marL="0" indent="0">
              <a:buNone/>
            </a:pPr>
            <a:r>
              <a:rPr lang="en-US" sz="1400" dirty="0">
                <a:solidFill>
                  <a:srgbClr val="1E2B2F"/>
                </a:solidFill>
                <a:latin typeface="Calibri" pitchFamily="34" charset="0"/>
                <a:ea typeface="Calibri" pitchFamily="34" charset="-122"/>
                <a:cs typeface="Calibri" pitchFamily="34" charset="-120"/>
              </a:rPr>
              <a:t>Executive summary (bottom line first)</a:t>
            </a:r>
            <a:endParaRPr lang="en-US" sz="1400" dirty="0"/>
          </a:p>
        </p:txBody>
      </p:sp>
      <p:sp>
        <p:nvSpPr>
          <p:cNvPr id="7" name="Shape 5"/>
          <p:cNvSpPr/>
          <p:nvPr/>
        </p:nvSpPr>
        <p:spPr>
          <a:xfrm>
            <a:off x="457200" y="2020824"/>
            <a:ext cx="411480" cy="411480"/>
          </a:xfrm>
          <a:prstGeom prst="ellipse">
            <a:avLst/>
          </a:prstGeom>
          <a:solidFill>
            <a:srgbClr val="1F5F5B"/>
          </a:solidFill>
          <a:ln w="12700">
            <a:solidFill>
              <a:srgbClr val="1F5F5B"/>
            </a:solidFill>
            <a:prstDash val="solid"/>
          </a:ln>
        </p:spPr>
      </p:sp>
      <p:sp>
        <p:nvSpPr>
          <p:cNvPr id="8" name="Text 6"/>
          <p:cNvSpPr txBox="1"/>
          <p:nvPr/>
        </p:nvSpPr>
        <p:spPr>
          <a:xfrm>
            <a:off x="457200" y="2020824"/>
            <a:ext cx="41148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005840" y="2020824"/>
            <a:ext cx="3520440" cy="411480"/>
          </a:xfrm>
          <a:prstGeom prst="rect">
            <a:avLst/>
          </a:prstGeom>
          <a:noFill/>
          <a:ln/>
        </p:spPr>
        <p:txBody>
          <a:bodyPr wrap="square" lIns="0" tIns="0" rIns="0" bIns="0" rtlCol="0" anchor="ctr"/>
          <a:lstStyle/>
          <a:p>
            <a:pPr marL="0" indent="0">
              <a:buNone/>
            </a:pPr>
            <a:r>
              <a:rPr lang="en-US" sz="1400" dirty="0">
                <a:solidFill>
                  <a:srgbClr val="1E2B2F"/>
                </a:solidFill>
                <a:latin typeface="Calibri" pitchFamily="34" charset="0"/>
                <a:ea typeface="Calibri" pitchFamily="34" charset="-122"/>
                <a:cs typeface="Calibri" pitchFamily="34" charset="-120"/>
              </a:rPr>
              <a:t>Problem definition and context</a:t>
            </a:r>
            <a:endParaRPr lang="en-US" sz="1400" dirty="0"/>
          </a:p>
        </p:txBody>
      </p:sp>
      <p:sp>
        <p:nvSpPr>
          <p:cNvPr id="10" name="Shape 8"/>
          <p:cNvSpPr/>
          <p:nvPr/>
        </p:nvSpPr>
        <p:spPr>
          <a:xfrm>
            <a:off x="457200" y="2624328"/>
            <a:ext cx="411480" cy="411480"/>
          </a:xfrm>
          <a:prstGeom prst="ellipse">
            <a:avLst/>
          </a:prstGeom>
          <a:solidFill>
            <a:srgbClr val="1F5F5B"/>
          </a:solidFill>
          <a:ln w="12700">
            <a:solidFill>
              <a:srgbClr val="1F5F5B"/>
            </a:solidFill>
            <a:prstDash val="solid"/>
          </a:ln>
        </p:spPr>
      </p:sp>
      <p:sp>
        <p:nvSpPr>
          <p:cNvPr id="11" name="Text 9"/>
          <p:cNvSpPr txBox="1"/>
          <p:nvPr/>
        </p:nvSpPr>
        <p:spPr>
          <a:xfrm>
            <a:off x="457200" y="2624328"/>
            <a:ext cx="41148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005840" y="2624328"/>
            <a:ext cx="3520440" cy="411480"/>
          </a:xfrm>
          <a:prstGeom prst="rect">
            <a:avLst/>
          </a:prstGeom>
          <a:noFill/>
          <a:ln/>
        </p:spPr>
        <p:txBody>
          <a:bodyPr wrap="square" lIns="0" tIns="0" rIns="0" bIns="0" rtlCol="0" anchor="ctr"/>
          <a:lstStyle/>
          <a:p>
            <a:pPr marL="0" indent="0">
              <a:buNone/>
            </a:pPr>
            <a:r>
              <a:rPr lang="en-US" sz="1400" dirty="0">
                <a:solidFill>
                  <a:srgbClr val="1E2B2F"/>
                </a:solidFill>
                <a:latin typeface="Calibri" pitchFamily="34" charset="0"/>
                <a:ea typeface="Calibri" pitchFamily="34" charset="-122"/>
                <a:cs typeface="Calibri" pitchFamily="34" charset="-120"/>
              </a:rPr>
              <a:t>Objectives and evaluation criteria</a:t>
            </a:r>
            <a:endParaRPr lang="en-US" sz="1400" dirty="0"/>
          </a:p>
        </p:txBody>
      </p:sp>
      <p:sp>
        <p:nvSpPr>
          <p:cNvPr id="13" name="Shape 11"/>
          <p:cNvSpPr/>
          <p:nvPr/>
        </p:nvSpPr>
        <p:spPr>
          <a:xfrm>
            <a:off x="457200" y="3227832"/>
            <a:ext cx="411480" cy="411480"/>
          </a:xfrm>
          <a:prstGeom prst="ellipse">
            <a:avLst/>
          </a:prstGeom>
          <a:solidFill>
            <a:srgbClr val="1F5F5B"/>
          </a:solidFill>
          <a:ln w="12700">
            <a:solidFill>
              <a:srgbClr val="1F5F5B"/>
            </a:solidFill>
            <a:prstDash val="solid"/>
          </a:ln>
        </p:spPr>
      </p:sp>
      <p:sp>
        <p:nvSpPr>
          <p:cNvPr id="14" name="Text 12"/>
          <p:cNvSpPr txBox="1"/>
          <p:nvPr/>
        </p:nvSpPr>
        <p:spPr>
          <a:xfrm>
            <a:off x="457200" y="3227832"/>
            <a:ext cx="41148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005840" y="3227832"/>
            <a:ext cx="3520440" cy="411480"/>
          </a:xfrm>
          <a:prstGeom prst="rect">
            <a:avLst/>
          </a:prstGeom>
          <a:noFill/>
          <a:ln/>
        </p:spPr>
        <p:txBody>
          <a:bodyPr wrap="square" lIns="0" tIns="0" rIns="0" bIns="0" rtlCol="0" anchor="ctr"/>
          <a:lstStyle/>
          <a:p>
            <a:pPr marL="0" indent="0">
              <a:buNone/>
            </a:pPr>
            <a:r>
              <a:rPr lang="en-US" sz="1400" dirty="0">
                <a:solidFill>
                  <a:srgbClr val="1E2B2F"/>
                </a:solidFill>
                <a:latin typeface="Calibri" pitchFamily="34" charset="0"/>
                <a:ea typeface="Calibri" pitchFamily="34" charset="-122"/>
                <a:cs typeface="Calibri" pitchFamily="34" charset="-120"/>
              </a:rPr>
              <a:t>Methodology and data sources</a:t>
            </a:r>
            <a:endParaRPr lang="en-US" sz="1400" dirty="0"/>
          </a:p>
        </p:txBody>
      </p:sp>
      <p:sp>
        <p:nvSpPr>
          <p:cNvPr id="16" name="Shape 14"/>
          <p:cNvSpPr/>
          <p:nvPr/>
        </p:nvSpPr>
        <p:spPr>
          <a:xfrm>
            <a:off x="457200" y="3831336"/>
            <a:ext cx="411480" cy="411480"/>
          </a:xfrm>
          <a:prstGeom prst="ellipse">
            <a:avLst/>
          </a:prstGeom>
          <a:solidFill>
            <a:srgbClr val="1F5F5B"/>
          </a:solidFill>
          <a:ln w="12700">
            <a:solidFill>
              <a:srgbClr val="1F5F5B"/>
            </a:solidFill>
            <a:prstDash val="solid"/>
          </a:ln>
        </p:spPr>
      </p:sp>
      <p:sp>
        <p:nvSpPr>
          <p:cNvPr id="17" name="Text 15"/>
          <p:cNvSpPr txBox="1"/>
          <p:nvPr/>
        </p:nvSpPr>
        <p:spPr>
          <a:xfrm>
            <a:off x="457200" y="3831336"/>
            <a:ext cx="41148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005840" y="3831336"/>
            <a:ext cx="3520440" cy="411480"/>
          </a:xfrm>
          <a:prstGeom prst="rect">
            <a:avLst/>
          </a:prstGeom>
          <a:noFill/>
          <a:ln/>
        </p:spPr>
        <p:txBody>
          <a:bodyPr wrap="square" lIns="0" tIns="0" rIns="0" bIns="0" rtlCol="0" anchor="ctr"/>
          <a:lstStyle/>
          <a:p>
            <a:pPr marL="0" indent="0">
              <a:buNone/>
            </a:pPr>
            <a:r>
              <a:rPr lang="en-US" sz="1400" dirty="0">
                <a:solidFill>
                  <a:srgbClr val="1E2B2F"/>
                </a:solidFill>
                <a:latin typeface="Calibri" pitchFamily="34" charset="0"/>
                <a:ea typeface="Calibri" pitchFamily="34" charset="-122"/>
                <a:cs typeface="Calibri" pitchFamily="34" charset="-120"/>
              </a:rPr>
              <a:t>Policy alternatives (incl. status quo)</a:t>
            </a:r>
            <a:endParaRPr lang="en-US" sz="1400" dirty="0"/>
          </a:p>
        </p:txBody>
      </p:sp>
      <p:sp>
        <p:nvSpPr>
          <p:cNvPr id="19" name="Shape 17"/>
          <p:cNvSpPr/>
          <p:nvPr/>
        </p:nvSpPr>
        <p:spPr>
          <a:xfrm>
            <a:off x="4663440" y="1417320"/>
            <a:ext cx="411480" cy="411480"/>
          </a:xfrm>
          <a:prstGeom prst="ellipse">
            <a:avLst/>
          </a:prstGeom>
          <a:solidFill>
            <a:srgbClr val="1F5F5B"/>
          </a:solidFill>
          <a:ln w="12700">
            <a:solidFill>
              <a:srgbClr val="1F5F5B"/>
            </a:solidFill>
            <a:prstDash val="solid"/>
          </a:ln>
        </p:spPr>
      </p:sp>
      <p:sp>
        <p:nvSpPr>
          <p:cNvPr id="20" name="Text 18"/>
          <p:cNvSpPr txBox="1"/>
          <p:nvPr/>
        </p:nvSpPr>
        <p:spPr>
          <a:xfrm>
            <a:off x="4663440" y="1417320"/>
            <a:ext cx="41148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6</a:t>
            </a:r>
            <a:endParaRPr lang="en-US" sz="1300" dirty="0"/>
          </a:p>
        </p:txBody>
      </p:sp>
      <p:sp>
        <p:nvSpPr>
          <p:cNvPr id="21" name="Text 19"/>
          <p:cNvSpPr txBox="1"/>
          <p:nvPr/>
        </p:nvSpPr>
        <p:spPr>
          <a:xfrm>
            <a:off x="5212080" y="1417320"/>
            <a:ext cx="3520440" cy="411480"/>
          </a:xfrm>
          <a:prstGeom prst="rect">
            <a:avLst/>
          </a:prstGeom>
          <a:noFill/>
          <a:ln/>
        </p:spPr>
        <p:txBody>
          <a:bodyPr wrap="square" lIns="0" tIns="0" rIns="0" bIns="0" rtlCol="0" anchor="ctr"/>
          <a:lstStyle/>
          <a:p>
            <a:pPr marL="0" indent="0">
              <a:buNone/>
            </a:pPr>
            <a:r>
              <a:rPr lang="en-US" sz="1400" dirty="0">
                <a:solidFill>
                  <a:srgbClr val="1E2B2F"/>
                </a:solidFill>
                <a:latin typeface="Calibri" pitchFamily="34" charset="0"/>
                <a:ea typeface="Calibri" pitchFamily="34" charset="-122"/>
                <a:cs typeface="Calibri" pitchFamily="34" charset="-120"/>
              </a:rPr>
              <a:t>Analysis and findings</a:t>
            </a:r>
            <a:endParaRPr lang="en-US" sz="1400" dirty="0"/>
          </a:p>
        </p:txBody>
      </p:sp>
      <p:sp>
        <p:nvSpPr>
          <p:cNvPr id="22" name="Shape 20"/>
          <p:cNvSpPr/>
          <p:nvPr/>
        </p:nvSpPr>
        <p:spPr>
          <a:xfrm>
            <a:off x="4663440" y="2020824"/>
            <a:ext cx="411480" cy="411480"/>
          </a:xfrm>
          <a:prstGeom prst="ellipse">
            <a:avLst/>
          </a:prstGeom>
          <a:solidFill>
            <a:srgbClr val="1F5F5B"/>
          </a:solidFill>
          <a:ln w="12700">
            <a:solidFill>
              <a:srgbClr val="1F5F5B"/>
            </a:solidFill>
            <a:prstDash val="solid"/>
          </a:ln>
        </p:spPr>
      </p:sp>
      <p:sp>
        <p:nvSpPr>
          <p:cNvPr id="23" name="Text 21"/>
          <p:cNvSpPr txBox="1"/>
          <p:nvPr/>
        </p:nvSpPr>
        <p:spPr>
          <a:xfrm>
            <a:off x="4663440" y="2020824"/>
            <a:ext cx="41148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7</a:t>
            </a:r>
            <a:endParaRPr lang="en-US" sz="1300" dirty="0"/>
          </a:p>
        </p:txBody>
      </p:sp>
      <p:sp>
        <p:nvSpPr>
          <p:cNvPr id="24" name="Text 22"/>
          <p:cNvSpPr txBox="1"/>
          <p:nvPr/>
        </p:nvSpPr>
        <p:spPr>
          <a:xfrm>
            <a:off x="5212080" y="2020824"/>
            <a:ext cx="3520440" cy="411480"/>
          </a:xfrm>
          <a:prstGeom prst="rect">
            <a:avLst/>
          </a:prstGeom>
          <a:noFill/>
          <a:ln/>
        </p:spPr>
        <p:txBody>
          <a:bodyPr wrap="square" lIns="0" tIns="0" rIns="0" bIns="0" rtlCol="0" anchor="ctr"/>
          <a:lstStyle/>
          <a:p>
            <a:pPr marL="0" indent="0">
              <a:buNone/>
            </a:pPr>
            <a:r>
              <a:rPr lang="en-US" sz="1400" dirty="0">
                <a:solidFill>
                  <a:srgbClr val="1E2B2F"/>
                </a:solidFill>
                <a:latin typeface="Calibri" pitchFamily="34" charset="0"/>
                <a:ea typeface="Calibri" pitchFamily="34" charset="-122"/>
                <a:cs typeface="Calibri" pitchFamily="34" charset="-120"/>
              </a:rPr>
              <a:t>Comparison of alternatives and trade-offs</a:t>
            </a:r>
            <a:endParaRPr lang="en-US" sz="1400" dirty="0"/>
          </a:p>
        </p:txBody>
      </p:sp>
      <p:sp>
        <p:nvSpPr>
          <p:cNvPr id="25" name="Shape 23"/>
          <p:cNvSpPr/>
          <p:nvPr/>
        </p:nvSpPr>
        <p:spPr>
          <a:xfrm>
            <a:off x="4663440" y="2624328"/>
            <a:ext cx="411480" cy="411480"/>
          </a:xfrm>
          <a:prstGeom prst="ellipse">
            <a:avLst/>
          </a:prstGeom>
          <a:solidFill>
            <a:srgbClr val="1F5F5B"/>
          </a:solidFill>
          <a:ln w="12700">
            <a:solidFill>
              <a:srgbClr val="1F5F5B"/>
            </a:solidFill>
            <a:prstDash val="solid"/>
          </a:ln>
        </p:spPr>
      </p:sp>
      <p:sp>
        <p:nvSpPr>
          <p:cNvPr id="26" name="Text 24"/>
          <p:cNvSpPr txBox="1"/>
          <p:nvPr/>
        </p:nvSpPr>
        <p:spPr>
          <a:xfrm>
            <a:off x="4663440" y="2624328"/>
            <a:ext cx="41148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8</a:t>
            </a:r>
            <a:endParaRPr lang="en-US" sz="1300" dirty="0"/>
          </a:p>
        </p:txBody>
      </p:sp>
      <p:sp>
        <p:nvSpPr>
          <p:cNvPr id="27" name="Text 25"/>
          <p:cNvSpPr txBox="1"/>
          <p:nvPr/>
        </p:nvSpPr>
        <p:spPr>
          <a:xfrm>
            <a:off x="5212080" y="2624328"/>
            <a:ext cx="3520440" cy="411480"/>
          </a:xfrm>
          <a:prstGeom prst="rect">
            <a:avLst/>
          </a:prstGeom>
          <a:noFill/>
          <a:ln/>
        </p:spPr>
        <p:txBody>
          <a:bodyPr wrap="square" lIns="0" tIns="0" rIns="0" bIns="0" rtlCol="0" anchor="ctr"/>
          <a:lstStyle/>
          <a:p>
            <a:pPr marL="0" indent="0">
              <a:buNone/>
            </a:pPr>
            <a:r>
              <a:rPr lang="en-US" sz="1400" dirty="0">
                <a:solidFill>
                  <a:srgbClr val="1E2B2F"/>
                </a:solidFill>
                <a:latin typeface="Calibri" pitchFamily="34" charset="0"/>
                <a:ea typeface="Calibri" pitchFamily="34" charset="-122"/>
                <a:cs typeface="Calibri" pitchFamily="34" charset="-120"/>
              </a:rPr>
              <a:t>Recommendation</a:t>
            </a:r>
            <a:endParaRPr lang="en-US" sz="1400" dirty="0"/>
          </a:p>
        </p:txBody>
      </p:sp>
      <p:sp>
        <p:nvSpPr>
          <p:cNvPr id="28" name="Shape 26"/>
          <p:cNvSpPr/>
          <p:nvPr/>
        </p:nvSpPr>
        <p:spPr>
          <a:xfrm>
            <a:off x="4663440" y="3227832"/>
            <a:ext cx="411480" cy="411480"/>
          </a:xfrm>
          <a:prstGeom prst="ellipse">
            <a:avLst/>
          </a:prstGeom>
          <a:solidFill>
            <a:srgbClr val="1F5F5B"/>
          </a:solidFill>
          <a:ln w="12700">
            <a:solidFill>
              <a:srgbClr val="1F5F5B"/>
            </a:solidFill>
            <a:prstDash val="solid"/>
          </a:ln>
        </p:spPr>
      </p:sp>
      <p:sp>
        <p:nvSpPr>
          <p:cNvPr id="29" name="Text 27"/>
          <p:cNvSpPr txBox="1"/>
          <p:nvPr/>
        </p:nvSpPr>
        <p:spPr>
          <a:xfrm>
            <a:off x="4663440" y="3227832"/>
            <a:ext cx="41148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9</a:t>
            </a:r>
            <a:endParaRPr lang="en-US" sz="1300" dirty="0"/>
          </a:p>
        </p:txBody>
      </p:sp>
      <p:sp>
        <p:nvSpPr>
          <p:cNvPr id="30" name="Text 28"/>
          <p:cNvSpPr txBox="1"/>
          <p:nvPr/>
        </p:nvSpPr>
        <p:spPr>
          <a:xfrm>
            <a:off x="5212080" y="3227832"/>
            <a:ext cx="3520440" cy="411480"/>
          </a:xfrm>
          <a:prstGeom prst="rect">
            <a:avLst/>
          </a:prstGeom>
          <a:noFill/>
          <a:ln/>
        </p:spPr>
        <p:txBody>
          <a:bodyPr wrap="square" lIns="0" tIns="0" rIns="0" bIns="0" rtlCol="0" anchor="ctr"/>
          <a:lstStyle/>
          <a:p>
            <a:pPr marL="0" indent="0">
              <a:buNone/>
            </a:pPr>
            <a:r>
              <a:rPr lang="en-US" sz="1400" dirty="0">
                <a:solidFill>
                  <a:srgbClr val="1E2B2F"/>
                </a:solidFill>
                <a:latin typeface="Calibri" pitchFamily="34" charset="0"/>
                <a:ea typeface="Calibri" pitchFamily="34" charset="-122"/>
                <a:cs typeface="Calibri" pitchFamily="34" charset="-120"/>
              </a:rPr>
              <a:t>Implementation, monitoring and evaluation</a:t>
            </a:r>
            <a:endParaRPr lang="en-US" sz="1400" dirty="0"/>
          </a:p>
        </p:txBody>
      </p:sp>
      <p:sp>
        <p:nvSpPr>
          <p:cNvPr id="31" name="Shape 29"/>
          <p:cNvSpPr/>
          <p:nvPr/>
        </p:nvSpPr>
        <p:spPr>
          <a:xfrm>
            <a:off x="4663440" y="3831336"/>
            <a:ext cx="411480" cy="411480"/>
          </a:xfrm>
          <a:prstGeom prst="ellipse">
            <a:avLst/>
          </a:prstGeom>
          <a:solidFill>
            <a:srgbClr val="1F5F5B"/>
          </a:solidFill>
          <a:ln w="12700">
            <a:solidFill>
              <a:srgbClr val="1F5F5B"/>
            </a:solidFill>
            <a:prstDash val="solid"/>
          </a:ln>
        </p:spPr>
      </p:sp>
      <p:sp>
        <p:nvSpPr>
          <p:cNvPr id="32" name="Text 30"/>
          <p:cNvSpPr txBox="1"/>
          <p:nvPr/>
        </p:nvSpPr>
        <p:spPr>
          <a:xfrm>
            <a:off x="4663440" y="3831336"/>
            <a:ext cx="411480" cy="41148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10</a:t>
            </a:r>
            <a:endParaRPr lang="en-US" sz="1300" dirty="0"/>
          </a:p>
        </p:txBody>
      </p:sp>
      <p:sp>
        <p:nvSpPr>
          <p:cNvPr id="33" name="Text 31"/>
          <p:cNvSpPr txBox="1"/>
          <p:nvPr/>
        </p:nvSpPr>
        <p:spPr>
          <a:xfrm>
            <a:off x="5212080" y="3831336"/>
            <a:ext cx="3520440" cy="411480"/>
          </a:xfrm>
          <a:prstGeom prst="rect">
            <a:avLst/>
          </a:prstGeom>
          <a:noFill/>
          <a:ln/>
        </p:spPr>
        <p:txBody>
          <a:bodyPr wrap="square" lIns="0" tIns="0" rIns="0" bIns="0" rtlCol="0" anchor="ctr"/>
          <a:lstStyle/>
          <a:p>
            <a:pPr marL="0" indent="0">
              <a:buNone/>
            </a:pPr>
            <a:r>
              <a:rPr lang="en-US" sz="1400" dirty="0">
                <a:solidFill>
                  <a:srgbClr val="1E2B2F"/>
                </a:solidFill>
                <a:latin typeface="Calibri" pitchFamily="34" charset="0"/>
                <a:ea typeface="Calibri" pitchFamily="34" charset="-122"/>
                <a:cs typeface="Calibri" pitchFamily="34" charset="-120"/>
              </a:rPr>
              <a:t>References and technical annexes</a:t>
            </a:r>
            <a:endParaRPr lang="en-US" sz="1400" dirty="0"/>
          </a:p>
        </p:txBody>
      </p:sp>
      <p:sp>
        <p:nvSpPr>
          <p:cNvPr id="34" name="Text 32"/>
          <p:cNvSpPr txBox="1"/>
          <p:nvPr/>
        </p:nvSpPr>
        <p:spPr>
          <a:xfrm>
            <a:off x="457200" y="4526280"/>
            <a:ext cx="8229600" cy="320040"/>
          </a:xfrm>
          <a:prstGeom prst="rect">
            <a:avLst/>
          </a:prstGeom>
          <a:noFill/>
          <a:ln/>
        </p:spPr>
        <p:txBody>
          <a:bodyPr wrap="square" lIns="0" tIns="0" rIns="0" bIns="0" rtlCol="0" anchor="ctr"/>
          <a:lstStyle/>
          <a:p>
            <a:pPr marL="0" indent="0">
              <a:buNone/>
            </a:pPr>
            <a:r>
              <a:rPr lang="en-US" sz="1200" i="1" dirty="0">
                <a:solidFill>
                  <a:srgbClr val="D98E04"/>
                </a:solidFill>
                <a:latin typeface="Calibri" pitchFamily="34" charset="0"/>
                <a:ea typeface="Calibri" pitchFamily="34" charset="-122"/>
                <a:cs typeface="Calibri" pitchFamily="34" charset="-120"/>
              </a:rPr>
              <a:t>The executive summary should stand alone: many readers will read nothing else.</a:t>
            </a:r>
            <a:endParaRPr lang="en-US" sz="1200" dirty="0"/>
          </a:p>
        </p:txBody>
      </p:sp>
      <p:sp>
        <p:nvSpPr>
          <p:cNvPr id="35" name="Text 33"/>
          <p:cNvSpPr txBox="1"/>
          <p:nvPr/>
        </p:nvSpPr>
        <p:spPr>
          <a:xfrm>
            <a:off x="8321040" y="4754880"/>
            <a:ext cx="457200" cy="274320"/>
          </a:xfrm>
          <a:prstGeom prst="rect">
            <a:avLst/>
          </a:prstGeom>
          <a:noFill/>
          <a:ln/>
        </p:spPr>
        <p:txBody>
          <a:bodyPr wrap="square" lIns="0" tIns="0" rIns="0" bIns="0" rtlCol="0" anchor="ctr"/>
          <a:lstStyle/>
          <a:p>
            <a:pPr marL="0" indent="0" algn="r">
              <a:buNone/>
            </a:pPr>
            <a:r>
              <a:rPr lang="en-US" sz="1000" dirty="0">
                <a:solidFill>
                  <a:srgbClr val="5B6B6E"/>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marL="0" indent="0">
              <a:buNone/>
            </a:pPr>
            <a:r>
              <a:rPr lang="en-US" sz="2800" b="1" dirty="0">
                <a:solidFill>
                  <a:srgbClr val="16323A"/>
                </a:solidFill>
                <a:latin typeface="Cambria" pitchFamily="34" charset="0"/>
                <a:ea typeface="Cambria" pitchFamily="34" charset="-122"/>
                <a:cs typeface="Cambria" pitchFamily="34" charset="-120"/>
              </a:rPr>
              <a:t>Reporting the Methodology</a:t>
            </a:r>
            <a:endParaRPr lang="en-US" sz="2800" dirty="0"/>
          </a:p>
        </p:txBody>
      </p:sp>
      <p:sp>
        <p:nvSpPr>
          <p:cNvPr id="3" name="Text 1"/>
          <p:cNvSpPr txBox="1"/>
          <p:nvPr/>
        </p:nvSpPr>
        <p:spPr>
          <a:xfrm>
            <a:off x="457200" y="850392"/>
            <a:ext cx="8229600" cy="320040"/>
          </a:xfrm>
          <a:prstGeom prst="rect">
            <a:avLst/>
          </a:prstGeom>
          <a:noFill/>
          <a:ln/>
        </p:spPr>
        <p:txBody>
          <a:bodyPr wrap="square" lIns="0" tIns="0" rIns="0" bIns="0" rtlCol="0" anchor="ctr"/>
          <a:lstStyle/>
          <a:p>
            <a:pPr marL="0" indent="0">
              <a:buNone/>
            </a:pPr>
            <a:r>
              <a:rPr lang="en-US" sz="1300" i="1" dirty="0">
                <a:solidFill>
                  <a:srgbClr val="5B6B6E"/>
                </a:solidFill>
                <a:latin typeface="Calibri" pitchFamily="34" charset="0"/>
                <a:ea typeface="Calibri" pitchFamily="34" charset="-122"/>
                <a:cs typeface="Calibri" pitchFamily="34" charset="-120"/>
              </a:rPr>
              <a:t>Transparency makes analysis credible, reviewable and replicable</a:t>
            </a:r>
            <a:endParaRPr lang="en-US" sz="1300" dirty="0"/>
          </a:p>
        </p:txBody>
      </p:sp>
      <p:sp>
        <p:nvSpPr>
          <p:cNvPr id="4" name="Shape 2"/>
          <p:cNvSpPr/>
          <p:nvPr/>
        </p:nvSpPr>
        <p:spPr>
          <a:xfrm>
            <a:off x="457200" y="1371600"/>
            <a:ext cx="3931920" cy="3200400"/>
          </a:xfrm>
          <a:prstGeom prst="roundRect">
            <a:avLst>
              <a:gd name="adj" fmla="val 2286"/>
            </a:avLst>
          </a:prstGeom>
          <a:solidFill>
            <a:srgbClr val="16323A"/>
          </a:solidFill>
          <a:ln w="12700">
            <a:solidFill>
              <a:srgbClr val="16323A"/>
            </a:solidFill>
            <a:prstDash val="solid"/>
          </a:ln>
        </p:spPr>
      </p:sp>
      <p:sp>
        <p:nvSpPr>
          <p:cNvPr id="5" name="Text 3"/>
          <p:cNvSpPr txBox="1"/>
          <p:nvPr/>
        </p:nvSpPr>
        <p:spPr>
          <a:xfrm>
            <a:off x="685800" y="1508760"/>
            <a:ext cx="3474720" cy="411480"/>
          </a:xfrm>
          <a:prstGeom prst="rect">
            <a:avLst/>
          </a:prstGeom>
          <a:noFill/>
          <a:ln/>
        </p:spPr>
        <p:txBody>
          <a:bodyPr wrap="square" lIns="0" tIns="0" rIns="0" bIns="0" rtlCol="0" anchor="ctr"/>
          <a:lstStyle/>
          <a:p>
            <a:pPr marL="0" indent="0">
              <a:buNone/>
            </a:pPr>
            <a:r>
              <a:rPr lang="en-US" sz="1700" b="1" dirty="0">
                <a:solidFill>
                  <a:srgbClr val="D98E04"/>
                </a:solidFill>
                <a:latin typeface="Cambria" pitchFamily="34" charset="0"/>
                <a:ea typeface="Cambria" pitchFamily="34" charset="-122"/>
                <a:cs typeface="Cambria" pitchFamily="34" charset="-120"/>
              </a:rPr>
              <a:t>Common analytical methods</a:t>
            </a:r>
            <a:endParaRPr lang="en-US" sz="1700" dirty="0"/>
          </a:p>
        </p:txBody>
      </p:sp>
      <p:sp>
        <p:nvSpPr>
          <p:cNvPr id="6" name="Text 4"/>
          <p:cNvSpPr txBox="1"/>
          <p:nvPr/>
        </p:nvSpPr>
        <p:spPr>
          <a:xfrm>
            <a:off x="685800" y="1965960"/>
            <a:ext cx="3520440" cy="2468880"/>
          </a:xfrm>
          <a:prstGeom prst="rect">
            <a:avLst/>
          </a:prstGeom>
          <a:noFill/>
          <a:ln/>
        </p:spPr>
        <p:txBody>
          <a:bodyPr wrap="square" lIns="0" tIns="0" rIns="0" bIns="0" rtlCol="0" anchor="t"/>
          <a:lstStyle/>
          <a:p>
            <a:pPr marL="342900" indent="-342900">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Cost-benefit analysis (CBA)</a:t>
            </a:r>
            <a:endParaRPr lang="en-US" sz="1300" dirty="0"/>
          </a:p>
          <a:p>
            <a:pPr marL="342900" indent="-342900">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Cost-effectiveness analysis (CEA)</a:t>
            </a:r>
            <a:endParaRPr lang="en-US" sz="1300" dirty="0"/>
          </a:p>
          <a:p>
            <a:pPr marL="342900" indent="-342900">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Multi-criteria analysis (MCA)</a:t>
            </a:r>
            <a:endParaRPr lang="en-US" sz="1300" dirty="0"/>
          </a:p>
          <a:p>
            <a:pPr marL="342900" indent="-342900">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Regulatory impact assessment (RIA)</a:t>
            </a:r>
            <a:endParaRPr lang="en-US" sz="1300" dirty="0"/>
          </a:p>
          <a:p>
            <a:pPr marL="342900" indent="-342900">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Stakeholder &amp; political feasibility analysis</a:t>
            </a:r>
            <a:endParaRPr lang="en-US" sz="1300" dirty="0"/>
          </a:p>
          <a:p>
            <a:pPr marL="342900" indent="-342900">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Forecasting, modelling &amp; scenario analysis</a:t>
            </a:r>
            <a:endParaRPr lang="en-US" sz="1300" dirty="0"/>
          </a:p>
          <a:p>
            <a:pPr marL="342900" indent="-342900">
              <a:spcAft>
                <a:spcPts val="500"/>
              </a:spcAft>
              <a:buSzPct val="100000"/>
              <a:buChar char="•"/>
            </a:pPr>
            <a:r>
              <a:rPr lang="en-US" sz="1300" dirty="0">
                <a:solidFill>
                  <a:srgbClr val="FFFFFF"/>
                </a:solidFill>
                <a:latin typeface="Calibri" pitchFamily="34" charset="0"/>
                <a:ea typeface="Calibri" pitchFamily="34" charset="-122"/>
                <a:cs typeface="Calibri" pitchFamily="34" charset="-120"/>
              </a:rPr>
              <a:t>Qualitative: interviews, case studies, FGDs</a:t>
            </a:r>
            <a:endParaRPr lang="en-US" sz="1300" dirty="0"/>
          </a:p>
        </p:txBody>
      </p:sp>
      <p:sp>
        <p:nvSpPr>
          <p:cNvPr id="7" name="Shape 5"/>
          <p:cNvSpPr/>
          <p:nvPr/>
        </p:nvSpPr>
        <p:spPr>
          <a:xfrm>
            <a:off x="4663440" y="1417320"/>
            <a:ext cx="502920" cy="502920"/>
          </a:xfrm>
          <a:prstGeom prst="ellipse">
            <a:avLst/>
          </a:prstGeom>
          <a:solidFill>
            <a:srgbClr val="EAF1EF"/>
          </a:solidFill>
          <a:ln w="12700">
            <a:solidFill>
              <a:srgbClr val="EAF1EF"/>
            </a:solidFill>
            <a:prstDash val="solid"/>
          </a:ln>
        </p:spPr>
      </p:sp>
      <p:pic>
        <p:nvPicPr>
          <p:cNvPr id="8" name="Image 0" descr="preencoded.png"/>
          <p:cNvPicPr>
            <a:picLocks noChangeAspect="1"/>
          </p:cNvPicPr>
          <p:nvPr/>
        </p:nvPicPr>
        <p:blipFill>
          <a:blip r:embed="rId3"/>
          <a:stretch>
            <a:fillRect/>
          </a:stretch>
        </p:blipFill>
        <p:spPr>
          <a:xfrm>
            <a:off x="4789170" y="1543050"/>
            <a:ext cx="251460" cy="251460"/>
          </a:xfrm>
          <a:prstGeom prst="rect">
            <a:avLst/>
          </a:prstGeom>
        </p:spPr>
      </p:pic>
      <p:sp>
        <p:nvSpPr>
          <p:cNvPr id="9" name="Text 6"/>
          <p:cNvSpPr txBox="1"/>
          <p:nvPr/>
        </p:nvSpPr>
        <p:spPr>
          <a:xfrm>
            <a:off x="5303520" y="1371600"/>
            <a:ext cx="3383280" cy="292608"/>
          </a:xfrm>
          <a:prstGeom prst="rect">
            <a:avLst/>
          </a:prstGeom>
          <a:noFill/>
          <a:ln/>
        </p:spPr>
        <p:txBody>
          <a:bodyPr wrap="square" lIns="0" tIns="0" rIns="0" bIns="0" rtlCol="0" anchor="ctr"/>
          <a:lstStyle/>
          <a:p>
            <a:pPr marL="0" indent="0">
              <a:buNone/>
            </a:pPr>
            <a:r>
              <a:rPr lang="en-US" sz="1400" b="1" dirty="0">
                <a:solidFill>
                  <a:srgbClr val="16323A"/>
                </a:solidFill>
                <a:latin typeface="Calibri" pitchFamily="34" charset="0"/>
                <a:ea typeface="Calibri" pitchFamily="34" charset="-122"/>
                <a:cs typeface="Calibri" pitchFamily="34" charset="-120"/>
              </a:rPr>
              <a:t>Data sources</a:t>
            </a:r>
            <a:endParaRPr lang="en-US" sz="1400" dirty="0"/>
          </a:p>
        </p:txBody>
      </p:sp>
      <p:sp>
        <p:nvSpPr>
          <p:cNvPr id="10" name="Text 7"/>
          <p:cNvSpPr txBox="1"/>
          <p:nvPr/>
        </p:nvSpPr>
        <p:spPr>
          <a:xfrm>
            <a:off x="5303520" y="1664208"/>
            <a:ext cx="3383280" cy="457200"/>
          </a:xfrm>
          <a:prstGeom prst="rect">
            <a:avLst/>
          </a:prstGeom>
          <a:noFill/>
          <a:ln/>
        </p:spPr>
        <p:txBody>
          <a:bodyPr wrap="square" lIns="0" tIns="0" rIns="0" bIns="0" rtlCol="0" anchor="t"/>
          <a:lstStyle/>
          <a:p>
            <a:pPr marL="0" indent="0">
              <a:buNone/>
            </a:pPr>
            <a:r>
              <a:rPr lang="en-US" sz="1200" dirty="0">
                <a:solidFill>
                  <a:srgbClr val="1E2B2F"/>
                </a:solidFill>
                <a:latin typeface="Calibri" pitchFamily="34" charset="0"/>
                <a:ea typeface="Calibri" pitchFamily="34" charset="-122"/>
                <a:cs typeface="Calibri" pitchFamily="34" charset="-120"/>
              </a:rPr>
              <a:t>Origin, dates, coverage and quality of the data used.</a:t>
            </a:r>
            <a:endParaRPr lang="en-US" sz="1200" dirty="0"/>
          </a:p>
        </p:txBody>
      </p:sp>
      <p:sp>
        <p:nvSpPr>
          <p:cNvPr id="11" name="Shape 8"/>
          <p:cNvSpPr/>
          <p:nvPr/>
        </p:nvSpPr>
        <p:spPr>
          <a:xfrm>
            <a:off x="4663440" y="2240280"/>
            <a:ext cx="502920" cy="502920"/>
          </a:xfrm>
          <a:prstGeom prst="ellipse">
            <a:avLst/>
          </a:prstGeom>
          <a:solidFill>
            <a:srgbClr val="EAF1EF"/>
          </a:solidFill>
          <a:ln w="12700">
            <a:solidFill>
              <a:srgbClr val="EAF1EF"/>
            </a:solidFill>
            <a:prstDash val="solid"/>
          </a:ln>
        </p:spPr>
      </p:sp>
      <p:pic>
        <p:nvPicPr>
          <p:cNvPr id="12" name="Image 1" descr="preencoded.png"/>
          <p:cNvPicPr>
            <a:picLocks noChangeAspect="1"/>
          </p:cNvPicPr>
          <p:nvPr/>
        </p:nvPicPr>
        <p:blipFill>
          <a:blip r:embed="rId4"/>
          <a:stretch>
            <a:fillRect/>
          </a:stretch>
        </p:blipFill>
        <p:spPr>
          <a:xfrm>
            <a:off x="4789170" y="2366010"/>
            <a:ext cx="251460" cy="251460"/>
          </a:xfrm>
          <a:prstGeom prst="rect">
            <a:avLst/>
          </a:prstGeom>
        </p:spPr>
      </p:pic>
      <p:sp>
        <p:nvSpPr>
          <p:cNvPr id="13" name="Text 9"/>
          <p:cNvSpPr txBox="1"/>
          <p:nvPr/>
        </p:nvSpPr>
        <p:spPr>
          <a:xfrm>
            <a:off x="5303520" y="2194560"/>
            <a:ext cx="3383280" cy="292608"/>
          </a:xfrm>
          <a:prstGeom prst="rect">
            <a:avLst/>
          </a:prstGeom>
          <a:noFill/>
          <a:ln/>
        </p:spPr>
        <p:txBody>
          <a:bodyPr wrap="square" lIns="0" tIns="0" rIns="0" bIns="0" rtlCol="0" anchor="ctr"/>
          <a:lstStyle/>
          <a:p>
            <a:pPr marL="0" indent="0">
              <a:buNone/>
            </a:pPr>
            <a:r>
              <a:rPr lang="en-US" sz="1400" b="1" dirty="0">
                <a:solidFill>
                  <a:srgbClr val="16323A"/>
                </a:solidFill>
                <a:latin typeface="Calibri" pitchFamily="34" charset="0"/>
                <a:ea typeface="Calibri" pitchFamily="34" charset="-122"/>
                <a:cs typeface="Calibri" pitchFamily="34" charset="-120"/>
              </a:rPr>
              <a:t>Methods &amp; criteria</a:t>
            </a:r>
            <a:endParaRPr lang="en-US" sz="1400" dirty="0"/>
          </a:p>
        </p:txBody>
      </p:sp>
      <p:sp>
        <p:nvSpPr>
          <p:cNvPr id="14" name="Text 10"/>
          <p:cNvSpPr txBox="1"/>
          <p:nvPr/>
        </p:nvSpPr>
        <p:spPr>
          <a:xfrm>
            <a:off x="5303520" y="2487168"/>
            <a:ext cx="3383280" cy="457200"/>
          </a:xfrm>
          <a:prstGeom prst="rect">
            <a:avLst/>
          </a:prstGeom>
          <a:noFill/>
          <a:ln/>
        </p:spPr>
        <p:txBody>
          <a:bodyPr wrap="square" lIns="0" tIns="0" rIns="0" bIns="0" rtlCol="0" anchor="t"/>
          <a:lstStyle/>
          <a:p>
            <a:pPr marL="0" indent="0">
              <a:buNone/>
            </a:pPr>
            <a:r>
              <a:rPr lang="en-US" sz="1200" dirty="0">
                <a:solidFill>
                  <a:srgbClr val="1E2B2F"/>
                </a:solidFill>
                <a:latin typeface="Calibri" pitchFamily="34" charset="0"/>
                <a:ea typeface="Calibri" pitchFamily="34" charset="-122"/>
                <a:cs typeface="Calibri" pitchFamily="34" charset="-120"/>
              </a:rPr>
              <a:t>Why this method; how criteria were chosen and weighted.</a:t>
            </a:r>
            <a:endParaRPr lang="en-US" sz="1200" dirty="0"/>
          </a:p>
        </p:txBody>
      </p:sp>
      <p:sp>
        <p:nvSpPr>
          <p:cNvPr id="15" name="Shape 11"/>
          <p:cNvSpPr/>
          <p:nvPr/>
        </p:nvSpPr>
        <p:spPr>
          <a:xfrm>
            <a:off x="4663440" y="3063240"/>
            <a:ext cx="502920" cy="502920"/>
          </a:xfrm>
          <a:prstGeom prst="ellipse">
            <a:avLst/>
          </a:prstGeom>
          <a:solidFill>
            <a:srgbClr val="EAF1EF"/>
          </a:solidFill>
          <a:ln w="12700">
            <a:solidFill>
              <a:srgbClr val="EAF1EF"/>
            </a:solidFill>
            <a:prstDash val="solid"/>
          </a:ln>
        </p:spPr>
      </p:sp>
      <p:pic>
        <p:nvPicPr>
          <p:cNvPr id="16" name="Image 2" descr="preencoded.png"/>
          <p:cNvPicPr>
            <a:picLocks noChangeAspect="1"/>
          </p:cNvPicPr>
          <p:nvPr/>
        </p:nvPicPr>
        <p:blipFill>
          <a:blip r:embed="rId5"/>
          <a:stretch>
            <a:fillRect/>
          </a:stretch>
        </p:blipFill>
        <p:spPr>
          <a:xfrm>
            <a:off x="4789170" y="3188970"/>
            <a:ext cx="251460" cy="251460"/>
          </a:xfrm>
          <a:prstGeom prst="rect">
            <a:avLst/>
          </a:prstGeom>
        </p:spPr>
      </p:pic>
      <p:sp>
        <p:nvSpPr>
          <p:cNvPr id="17" name="Text 12"/>
          <p:cNvSpPr txBox="1"/>
          <p:nvPr/>
        </p:nvSpPr>
        <p:spPr>
          <a:xfrm>
            <a:off x="5303520" y="3017520"/>
            <a:ext cx="3383280" cy="292608"/>
          </a:xfrm>
          <a:prstGeom prst="rect">
            <a:avLst/>
          </a:prstGeom>
          <a:noFill/>
          <a:ln/>
        </p:spPr>
        <p:txBody>
          <a:bodyPr wrap="square" lIns="0" tIns="0" rIns="0" bIns="0" rtlCol="0" anchor="ctr"/>
          <a:lstStyle/>
          <a:p>
            <a:pPr marL="0" indent="0">
              <a:buNone/>
            </a:pPr>
            <a:r>
              <a:rPr lang="en-US" sz="1400" b="1" dirty="0">
                <a:solidFill>
                  <a:srgbClr val="16323A"/>
                </a:solidFill>
                <a:latin typeface="Calibri" pitchFamily="34" charset="0"/>
                <a:ea typeface="Calibri" pitchFamily="34" charset="-122"/>
                <a:cs typeface="Calibri" pitchFamily="34" charset="-120"/>
              </a:rPr>
              <a:t>Assumptions</a:t>
            </a:r>
            <a:endParaRPr lang="en-US" sz="1400" dirty="0"/>
          </a:p>
        </p:txBody>
      </p:sp>
      <p:sp>
        <p:nvSpPr>
          <p:cNvPr id="18" name="Text 13"/>
          <p:cNvSpPr txBox="1"/>
          <p:nvPr/>
        </p:nvSpPr>
        <p:spPr>
          <a:xfrm>
            <a:off x="5303520" y="3310128"/>
            <a:ext cx="3383280" cy="457200"/>
          </a:xfrm>
          <a:prstGeom prst="rect">
            <a:avLst/>
          </a:prstGeom>
          <a:noFill/>
          <a:ln/>
        </p:spPr>
        <p:txBody>
          <a:bodyPr wrap="square" lIns="0" tIns="0" rIns="0" bIns="0" rtlCol="0" anchor="t"/>
          <a:lstStyle/>
          <a:p>
            <a:pPr marL="0" indent="0">
              <a:buNone/>
            </a:pPr>
            <a:r>
              <a:rPr lang="en-US" sz="1200" dirty="0">
                <a:solidFill>
                  <a:srgbClr val="1E2B2F"/>
                </a:solidFill>
                <a:latin typeface="Calibri" pitchFamily="34" charset="0"/>
                <a:ea typeface="Calibri" pitchFamily="34" charset="-122"/>
                <a:cs typeface="Calibri" pitchFamily="34" charset="-120"/>
              </a:rPr>
              <a:t>Discount rates, prices, behavioural responses — stated explicitly.</a:t>
            </a:r>
            <a:endParaRPr lang="en-US" sz="1200" dirty="0"/>
          </a:p>
        </p:txBody>
      </p:sp>
      <p:sp>
        <p:nvSpPr>
          <p:cNvPr id="19" name="Shape 14"/>
          <p:cNvSpPr/>
          <p:nvPr/>
        </p:nvSpPr>
        <p:spPr>
          <a:xfrm>
            <a:off x="4663440" y="3886200"/>
            <a:ext cx="502920" cy="502920"/>
          </a:xfrm>
          <a:prstGeom prst="ellipse">
            <a:avLst/>
          </a:prstGeom>
          <a:solidFill>
            <a:srgbClr val="EAF1EF"/>
          </a:solidFill>
          <a:ln w="12700">
            <a:solidFill>
              <a:srgbClr val="EAF1EF"/>
            </a:solidFill>
            <a:prstDash val="solid"/>
          </a:ln>
        </p:spPr>
      </p:sp>
      <p:pic>
        <p:nvPicPr>
          <p:cNvPr id="20" name="Image 3" descr="preencoded.png"/>
          <p:cNvPicPr>
            <a:picLocks noChangeAspect="1"/>
          </p:cNvPicPr>
          <p:nvPr/>
        </p:nvPicPr>
        <p:blipFill>
          <a:blip r:embed="rId6"/>
          <a:stretch>
            <a:fillRect/>
          </a:stretch>
        </p:blipFill>
        <p:spPr>
          <a:xfrm>
            <a:off x="4789170" y="4011930"/>
            <a:ext cx="251460" cy="251460"/>
          </a:xfrm>
          <a:prstGeom prst="rect">
            <a:avLst/>
          </a:prstGeom>
        </p:spPr>
      </p:pic>
      <p:sp>
        <p:nvSpPr>
          <p:cNvPr id="21" name="Text 15"/>
          <p:cNvSpPr txBox="1"/>
          <p:nvPr/>
        </p:nvSpPr>
        <p:spPr>
          <a:xfrm>
            <a:off x="5303520" y="3840480"/>
            <a:ext cx="3383280" cy="292608"/>
          </a:xfrm>
          <a:prstGeom prst="rect">
            <a:avLst/>
          </a:prstGeom>
          <a:noFill/>
          <a:ln/>
        </p:spPr>
        <p:txBody>
          <a:bodyPr wrap="square" lIns="0" tIns="0" rIns="0" bIns="0" rtlCol="0" anchor="ctr"/>
          <a:lstStyle/>
          <a:p>
            <a:pPr marL="0" indent="0">
              <a:buNone/>
            </a:pPr>
            <a:r>
              <a:rPr lang="en-US" sz="1400" b="1" dirty="0">
                <a:solidFill>
                  <a:srgbClr val="16323A"/>
                </a:solidFill>
                <a:latin typeface="Calibri" pitchFamily="34" charset="0"/>
                <a:ea typeface="Calibri" pitchFamily="34" charset="-122"/>
                <a:cs typeface="Calibri" pitchFamily="34" charset="-120"/>
              </a:rPr>
              <a:t>Limitations &amp; sensitivity</a:t>
            </a:r>
            <a:endParaRPr lang="en-US" sz="1400" dirty="0"/>
          </a:p>
        </p:txBody>
      </p:sp>
      <p:sp>
        <p:nvSpPr>
          <p:cNvPr id="22" name="Text 16"/>
          <p:cNvSpPr txBox="1"/>
          <p:nvPr/>
        </p:nvSpPr>
        <p:spPr>
          <a:xfrm>
            <a:off x="5303520" y="4133088"/>
            <a:ext cx="3383280" cy="457200"/>
          </a:xfrm>
          <a:prstGeom prst="rect">
            <a:avLst/>
          </a:prstGeom>
          <a:noFill/>
          <a:ln/>
        </p:spPr>
        <p:txBody>
          <a:bodyPr wrap="square" lIns="0" tIns="0" rIns="0" bIns="0" rtlCol="0" anchor="t"/>
          <a:lstStyle/>
          <a:p>
            <a:pPr marL="0" indent="0">
              <a:buNone/>
            </a:pPr>
            <a:r>
              <a:rPr lang="en-US" sz="1200" dirty="0">
                <a:solidFill>
                  <a:srgbClr val="1E2B2F"/>
                </a:solidFill>
                <a:latin typeface="Calibri" pitchFamily="34" charset="0"/>
                <a:ea typeface="Calibri" pitchFamily="34" charset="-122"/>
                <a:cs typeface="Calibri" pitchFamily="34" charset="-120"/>
              </a:rPr>
              <a:t>Data gaps, uncertainty, and how results change if assumptions change.</a:t>
            </a:r>
            <a:endParaRPr lang="en-US" sz="1200" dirty="0"/>
          </a:p>
        </p:txBody>
      </p:sp>
      <p:sp>
        <p:nvSpPr>
          <p:cNvPr id="23" name="Text 17"/>
          <p:cNvSpPr txBox="1"/>
          <p:nvPr/>
        </p:nvSpPr>
        <p:spPr>
          <a:xfrm>
            <a:off x="8321040" y="4754880"/>
            <a:ext cx="457200" cy="274320"/>
          </a:xfrm>
          <a:prstGeom prst="rect">
            <a:avLst/>
          </a:prstGeom>
          <a:noFill/>
          <a:ln/>
        </p:spPr>
        <p:txBody>
          <a:bodyPr wrap="square" lIns="0" tIns="0" rIns="0" bIns="0" rtlCol="0" anchor="ctr"/>
          <a:lstStyle/>
          <a:p>
            <a:pPr marL="0" indent="0" algn="r">
              <a:buNone/>
            </a:pPr>
            <a:r>
              <a:rPr lang="en-US" sz="1000" dirty="0">
                <a:solidFill>
                  <a:srgbClr val="5B6B6E"/>
                </a:solidFill>
                <a:latin typeface="Calibri" pitchFamily="34" charset="0"/>
                <a:ea typeface="Calibri" pitchFamily="34" charset="-122"/>
                <a:cs typeface="Calibri"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marL="0" indent="0">
              <a:buNone/>
            </a:pPr>
            <a:r>
              <a:rPr lang="en-US" sz="2800" b="1" dirty="0">
                <a:solidFill>
                  <a:srgbClr val="16323A"/>
                </a:solidFill>
                <a:latin typeface="Cambria" pitchFamily="34" charset="0"/>
                <a:ea typeface="Cambria" pitchFamily="34" charset="-122"/>
                <a:cs typeface="Cambria" pitchFamily="34" charset="-120"/>
              </a:rPr>
              <a:t>Presenting Results: The Outcomes Matrix</a:t>
            </a:r>
            <a:endParaRPr lang="en-US" sz="2800" dirty="0"/>
          </a:p>
        </p:txBody>
      </p:sp>
      <p:sp>
        <p:nvSpPr>
          <p:cNvPr id="3" name="Text 1"/>
          <p:cNvSpPr txBox="1"/>
          <p:nvPr/>
        </p:nvSpPr>
        <p:spPr>
          <a:xfrm>
            <a:off x="457200" y="850392"/>
            <a:ext cx="8229600" cy="320040"/>
          </a:xfrm>
          <a:prstGeom prst="rect">
            <a:avLst/>
          </a:prstGeom>
          <a:noFill/>
          <a:ln/>
        </p:spPr>
        <p:txBody>
          <a:bodyPr wrap="square" lIns="0" tIns="0" rIns="0" bIns="0" rtlCol="0" anchor="ctr"/>
          <a:lstStyle/>
          <a:p>
            <a:pPr marL="0" indent="0">
              <a:buNone/>
            </a:pPr>
            <a:r>
              <a:rPr lang="en-US" sz="1300" i="1" dirty="0">
                <a:solidFill>
                  <a:srgbClr val="5B6B6E"/>
                </a:solidFill>
                <a:latin typeface="Calibri" pitchFamily="34" charset="0"/>
                <a:ea typeface="Calibri" pitchFamily="34" charset="-122"/>
                <a:cs typeface="Calibri" pitchFamily="34" charset="-120"/>
              </a:rPr>
              <a:t>Illustrative example — options to reduce youth unemployment</a:t>
            </a:r>
            <a:endParaRPr lang="en-US" sz="13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457200" y="1325880"/>
          <a:ext cx="8229600" cy="2523744"/>
        </p:xfrm>
        <a:graphic>
          <a:graphicData uri="http://schemas.openxmlformats.org/drawingml/2006/table">
            <a:tbl>
              <a:tblPr/>
              <a:tblGrid>
                <a:gridCol w="237744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508760">
                  <a:extLst>
                    <a:ext uri="{9D8B030D-6E8A-4147-A177-3AD203B41FA5}">
                      <a16:colId xmlns:a16="http://schemas.microsoft.com/office/drawing/2014/main" val="20002"/>
                    </a:ext>
                  </a:extLst>
                </a:gridCol>
                <a:gridCol w="150876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420624">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Criterion</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1F5F5B"/>
                    </a:solidFill>
                  </a:tcPr>
                </a:tc>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Status quo</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1F5F5B"/>
                    </a:solidFill>
                  </a:tcPr>
                </a:tc>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 Wage subsidy</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1F5F5B"/>
                    </a:solidFill>
                  </a:tcPr>
                </a:tc>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B: Skills training</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1F5F5B"/>
                    </a:solidFill>
                  </a:tcPr>
                </a:tc>
                <a:tc>
                  <a:txBody>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C: Startup grants</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1F5F5B"/>
                    </a:solidFill>
                  </a:tcPr>
                </a:tc>
                <a:extLst>
                  <a:ext uri="{0D108BD9-81ED-4DB2-BD59-A6C34878D82A}">
                    <a16:rowId xmlns:a16="http://schemas.microsoft.com/office/drawing/2014/main" val="10000"/>
                  </a:ext>
                </a:extLst>
              </a:tr>
              <a:tr h="420624">
                <a:tc>
                  <a:txBody>
                    <a:bodyPr/>
                    <a:lstStyle/>
                    <a:p>
                      <a:pPr marL="0" indent="0">
                        <a:buNone/>
                      </a:pPr>
                      <a:r>
                        <a:rPr lang="en-US" sz="1200" b="1" dirty="0">
                          <a:solidFill>
                            <a:srgbClr val="1E2B2F"/>
                          </a:solidFill>
                          <a:latin typeface="Calibri" pitchFamily="34" charset="0"/>
                          <a:ea typeface="Calibri" pitchFamily="34" charset="-122"/>
                          <a:cs typeface="Calibri" pitchFamily="34" charset="-120"/>
                        </a:rPr>
                        <a:t>Effectiveness (jobs created)</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AF1EF"/>
                    </a:solidFill>
                  </a:tcPr>
                </a:tc>
                <a:tc>
                  <a:txBody>
                    <a:bodyPr/>
                    <a:lstStyle/>
                    <a:p>
                      <a:pPr marL="0" indent="0" algn="ctr">
                        <a:buNone/>
                      </a:pPr>
                      <a:r>
                        <a:rPr lang="en-US" sz="1200" dirty="0">
                          <a:solidFill>
                            <a:srgbClr val="1E2B2F"/>
                          </a:solidFill>
                          <a:latin typeface="Calibri" pitchFamily="34" charset="0"/>
                          <a:ea typeface="Calibri" pitchFamily="34" charset="-122"/>
                          <a:cs typeface="Calibri" pitchFamily="34" charset="-120"/>
                        </a:rPr>
                        <a:t>Low</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D3CC"/>
                    </a:solidFill>
                  </a:tcPr>
                </a:tc>
                <a:tc>
                  <a:txBody>
                    <a:bodyPr/>
                    <a:lstStyle/>
                    <a:p>
                      <a:pPr marL="0" indent="0" algn="ctr">
                        <a:buNone/>
                      </a:pPr>
                      <a:r>
                        <a:rPr lang="en-US" sz="1200" dirty="0">
                          <a:solidFill>
                            <a:srgbClr val="1E2B2F"/>
                          </a:solidFill>
                          <a:latin typeface="Calibri" pitchFamily="34" charset="0"/>
                          <a:ea typeface="Calibri" pitchFamily="34" charset="-122"/>
                          <a:cs typeface="Calibri" pitchFamily="34" charset="-120"/>
                        </a:rPr>
                        <a:t>High</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FE6DF"/>
                    </a:solidFill>
                  </a:tcPr>
                </a:tc>
                <a:tc>
                  <a:txBody>
                    <a:bodyPr/>
                    <a:lstStyle/>
                    <a:p>
                      <a:pPr marL="0" indent="0" algn="ctr">
                        <a:buNone/>
                      </a:pPr>
                      <a:r>
                        <a:rPr lang="en-US" sz="1200" dirty="0">
                          <a:solidFill>
                            <a:srgbClr val="1E2B2F"/>
                          </a:solidFill>
                          <a:latin typeface="Calibri" pitchFamily="34" charset="0"/>
                          <a:ea typeface="Calibri" pitchFamily="34" charset="-122"/>
                          <a:cs typeface="Calibri" pitchFamily="34" charset="-120"/>
                        </a:rPr>
                        <a:t>Medium</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E6BF"/>
                    </a:solidFill>
                  </a:tcPr>
                </a:tc>
                <a:tc>
                  <a:txBody>
                    <a:bodyPr/>
                    <a:lstStyle/>
                    <a:p>
                      <a:pPr marL="0" indent="0" algn="ctr">
                        <a:buNone/>
                      </a:pPr>
                      <a:r>
                        <a:rPr lang="en-US" sz="1200" dirty="0">
                          <a:solidFill>
                            <a:srgbClr val="1E2B2F"/>
                          </a:solidFill>
                          <a:latin typeface="Calibri" pitchFamily="34" charset="0"/>
                          <a:ea typeface="Calibri" pitchFamily="34" charset="-122"/>
                          <a:cs typeface="Calibri" pitchFamily="34" charset="-120"/>
                        </a:rPr>
                        <a:t>Medium</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E6BF"/>
                    </a:solidFill>
                  </a:tcPr>
                </a:tc>
                <a:extLst>
                  <a:ext uri="{0D108BD9-81ED-4DB2-BD59-A6C34878D82A}">
                    <a16:rowId xmlns:a16="http://schemas.microsoft.com/office/drawing/2014/main" val="10001"/>
                  </a:ext>
                </a:extLst>
              </a:tr>
              <a:tr h="420624">
                <a:tc>
                  <a:txBody>
                    <a:bodyPr/>
                    <a:lstStyle/>
                    <a:p>
                      <a:pPr marL="0" indent="0">
                        <a:buNone/>
                      </a:pPr>
                      <a:r>
                        <a:rPr lang="en-US" sz="1200" b="1" dirty="0">
                          <a:solidFill>
                            <a:srgbClr val="1E2B2F"/>
                          </a:solidFill>
                          <a:latin typeface="Calibri" pitchFamily="34" charset="0"/>
                          <a:ea typeface="Calibri" pitchFamily="34" charset="-122"/>
                          <a:cs typeface="Calibri" pitchFamily="34" charset="-120"/>
                        </a:rPr>
                        <a:t>Affordability (low cost)</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AF1EF"/>
                    </a:solidFill>
                  </a:tcPr>
                </a:tc>
                <a:tc>
                  <a:txBody>
                    <a:bodyPr/>
                    <a:lstStyle/>
                    <a:p>
                      <a:pPr marL="0" indent="0" algn="ctr">
                        <a:buNone/>
                      </a:pPr>
                      <a:r>
                        <a:rPr lang="en-US" sz="1200" dirty="0">
                          <a:solidFill>
                            <a:srgbClr val="1E2B2F"/>
                          </a:solidFill>
                          <a:latin typeface="Calibri" pitchFamily="34" charset="0"/>
                          <a:ea typeface="Calibri" pitchFamily="34" charset="-122"/>
                          <a:cs typeface="Calibri" pitchFamily="34" charset="-120"/>
                        </a:rPr>
                        <a:t>High</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FE6DF"/>
                    </a:solidFill>
                  </a:tcPr>
                </a:tc>
                <a:tc>
                  <a:txBody>
                    <a:bodyPr/>
                    <a:lstStyle/>
                    <a:p>
                      <a:pPr marL="0" indent="0" algn="ctr">
                        <a:buNone/>
                      </a:pPr>
                      <a:r>
                        <a:rPr lang="en-US" sz="1200" dirty="0">
                          <a:solidFill>
                            <a:srgbClr val="1E2B2F"/>
                          </a:solidFill>
                          <a:latin typeface="Calibri" pitchFamily="34" charset="0"/>
                          <a:ea typeface="Calibri" pitchFamily="34" charset="-122"/>
                          <a:cs typeface="Calibri" pitchFamily="34" charset="-120"/>
                        </a:rPr>
                        <a:t>Low</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D3CC"/>
                    </a:solidFill>
                  </a:tcPr>
                </a:tc>
                <a:tc>
                  <a:txBody>
                    <a:bodyPr/>
                    <a:lstStyle/>
                    <a:p>
                      <a:pPr marL="0" indent="0" algn="ctr">
                        <a:buNone/>
                      </a:pPr>
                      <a:r>
                        <a:rPr lang="en-US" sz="1200" dirty="0">
                          <a:solidFill>
                            <a:srgbClr val="1E2B2F"/>
                          </a:solidFill>
                          <a:latin typeface="Calibri" pitchFamily="34" charset="0"/>
                          <a:ea typeface="Calibri" pitchFamily="34" charset="-122"/>
                          <a:cs typeface="Calibri" pitchFamily="34" charset="-120"/>
                        </a:rPr>
                        <a:t>Medium</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E6BF"/>
                    </a:solidFill>
                  </a:tcPr>
                </a:tc>
                <a:tc>
                  <a:txBody>
                    <a:bodyPr/>
                    <a:lstStyle/>
                    <a:p>
                      <a:pPr marL="0" indent="0" algn="ctr">
                        <a:buNone/>
                      </a:pPr>
                      <a:r>
                        <a:rPr lang="en-US" sz="1200" dirty="0">
                          <a:solidFill>
                            <a:srgbClr val="1E2B2F"/>
                          </a:solidFill>
                          <a:latin typeface="Calibri" pitchFamily="34" charset="0"/>
                          <a:ea typeface="Calibri" pitchFamily="34" charset="-122"/>
                          <a:cs typeface="Calibri" pitchFamily="34" charset="-120"/>
                        </a:rPr>
                        <a:t>High</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FE6DF"/>
                    </a:solidFill>
                  </a:tcPr>
                </a:tc>
                <a:extLst>
                  <a:ext uri="{0D108BD9-81ED-4DB2-BD59-A6C34878D82A}">
                    <a16:rowId xmlns:a16="http://schemas.microsoft.com/office/drawing/2014/main" val="10002"/>
                  </a:ext>
                </a:extLst>
              </a:tr>
              <a:tr h="420624">
                <a:tc>
                  <a:txBody>
                    <a:bodyPr/>
                    <a:lstStyle/>
                    <a:p>
                      <a:pPr marL="0" indent="0">
                        <a:buNone/>
                      </a:pPr>
                      <a:r>
                        <a:rPr lang="en-US" sz="1200" b="1" dirty="0">
                          <a:solidFill>
                            <a:srgbClr val="1E2B2F"/>
                          </a:solidFill>
                          <a:latin typeface="Calibri" pitchFamily="34" charset="0"/>
                          <a:ea typeface="Calibri" pitchFamily="34" charset="-122"/>
                          <a:cs typeface="Calibri" pitchFamily="34" charset="-120"/>
                        </a:rPr>
                        <a:t>Equity (reach to poorest)</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AF1EF"/>
                    </a:solidFill>
                  </a:tcPr>
                </a:tc>
                <a:tc>
                  <a:txBody>
                    <a:bodyPr/>
                    <a:lstStyle/>
                    <a:p>
                      <a:pPr marL="0" indent="0" algn="ctr">
                        <a:buNone/>
                      </a:pPr>
                      <a:r>
                        <a:rPr lang="en-US" sz="1200" dirty="0">
                          <a:solidFill>
                            <a:srgbClr val="1E2B2F"/>
                          </a:solidFill>
                          <a:latin typeface="Calibri" pitchFamily="34" charset="0"/>
                          <a:ea typeface="Calibri" pitchFamily="34" charset="-122"/>
                          <a:cs typeface="Calibri" pitchFamily="34" charset="-120"/>
                        </a:rPr>
                        <a:t>Low</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D3CC"/>
                    </a:solidFill>
                  </a:tcPr>
                </a:tc>
                <a:tc>
                  <a:txBody>
                    <a:bodyPr/>
                    <a:lstStyle/>
                    <a:p>
                      <a:pPr marL="0" indent="0" algn="ctr">
                        <a:buNone/>
                      </a:pPr>
                      <a:r>
                        <a:rPr lang="en-US" sz="1200" dirty="0">
                          <a:solidFill>
                            <a:srgbClr val="1E2B2F"/>
                          </a:solidFill>
                          <a:latin typeface="Calibri" pitchFamily="34" charset="0"/>
                          <a:ea typeface="Calibri" pitchFamily="34" charset="-122"/>
                          <a:cs typeface="Calibri" pitchFamily="34" charset="-120"/>
                        </a:rPr>
                        <a:t>Medium</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E6BF"/>
                    </a:solidFill>
                  </a:tcPr>
                </a:tc>
                <a:tc>
                  <a:txBody>
                    <a:bodyPr/>
                    <a:lstStyle/>
                    <a:p>
                      <a:pPr marL="0" indent="0" algn="ctr">
                        <a:buNone/>
                      </a:pPr>
                      <a:r>
                        <a:rPr lang="en-US" sz="1200" dirty="0">
                          <a:solidFill>
                            <a:srgbClr val="1E2B2F"/>
                          </a:solidFill>
                          <a:latin typeface="Calibri" pitchFamily="34" charset="0"/>
                          <a:ea typeface="Calibri" pitchFamily="34" charset="-122"/>
                          <a:cs typeface="Calibri" pitchFamily="34" charset="-120"/>
                        </a:rPr>
                        <a:t>High</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FE6DF"/>
                    </a:solidFill>
                  </a:tcPr>
                </a:tc>
                <a:tc>
                  <a:txBody>
                    <a:bodyPr/>
                    <a:lstStyle/>
                    <a:p>
                      <a:pPr marL="0" indent="0" algn="ctr">
                        <a:buNone/>
                      </a:pPr>
                      <a:r>
                        <a:rPr lang="en-US" sz="1200" dirty="0">
                          <a:solidFill>
                            <a:srgbClr val="1E2B2F"/>
                          </a:solidFill>
                          <a:latin typeface="Calibri" pitchFamily="34" charset="0"/>
                          <a:ea typeface="Calibri" pitchFamily="34" charset="-122"/>
                          <a:cs typeface="Calibri" pitchFamily="34" charset="-120"/>
                        </a:rPr>
                        <a:t>Low</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D3CC"/>
                    </a:solidFill>
                  </a:tcPr>
                </a:tc>
                <a:extLst>
                  <a:ext uri="{0D108BD9-81ED-4DB2-BD59-A6C34878D82A}">
                    <a16:rowId xmlns:a16="http://schemas.microsoft.com/office/drawing/2014/main" val="10003"/>
                  </a:ext>
                </a:extLst>
              </a:tr>
              <a:tr h="420624">
                <a:tc>
                  <a:txBody>
                    <a:bodyPr/>
                    <a:lstStyle/>
                    <a:p>
                      <a:pPr marL="0" indent="0">
                        <a:buNone/>
                      </a:pPr>
                      <a:r>
                        <a:rPr lang="en-US" sz="1200" b="1" dirty="0">
                          <a:solidFill>
                            <a:srgbClr val="1E2B2F"/>
                          </a:solidFill>
                          <a:latin typeface="Calibri" pitchFamily="34" charset="0"/>
                          <a:ea typeface="Calibri" pitchFamily="34" charset="-122"/>
                          <a:cs typeface="Calibri" pitchFamily="34" charset="-120"/>
                        </a:rPr>
                        <a:t>Administrative feasibility</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AF1EF"/>
                    </a:solidFill>
                  </a:tcPr>
                </a:tc>
                <a:tc>
                  <a:txBody>
                    <a:bodyPr/>
                    <a:lstStyle/>
                    <a:p>
                      <a:pPr marL="0" indent="0" algn="ctr">
                        <a:buNone/>
                      </a:pPr>
                      <a:r>
                        <a:rPr lang="en-US" sz="1200" dirty="0">
                          <a:solidFill>
                            <a:srgbClr val="1E2B2F"/>
                          </a:solidFill>
                          <a:latin typeface="Calibri" pitchFamily="34" charset="0"/>
                          <a:ea typeface="Calibri" pitchFamily="34" charset="-122"/>
                          <a:cs typeface="Calibri" pitchFamily="34" charset="-120"/>
                        </a:rPr>
                        <a:t>High</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FE6DF"/>
                    </a:solidFill>
                  </a:tcPr>
                </a:tc>
                <a:tc>
                  <a:txBody>
                    <a:bodyPr/>
                    <a:lstStyle/>
                    <a:p>
                      <a:pPr marL="0" indent="0" algn="ctr">
                        <a:buNone/>
                      </a:pPr>
                      <a:r>
                        <a:rPr lang="en-US" sz="1200" dirty="0">
                          <a:solidFill>
                            <a:srgbClr val="1E2B2F"/>
                          </a:solidFill>
                          <a:latin typeface="Calibri" pitchFamily="34" charset="0"/>
                          <a:ea typeface="Calibri" pitchFamily="34" charset="-122"/>
                          <a:cs typeface="Calibri" pitchFamily="34" charset="-120"/>
                        </a:rPr>
                        <a:t>Medium</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E6BF"/>
                    </a:solidFill>
                  </a:tcPr>
                </a:tc>
                <a:tc>
                  <a:txBody>
                    <a:bodyPr/>
                    <a:lstStyle/>
                    <a:p>
                      <a:pPr marL="0" indent="0" algn="ctr">
                        <a:buNone/>
                      </a:pPr>
                      <a:r>
                        <a:rPr lang="en-US" sz="1200" dirty="0">
                          <a:solidFill>
                            <a:srgbClr val="1E2B2F"/>
                          </a:solidFill>
                          <a:latin typeface="Calibri" pitchFamily="34" charset="0"/>
                          <a:ea typeface="Calibri" pitchFamily="34" charset="-122"/>
                          <a:cs typeface="Calibri" pitchFamily="34" charset="-120"/>
                        </a:rPr>
                        <a:t>High</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FE6DF"/>
                    </a:solidFill>
                  </a:tcPr>
                </a:tc>
                <a:tc>
                  <a:txBody>
                    <a:bodyPr/>
                    <a:lstStyle/>
                    <a:p>
                      <a:pPr marL="0" indent="0" algn="ctr">
                        <a:buNone/>
                      </a:pPr>
                      <a:r>
                        <a:rPr lang="en-US" sz="1200" dirty="0">
                          <a:solidFill>
                            <a:srgbClr val="1E2B2F"/>
                          </a:solidFill>
                          <a:latin typeface="Calibri" pitchFamily="34" charset="0"/>
                          <a:ea typeface="Calibri" pitchFamily="34" charset="-122"/>
                          <a:cs typeface="Calibri" pitchFamily="34" charset="-120"/>
                        </a:rPr>
                        <a:t>Low</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3D3CC"/>
                    </a:solidFill>
                  </a:tcPr>
                </a:tc>
                <a:extLst>
                  <a:ext uri="{0D108BD9-81ED-4DB2-BD59-A6C34878D82A}">
                    <a16:rowId xmlns:a16="http://schemas.microsoft.com/office/drawing/2014/main" val="10004"/>
                  </a:ext>
                </a:extLst>
              </a:tr>
              <a:tr h="420624">
                <a:tc>
                  <a:txBody>
                    <a:bodyPr/>
                    <a:lstStyle/>
                    <a:p>
                      <a:pPr marL="0" indent="0">
                        <a:buNone/>
                      </a:pPr>
                      <a:r>
                        <a:rPr lang="en-US" sz="1200" b="1" dirty="0">
                          <a:solidFill>
                            <a:srgbClr val="1E2B2F"/>
                          </a:solidFill>
                          <a:latin typeface="Calibri" pitchFamily="34" charset="0"/>
                          <a:ea typeface="Calibri" pitchFamily="34" charset="-122"/>
                          <a:cs typeface="Calibri" pitchFamily="34" charset="-120"/>
                        </a:rPr>
                        <a:t>Political acceptability</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AF1EF"/>
                    </a:solidFill>
                  </a:tcPr>
                </a:tc>
                <a:tc>
                  <a:txBody>
                    <a:bodyPr/>
                    <a:lstStyle/>
                    <a:p>
                      <a:pPr marL="0" indent="0" algn="ctr">
                        <a:buNone/>
                      </a:pPr>
                      <a:r>
                        <a:rPr lang="en-US" sz="1200" dirty="0">
                          <a:solidFill>
                            <a:srgbClr val="1E2B2F"/>
                          </a:solidFill>
                          <a:latin typeface="Calibri" pitchFamily="34" charset="0"/>
                          <a:ea typeface="Calibri" pitchFamily="34" charset="-122"/>
                          <a:cs typeface="Calibri" pitchFamily="34" charset="-120"/>
                        </a:rPr>
                        <a:t>Medium</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E6BF"/>
                    </a:solidFill>
                  </a:tcPr>
                </a:tc>
                <a:tc>
                  <a:txBody>
                    <a:bodyPr/>
                    <a:lstStyle/>
                    <a:p>
                      <a:pPr marL="0" indent="0" algn="ctr">
                        <a:buNone/>
                      </a:pPr>
                      <a:r>
                        <a:rPr lang="en-US" sz="1200" dirty="0">
                          <a:solidFill>
                            <a:srgbClr val="1E2B2F"/>
                          </a:solidFill>
                          <a:latin typeface="Calibri" pitchFamily="34" charset="0"/>
                          <a:ea typeface="Calibri" pitchFamily="34" charset="-122"/>
                          <a:cs typeface="Calibri" pitchFamily="34" charset="-120"/>
                        </a:rPr>
                        <a:t>High</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FE6DF"/>
                    </a:solidFill>
                  </a:tcPr>
                </a:tc>
                <a:tc>
                  <a:txBody>
                    <a:bodyPr/>
                    <a:lstStyle/>
                    <a:p>
                      <a:pPr marL="0" indent="0" algn="ctr">
                        <a:buNone/>
                      </a:pPr>
                      <a:r>
                        <a:rPr lang="en-US" sz="1200" dirty="0">
                          <a:solidFill>
                            <a:srgbClr val="1E2B2F"/>
                          </a:solidFill>
                          <a:latin typeface="Calibri" pitchFamily="34" charset="0"/>
                          <a:ea typeface="Calibri" pitchFamily="34" charset="-122"/>
                          <a:cs typeface="Calibri" pitchFamily="34" charset="-120"/>
                        </a:rPr>
                        <a:t>High</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FE6DF"/>
                    </a:solidFill>
                  </a:tcPr>
                </a:tc>
                <a:tc>
                  <a:txBody>
                    <a:bodyPr/>
                    <a:lstStyle/>
                    <a:p>
                      <a:pPr marL="0" indent="0" algn="ctr">
                        <a:buNone/>
                      </a:pPr>
                      <a:r>
                        <a:rPr lang="en-US" sz="1200" dirty="0">
                          <a:solidFill>
                            <a:srgbClr val="1E2B2F"/>
                          </a:solidFill>
                          <a:latin typeface="Calibri" pitchFamily="34" charset="0"/>
                          <a:ea typeface="Calibri" pitchFamily="34" charset="-122"/>
                          <a:cs typeface="Calibri" pitchFamily="34" charset="-120"/>
                        </a:rPr>
                        <a:t>Medium</a:t>
                      </a:r>
                      <a:endParaRPr lang="en-US" sz="1200" dirty="0">
                        <a:latin typeface="Calibri" charset="0"/>
                        <a:ea typeface="Calibri" charset="0"/>
                        <a:cs typeface="Calibri" charset="0"/>
                      </a:endParaRPr>
                    </a:p>
                  </a:txBody>
                  <a:tcPr marL="54864" marR="54864" marT="54864" marB="54864"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7E6BF"/>
                    </a:solidFill>
                  </a:tcPr>
                </a:tc>
                <a:extLst>
                  <a:ext uri="{0D108BD9-81ED-4DB2-BD59-A6C34878D82A}">
                    <a16:rowId xmlns:a16="http://schemas.microsoft.com/office/drawing/2014/main" val="10005"/>
                  </a:ext>
                </a:extLst>
              </a:tr>
            </a:tbl>
          </a:graphicData>
        </a:graphic>
      </p:graphicFrame>
      <p:sp>
        <p:nvSpPr>
          <p:cNvPr id="5" name="Shape 2"/>
          <p:cNvSpPr/>
          <p:nvPr/>
        </p:nvSpPr>
        <p:spPr>
          <a:xfrm>
            <a:off x="457200" y="4023360"/>
            <a:ext cx="8229600" cy="640080"/>
          </a:xfrm>
          <a:prstGeom prst="roundRect">
            <a:avLst>
              <a:gd name="adj" fmla="val 11429"/>
            </a:avLst>
          </a:prstGeom>
          <a:solidFill>
            <a:srgbClr val="16323A"/>
          </a:solidFill>
          <a:ln w="12700">
            <a:solidFill>
              <a:srgbClr val="16323A"/>
            </a:solidFill>
            <a:prstDash val="solid"/>
          </a:ln>
        </p:spPr>
      </p:sp>
      <p:sp>
        <p:nvSpPr>
          <p:cNvPr id="6" name="Text 3"/>
          <p:cNvSpPr txBox="1"/>
          <p:nvPr/>
        </p:nvSpPr>
        <p:spPr>
          <a:xfrm>
            <a:off x="685800" y="4023360"/>
            <a:ext cx="7772400" cy="640080"/>
          </a:xfrm>
          <a:prstGeom prst="rect">
            <a:avLst/>
          </a:prstGeom>
          <a:noFill/>
          <a:ln/>
        </p:spPr>
        <p:txBody>
          <a:bodyPr wrap="square" lIns="0" tIns="0" rIns="0" bIns="0" rtlCol="0" anchor="ctr"/>
          <a:lstStyle/>
          <a:p>
            <a:pPr marL="0" indent="0">
              <a:buNone/>
            </a:pPr>
            <a:r>
              <a:rPr lang="en-US" sz="1300" b="1" dirty="0">
                <a:solidFill>
                  <a:srgbClr val="D98E04"/>
                </a:solidFill>
                <a:latin typeface="Calibri" pitchFamily="34" charset="0"/>
                <a:ea typeface="Calibri" pitchFamily="34" charset="-122"/>
                <a:cs typeface="Calibri" pitchFamily="34" charset="-120"/>
              </a:rPr>
              <a:t>Reading the matrix: </a:t>
            </a:r>
            <a:r>
              <a:rPr lang="en-US" sz="1300" dirty="0">
                <a:solidFill>
                  <a:srgbClr val="FFFFFF"/>
                </a:solidFill>
                <a:latin typeface="Calibri" pitchFamily="34" charset="0"/>
                <a:ea typeface="Calibri" pitchFamily="34" charset="-122"/>
                <a:cs typeface="Calibri" pitchFamily="34" charset="-120"/>
              </a:rPr>
              <a:t>Option B performs best across equity and feasibility; A creates more jobs but at higher cost — make the trade-off explicit.</a:t>
            </a:r>
            <a:endParaRPr lang="en-US" sz="1300" dirty="0"/>
          </a:p>
        </p:txBody>
      </p:sp>
      <p:sp>
        <p:nvSpPr>
          <p:cNvPr id="7" name="Text 4"/>
          <p:cNvSpPr txBox="1"/>
          <p:nvPr/>
        </p:nvSpPr>
        <p:spPr>
          <a:xfrm>
            <a:off x="8321040" y="4754880"/>
            <a:ext cx="457200" cy="274320"/>
          </a:xfrm>
          <a:prstGeom prst="rect">
            <a:avLst/>
          </a:prstGeom>
          <a:noFill/>
          <a:ln/>
        </p:spPr>
        <p:txBody>
          <a:bodyPr wrap="square" lIns="0" tIns="0" rIns="0" bIns="0" rtlCol="0" anchor="ctr"/>
          <a:lstStyle/>
          <a:p>
            <a:pPr marL="0" indent="0" algn="r">
              <a:buNone/>
            </a:pPr>
            <a:r>
              <a:rPr lang="en-US" sz="1000" dirty="0">
                <a:solidFill>
                  <a:srgbClr val="5B6B6E"/>
                </a:solidFill>
                <a:latin typeface="Calibri" pitchFamily="34" charset="0"/>
                <a:ea typeface="Calibri" pitchFamily="34" charset="-122"/>
                <a:cs typeface="Calibri"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marL="0" indent="0">
              <a:buNone/>
            </a:pPr>
            <a:r>
              <a:rPr lang="en-US" sz="2800" b="1" dirty="0">
                <a:solidFill>
                  <a:srgbClr val="16323A"/>
                </a:solidFill>
                <a:latin typeface="Cambria" pitchFamily="34" charset="0"/>
                <a:ea typeface="Cambria" pitchFamily="34" charset="-122"/>
                <a:cs typeface="Cambria" pitchFamily="34" charset="-120"/>
              </a:rPr>
              <a:t>Communicating Results Effectively</a:t>
            </a:r>
            <a:endParaRPr lang="en-US" sz="2800" dirty="0"/>
          </a:p>
        </p:txBody>
      </p:sp>
      <p:sp>
        <p:nvSpPr>
          <p:cNvPr id="3" name="Text 1"/>
          <p:cNvSpPr txBox="1"/>
          <p:nvPr/>
        </p:nvSpPr>
        <p:spPr>
          <a:xfrm>
            <a:off x="457200" y="850392"/>
            <a:ext cx="8229600" cy="320040"/>
          </a:xfrm>
          <a:prstGeom prst="rect">
            <a:avLst/>
          </a:prstGeom>
          <a:noFill/>
          <a:ln/>
        </p:spPr>
        <p:txBody>
          <a:bodyPr wrap="square" lIns="0" tIns="0" rIns="0" bIns="0" rtlCol="0" anchor="ctr"/>
          <a:lstStyle/>
          <a:p>
            <a:pPr marL="0" indent="0">
              <a:buNone/>
            </a:pPr>
            <a:r>
              <a:rPr lang="en-US" sz="1300" i="1" dirty="0">
                <a:solidFill>
                  <a:srgbClr val="5B6B6E"/>
                </a:solidFill>
                <a:latin typeface="Calibri" pitchFamily="34" charset="0"/>
                <a:ea typeface="Calibri" pitchFamily="34" charset="-122"/>
                <a:cs typeface="Calibri" pitchFamily="34" charset="-120"/>
              </a:rPr>
              <a:t>Clear writing and honest visuals</a:t>
            </a:r>
            <a:endParaRPr lang="en-US" sz="1300" dirty="0"/>
          </a:p>
        </p:txBody>
      </p:sp>
      <p:graphicFrame>
        <p:nvGraphicFramePr>
          <p:cNvPr id="4" name="Chart 0"/>
          <p:cNvGraphicFramePr/>
          <p:nvPr/>
        </p:nvGraphicFramePr>
        <p:xfrm>
          <a:off x="457200" y="1280160"/>
          <a:ext cx="4206240" cy="329184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txBox="1"/>
          <p:nvPr/>
        </p:nvSpPr>
        <p:spPr>
          <a:xfrm>
            <a:off x="5029200" y="1325880"/>
            <a:ext cx="3657600" cy="594360"/>
          </a:xfrm>
          <a:prstGeom prst="rect">
            <a:avLst/>
          </a:prstGeom>
          <a:noFill/>
          <a:ln/>
        </p:spPr>
        <p:txBody>
          <a:bodyPr wrap="square" lIns="0" tIns="0" rIns="0" bIns="0" rtlCol="0" anchor="t"/>
          <a:lstStyle/>
          <a:p>
            <a:pPr marL="0" indent="0">
              <a:buNone/>
            </a:pPr>
            <a:r>
              <a:rPr lang="en-US" sz="1400" b="1" dirty="0">
                <a:solidFill>
                  <a:srgbClr val="16323A"/>
                </a:solidFill>
                <a:latin typeface="Calibri" pitchFamily="34" charset="0"/>
                <a:ea typeface="Calibri" pitchFamily="34" charset="-122"/>
                <a:cs typeface="Calibri" pitchFamily="34" charset="-120"/>
              </a:rPr>
              <a:t>Bottom line up front</a:t>
            </a:r>
            <a:endParaRPr lang="en-US" sz="1400" dirty="0"/>
          </a:p>
          <a:p>
            <a:pPr marL="0" indent="0">
              <a:buNone/>
            </a:pPr>
            <a:r>
              <a:rPr lang="en-US" sz="1200" dirty="0">
                <a:solidFill>
                  <a:srgbClr val="1E2B2F"/>
                </a:solidFill>
                <a:latin typeface="Calibri" pitchFamily="34" charset="0"/>
                <a:ea typeface="Calibri" pitchFamily="34" charset="-122"/>
                <a:cs typeface="Calibri" pitchFamily="34" charset="-120"/>
              </a:rPr>
              <a:t>Lead with the conclusion and the decision needed.</a:t>
            </a:r>
            <a:endParaRPr lang="en-US" sz="1400" dirty="0"/>
          </a:p>
        </p:txBody>
      </p:sp>
      <p:sp>
        <p:nvSpPr>
          <p:cNvPr id="6" name="Text 3"/>
          <p:cNvSpPr txBox="1"/>
          <p:nvPr/>
        </p:nvSpPr>
        <p:spPr>
          <a:xfrm>
            <a:off x="5029200" y="1984248"/>
            <a:ext cx="3657600" cy="594360"/>
          </a:xfrm>
          <a:prstGeom prst="rect">
            <a:avLst/>
          </a:prstGeom>
          <a:noFill/>
          <a:ln/>
        </p:spPr>
        <p:txBody>
          <a:bodyPr wrap="square" lIns="0" tIns="0" rIns="0" bIns="0" rtlCol="0" anchor="t"/>
          <a:lstStyle/>
          <a:p>
            <a:pPr marL="0" indent="0">
              <a:buNone/>
            </a:pPr>
            <a:r>
              <a:rPr lang="en-US" sz="1400" b="1" dirty="0">
                <a:solidFill>
                  <a:srgbClr val="16323A"/>
                </a:solidFill>
                <a:latin typeface="Calibri" pitchFamily="34" charset="0"/>
                <a:ea typeface="Calibri" pitchFamily="34" charset="-122"/>
                <a:cs typeface="Calibri" pitchFamily="34" charset="-120"/>
              </a:rPr>
              <a:t>Plain language</a:t>
            </a:r>
            <a:endParaRPr lang="en-US" sz="1400" dirty="0"/>
          </a:p>
          <a:p>
            <a:pPr marL="0" indent="0">
              <a:buNone/>
            </a:pPr>
            <a:r>
              <a:rPr lang="en-US" sz="1200" dirty="0">
                <a:solidFill>
                  <a:srgbClr val="1E2B2F"/>
                </a:solidFill>
                <a:latin typeface="Calibri" pitchFamily="34" charset="0"/>
                <a:ea typeface="Calibri" pitchFamily="34" charset="-122"/>
                <a:cs typeface="Calibri" pitchFamily="34" charset="-120"/>
              </a:rPr>
              <a:t>Short sentences, active voice, define unavoidable jargon.</a:t>
            </a:r>
            <a:endParaRPr lang="en-US" sz="1400" dirty="0"/>
          </a:p>
        </p:txBody>
      </p:sp>
      <p:sp>
        <p:nvSpPr>
          <p:cNvPr id="7" name="Text 4"/>
          <p:cNvSpPr txBox="1"/>
          <p:nvPr/>
        </p:nvSpPr>
        <p:spPr>
          <a:xfrm>
            <a:off x="5029200" y="2642616"/>
            <a:ext cx="3657600" cy="594360"/>
          </a:xfrm>
          <a:prstGeom prst="rect">
            <a:avLst/>
          </a:prstGeom>
          <a:noFill/>
          <a:ln/>
        </p:spPr>
        <p:txBody>
          <a:bodyPr wrap="square" lIns="0" tIns="0" rIns="0" bIns="0" rtlCol="0" anchor="t"/>
          <a:lstStyle/>
          <a:p>
            <a:pPr marL="0" indent="0">
              <a:buNone/>
            </a:pPr>
            <a:r>
              <a:rPr lang="en-US" sz="1400" b="1" dirty="0">
                <a:solidFill>
                  <a:srgbClr val="16323A"/>
                </a:solidFill>
                <a:latin typeface="Calibri" pitchFamily="34" charset="0"/>
                <a:ea typeface="Calibri" pitchFamily="34" charset="-122"/>
                <a:cs typeface="Calibri" pitchFamily="34" charset="-120"/>
              </a:rPr>
              <a:t>One chart, one message</a:t>
            </a:r>
            <a:endParaRPr lang="en-US" sz="1400" dirty="0"/>
          </a:p>
          <a:p>
            <a:pPr marL="0" indent="0">
              <a:buNone/>
            </a:pPr>
            <a:r>
              <a:rPr lang="en-US" sz="1200" dirty="0">
                <a:solidFill>
                  <a:srgbClr val="1E2B2F"/>
                </a:solidFill>
                <a:latin typeface="Calibri" pitchFamily="34" charset="0"/>
                <a:ea typeface="Calibri" pitchFamily="34" charset="-122"/>
                <a:cs typeface="Calibri" pitchFamily="34" charset="-120"/>
              </a:rPr>
              <a:t>Title each chart with its takeaway, not just its topic.</a:t>
            </a:r>
            <a:endParaRPr lang="en-US" sz="1400" dirty="0"/>
          </a:p>
        </p:txBody>
      </p:sp>
      <p:sp>
        <p:nvSpPr>
          <p:cNvPr id="8" name="Text 5"/>
          <p:cNvSpPr txBox="1"/>
          <p:nvPr/>
        </p:nvSpPr>
        <p:spPr>
          <a:xfrm>
            <a:off x="5029200" y="3300984"/>
            <a:ext cx="3657600" cy="594360"/>
          </a:xfrm>
          <a:prstGeom prst="rect">
            <a:avLst/>
          </a:prstGeom>
          <a:noFill/>
          <a:ln/>
        </p:spPr>
        <p:txBody>
          <a:bodyPr wrap="square" lIns="0" tIns="0" rIns="0" bIns="0" rtlCol="0" anchor="t"/>
          <a:lstStyle/>
          <a:p>
            <a:pPr marL="0" indent="0">
              <a:buNone/>
            </a:pPr>
            <a:r>
              <a:rPr lang="en-US" sz="1400" b="1" dirty="0">
                <a:solidFill>
                  <a:srgbClr val="16323A"/>
                </a:solidFill>
                <a:latin typeface="Calibri" pitchFamily="34" charset="0"/>
                <a:ea typeface="Calibri" pitchFamily="34" charset="-122"/>
                <a:cs typeface="Calibri" pitchFamily="34" charset="-120"/>
              </a:rPr>
              <a:t>Show uncertainty</a:t>
            </a:r>
            <a:endParaRPr lang="en-US" sz="1400" dirty="0"/>
          </a:p>
          <a:p>
            <a:pPr marL="0" indent="0">
              <a:buNone/>
            </a:pPr>
            <a:r>
              <a:rPr lang="en-US" sz="1200" dirty="0">
                <a:solidFill>
                  <a:srgbClr val="1E2B2F"/>
                </a:solidFill>
                <a:latin typeface="Calibri" pitchFamily="34" charset="0"/>
                <a:ea typeface="Calibri" pitchFamily="34" charset="-122"/>
                <a:cs typeface="Calibri" pitchFamily="34" charset="-120"/>
              </a:rPr>
              <a:t>Use ranges, scenarios and confidence levels.</a:t>
            </a:r>
            <a:endParaRPr lang="en-US" sz="1400" dirty="0"/>
          </a:p>
        </p:txBody>
      </p:sp>
      <p:sp>
        <p:nvSpPr>
          <p:cNvPr id="9" name="Text 6"/>
          <p:cNvSpPr txBox="1"/>
          <p:nvPr/>
        </p:nvSpPr>
        <p:spPr>
          <a:xfrm>
            <a:off x="5029200" y="3959352"/>
            <a:ext cx="3657600" cy="594360"/>
          </a:xfrm>
          <a:prstGeom prst="rect">
            <a:avLst/>
          </a:prstGeom>
          <a:noFill/>
          <a:ln/>
        </p:spPr>
        <p:txBody>
          <a:bodyPr wrap="square" lIns="0" tIns="0" rIns="0" bIns="0" rtlCol="0" anchor="t"/>
          <a:lstStyle/>
          <a:p>
            <a:pPr marL="0" indent="0">
              <a:buNone/>
            </a:pPr>
            <a:r>
              <a:rPr lang="en-US" sz="1400" b="1" dirty="0">
                <a:solidFill>
                  <a:srgbClr val="16323A"/>
                </a:solidFill>
                <a:latin typeface="Calibri" pitchFamily="34" charset="0"/>
                <a:ea typeface="Calibri" pitchFamily="34" charset="-122"/>
                <a:cs typeface="Calibri" pitchFamily="34" charset="-120"/>
              </a:rPr>
              <a:t>Signpost</a:t>
            </a:r>
            <a:endParaRPr lang="en-US" sz="1400" dirty="0"/>
          </a:p>
          <a:p>
            <a:pPr marL="0" indent="0">
              <a:buNone/>
            </a:pPr>
            <a:r>
              <a:rPr lang="en-US" sz="1200" dirty="0">
                <a:solidFill>
                  <a:srgbClr val="1E2B2F"/>
                </a:solidFill>
                <a:latin typeface="Calibri" pitchFamily="34" charset="0"/>
                <a:ea typeface="Calibri" pitchFamily="34" charset="-122"/>
                <a:cs typeface="Calibri" pitchFamily="34" charset="-120"/>
              </a:rPr>
              <a:t>Headings that state findings help skim-readers.</a:t>
            </a:r>
            <a:endParaRPr lang="en-US" sz="1400" dirty="0"/>
          </a:p>
        </p:txBody>
      </p:sp>
      <p:sp>
        <p:nvSpPr>
          <p:cNvPr id="10" name="Text 7"/>
          <p:cNvSpPr txBox="1"/>
          <p:nvPr/>
        </p:nvSpPr>
        <p:spPr>
          <a:xfrm>
            <a:off x="8321040" y="4754880"/>
            <a:ext cx="457200" cy="274320"/>
          </a:xfrm>
          <a:prstGeom prst="rect">
            <a:avLst/>
          </a:prstGeom>
          <a:noFill/>
          <a:ln/>
        </p:spPr>
        <p:txBody>
          <a:bodyPr wrap="square" lIns="0" tIns="0" rIns="0" bIns="0" rtlCol="0" anchor="ctr"/>
          <a:lstStyle/>
          <a:p>
            <a:pPr marL="0" indent="0" algn="r">
              <a:buNone/>
            </a:pPr>
            <a:r>
              <a:rPr lang="en-US" sz="1000" dirty="0">
                <a:solidFill>
                  <a:srgbClr val="5B6B6E"/>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marL="0" indent="0">
              <a:buNone/>
            </a:pPr>
            <a:r>
              <a:rPr lang="en-US" sz="2800" b="1" dirty="0">
                <a:solidFill>
                  <a:srgbClr val="16323A"/>
                </a:solidFill>
                <a:latin typeface="Cambria" pitchFamily="34" charset="0"/>
                <a:ea typeface="Cambria" pitchFamily="34" charset="-122"/>
                <a:cs typeface="Cambria" pitchFamily="34" charset="-120"/>
              </a:rPr>
              <a:t>Pitfalls and Ethical Responsibilities</a:t>
            </a:r>
            <a:endParaRPr lang="en-US" sz="2800" dirty="0"/>
          </a:p>
        </p:txBody>
      </p:sp>
      <p:sp>
        <p:nvSpPr>
          <p:cNvPr id="3" name="Text 1"/>
          <p:cNvSpPr txBox="1"/>
          <p:nvPr/>
        </p:nvSpPr>
        <p:spPr>
          <a:xfrm>
            <a:off x="457200" y="850392"/>
            <a:ext cx="8229600" cy="320040"/>
          </a:xfrm>
          <a:prstGeom prst="rect">
            <a:avLst/>
          </a:prstGeom>
          <a:noFill/>
          <a:ln/>
        </p:spPr>
        <p:txBody>
          <a:bodyPr wrap="square" lIns="0" tIns="0" rIns="0" bIns="0" rtlCol="0" anchor="ctr"/>
          <a:lstStyle/>
          <a:p>
            <a:pPr marL="0" indent="0">
              <a:buNone/>
            </a:pPr>
            <a:r>
              <a:rPr lang="en-US" sz="1300" i="1" dirty="0">
                <a:solidFill>
                  <a:srgbClr val="5B6B6E"/>
                </a:solidFill>
                <a:latin typeface="Calibri" pitchFamily="34" charset="0"/>
                <a:ea typeface="Calibri" pitchFamily="34" charset="-122"/>
                <a:cs typeface="Calibri" pitchFamily="34" charset="-120"/>
              </a:rPr>
              <a:t>Credibility is the analyst's most valuable asset</a:t>
            </a:r>
            <a:endParaRPr lang="en-US" sz="1300" dirty="0"/>
          </a:p>
        </p:txBody>
      </p:sp>
      <p:sp>
        <p:nvSpPr>
          <p:cNvPr id="4" name="Shape 2"/>
          <p:cNvSpPr/>
          <p:nvPr/>
        </p:nvSpPr>
        <p:spPr>
          <a:xfrm>
            <a:off x="457200" y="1371600"/>
            <a:ext cx="3977640" cy="3200400"/>
          </a:xfrm>
          <a:prstGeom prst="roundRect">
            <a:avLst>
              <a:gd name="adj" fmla="val 2286"/>
            </a:avLst>
          </a:prstGeom>
          <a:solidFill>
            <a:srgbClr val="F7EEEC"/>
          </a:solidFill>
          <a:ln w="12700">
            <a:solidFill>
              <a:srgbClr val="F7EEEC"/>
            </a:solidFill>
            <a:prstDash val="solid"/>
          </a:ln>
          <a:effectLst>
            <a:outerShdw blurRad="50800" dist="19050" dir="5400000" algn="bl" rotWithShape="0">
              <a:srgbClr val="000000">
                <a:alpha val="12000"/>
              </a:srgbClr>
            </a:outerShdw>
          </a:effectLst>
        </p:spPr>
      </p:sp>
      <p:sp>
        <p:nvSpPr>
          <p:cNvPr id="5" name="Shape 3"/>
          <p:cNvSpPr/>
          <p:nvPr/>
        </p:nvSpPr>
        <p:spPr>
          <a:xfrm>
            <a:off x="685800" y="1554480"/>
            <a:ext cx="502920" cy="502920"/>
          </a:xfrm>
          <a:prstGeom prst="ellipse">
            <a:avLst/>
          </a:prstGeom>
          <a:solidFill>
            <a:srgbClr val="B04A3A"/>
          </a:solidFill>
          <a:ln w="12700">
            <a:solidFill>
              <a:srgbClr val="B04A3A"/>
            </a:solidFill>
            <a:prstDash val="solid"/>
          </a:ln>
        </p:spPr>
      </p:sp>
      <p:pic>
        <p:nvPicPr>
          <p:cNvPr id="6" name="Image 0" descr="preencoded.png"/>
          <p:cNvPicPr>
            <a:picLocks noChangeAspect="1"/>
          </p:cNvPicPr>
          <p:nvPr/>
        </p:nvPicPr>
        <p:blipFill>
          <a:blip r:embed="rId3"/>
          <a:stretch>
            <a:fillRect/>
          </a:stretch>
        </p:blipFill>
        <p:spPr>
          <a:xfrm>
            <a:off x="811530" y="1680210"/>
            <a:ext cx="251460" cy="251460"/>
          </a:xfrm>
          <a:prstGeom prst="rect">
            <a:avLst/>
          </a:prstGeom>
        </p:spPr>
      </p:pic>
      <p:sp>
        <p:nvSpPr>
          <p:cNvPr id="7" name="Text 4"/>
          <p:cNvSpPr txBox="1"/>
          <p:nvPr/>
        </p:nvSpPr>
        <p:spPr>
          <a:xfrm>
            <a:off x="1325880" y="1554480"/>
            <a:ext cx="2926080" cy="502920"/>
          </a:xfrm>
          <a:prstGeom prst="rect">
            <a:avLst/>
          </a:prstGeom>
          <a:noFill/>
          <a:ln/>
        </p:spPr>
        <p:txBody>
          <a:bodyPr wrap="square" lIns="0" tIns="0" rIns="0" bIns="0" rtlCol="0" anchor="ctr"/>
          <a:lstStyle/>
          <a:p>
            <a:pPr marL="0" indent="0">
              <a:buNone/>
            </a:pPr>
            <a:r>
              <a:rPr lang="en-US" sz="1800" b="1" dirty="0">
                <a:solidFill>
                  <a:srgbClr val="16323A"/>
                </a:solidFill>
                <a:latin typeface="Cambria" pitchFamily="34" charset="0"/>
                <a:ea typeface="Cambria" pitchFamily="34" charset="-122"/>
                <a:cs typeface="Cambria" pitchFamily="34" charset="-120"/>
              </a:rPr>
              <a:t>Common pitfalls</a:t>
            </a:r>
            <a:endParaRPr lang="en-US" sz="1800" dirty="0"/>
          </a:p>
        </p:txBody>
      </p:sp>
      <p:sp>
        <p:nvSpPr>
          <p:cNvPr id="8" name="Text 5"/>
          <p:cNvSpPr txBox="1"/>
          <p:nvPr/>
        </p:nvSpPr>
        <p:spPr>
          <a:xfrm>
            <a:off x="731520" y="2240280"/>
            <a:ext cx="3520440" cy="219456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rgbClr val="1E2B2F"/>
                </a:solidFill>
                <a:latin typeface="Calibri" pitchFamily="34" charset="0"/>
                <a:ea typeface="Calibri" pitchFamily="34" charset="-122"/>
                <a:cs typeface="Calibri" pitchFamily="34" charset="-120"/>
              </a:rPr>
              <a:t>Burying the recommendation</a:t>
            </a:r>
            <a:endParaRPr lang="en-US" sz="1300" dirty="0"/>
          </a:p>
          <a:p>
            <a:pPr marL="342900" indent="-342900">
              <a:spcAft>
                <a:spcPts val="600"/>
              </a:spcAft>
              <a:buSzPct val="100000"/>
              <a:buChar char="•"/>
            </a:pPr>
            <a:r>
              <a:rPr lang="en-US" sz="1300" dirty="0">
                <a:solidFill>
                  <a:srgbClr val="1E2B2F"/>
                </a:solidFill>
                <a:latin typeface="Calibri" pitchFamily="34" charset="0"/>
                <a:ea typeface="Calibri" pitchFamily="34" charset="-122"/>
                <a:cs typeface="Calibri" pitchFamily="34" charset="-120"/>
              </a:rPr>
              <a:t>Excessive jargon and technical detail</a:t>
            </a:r>
            <a:endParaRPr lang="en-US" sz="1300" dirty="0"/>
          </a:p>
          <a:p>
            <a:pPr marL="342900" indent="-342900">
              <a:spcAft>
                <a:spcPts val="600"/>
              </a:spcAft>
              <a:buSzPct val="100000"/>
              <a:buChar char="•"/>
            </a:pPr>
            <a:r>
              <a:rPr lang="en-US" sz="1300" dirty="0">
                <a:solidFill>
                  <a:srgbClr val="1E2B2F"/>
                </a:solidFill>
                <a:latin typeface="Calibri" pitchFamily="34" charset="0"/>
                <a:ea typeface="Calibri" pitchFamily="34" charset="-122"/>
                <a:cs typeface="Calibri" pitchFamily="34" charset="-120"/>
              </a:rPr>
              <a:t>False precision; hiding uncertainty</a:t>
            </a:r>
            <a:endParaRPr lang="en-US" sz="1300" dirty="0"/>
          </a:p>
          <a:p>
            <a:pPr marL="342900" indent="-342900">
              <a:spcAft>
                <a:spcPts val="600"/>
              </a:spcAft>
              <a:buSzPct val="100000"/>
              <a:buChar char="•"/>
            </a:pPr>
            <a:r>
              <a:rPr lang="en-US" sz="1300" dirty="0">
                <a:solidFill>
                  <a:srgbClr val="1E2B2F"/>
                </a:solidFill>
                <a:latin typeface="Calibri" pitchFamily="34" charset="0"/>
                <a:ea typeface="Calibri" pitchFamily="34" charset="-122"/>
                <a:cs typeface="Calibri" pitchFamily="34" charset="-120"/>
              </a:rPr>
              <a:t>Cherry-picking favourable evidence</a:t>
            </a:r>
            <a:endParaRPr lang="en-US" sz="1300" dirty="0"/>
          </a:p>
          <a:p>
            <a:pPr marL="342900" indent="-342900">
              <a:spcAft>
                <a:spcPts val="600"/>
              </a:spcAft>
              <a:buSzPct val="100000"/>
              <a:buChar char="•"/>
            </a:pPr>
            <a:r>
              <a:rPr lang="en-US" sz="1300" dirty="0">
                <a:solidFill>
                  <a:srgbClr val="1E2B2F"/>
                </a:solidFill>
                <a:latin typeface="Calibri" pitchFamily="34" charset="0"/>
                <a:ea typeface="Calibri" pitchFamily="34" charset="-122"/>
                <a:cs typeface="Calibri" pitchFamily="34" charset="-120"/>
              </a:rPr>
              <a:t>Ignoring implementation and politics</a:t>
            </a:r>
            <a:endParaRPr lang="en-US" sz="1300" dirty="0"/>
          </a:p>
          <a:p>
            <a:pPr marL="342900" indent="-342900">
              <a:spcAft>
                <a:spcPts val="600"/>
              </a:spcAft>
              <a:buSzPct val="100000"/>
              <a:buChar char="•"/>
            </a:pPr>
            <a:r>
              <a:rPr lang="en-US" sz="1300" dirty="0">
                <a:solidFill>
                  <a:srgbClr val="1E2B2F"/>
                </a:solidFill>
                <a:latin typeface="Calibri" pitchFamily="34" charset="0"/>
                <a:ea typeface="Calibri" pitchFamily="34" charset="-122"/>
                <a:cs typeface="Calibri" pitchFamily="34" charset="-120"/>
              </a:rPr>
              <a:t>Missing the decision window</a:t>
            </a:r>
            <a:endParaRPr lang="en-US" sz="1300" dirty="0"/>
          </a:p>
        </p:txBody>
      </p:sp>
      <p:sp>
        <p:nvSpPr>
          <p:cNvPr id="9" name="Shape 6"/>
          <p:cNvSpPr/>
          <p:nvPr/>
        </p:nvSpPr>
        <p:spPr>
          <a:xfrm>
            <a:off x="4709160" y="1371600"/>
            <a:ext cx="3977640" cy="3200400"/>
          </a:xfrm>
          <a:prstGeom prst="roundRect">
            <a:avLst>
              <a:gd name="adj" fmla="val 2286"/>
            </a:avLst>
          </a:prstGeom>
          <a:solidFill>
            <a:srgbClr val="EAF1EF"/>
          </a:solidFill>
          <a:ln w="12700">
            <a:solidFill>
              <a:srgbClr val="EAF1EF"/>
            </a:solidFill>
            <a:prstDash val="solid"/>
          </a:ln>
          <a:effectLst>
            <a:outerShdw blurRad="50800" dist="19050" dir="5400000" algn="bl" rotWithShape="0">
              <a:srgbClr val="000000">
                <a:alpha val="12000"/>
              </a:srgbClr>
            </a:outerShdw>
          </a:effectLst>
        </p:spPr>
      </p:sp>
      <p:sp>
        <p:nvSpPr>
          <p:cNvPr id="10" name="Shape 7"/>
          <p:cNvSpPr/>
          <p:nvPr/>
        </p:nvSpPr>
        <p:spPr>
          <a:xfrm>
            <a:off x="4937760" y="1554480"/>
            <a:ext cx="502920" cy="502920"/>
          </a:xfrm>
          <a:prstGeom prst="ellipse">
            <a:avLst/>
          </a:prstGeom>
          <a:solidFill>
            <a:srgbClr val="1F5F5B"/>
          </a:solidFill>
          <a:ln w="12700">
            <a:solidFill>
              <a:srgbClr val="1F5F5B"/>
            </a:solidFill>
            <a:prstDash val="solid"/>
          </a:ln>
        </p:spPr>
      </p:sp>
      <p:pic>
        <p:nvPicPr>
          <p:cNvPr id="11" name="Image 1" descr="preencoded.png"/>
          <p:cNvPicPr>
            <a:picLocks noChangeAspect="1"/>
          </p:cNvPicPr>
          <p:nvPr/>
        </p:nvPicPr>
        <p:blipFill>
          <a:blip r:embed="rId4"/>
          <a:stretch>
            <a:fillRect/>
          </a:stretch>
        </p:blipFill>
        <p:spPr>
          <a:xfrm>
            <a:off x="5063490" y="1680210"/>
            <a:ext cx="251460" cy="251460"/>
          </a:xfrm>
          <a:prstGeom prst="rect">
            <a:avLst/>
          </a:prstGeom>
        </p:spPr>
      </p:pic>
      <p:sp>
        <p:nvSpPr>
          <p:cNvPr id="12" name="Text 8"/>
          <p:cNvSpPr txBox="1"/>
          <p:nvPr/>
        </p:nvSpPr>
        <p:spPr>
          <a:xfrm>
            <a:off x="5577840" y="1554480"/>
            <a:ext cx="2926080" cy="502920"/>
          </a:xfrm>
          <a:prstGeom prst="rect">
            <a:avLst/>
          </a:prstGeom>
          <a:noFill/>
          <a:ln/>
        </p:spPr>
        <p:txBody>
          <a:bodyPr wrap="square" lIns="0" tIns="0" rIns="0" bIns="0" rtlCol="0" anchor="ctr"/>
          <a:lstStyle/>
          <a:p>
            <a:pPr marL="0" indent="0">
              <a:buNone/>
            </a:pPr>
            <a:r>
              <a:rPr lang="en-US" sz="1800" b="1" dirty="0">
                <a:solidFill>
                  <a:srgbClr val="16323A"/>
                </a:solidFill>
                <a:latin typeface="Cambria" pitchFamily="34" charset="0"/>
                <a:ea typeface="Cambria" pitchFamily="34" charset="-122"/>
                <a:cs typeface="Cambria" pitchFamily="34" charset="-120"/>
              </a:rPr>
              <a:t>Ethical principles</a:t>
            </a:r>
            <a:endParaRPr lang="en-US" sz="1800" dirty="0"/>
          </a:p>
        </p:txBody>
      </p:sp>
      <p:sp>
        <p:nvSpPr>
          <p:cNvPr id="13" name="Text 9"/>
          <p:cNvSpPr txBox="1"/>
          <p:nvPr/>
        </p:nvSpPr>
        <p:spPr>
          <a:xfrm>
            <a:off x="4983480" y="2240280"/>
            <a:ext cx="3520440" cy="219456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rgbClr val="1E2B2F"/>
                </a:solidFill>
                <a:latin typeface="Calibri" pitchFamily="34" charset="0"/>
                <a:ea typeface="Calibri" pitchFamily="34" charset="-122"/>
                <a:cs typeface="Calibri" pitchFamily="34" charset="-120"/>
              </a:rPr>
              <a:t>Honesty and objectivity in evidence</a:t>
            </a:r>
            <a:endParaRPr lang="en-US" sz="1300" dirty="0"/>
          </a:p>
          <a:p>
            <a:pPr marL="342900" indent="-342900">
              <a:spcAft>
                <a:spcPts val="600"/>
              </a:spcAft>
              <a:buSzPct val="100000"/>
              <a:buChar char="•"/>
            </a:pPr>
            <a:r>
              <a:rPr lang="en-US" sz="1300" dirty="0">
                <a:solidFill>
                  <a:srgbClr val="1E2B2F"/>
                </a:solidFill>
                <a:latin typeface="Calibri" pitchFamily="34" charset="0"/>
                <a:ea typeface="Calibri" pitchFamily="34" charset="-122"/>
                <a:cs typeface="Calibri" pitchFamily="34" charset="-120"/>
              </a:rPr>
              <a:t>Disclose assumptions, funders, conflicts</a:t>
            </a:r>
            <a:endParaRPr lang="en-US" sz="1300" dirty="0"/>
          </a:p>
          <a:p>
            <a:pPr marL="342900" indent="-342900">
              <a:spcAft>
                <a:spcPts val="600"/>
              </a:spcAft>
              <a:buSzPct val="100000"/>
              <a:buChar char="•"/>
            </a:pPr>
            <a:r>
              <a:rPr lang="en-US" sz="1300" dirty="0">
                <a:solidFill>
                  <a:srgbClr val="1E2B2F"/>
                </a:solidFill>
                <a:latin typeface="Calibri" pitchFamily="34" charset="0"/>
                <a:ea typeface="Calibri" pitchFamily="34" charset="-122"/>
                <a:cs typeface="Calibri" pitchFamily="34" charset="-120"/>
              </a:rPr>
              <a:t>Respect client confidentiality</a:t>
            </a:r>
            <a:endParaRPr lang="en-US" sz="1300" dirty="0"/>
          </a:p>
          <a:p>
            <a:pPr marL="342900" indent="-342900">
              <a:spcAft>
                <a:spcPts val="600"/>
              </a:spcAft>
              <a:buSzPct val="100000"/>
              <a:buChar char="•"/>
            </a:pPr>
            <a:r>
              <a:rPr lang="en-US" sz="1300" dirty="0">
                <a:solidFill>
                  <a:srgbClr val="1E2B2F"/>
                </a:solidFill>
                <a:latin typeface="Calibri" pitchFamily="34" charset="0"/>
                <a:ea typeface="Calibri" pitchFamily="34" charset="-122"/>
                <a:cs typeface="Calibri" pitchFamily="34" charset="-120"/>
              </a:rPr>
              <a:t>Give voice to affected groups</a:t>
            </a:r>
            <a:endParaRPr lang="en-US" sz="1300" dirty="0"/>
          </a:p>
          <a:p>
            <a:pPr marL="342900" indent="-342900">
              <a:spcAft>
                <a:spcPts val="600"/>
              </a:spcAft>
              <a:buSzPct val="100000"/>
              <a:buChar char="•"/>
            </a:pPr>
            <a:r>
              <a:rPr lang="en-US" sz="1300" dirty="0">
                <a:solidFill>
                  <a:srgbClr val="1E2B2F"/>
                </a:solidFill>
                <a:latin typeface="Calibri" pitchFamily="34" charset="0"/>
                <a:ea typeface="Calibri" pitchFamily="34" charset="-122"/>
                <a:cs typeface="Calibri" pitchFamily="34" charset="-120"/>
              </a:rPr>
              <a:t>“Speak truth to power” — even when unwelcome</a:t>
            </a:r>
            <a:endParaRPr lang="en-US" sz="1300" dirty="0"/>
          </a:p>
          <a:p>
            <a:pPr marL="342900" indent="-342900">
              <a:spcAft>
                <a:spcPts val="600"/>
              </a:spcAft>
              <a:buSzPct val="100000"/>
              <a:buChar char="•"/>
            </a:pPr>
            <a:r>
              <a:rPr lang="en-US" sz="1300" dirty="0">
                <a:solidFill>
                  <a:srgbClr val="1E2B2F"/>
                </a:solidFill>
                <a:latin typeface="Calibri" pitchFamily="34" charset="0"/>
                <a:ea typeface="Calibri" pitchFamily="34" charset="-122"/>
                <a:cs typeface="Calibri" pitchFamily="34" charset="-120"/>
              </a:rPr>
              <a:t>Protect data privacy</a:t>
            </a:r>
            <a:endParaRPr lang="en-US" sz="1300" dirty="0"/>
          </a:p>
        </p:txBody>
      </p:sp>
      <p:sp>
        <p:nvSpPr>
          <p:cNvPr id="14" name="Text 10"/>
          <p:cNvSpPr txBox="1"/>
          <p:nvPr/>
        </p:nvSpPr>
        <p:spPr>
          <a:xfrm>
            <a:off x="8321040" y="4754880"/>
            <a:ext cx="457200" cy="274320"/>
          </a:xfrm>
          <a:prstGeom prst="rect">
            <a:avLst/>
          </a:prstGeom>
          <a:noFill/>
          <a:ln/>
        </p:spPr>
        <p:txBody>
          <a:bodyPr wrap="square" lIns="0" tIns="0" rIns="0" bIns="0" rtlCol="0" anchor="ctr"/>
          <a:lstStyle/>
          <a:p>
            <a:pPr marL="0" indent="0" algn="r">
              <a:buNone/>
            </a:pPr>
            <a:r>
              <a:rPr lang="en-US" sz="1000" dirty="0">
                <a:solidFill>
                  <a:srgbClr val="5B6B6E"/>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6323A"/>
        </a:solidFill>
        <a:effectLst/>
      </p:bgPr>
    </p:bg>
    <p:spTree>
      <p:nvGrpSpPr>
        <p:cNvPr id="1" name=""/>
        <p:cNvGrpSpPr/>
        <p:nvPr/>
      </p:nvGrpSpPr>
      <p:grpSpPr>
        <a:xfrm>
          <a:off x="0" y="0"/>
          <a:ext cx="0" cy="0"/>
          <a:chOff x="0" y="0"/>
          <a:chExt cx="0" cy="0"/>
        </a:xfrm>
      </p:grpSpPr>
      <p:sp>
        <p:nvSpPr>
          <p:cNvPr id="2" name="Text 0"/>
          <p:cNvSpPr txBox="1"/>
          <p:nvPr/>
        </p:nvSpPr>
        <p:spPr>
          <a:xfrm>
            <a:off x="548640" y="365760"/>
            <a:ext cx="8046720" cy="640080"/>
          </a:xfrm>
          <a:prstGeom prst="rect">
            <a:avLst/>
          </a:prstGeom>
          <a:noFill/>
          <a:ln/>
        </p:spPr>
        <p:txBody>
          <a:bodyPr wrap="square" lIns="0" tIns="0" rIns="0" bIns="0"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Key Takeaways</a:t>
            </a:r>
            <a:endParaRPr lang="en-US" sz="3200" dirty="0"/>
          </a:p>
        </p:txBody>
      </p:sp>
      <p:sp>
        <p:nvSpPr>
          <p:cNvPr id="3" name="Text 1"/>
          <p:cNvSpPr txBox="1"/>
          <p:nvPr/>
        </p:nvSpPr>
        <p:spPr>
          <a:xfrm>
            <a:off x="548640" y="1234440"/>
            <a:ext cx="1737360" cy="502920"/>
          </a:xfrm>
          <a:prstGeom prst="rect">
            <a:avLst/>
          </a:prstGeom>
          <a:noFill/>
          <a:ln/>
        </p:spPr>
        <p:txBody>
          <a:bodyPr wrap="square" lIns="0" tIns="0" rIns="0" bIns="0" rtlCol="0" anchor="ctr"/>
          <a:lstStyle/>
          <a:p>
            <a:pPr marL="0" indent="0">
              <a:buNone/>
            </a:pPr>
            <a:r>
              <a:rPr lang="en-US" sz="1600" b="1" dirty="0">
                <a:solidFill>
                  <a:srgbClr val="D98E04"/>
                </a:solidFill>
                <a:latin typeface="Calibri" pitchFamily="34" charset="0"/>
                <a:ea typeface="Calibri" pitchFamily="34" charset="-122"/>
                <a:cs typeface="Calibri" pitchFamily="34" charset="-120"/>
              </a:rPr>
              <a:t>Purpose</a:t>
            </a:r>
            <a:endParaRPr lang="en-US" sz="1600" dirty="0"/>
          </a:p>
        </p:txBody>
      </p:sp>
      <p:sp>
        <p:nvSpPr>
          <p:cNvPr id="4" name="Text 2"/>
          <p:cNvSpPr txBox="1"/>
          <p:nvPr/>
        </p:nvSpPr>
        <p:spPr>
          <a:xfrm>
            <a:off x="2286000" y="1234440"/>
            <a:ext cx="6400800" cy="50292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Communication turns analysis into influence on real decisions.</a:t>
            </a:r>
            <a:endParaRPr lang="en-US" sz="1500" dirty="0"/>
          </a:p>
        </p:txBody>
      </p:sp>
      <p:sp>
        <p:nvSpPr>
          <p:cNvPr id="5" name="Text 3"/>
          <p:cNvSpPr txBox="1"/>
          <p:nvPr/>
        </p:nvSpPr>
        <p:spPr>
          <a:xfrm>
            <a:off x="548640" y="1892808"/>
            <a:ext cx="1737360" cy="502920"/>
          </a:xfrm>
          <a:prstGeom prst="rect">
            <a:avLst/>
          </a:prstGeom>
          <a:noFill/>
          <a:ln/>
        </p:spPr>
        <p:txBody>
          <a:bodyPr wrap="square" lIns="0" tIns="0" rIns="0" bIns="0" rtlCol="0" anchor="ctr"/>
          <a:lstStyle/>
          <a:p>
            <a:pPr marL="0" indent="0">
              <a:buNone/>
            </a:pPr>
            <a:r>
              <a:rPr lang="en-US" sz="1600" b="1" dirty="0">
                <a:solidFill>
                  <a:srgbClr val="D98E04"/>
                </a:solidFill>
                <a:latin typeface="Calibri" pitchFamily="34" charset="0"/>
                <a:ea typeface="Calibri" pitchFamily="34" charset="-122"/>
                <a:cs typeface="Calibri" pitchFamily="34" charset="-120"/>
              </a:rPr>
              <a:t>Process</a:t>
            </a:r>
            <a:endParaRPr lang="en-US" sz="1600" dirty="0"/>
          </a:p>
        </p:txBody>
      </p:sp>
      <p:sp>
        <p:nvSpPr>
          <p:cNvPr id="6" name="Text 4"/>
          <p:cNvSpPr txBox="1"/>
          <p:nvPr/>
        </p:nvSpPr>
        <p:spPr>
          <a:xfrm>
            <a:off x="2286000" y="1892808"/>
            <a:ext cx="6400800" cy="50292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Clarify, know the audience, craft one message, choose format, review, follow up.</a:t>
            </a:r>
            <a:endParaRPr lang="en-US" sz="1500" dirty="0"/>
          </a:p>
        </p:txBody>
      </p:sp>
      <p:sp>
        <p:nvSpPr>
          <p:cNvPr id="7" name="Text 5"/>
          <p:cNvSpPr txBox="1"/>
          <p:nvPr/>
        </p:nvSpPr>
        <p:spPr>
          <a:xfrm>
            <a:off x="548640" y="2551176"/>
            <a:ext cx="1737360" cy="502920"/>
          </a:xfrm>
          <a:prstGeom prst="rect">
            <a:avLst/>
          </a:prstGeom>
          <a:noFill/>
          <a:ln/>
        </p:spPr>
        <p:txBody>
          <a:bodyPr wrap="square" lIns="0" tIns="0" rIns="0" bIns="0" rtlCol="0" anchor="ctr"/>
          <a:lstStyle/>
          <a:p>
            <a:pPr marL="0" indent="0">
              <a:buNone/>
            </a:pPr>
            <a:r>
              <a:rPr lang="en-US" sz="1600" b="1" dirty="0">
                <a:solidFill>
                  <a:srgbClr val="D98E04"/>
                </a:solidFill>
                <a:latin typeface="Calibri" pitchFamily="34" charset="0"/>
                <a:ea typeface="Calibri" pitchFamily="34" charset="-122"/>
                <a:cs typeface="Calibri" pitchFamily="34" charset="-120"/>
              </a:rPr>
              <a:t>Methodology</a:t>
            </a:r>
            <a:endParaRPr lang="en-US" sz="1600" dirty="0"/>
          </a:p>
        </p:txBody>
      </p:sp>
      <p:sp>
        <p:nvSpPr>
          <p:cNvPr id="8" name="Text 6"/>
          <p:cNvSpPr txBox="1"/>
          <p:nvPr/>
        </p:nvSpPr>
        <p:spPr>
          <a:xfrm>
            <a:off x="2286000" y="2551176"/>
            <a:ext cx="6400800" cy="50292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Report data, methods, assumptions and limits transparently.</a:t>
            </a:r>
            <a:endParaRPr lang="en-US" sz="1500" dirty="0"/>
          </a:p>
        </p:txBody>
      </p:sp>
      <p:sp>
        <p:nvSpPr>
          <p:cNvPr id="9" name="Text 7"/>
          <p:cNvSpPr txBox="1"/>
          <p:nvPr/>
        </p:nvSpPr>
        <p:spPr>
          <a:xfrm>
            <a:off x="548640" y="3209544"/>
            <a:ext cx="1737360" cy="502920"/>
          </a:xfrm>
          <a:prstGeom prst="rect">
            <a:avLst/>
          </a:prstGeom>
          <a:noFill/>
          <a:ln/>
        </p:spPr>
        <p:txBody>
          <a:bodyPr wrap="square" lIns="0" tIns="0" rIns="0" bIns="0" rtlCol="0" anchor="ctr"/>
          <a:lstStyle/>
          <a:p>
            <a:pPr marL="0" indent="0">
              <a:buNone/>
            </a:pPr>
            <a:r>
              <a:rPr lang="en-US" sz="1600" b="1" dirty="0">
                <a:solidFill>
                  <a:srgbClr val="D98E04"/>
                </a:solidFill>
                <a:latin typeface="Calibri" pitchFamily="34" charset="0"/>
                <a:ea typeface="Calibri" pitchFamily="34" charset="-122"/>
                <a:cs typeface="Calibri" pitchFamily="34" charset="-120"/>
              </a:rPr>
              <a:t>Results</a:t>
            </a:r>
            <a:endParaRPr lang="en-US" sz="1600" dirty="0"/>
          </a:p>
        </p:txBody>
      </p:sp>
      <p:sp>
        <p:nvSpPr>
          <p:cNvPr id="10" name="Text 8"/>
          <p:cNvSpPr txBox="1"/>
          <p:nvPr/>
        </p:nvSpPr>
        <p:spPr>
          <a:xfrm>
            <a:off x="2286000" y="3209544"/>
            <a:ext cx="6400800" cy="50292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Compare alternatives openly; make trade-offs and recommendations explicit.</a:t>
            </a:r>
            <a:endParaRPr lang="en-US" sz="1500" dirty="0"/>
          </a:p>
        </p:txBody>
      </p:sp>
      <p:sp>
        <p:nvSpPr>
          <p:cNvPr id="11" name="Shape 9"/>
          <p:cNvSpPr/>
          <p:nvPr/>
        </p:nvSpPr>
        <p:spPr>
          <a:xfrm>
            <a:off x="548640" y="3931920"/>
            <a:ext cx="8046720" cy="822960"/>
          </a:xfrm>
          <a:prstGeom prst="roundRect">
            <a:avLst>
              <a:gd name="adj" fmla="val 8889"/>
            </a:avLst>
          </a:prstGeom>
          <a:solidFill>
            <a:srgbClr val="1F5F5B"/>
          </a:solidFill>
          <a:ln w="12700">
            <a:solidFill>
              <a:srgbClr val="1F5F5B"/>
            </a:solidFill>
            <a:prstDash val="solid"/>
          </a:ln>
        </p:spPr>
      </p:sp>
      <p:sp>
        <p:nvSpPr>
          <p:cNvPr id="12" name="Text 10"/>
          <p:cNvSpPr txBox="1"/>
          <p:nvPr/>
        </p:nvSpPr>
        <p:spPr>
          <a:xfrm>
            <a:off x="777240" y="3931920"/>
            <a:ext cx="7589520" cy="822960"/>
          </a:xfrm>
          <a:prstGeom prst="rect">
            <a:avLst/>
          </a:prstGeom>
          <a:noFill/>
          <a:ln/>
        </p:spPr>
        <p:txBody>
          <a:bodyPr wrap="square" lIns="0" tIns="0" rIns="0" bIns="0" rtlCol="0" anchor="ctr"/>
          <a:lstStyle/>
          <a:p>
            <a:pPr marL="0" indent="0">
              <a:buNone/>
            </a:pPr>
            <a:r>
              <a:rPr lang="en-US" sz="1400" b="1" dirty="0">
                <a:solidFill>
                  <a:srgbClr val="D98E04"/>
                </a:solidFill>
                <a:latin typeface="Calibri" pitchFamily="34" charset="0"/>
                <a:ea typeface="Calibri" pitchFamily="34" charset="-122"/>
                <a:cs typeface="Calibri" pitchFamily="34" charset="-120"/>
              </a:rPr>
              <a:t>Discussion: </a:t>
            </a:r>
            <a:r>
              <a:rPr lang="en-US" sz="1400" dirty="0">
                <a:solidFill>
                  <a:srgbClr val="FFFFFF"/>
                </a:solidFill>
                <a:latin typeface="Calibri" pitchFamily="34" charset="0"/>
                <a:ea typeface="Calibri" pitchFamily="34" charset="-122"/>
                <a:cs typeface="Calibri" pitchFamily="34" charset="-120"/>
              </a:rPr>
              <a:t>Take a recent government policy in your country. Draft a one-paragraph BLUF memo summary for the responsible minister.</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1798</Words>
  <Application>Microsoft Office PowerPoint</Application>
  <PresentationFormat>On-screen Show (16:9)</PresentationFormat>
  <Paragraphs>231</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Communicating and Reporting Public Policy Analysis</dc:title>
  <dc:subject>PptxGenJS Presentation</dc:subject>
  <dc:creator>PptxGenJS</dc:creator>
  <cp:lastModifiedBy>Dr. Nabatanzi Annet</cp:lastModifiedBy>
  <cp:revision>2</cp:revision>
  <dcterms:created xsi:type="dcterms:W3CDTF">2026-09-28T08:11:24Z</dcterms:created>
  <dcterms:modified xsi:type="dcterms:W3CDTF">2026-09-30T05:02:11Z</dcterms:modified>
</cp:coreProperties>
</file>