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7" r:id="rId7"/>
    <p:sldId id="261" r:id="rId8"/>
    <p:sldId id="262" r:id="rId9"/>
    <p:sldId id="268" r:id="rId10"/>
    <p:sldId id="270" r:id="rId11"/>
    <p:sldId id="269" r:id="rId12"/>
    <p:sldId id="264" r:id="rId13"/>
    <p:sldId id="272" r:id="rId14"/>
    <p:sldId id="265" r:id="rId15"/>
    <p:sldId id="266"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825"/>
    <p:restoredTop sz="87372"/>
  </p:normalViewPr>
  <p:slideViewPr>
    <p:cSldViewPr snapToGrid="0" snapToObjects="1">
      <p:cViewPr varScale="1">
        <p:scale>
          <a:sx n="77" d="100"/>
          <a:sy n="77" d="100"/>
        </p:scale>
        <p:origin x="176" y="7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9A9335-FED5-F645-994E-C8997917BEBB}" type="datetimeFigureOut">
              <a:rPr lang="en-US" smtClean="0"/>
              <a:t>8/28/25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7214BE-DEE5-A34A-970E-FA29B311CD63}" type="slidenum">
              <a:rPr lang="en-US" smtClean="0"/>
              <a:t>‹#›</a:t>
            </a:fld>
            <a:endParaRPr lang="en-US"/>
          </a:p>
        </p:txBody>
      </p:sp>
    </p:spTree>
    <p:extLst>
      <p:ext uri="{BB962C8B-B14F-4D97-AF65-F5344CB8AC3E}">
        <p14:creationId xmlns:p14="http://schemas.microsoft.com/office/powerpoint/2010/main" val="148175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effectLst/>
                <a:latin typeface="Helvetica" pitchFamily="2" charset="0"/>
              </a:rPr>
              <a:t>transport demand </a:t>
            </a:r>
            <a:r>
              <a:rPr lang="en-US" i="1" dirty="0">
                <a:effectLst/>
                <a:latin typeface="Helvetica" pitchFamily="2" charset="0"/>
              </a:rPr>
              <a:t>we mean the amount of transport which will be purchased in the market at any given</a:t>
            </a:r>
            <a:endParaRPr lang="en-US" dirty="0">
              <a:effectLst/>
              <a:latin typeface="Helvetica" pitchFamily="2" charset="0"/>
            </a:endParaRPr>
          </a:p>
          <a:p>
            <a:r>
              <a:rPr lang="en-US" i="1" dirty="0">
                <a:effectLst/>
                <a:latin typeface="Helvetica" pitchFamily="2" charset="0"/>
              </a:rPr>
              <a:t>time at different prices.</a:t>
            </a:r>
            <a:endParaRPr lang="en-US" dirty="0">
              <a:effectLst/>
              <a:latin typeface="Helvetica" pitchFamily="2" charset="0"/>
            </a:endParaRPr>
          </a:p>
          <a:p>
            <a:endParaRPr lang="en-US" dirty="0"/>
          </a:p>
        </p:txBody>
      </p:sp>
      <p:sp>
        <p:nvSpPr>
          <p:cNvPr id="4" name="Slide Number Placeholder 3"/>
          <p:cNvSpPr>
            <a:spLocks noGrp="1"/>
          </p:cNvSpPr>
          <p:nvPr>
            <p:ph type="sldNum" sz="quarter" idx="5"/>
          </p:nvPr>
        </p:nvSpPr>
        <p:spPr/>
        <p:txBody>
          <a:bodyPr/>
          <a:lstStyle/>
          <a:p>
            <a:fld id="{AC7214BE-DEE5-A34A-970E-FA29B311CD63}" type="slidenum">
              <a:rPr lang="en-US" smtClean="0"/>
              <a:t>1</a:t>
            </a:fld>
            <a:endParaRPr lang="en-US"/>
          </a:p>
        </p:txBody>
      </p:sp>
    </p:spTree>
    <p:extLst>
      <p:ext uri="{BB962C8B-B14F-4D97-AF65-F5344CB8AC3E}">
        <p14:creationId xmlns:p14="http://schemas.microsoft.com/office/powerpoint/2010/main" val="3031299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webkit-standard"/>
              </a:rPr>
              <a:t>(utility, demand, elasticity, derived nature</a:t>
            </a:r>
            <a:endParaRPr lang="en-US" dirty="0"/>
          </a:p>
        </p:txBody>
      </p:sp>
      <p:sp>
        <p:nvSpPr>
          <p:cNvPr id="4" name="Slide Number Placeholder 3"/>
          <p:cNvSpPr>
            <a:spLocks noGrp="1"/>
          </p:cNvSpPr>
          <p:nvPr>
            <p:ph type="sldNum" sz="quarter" idx="5"/>
          </p:nvPr>
        </p:nvSpPr>
        <p:spPr/>
        <p:txBody>
          <a:bodyPr/>
          <a:lstStyle/>
          <a:p>
            <a:fld id="{AC7214BE-DEE5-A34A-970E-FA29B311CD63}" type="slidenum">
              <a:rPr lang="en-US" smtClean="0"/>
              <a:t>2</a:t>
            </a:fld>
            <a:endParaRPr lang="en-US"/>
          </a:p>
        </p:txBody>
      </p:sp>
    </p:spTree>
    <p:extLst>
      <p:ext uri="{BB962C8B-B14F-4D97-AF65-F5344CB8AC3E}">
        <p14:creationId xmlns:p14="http://schemas.microsoft.com/office/powerpoint/2010/main" val="1373737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u="none" strike="noStrike" dirty="0">
                <a:solidFill>
                  <a:srgbClr val="000000"/>
                </a:solidFill>
                <a:effectLst/>
              </a:rPr>
              <a:t>place utility</a:t>
            </a:r>
            <a:r>
              <a:rPr lang="en-US" b="0" i="0" u="none" strike="noStrike" dirty="0">
                <a:solidFill>
                  <a:srgbClr val="000000"/>
                </a:solidFill>
                <a:effectLst/>
                <a:latin typeface="-webkit-standard"/>
              </a:rPr>
              <a:t> (bringing goods/people where needed).</a:t>
            </a:r>
          </a:p>
          <a:p>
            <a:r>
              <a:rPr lang="en-US" b="1" i="0" u="none" strike="noStrike" dirty="0">
                <a:solidFill>
                  <a:srgbClr val="000000"/>
                </a:solidFill>
                <a:effectLst/>
              </a:rPr>
              <a:t>time utility</a:t>
            </a:r>
            <a:r>
              <a:rPr lang="en-US" b="0" i="0" u="none" strike="noStrike" dirty="0">
                <a:solidFill>
                  <a:srgbClr val="000000"/>
                </a:solidFill>
                <a:effectLst/>
                <a:latin typeface="-webkit-standard"/>
              </a:rPr>
              <a:t> (ensuring availability when needed).</a:t>
            </a:r>
            <a:endParaRPr lang="en-US" dirty="0"/>
          </a:p>
        </p:txBody>
      </p:sp>
      <p:sp>
        <p:nvSpPr>
          <p:cNvPr id="4" name="Slide Number Placeholder 3"/>
          <p:cNvSpPr>
            <a:spLocks noGrp="1"/>
          </p:cNvSpPr>
          <p:nvPr>
            <p:ph type="sldNum" sz="quarter" idx="5"/>
          </p:nvPr>
        </p:nvSpPr>
        <p:spPr/>
        <p:txBody>
          <a:bodyPr/>
          <a:lstStyle/>
          <a:p>
            <a:fld id="{AC7214BE-DEE5-A34A-970E-FA29B311CD63}" type="slidenum">
              <a:rPr lang="en-US" smtClean="0"/>
              <a:t>3</a:t>
            </a:fld>
            <a:endParaRPr lang="en-US"/>
          </a:p>
        </p:txBody>
      </p:sp>
    </p:spTree>
    <p:extLst>
      <p:ext uri="{BB962C8B-B14F-4D97-AF65-F5344CB8AC3E}">
        <p14:creationId xmlns:p14="http://schemas.microsoft.com/office/powerpoint/2010/main" val="2431477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Example: People don’t want transport for its own sake but to reach destinations</a:t>
            </a:r>
          </a:p>
          <a:p>
            <a:endParaRPr lang="en-US" dirty="0"/>
          </a:p>
        </p:txBody>
      </p:sp>
      <p:sp>
        <p:nvSpPr>
          <p:cNvPr id="4" name="Slide Number Placeholder 3"/>
          <p:cNvSpPr>
            <a:spLocks noGrp="1"/>
          </p:cNvSpPr>
          <p:nvPr>
            <p:ph type="sldNum" sz="quarter" idx="5"/>
          </p:nvPr>
        </p:nvSpPr>
        <p:spPr/>
        <p:txBody>
          <a:bodyPr/>
          <a:lstStyle/>
          <a:p>
            <a:fld id="{AC7214BE-DEE5-A34A-970E-FA29B311CD63}" type="slidenum">
              <a:rPr lang="en-US" smtClean="0"/>
              <a:t>5</a:t>
            </a:fld>
            <a:endParaRPr lang="en-US"/>
          </a:p>
        </p:txBody>
      </p:sp>
    </p:spTree>
    <p:extLst>
      <p:ext uri="{BB962C8B-B14F-4D97-AF65-F5344CB8AC3E}">
        <p14:creationId xmlns:p14="http://schemas.microsoft.com/office/powerpoint/2010/main" val="2376620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Ch.2 §2.2 defines TB, MB and determinants; MB as individual/aggregate demand.</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8/28/25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8/28/25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8/28/25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8/28/25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8/28/25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Transport </a:t>
            </a:r>
            <a:r>
              <a:rPr b="1" dirty="0"/>
              <a:t>Demand</a:t>
            </a:r>
          </a:p>
        </p:txBody>
      </p:sp>
      <p:sp>
        <p:nvSpPr>
          <p:cNvPr id="3" name="Subtitle 2"/>
          <p:cNvSpPr>
            <a:spLocks noGrp="1"/>
          </p:cNvSpPr>
          <p:nvPr>
            <p:ph type="subTitle" idx="1"/>
          </p:nvPr>
        </p:nvSpPr>
        <p:spPr/>
        <p:txBody>
          <a:bodyPr/>
          <a:lstStyle/>
          <a:p>
            <a:r>
              <a:rPr dirty="0"/>
              <a:t>Transport Economics</a:t>
            </a:r>
            <a:r>
              <a:rPr lang="nb-NO" dirty="0"/>
              <a:t> and </a:t>
            </a:r>
            <a:endParaRPr dirty="0"/>
          </a:p>
          <a:p>
            <a:r>
              <a:rPr lang="nb-NO" dirty="0"/>
              <a:t>Finance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b="1" dirty="0"/>
              <a:t>Demand Function = Marginal Benefits (MB)</a:t>
            </a:r>
          </a:p>
        </p:txBody>
      </p:sp>
      <p:sp>
        <p:nvSpPr>
          <p:cNvPr id="3" name="Content Placeholder 2"/>
          <p:cNvSpPr>
            <a:spLocks noGrp="1"/>
          </p:cNvSpPr>
          <p:nvPr>
            <p:ph idx="1"/>
          </p:nvPr>
        </p:nvSpPr>
        <p:spPr>
          <a:xfrm>
            <a:off x="457200" y="1296786"/>
            <a:ext cx="8229600" cy="4829378"/>
          </a:xfrm>
        </p:spPr>
        <p:txBody>
          <a:bodyPr>
            <a:normAutofit fontScale="92500" lnSpcReduction="10000"/>
          </a:bodyPr>
          <a:lstStyle/>
          <a:p>
            <a:r>
              <a:rPr dirty="0"/>
              <a:t>Total Benefit TB(q): cumulative value of consuming q trips/units.</a:t>
            </a:r>
          </a:p>
          <a:p>
            <a:r>
              <a:rPr dirty="0"/>
              <a:t>Marginal Benefit MB(q) = </a:t>
            </a:r>
            <a:r>
              <a:rPr dirty="0" err="1"/>
              <a:t>dTB</a:t>
            </a:r>
            <a:r>
              <a:rPr dirty="0"/>
              <a:t>/</a:t>
            </a:r>
            <a:r>
              <a:rPr dirty="0" err="1"/>
              <a:t>dq</a:t>
            </a:r>
            <a:r>
              <a:rPr dirty="0"/>
              <a:t>: value of the next unit; downward sloping (Gossen’s 1st law).</a:t>
            </a:r>
          </a:p>
          <a:p>
            <a:r>
              <a:rPr dirty="0"/>
              <a:t>At price p, rational consumer chooses q with MB(q) = p.</a:t>
            </a:r>
          </a:p>
          <a:p>
            <a:r>
              <a:rPr dirty="0"/>
              <a:t>Area under demand curve up to q approximates TB(q) (benefit to consumers).</a:t>
            </a:r>
          </a:p>
          <a:p>
            <a:r>
              <a:rPr dirty="0"/>
              <a:t>Determinants: price; income; prices of substitutes/complements; preferences.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C4A227-034E-62C1-B401-C54661620928}"/>
              </a:ext>
            </a:extLst>
          </p:cNvPr>
          <p:cNvSpPr>
            <a:spLocks noGrp="1"/>
          </p:cNvSpPr>
          <p:nvPr>
            <p:ph idx="1"/>
          </p:nvPr>
        </p:nvSpPr>
        <p:spPr>
          <a:xfrm>
            <a:off x="299258" y="465514"/>
            <a:ext cx="8387542" cy="5660650"/>
          </a:xfrm>
        </p:spPr>
        <p:txBody>
          <a:bodyPr/>
          <a:lstStyle/>
          <a:p>
            <a:r>
              <a:rPr lang="en-US" i="1" dirty="0">
                <a:solidFill>
                  <a:srgbClr val="C00000"/>
                </a:solidFill>
              </a:rPr>
              <a:t>Discuss the factors that determine the demand for transport</a:t>
            </a:r>
          </a:p>
        </p:txBody>
      </p:sp>
    </p:spTree>
    <p:extLst>
      <p:ext uri="{BB962C8B-B14F-4D97-AF65-F5344CB8AC3E}">
        <p14:creationId xmlns:p14="http://schemas.microsoft.com/office/powerpoint/2010/main" val="117382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a:t>Policy &amp; Planning Implications</a:t>
            </a:r>
          </a:p>
        </p:txBody>
      </p:sp>
      <p:sp>
        <p:nvSpPr>
          <p:cNvPr id="3" name="Content Placeholder 2"/>
          <p:cNvSpPr>
            <a:spLocks noGrp="1"/>
          </p:cNvSpPr>
          <p:nvPr>
            <p:ph idx="1"/>
          </p:nvPr>
        </p:nvSpPr>
        <p:spPr/>
        <p:txBody>
          <a:bodyPr/>
          <a:lstStyle/>
          <a:p>
            <a:r>
              <a:rPr lang="en-US" dirty="0"/>
              <a:t>Transport demand informs </a:t>
            </a:r>
            <a:r>
              <a:rPr lang="en-US" b="1" dirty="0"/>
              <a:t>infrastructure needs</a:t>
            </a:r>
            <a:r>
              <a:rPr lang="en-US" dirty="0"/>
              <a:t> (roads, ports, airports).</a:t>
            </a:r>
          </a:p>
          <a:p>
            <a:r>
              <a:rPr lang="en-US" dirty="0"/>
              <a:t>Helps planners anticipate congestion, pricing, and externalities.</a:t>
            </a:r>
          </a:p>
          <a:p>
            <a:r>
              <a:rPr lang="en-US" dirty="0"/>
              <a:t>Essential for balancing efficiency, accessibility, and equity in transport systems.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0476D-AFDD-75EC-654C-B08BFAA2A453}"/>
              </a:ext>
            </a:extLst>
          </p:cNvPr>
          <p:cNvSpPr>
            <a:spLocks noGrp="1"/>
          </p:cNvSpPr>
          <p:nvPr>
            <p:ph type="title"/>
          </p:nvPr>
        </p:nvSpPr>
        <p:spPr/>
        <p:txBody>
          <a:bodyPr/>
          <a:lstStyle/>
          <a:p>
            <a:r>
              <a:rPr lang="en-US" b="1" dirty="0"/>
              <a:t>Elasticity of demand for transport</a:t>
            </a:r>
          </a:p>
        </p:txBody>
      </p:sp>
      <p:sp>
        <p:nvSpPr>
          <p:cNvPr id="3" name="Content Placeholder 2">
            <a:extLst>
              <a:ext uri="{FF2B5EF4-FFF2-40B4-BE49-F238E27FC236}">
                <a16:creationId xmlns:a16="http://schemas.microsoft.com/office/drawing/2014/main" id="{939E17C2-EE2F-A86B-9609-597DEA3599E4}"/>
              </a:ext>
            </a:extLst>
          </p:cNvPr>
          <p:cNvSpPr>
            <a:spLocks noGrp="1"/>
          </p:cNvSpPr>
          <p:nvPr>
            <p:ph idx="1"/>
          </p:nvPr>
        </p:nvSpPr>
        <p:spPr/>
        <p:txBody>
          <a:bodyPr/>
          <a:lstStyle/>
          <a:p>
            <a:r>
              <a:rPr lang="en-US" dirty="0"/>
              <a:t>Price elasticity of demand for </a:t>
            </a:r>
            <a:r>
              <a:rPr lang="en-US" dirty="0" err="1"/>
              <a:t>transporrt</a:t>
            </a:r>
            <a:endParaRPr lang="en-US" dirty="0"/>
          </a:p>
          <a:p>
            <a:r>
              <a:rPr lang="en-US" dirty="0"/>
              <a:t>Cross elasticity of demand </a:t>
            </a:r>
          </a:p>
          <a:p>
            <a:r>
              <a:rPr lang="en-US" dirty="0"/>
              <a:t>Income elasticity of demand </a:t>
            </a:r>
          </a:p>
        </p:txBody>
      </p:sp>
    </p:spTree>
    <p:extLst>
      <p:ext uri="{BB962C8B-B14F-4D97-AF65-F5344CB8AC3E}">
        <p14:creationId xmlns:p14="http://schemas.microsoft.com/office/powerpoint/2010/main" val="673810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a:t>Conclusion</a:t>
            </a:r>
          </a:p>
        </p:txBody>
      </p:sp>
      <p:sp>
        <p:nvSpPr>
          <p:cNvPr id="3" name="Content Placeholder 2"/>
          <p:cNvSpPr>
            <a:spLocks noGrp="1"/>
          </p:cNvSpPr>
          <p:nvPr>
            <p:ph idx="1"/>
          </p:nvPr>
        </p:nvSpPr>
        <p:spPr/>
        <p:txBody>
          <a:bodyPr/>
          <a:lstStyle/>
          <a:p>
            <a:pPr marL="0" indent="0">
              <a:buNone/>
            </a:pPr>
            <a:r>
              <a:rPr dirty="0"/>
              <a:t>• Transport demand is fundamentally derived</a:t>
            </a:r>
          </a:p>
          <a:p>
            <a:pPr marL="0" indent="0">
              <a:buNone/>
            </a:pPr>
            <a:r>
              <a:rPr dirty="0"/>
              <a:t>• Distinct from product demand but connected</a:t>
            </a:r>
          </a:p>
          <a:p>
            <a:pPr marL="0" indent="0">
              <a:buNone/>
            </a:pPr>
            <a:r>
              <a:rPr dirty="0"/>
              <a:t>• Understanding demand aids policymakers &amp; planners</a:t>
            </a:r>
            <a:r>
              <a:rPr lang="nb-NO" dirty="0"/>
              <a:t> </a:t>
            </a:r>
            <a:r>
              <a:rPr lang="en-US" b="0" i="0" u="none" strike="noStrike" dirty="0">
                <a:solidFill>
                  <a:srgbClr val="000000"/>
                </a:solidFill>
                <a:effectLst/>
                <a:latin typeface="-webkit-standard"/>
              </a:rPr>
              <a:t>design efficient systems.</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a:t>Discussion</a:t>
            </a: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a:solidFill>
                  <a:srgbClr val="C00000"/>
                </a:solidFill>
              </a:rPr>
              <a:t>Is transport demand more elastic for freight or </a:t>
            </a:r>
            <a:r>
              <a:rPr lang="en-US" b="1" dirty="0">
                <a:solidFill>
                  <a:srgbClr val="C00000"/>
                </a:solidFill>
              </a:rPr>
              <a:t>passenger</a:t>
            </a:r>
            <a:r>
              <a:rPr lang="en-US" dirty="0">
                <a:solidFill>
                  <a:srgbClr val="C00000"/>
                </a:solidFill>
              </a:rPr>
              <a:t> services? Why?</a:t>
            </a:r>
          </a:p>
          <a:p>
            <a:pPr marL="514350" indent="-514350">
              <a:buFont typeface="+mj-lt"/>
              <a:buAutoNum type="arabicPeriod"/>
            </a:pPr>
            <a:r>
              <a:rPr lang="en-US" dirty="0">
                <a:solidFill>
                  <a:srgbClr val="C00000"/>
                </a:solidFill>
              </a:rPr>
              <a:t>Activity: the fruit farmer case , </a:t>
            </a:r>
            <a:r>
              <a:rPr lang="en-US" b="1" i="1" dirty="0">
                <a:solidFill>
                  <a:srgbClr val="C00000"/>
                </a:solidFill>
              </a:rPr>
              <a:t>activity 4.1 on </a:t>
            </a:r>
            <a:r>
              <a:rPr lang="en-US" b="1" i="1" dirty="0" err="1">
                <a:solidFill>
                  <a:srgbClr val="C00000"/>
                </a:solidFill>
              </a:rPr>
              <a:t>pg</a:t>
            </a:r>
            <a:r>
              <a:rPr lang="en-US" b="1" i="1" dirty="0">
                <a:solidFill>
                  <a:srgbClr val="C00000"/>
                </a:solidFill>
              </a:rPr>
              <a:t> 20 of the reader</a:t>
            </a:r>
            <a:r>
              <a:rPr lang="en-US" dirty="0">
                <a:solidFill>
                  <a:srgbClr val="C00000"/>
                </a:solidFill>
              </a:rPr>
              <a:t>– what happens to demand if:</a:t>
            </a:r>
          </a:p>
          <a:p>
            <a:pPr marL="571500" indent="-571500">
              <a:buFont typeface="+mj-lt"/>
              <a:buAutoNum type="romanLcPeriod"/>
            </a:pPr>
            <a:r>
              <a:rPr lang="en-US" dirty="0">
                <a:solidFill>
                  <a:srgbClr val="C00000"/>
                </a:solidFill>
              </a:rPr>
              <a:t>Petrol prices double?</a:t>
            </a:r>
          </a:p>
          <a:p>
            <a:pPr marL="571500" indent="-571500">
              <a:buFont typeface="+mj-lt"/>
              <a:buAutoNum type="romanLcPeriod"/>
            </a:pPr>
            <a:r>
              <a:rPr lang="en-US" dirty="0">
                <a:solidFill>
                  <a:srgbClr val="C00000"/>
                </a:solidFill>
              </a:rPr>
              <a:t>Consumers switch to imported fruit?</a:t>
            </a:r>
          </a:p>
          <a:p>
            <a:pPr marL="571500" indent="-571500">
              <a:buFont typeface="+mj-lt"/>
              <a:buAutoNum type="romanLcPeriod"/>
            </a:pPr>
            <a:r>
              <a:rPr lang="en-US" dirty="0">
                <a:solidFill>
                  <a:srgbClr val="C00000"/>
                </a:solidFill>
              </a:rPr>
              <a:t>A new cold-storage facility is built near the farm?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6B137FF-D46D-6E69-F855-7AC12FA61F7D}"/>
              </a:ext>
            </a:extLst>
          </p:cNvPr>
          <p:cNvSpPr>
            <a:spLocks noGrp="1"/>
          </p:cNvSpPr>
          <p:nvPr>
            <p:ph type="title"/>
          </p:nvPr>
        </p:nvSpPr>
        <p:spPr>
          <a:xfrm>
            <a:off x="628650" y="451381"/>
            <a:ext cx="7884414" cy="4066540"/>
          </a:xfrm>
        </p:spPr>
        <p:txBody>
          <a:bodyPr vert="horz" lIns="91440" tIns="45720" rIns="91440" bIns="45720" rtlCol="0" anchor="b">
            <a:normAutofit/>
          </a:bodyPr>
          <a:lstStyle/>
          <a:p>
            <a:pPr defTabSz="914400">
              <a:lnSpc>
                <a:spcPct val="90000"/>
              </a:lnSpc>
            </a:pPr>
            <a:r>
              <a:rPr lang="en-US" sz="4800" kern="1200" dirty="0">
                <a:solidFill>
                  <a:schemeClr val="tx1"/>
                </a:solidFill>
                <a:latin typeface="+mj-lt"/>
                <a:ea typeface="+mj-ea"/>
                <a:cs typeface="+mj-cs"/>
              </a:rPr>
              <a:t>The supply of transport</a:t>
            </a:r>
          </a:p>
        </p:txBody>
      </p:sp>
      <p:sp>
        <p:nvSpPr>
          <p:cNvPr id="5" name="Text Placeholder 4">
            <a:extLst>
              <a:ext uri="{FF2B5EF4-FFF2-40B4-BE49-F238E27FC236}">
                <a16:creationId xmlns:a16="http://schemas.microsoft.com/office/drawing/2014/main" id="{BA8D9794-287B-CB89-498D-1C07453B8460}"/>
              </a:ext>
            </a:extLst>
          </p:cNvPr>
          <p:cNvSpPr>
            <a:spLocks noGrp="1"/>
          </p:cNvSpPr>
          <p:nvPr>
            <p:ph type="body" idx="1"/>
          </p:nvPr>
        </p:nvSpPr>
        <p:spPr>
          <a:xfrm>
            <a:off x="628649" y="4983276"/>
            <a:ext cx="7884414" cy="1126680"/>
          </a:xfrm>
        </p:spPr>
        <p:txBody>
          <a:bodyPr vert="horz" lIns="91440" tIns="45720" rIns="91440" bIns="45720" rtlCol="0">
            <a:normAutofit/>
          </a:bodyPr>
          <a:lstStyle/>
          <a:p>
            <a:pPr defTabSz="914400">
              <a:lnSpc>
                <a:spcPct val="90000"/>
              </a:lnSpc>
              <a:spcBef>
                <a:spcPts val="1000"/>
              </a:spcBef>
            </a:pPr>
            <a:r>
              <a:rPr lang="en-US" sz="2400" kern="1200" dirty="0">
                <a:solidFill>
                  <a:schemeClr val="tx1"/>
                </a:solidFill>
                <a:latin typeface="+mn-lt"/>
                <a:ea typeface="+mn-ea"/>
                <a:cs typeface="+mn-cs"/>
              </a:rPr>
              <a:t>BTLM II</a:t>
            </a:r>
          </a:p>
        </p:txBody>
      </p:sp>
      <p:sp>
        <p:nvSpPr>
          <p:cNvPr id="17"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4718595"/>
            <a:ext cx="4057650" cy="18288"/>
          </a:xfrm>
          <a:custGeom>
            <a:avLst/>
            <a:gdLst>
              <a:gd name="connsiteX0" fmla="*/ 0 w 4057650"/>
              <a:gd name="connsiteY0" fmla="*/ 0 h 18288"/>
              <a:gd name="connsiteX1" fmla="*/ 757428 w 4057650"/>
              <a:gd name="connsiteY1" fmla="*/ 0 h 18288"/>
              <a:gd name="connsiteX2" fmla="*/ 1474279 w 4057650"/>
              <a:gd name="connsiteY2" fmla="*/ 0 h 18288"/>
              <a:gd name="connsiteX3" fmla="*/ 2191131 w 4057650"/>
              <a:gd name="connsiteY3" fmla="*/ 0 h 18288"/>
              <a:gd name="connsiteX4" fmla="*/ 2745676 w 4057650"/>
              <a:gd name="connsiteY4" fmla="*/ 0 h 18288"/>
              <a:gd name="connsiteX5" fmla="*/ 3340798 w 4057650"/>
              <a:gd name="connsiteY5" fmla="*/ 0 h 18288"/>
              <a:gd name="connsiteX6" fmla="*/ 4057650 w 4057650"/>
              <a:gd name="connsiteY6" fmla="*/ 0 h 18288"/>
              <a:gd name="connsiteX7" fmla="*/ 4057650 w 4057650"/>
              <a:gd name="connsiteY7" fmla="*/ 18288 h 18288"/>
              <a:gd name="connsiteX8" fmla="*/ 3381375 w 4057650"/>
              <a:gd name="connsiteY8" fmla="*/ 18288 h 18288"/>
              <a:gd name="connsiteX9" fmla="*/ 2826830 w 4057650"/>
              <a:gd name="connsiteY9" fmla="*/ 18288 h 18288"/>
              <a:gd name="connsiteX10" fmla="*/ 2272284 w 4057650"/>
              <a:gd name="connsiteY10" fmla="*/ 18288 h 18288"/>
              <a:gd name="connsiteX11" fmla="*/ 1555432 w 4057650"/>
              <a:gd name="connsiteY11" fmla="*/ 18288 h 18288"/>
              <a:gd name="connsiteX12" fmla="*/ 960310 w 4057650"/>
              <a:gd name="connsiteY12" fmla="*/ 18288 h 18288"/>
              <a:gd name="connsiteX13" fmla="*/ 0 w 4057650"/>
              <a:gd name="connsiteY13" fmla="*/ 18288 h 18288"/>
              <a:gd name="connsiteX14" fmla="*/ 0 w 405765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7650" h="18288" fill="none" extrusionOk="0">
                <a:moveTo>
                  <a:pt x="0" y="0"/>
                </a:moveTo>
                <a:cubicBezTo>
                  <a:pt x="371182" y="3227"/>
                  <a:pt x="494372" y="9222"/>
                  <a:pt x="757428" y="0"/>
                </a:cubicBezTo>
                <a:cubicBezTo>
                  <a:pt x="1020484" y="-9222"/>
                  <a:pt x="1116719" y="-4357"/>
                  <a:pt x="1474279" y="0"/>
                </a:cubicBezTo>
                <a:cubicBezTo>
                  <a:pt x="1831839" y="4357"/>
                  <a:pt x="1920973" y="-11809"/>
                  <a:pt x="2191131" y="0"/>
                </a:cubicBezTo>
                <a:cubicBezTo>
                  <a:pt x="2461289" y="11809"/>
                  <a:pt x="2589480" y="-22604"/>
                  <a:pt x="2745676" y="0"/>
                </a:cubicBezTo>
                <a:cubicBezTo>
                  <a:pt x="2901872" y="22604"/>
                  <a:pt x="3136452" y="-12306"/>
                  <a:pt x="3340798" y="0"/>
                </a:cubicBezTo>
                <a:cubicBezTo>
                  <a:pt x="3545144" y="12306"/>
                  <a:pt x="3766934" y="-21556"/>
                  <a:pt x="4057650" y="0"/>
                </a:cubicBezTo>
                <a:cubicBezTo>
                  <a:pt x="4057150" y="8855"/>
                  <a:pt x="4057759" y="14521"/>
                  <a:pt x="4057650" y="18288"/>
                </a:cubicBezTo>
                <a:cubicBezTo>
                  <a:pt x="3743404" y="40125"/>
                  <a:pt x="3625516" y="-14923"/>
                  <a:pt x="3381375" y="18288"/>
                </a:cubicBezTo>
                <a:cubicBezTo>
                  <a:pt x="3137235" y="51499"/>
                  <a:pt x="2946571" y="1"/>
                  <a:pt x="2826830" y="18288"/>
                </a:cubicBezTo>
                <a:cubicBezTo>
                  <a:pt x="2707090" y="36575"/>
                  <a:pt x="2402756" y="1432"/>
                  <a:pt x="2272284" y="18288"/>
                </a:cubicBezTo>
                <a:cubicBezTo>
                  <a:pt x="2141812" y="35144"/>
                  <a:pt x="1895935" y="18199"/>
                  <a:pt x="1555432" y="18288"/>
                </a:cubicBezTo>
                <a:cubicBezTo>
                  <a:pt x="1214929" y="18377"/>
                  <a:pt x="1103072" y="14503"/>
                  <a:pt x="960310" y="18288"/>
                </a:cubicBezTo>
                <a:cubicBezTo>
                  <a:pt x="817548" y="22073"/>
                  <a:pt x="402272" y="-29359"/>
                  <a:pt x="0" y="18288"/>
                </a:cubicBezTo>
                <a:cubicBezTo>
                  <a:pt x="683" y="12014"/>
                  <a:pt x="724" y="5908"/>
                  <a:pt x="0" y="0"/>
                </a:cubicBezTo>
                <a:close/>
              </a:path>
              <a:path w="4057650" h="18288" stroke="0" extrusionOk="0">
                <a:moveTo>
                  <a:pt x="0" y="0"/>
                </a:moveTo>
                <a:cubicBezTo>
                  <a:pt x="248348" y="13145"/>
                  <a:pt x="486117" y="25042"/>
                  <a:pt x="635698" y="0"/>
                </a:cubicBezTo>
                <a:cubicBezTo>
                  <a:pt x="785279" y="-25042"/>
                  <a:pt x="917762" y="-5537"/>
                  <a:pt x="1190244" y="0"/>
                </a:cubicBezTo>
                <a:cubicBezTo>
                  <a:pt x="1462726" y="5537"/>
                  <a:pt x="1667120" y="-21232"/>
                  <a:pt x="1947672" y="0"/>
                </a:cubicBezTo>
                <a:cubicBezTo>
                  <a:pt x="2228224" y="21232"/>
                  <a:pt x="2280631" y="-21698"/>
                  <a:pt x="2583370" y="0"/>
                </a:cubicBezTo>
                <a:cubicBezTo>
                  <a:pt x="2886109" y="21698"/>
                  <a:pt x="3022941" y="19647"/>
                  <a:pt x="3219069" y="0"/>
                </a:cubicBezTo>
                <a:cubicBezTo>
                  <a:pt x="3415197" y="-19647"/>
                  <a:pt x="3747500" y="26991"/>
                  <a:pt x="4057650" y="0"/>
                </a:cubicBezTo>
                <a:cubicBezTo>
                  <a:pt x="4056752" y="7180"/>
                  <a:pt x="4057819" y="13790"/>
                  <a:pt x="4057650" y="18288"/>
                </a:cubicBezTo>
                <a:cubicBezTo>
                  <a:pt x="3865148" y="-3313"/>
                  <a:pt x="3702543" y="49468"/>
                  <a:pt x="3381375" y="18288"/>
                </a:cubicBezTo>
                <a:cubicBezTo>
                  <a:pt x="3060208" y="-12892"/>
                  <a:pt x="2956571" y="-8678"/>
                  <a:pt x="2826830" y="18288"/>
                </a:cubicBezTo>
                <a:cubicBezTo>
                  <a:pt x="2697089" y="45254"/>
                  <a:pt x="2411031" y="43154"/>
                  <a:pt x="2150555" y="18288"/>
                </a:cubicBezTo>
                <a:cubicBezTo>
                  <a:pt x="1890080" y="-6578"/>
                  <a:pt x="1741827" y="-615"/>
                  <a:pt x="1474280" y="18288"/>
                </a:cubicBezTo>
                <a:cubicBezTo>
                  <a:pt x="1206734" y="37191"/>
                  <a:pt x="998203" y="33335"/>
                  <a:pt x="838581" y="18288"/>
                </a:cubicBezTo>
                <a:cubicBezTo>
                  <a:pt x="678959" y="3241"/>
                  <a:pt x="187101" y="-13212"/>
                  <a:pt x="0" y="18288"/>
                </a:cubicBezTo>
                <a:cubicBezTo>
                  <a:pt x="571" y="10093"/>
                  <a:pt x="-125" y="840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8276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a:t>Focus </a:t>
            </a:r>
            <a:r>
              <a:rPr lang="nb-NO" b="1" dirty="0" err="1"/>
              <a:t>of</a:t>
            </a:r>
            <a:r>
              <a:rPr lang="nb-NO" b="1" dirty="0"/>
              <a:t> </a:t>
            </a:r>
            <a:r>
              <a:rPr lang="nb-NO" b="1" dirty="0" err="1"/>
              <a:t>the</a:t>
            </a:r>
            <a:r>
              <a:rPr lang="nb-NO" b="1" dirty="0"/>
              <a:t> </a:t>
            </a:r>
            <a:r>
              <a:rPr lang="nb-NO" b="1" dirty="0" err="1"/>
              <a:t>lecture</a:t>
            </a:r>
            <a:endParaRPr b="1" dirty="0"/>
          </a:p>
        </p:txBody>
      </p:sp>
      <p:sp>
        <p:nvSpPr>
          <p:cNvPr id="3" name="Content Placeholder 2"/>
          <p:cNvSpPr>
            <a:spLocks noGrp="1"/>
          </p:cNvSpPr>
          <p:nvPr>
            <p:ph idx="1"/>
          </p:nvPr>
        </p:nvSpPr>
        <p:spPr/>
        <p:txBody>
          <a:bodyPr>
            <a:normAutofit/>
          </a:bodyPr>
          <a:lstStyle/>
          <a:p>
            <a:pPr marL="0" indent="0">
              <a:buNone/>
            </a:pPr>
            <a:r>
              <a:rPr dirty="0"/>
              <a:t>By the end of this lecture, you should be able to:</a:t>
            </a:r>
          </a:p>
          <a:p>
            <a:pPr marL="0" indent="0">
              <a:buNone/>
            </a:pPr>
            <a:r>
              <a:rPr dirty="0"/>
              <a:t>• Explain why a need for transport exists</a:t>
            </a:r>
          </a:p>
          <a:p>
            <a:pPr marL="0" indent="0">
              <a:buNone/>
            </a:pPr>
            <a:r>
              <a:rPr dirty="0"/>
              <a:t>• Identify who demands transport</a:t>
            </a:r>
          </a:p>
          <a:p>
            <a:pPr marL="0" indent="0">
              <a:buNone/>
            </a:pPr>
            <a:r>
              <a:rPr dirty="0"/>
              <a:t>• Distinguish between demand for transport and demand for products</a:t>
            </a:r>
          </a:p>
          <a:p>
            <a:pPr marL="0" indent="0">
              <a:buNone/>
            </a:pPr>
            <a:r>
              <a:rPr dirty="0"/>
              <a:t>• Describe key characteristics of transport demand</a:t>
            </a:r>
          </a:p>
          <a:p>
            <a:pPr marL="0" indent="0">
              <a:buNone/>
            </a:pPr>
            <a:r>
              <a:rPr dirty="0"/>
              <a:t>• Apply microeconomic concepts</a:t>
            </a:r>
            <a:r>
              <a:rPr lang="nb-NO" dirty="0"/>
              <a:t>*</a:t>
            </a:r>
            <a:r>
              <a:rPr dirty="0"/>
              <a:t> to transport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a:t>Why is there a Need for Transport?</a:t>
            </a:r>
          </a:p>
        </p:txBody>
      </p:sp>
      <p:sp>
        <p:nvSpPr>
          <p:cNvPr id="3" name="Content Placeholder 2"/>
          <p:cNvSpPr>
            <a:spLocks noGrp="1"/>
          </p:cNvSpPr>
          <p:nvPr>
            <p:ph idx="1"/>
          </p:nvPr>
        </p:nvSpPr>
        <p:spPr/>
        <p:txBody>
          <a:bodyPr/>
          <a:lstStyle/>
          <a:p>
            <a:pPr marL="0" indent="0">
              <a:buNone/>
            </a:pPr>
            <a:r>
              <a:rPr dirty="0"/>
              <a:t>• </a:t>
            </a:r>
            <a:r>
              <a:rPr lang="en-US" b="0" i="0" u="none" strike="noStrike" dirty="0">
                <a:solidFill>
                  <a:srgbClr val="000000"/>
                </a:solidFill>
                <a:effectLst/>
                <a:latin typeface="-webkit-standard"/>
              </a:rPr>
              <a:t>Human a</a:t>
            </a:r>
            <a:r>
              <a:rPr dirty="0"/>
              <a:t>ctivities separated by time and space</a:t>
            </a:r>
          </a:p>
          <a:p>
            <a:pPr marL="0" indent="0">
              <a:buNone/>
            </a:pPr>
            <a:r>
              <a:rPr dirty="0"/>
              <a:t>• Transport creates </a:t>
            </a:r>
            <a:r>
              <a:rPr b="1" dirty="0"/>
              <a:t>place utility</a:t>
            </a:r>
            <a:endParaRPr dirty="0"/>
          </a:p>
          <a:p>
            <a:pPr marL="0" indent="0">
              <a:buNone/>
            </a:pPr>
            <a:r>
              <a:rPr dirty="0"/>
              <a:t>• Transport creates </a:t>
            </a:r>
            <a:r>
              <a:rPr b="1" dirty="0"/>
              <a:t>time</a:t>
            </a:r>
            <a:r>
              <a:rPr lang="en-US" b="1" dirty="0"/>
              <a:t> utility</a:t>
            </a:r>
            <a:endParaRPr b="1" dirty="0"/>
          </a:p>
          <a:p>
            <a:pPr marL="0" indent="0">
              <a:buNone/>
            </a:pPr>
            <a:r>
              <a:rPr dirty="0"/>
              <a:t>• Example: Farmer → consumers need fresh fruit → transport bridges the gap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a:t>Who Has a Need for Transport?</a:t>
            </a:r>
          </a:p>
        </p:txBody>
      </p:sp>
      <p:sp>
        <p:nvSpPr>
          <p:cNvPr id="3" name="Content Placeholder 2"/>
          <p:cNvSpPr>
            <a:spLocks noGrp="1"/>
          </p:cNvSpPr>
          <p:nvPr>
            <p:ph idx="1"/>
          </p:nvPr>
        </p:nvSpPr>
        <p:spPr/>
        <p:txBody>
          <a:bodyPr/>
          <a:lstStyle/>
          <a:p>
            <a:pPr marL="0" indent="0">
              <a:buNone/>
            </a:pPr>
            <a:r>
              <a:rPr dirty="0"/>
              <a:t>• Producers – moving goods to markets</a:t>
            </a:r>
          </a:p>
          <a:p>
            <a:pPr marL="0" indent="0">
              <a:buNone/>
            </a:pPr>
            <a:r>
              <a:rPr dirty="0"/>
              <a:t>• Consumers – accessing goods and services</a:t>
            </a:r>
          </a:p>
          <a:p>
            <a:pPr marL="0" indent="0">
              <a:buNone/>
            </a:pPr>
            <a:r>
              <a:rPr dirty="0"/>
              <a:t>• Governments – administration, services, integration</a:t>
            </a:r>
          </a:p>
          <a:p>
            <a:pPr marL="0" indent="0">
              <a:buNone/>
            </a:pPr>
            <a:r>
              <a:rPr dirty="0"/>
              <a:t>• Businesses – mobility for staff, supplies, distribution</a:t>
            </a:r>
            <a:endParaRPr lang="nb-NO" dirty="0"/>
          </a:p>
          <a:p>
            <a:r>
              <a:rPr lang="en-US" dirty="0" err="1"/>
              <a:t>Etc</a:t>
            </a:r>
            <a:r>
              <a:rPr lang="en-US" dirty="0"/>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a:t>Demand for Transport vs Demand for Products</a:t>
            </a:r>
          </a:p>
        </p:txBody>
      </p:sp>
      <p:sp>
        <p:nvSpPr>
          <p:cNvPr id="3" name="Content Placeholder 2"/>
          <p:cNvSpPr>
            <a:spLocks noGrp="1"/>
          </p:cNvSpPr>
          <p:nvPr>
            <p:ph idx="1"/>
          </p:nvPr>
        </p:nvSpPr>
        <p:spPr/>
        <p:txBody>
          <a:bodyPr>
            <a:normAutofit fontScale="55000" lnSpcReduction="20000"/>
          </a:bodyPr>
          <a:lstStyle/>
          <a:p>
            <a:pPr marL="0" indent="0">
              <a:buNone/>
            </a:pPr>
            <a:r>
              <a:rPr sz="4400" dirty="0"/>
              <a:t>• Product Demand: </a:t>
            </a:r>
            <a:r>
              <a:rPr sz="4400" b="1" dirty="0"/>
              <a:t>Direct </a:t>
            </a:r>
            <a:r>
              <a:rPr sz="4400" dirty="0"/>
              <a:t>– consumers want the product</a:t>
            </a:r>
            <a:r>
              <a:rPr lang="nb-NO" sz="4400" dirty="0"/>
              <a:t> </a:t>
            </a:r>
            <a:r>
              <a:rPr lang="nb-NO" sz="4400" dirty="0" err="1"/>
              <a:t>itself</a:t>
            </a:r>
            <a:endParaRPr sz="4400" dirty="0"/>
          </a:p>
          <a:p>
            <a:pPr marL="0" indent="0">
              <a:buNone/>
            </a:pPr>
            <a:r>
              <a:rPr sz="4400" dirty="0"/>
              <a:t>• Transport Demand: </a:t>
            </a:r>
            <a:r>
              <a:rPr sz="4400" b="1" dirty="0"/>
              <a:t>Derived</a:t>
            </a:r>
            <a:r>
              <a:rPr sz="4400" dirty="0"/>
              <a:t> – arises from the need to access goods, services, activities</a:t>
            </a:r>
            <a:endParaRPr lang="nb-NO" sz="4400" dirty="0"/>
          </a:p>
          <a:p>
            <a:pPr marL="0" indent="0">
              <a:buNone/>
            </a:pPr>
            <a:r>
              <a:rPr lang="nb-NO" sz="4400" b="1" dirty="0"/>
              <a:t>Discussion questions</a:t>
            </a:r>
          </a:p>
          <a:p>
            <a:pPr>
              <a:buFont typeface="Courier New" panose="02070309020205020404" pitchFamily="49" charset="0"/>
              <a:buChar char="o"/>
            </a:pPr>
            <a:r>
              <a:rPr lang="en-US" sz="4400" i="1" dirty="0">
                <a:solidFill>
                  <a:srgbClr val="C00000"/>
                </a:solidFill>
              </a:rPr>
              <a:t>Think of your daily commute: what is the derived demand behind it?</a:t>
            </a:r>
          </a:p>
          <a:p>
            <a:pPr>
              <a:buFont typeface="Courier New" panose="02070309020205020404" pitchFamily="49" charset="0"/>
              <a:buChar char="o"/>
            </a:pPr>
            <a:r>
              <a:rPr lang="en-US" sz="4400" b="0" i="1" u="none" strike="noStrike" dirty="0">
                <a:solidFill>
                  <a:srgbClr val="C00000"/>
                </a:solidFill>
                <a:effectLst/>
                <a:latin typeface="-webkit-standard"/>
              </a:rPr>
              <a:t>If online learning completely replaced physical classes, what would happen to the demand for transport in education? Why?</a:t>
            </a:r>
          </a:p>
          <a:p>
            <a:pPr>
              <a:buFont typeface="Courier New" panose="02070309020205020404" pitchFamily="49" charset="0"/>
              <a:buChar char="o"/>
            </a:pPr>
            <a:r>
              <a:rPr lang="en-US" sz="4400" i="1" dirty="0">
                <a:solidFill>
                  <a:srgbClr val="C00000"/>
                </a:solidFill>
              </a:rPr>
              <a:t>If government wants to reduce congestion in Kampala, should it focus on reducing transport demand or reducing demand for the activities that generate it (e.g., centralizing offices vs. promoting remote work)? What are the trade-offs?</a:t>
            </a:r>
          </a:p>
          <a:p>
            <a:pPr marL="0" indent="0">
              <a:buNone/>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BFAD2E-8ED2-E751-3727-FDCFD6AD1597}"/>
              </a:ext>
            </a:extLst>
          </p:cNvPr>
          <p:cNvSpPr>
            <a:spLocks noGrp="1"/>
          </p:cNvSpPr>
          <p:nvPr>
            <p:ph idx="1"/>
          </p:nvPr>
        </p:nvSpPr>
        <p:spPr>
          <a:xfrm>
            <a:off x="415636" y="831274"/>
            <a:ext cx="8271164" cy="5294890"/>
          </a:xfrm>
        </p:spPr>
        <p:txBody>
          <a:bodyPr>
            <a:normAutofit fontScale="92500" lnSpcReduction="20000"/>
          </a:bodyPr>
          <a:lstStyle/>
          <a:p>
            <a:pPr>
              <a:buFont typeface="Courier New" panose="02070309020205020404" pitchFamily="49" charset="0"/>
              <a:buChar char="o"/>
            </a:pPr>
            <a:r>
              <a:rPr lang="en-US" i="1" dirty="0">
                <a:solidFill>
                  <a:srgbClr val="C00000"/>
                </a:solidFill>
              </a:rPr>
              <a:t>Demand for cement in construction is rising in Uganda. What impact does this have on the demand for transport?</a:t>
            </a:r>
          </a:p>
          <a:p>
            <a:pPr>
              <a:buFont typeface="Courier New" panose="02070309020205020404" pitchFamily="49" charset="0"/>
              <a:buChar char="o"/>
            </a:pPr>
            <a:r>
              <a:rPr lang="en-US" i="1" dirty="0">
                <a:solidFill>
                  <a:srgbClr val="C00000"/>
                </a:solidFill>
              </a:rPr>
              <a:t>If rail transport becomes cheaper, what happens to the demand for road haulage? How does derived demand explain this?</a:t>
            </a:r>
          </a:p>
          <a:p>
            <a:pPr>
              <a:buFont typeface="Courier New" panose="02070309020205020404" pitchFamily="49" charset="0"/>
              <a:buChar char="o"/>
            </a:pPr>
            <a:endParaRPr lang="en-US" i="1" dirty="0">
              <a:solidFill>
                <a:srgbClr val="C00000"/>
              </a:solidFill>
            </a:endParaRPr>
          </a:p>
          <a:p>
            <a:pPr>
              <a:buFont typeface="Courier New" panose="02070309020205020404" pitchFamily="49" charset="0"/>
              <a:buChar char="o"/>
            </a:pPr>
            <a:r>
              <a:rPr lang="en-US" i="1" dirty="0">
                <a:solidFill>
                  <a:srgbClr val="C00000"/>
                </a:solidFill>
              </a:rPr>
              <a:t>During lockdowns, many offices shifted to remote work. How did this affect the derived demand for passenger transport?</a:t>
            </a:r>
          </a:p>
          <a:p>
            <a:pPr>
              <a:buFont typeface="Courier New" panose="02070309020205020404" pitchFamily="49" charset="0"/>
              <a:buChar char="o"/>
            </a:pPr>
            <a:r>
              <a:rPr lang="en-US" i="1" dirty="0">
                <a:solidFill>
                  <a:srgbClr val="C00000"/>
                </a:solidFill>
              </a:rPr>
              <a:t>Did any forms of transport see increased demand instead? Why?</a:t>
            </a:r>
          </a:p>
          <a:p>
            <a:endParaRPr lang="en-US" dirty="0"/>
          </a:p>
        </p:txBody>
      </p:sp>
    </p:spTree>
    <p:extLst>
      <p:ext uri="{BB962C8B-B14F-4D97-AF65-F5344CB8AC3E}">
        <p14:creationId xmlns:p14="http://schemas.microsoft.com/office/powerpoint/2010/main" val="3574285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a:t>Key Concepts in Transport Demand</a:t>
            </a:r>
          </a:p>
        </p:txBody>
      </p:sp>
      <p:sp>
        <p:nvSpPr>
          <p:cNvPr id="3" name="Content Placeholder 2"/>
          <p:cNvSpPr>
            <a:spLocks noGrp="1"/>
          </p:cNvSpPr>
          <p:nvPr>
            <p:ph idx="1"/>
          </p:nvPr>
        </p:nvSpPr>
        <p:spPr/>
        <p:txBody>
          <a:bodyPr>
            <a:normAutofit lnSpcReduction="10000"/>
          </a:bodyPr>
          <a:lstStyle/>
          <a:p>
            <a:pPr marL="0" indent="0">
              <a:buNone/>
            </a:pPr>
            <a:r>
              <a:rPr dirty="0"/>
              <a:t>• Utility – satisfaction from access</a:t>
            </a:r>
          </a:p>
          <a:p>
            <a:pPr marL="0" indent="0">
              <a:buNone/>
            </a:pPr>
            <a:r>
              <a:rPr dirty="0"/>
              <a:t>• Demand – willingness &amp; ability to pay</a:t>
            </a:r>
          </a:p>
          <a:p>
            <a:pPr marL="0" indent="0">
              <a:buNone/>
            </a:pPr>
            <a:r>
              <a:rPr dirty="0"/>
              <a:t>• Consumer Surplus – benefit when WTP &gt; actual cost</a:t>
            </a:r>
          </a:p>
          <a:p>
            <a:pPr marL="0" indent="0">
              <a:buNone/>
            </a:pPr>
            <a:r>
              <a:rPr dirty="0"/>
              <a:t>• Elasticity – </a:t>
            </a:r>
            <a:r>
              <a:rPr lang="en-US" b="0" i="0" u="none" strike="noStrike" dirty="0">
                <a:solidFill>
                  <a:srgbClr val="000000"/>
                </a:solidFill>
                <a:effectLst/>
                <a:latin typeface="-webkit-standard"/>
              </a:rPr>
              <a:t>responsiveness of transport demand to changes in price, income, or availability.</a:t>
            </a:r>
            <a:endParaRPr dirty="0"/>
          </a:p>
          <a:p>
            <a:pPr marL="0" indent="0">
              <a:buNone/>
            </a:pPr>
            <a:r>
              <a:rPr dirty="0"/>
              <a:t>• Derived Nature – demand depends on other activities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a:t>Characteristics of Transport Demand</a:t>
            </a:r>
          </a:p>
        </p:txBody>
      </p:sp>
      <p:sp>
        <p:nvSpPr>
          <p:cNvPr id="3" name="Content Placeholder 2"/>
          <p:cNvSpPr>
            <a:spLocks noGrp="1"/>
          </p:cNvSpPr>
          <p:nvPr>
            <p:ph idx="1"/>
          </p:nvPr>
        </p:nvSpPr>
        <p:spPr/>
        <p:txBody>
          <a:bodyPr/>
          <a:lstStyle/>
          <a:p>
            <a:pPr marL="0" indent="0">
              <a:buNone/>
            </a:pPr>
            <a:r>
              <a:rPr dirty="0"/>
              <a:t>• Derived demand – not an end in itself</a:t>
            </a:r>
          </a:p>
          <a:p>
            <a:pPr marL="0" indent="0">
              <a:buNone/>
            </a:pPr>
            <a:r>
              <a:rPr dirty="0"/>
              <a:t>• Joint demand – complements activities</a:t>
            </a:r>
          </a:p>
          <a:p>
            <a:pPr marL="0" indent="0">
              <a:buNone/>
            </a:pPr>
            <a:r>
              <a:rPr dirty="0"/>
              <a:t>• Inelastic in short term – limited substitutes</a:t>
            </a:r>
          </a:p>
          <a:p>
            <a:pPr marL="0" indent="0">
              <a:buNone/>
            </a:pPr>
            <a:r>
              <a:rPr dirty="0"/>
              <a:t>• Heterogeneous – varies by purpose</a:t>
            </a:r>
          </a:p>
          <a:p>
            <a:pPr marL="0" indent="0">
              <a:buNone/>
            </a:pPr>
            <a:r>
              <a:rPr dirty="0"/>
              <a:t>• Sensitive to quality – </a:t>
            </a:r>
            <a:r>
              <a:rPr lang="nb-NO" dirty="0" err="1"/>
              <a:t>frequency</a:t>
            </a:r>
            <a:r>
              <a:rPr lang="nb-NO" dirty="0"/>
              <a:t>, </a:t>
            </a:r>
            <a:r>
              <a:rPr dirty="0"/>
              <a:t>speed, safety, reliability</a:t>
            </a:r>
            <a:r>
              <a:rPr lang="nb-NO" dirty="0"/>
              <a:t> matter</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13F14-80FF-A5A0-24B3-767197F127FD}"/>
              </a:ext>
            </a:extLst>
          </p:cNvPr>
          <p:cNvSpPr>
            <a:spLocks noGrp="1"/>
          </p:cNvSpPr>
          <p:nvPr>
            <p:ph type="title"/>
          </p:nvPr>
        </p:nvSpPr>
        <p:spPr/>
        <p:txBody>
          <a:bodyPr/>
          <a:lstStyle/>
          <a:p>
            <a:r>
              <a:rPr lang="en-US" b="1" dirty="0"/>
              <a:t>The demand curve for transport</a:t>
            </a:r>
          </a:p>
        </p:txBody>
      </p:sp>
      <p:sp>
        <p:nvSpPr>
          <p:cNvPr id="3" name="Content Placeholder 2">
            <a:extLst>
              <a:ext uri="{FF2B5EF4-FFF2-40B4-BE49-F238E27FC236}">
                <a16:creationId xmlns:a16="http://schemas.microsoft.com/office/drawing/2014/main" id="{D4EC1226-8739-92F4-47EC-DBC0095CDA63}"/>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947423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277</TotalTime>
  <Words>774</Words>
  <Application>Microsoft Macintosh PowerPoint</Application>
  <PresentationFormat>On-screen Show (4:3)</PresentationFormat>
  <Paragraphs>84</Paragraphs>
  <Slides>16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-webkit-standard</vt:lpstr>
      <vt:lpstr>Aptos</vt:lpstr>
      <vt:lpstr>Arial</vt:lpstr>
      <vt:lpstr>Calibri</vt:lpstr>
      <vt:lpstr>Courier New</vt:lpstr>
      <vt:lpstr>Helvetica</vt:lpstr>
      <vt:lpstr>Office Theme</vt:lpstr>
      <vt:lpstr>Transport Demand</vt:lpstr>
      <vt:lpstr>Focus of the lecture</vt:lpstr>
      <vt:lpstr>Why is there a Need for Transport?</vt:lpstr>
      <vt:lpstr>Who Has a Need for Transport?</vt:lpstr>
      <vt:lpstr>Demand for Transport vs Demand for Products</vt:lpstr>
      <vt:lpstr>PowerPoint Presentation</vt:lpstr>
      <vt:lpstr>Key Concepts in Transport Demand</vt:lpstr>
      <vt:lpstr>Characteristics of Transport Demand</vt:lpstr>
      <vt:lpstr>The demand curve for transport</vt:lpstr>
      <vt:lpstr>Demand Function = Marginal Benefits (MB)</vt:lpstr>
      <vt:lpstr>PowerPoint Presentation</vt:lpstr>
      <vt:lpstr>Policy &amp; Planning Implications</vt:lpstr>
      <vt:lpstr>Elasticity of demand for transport</vt:lpstr>
      <vt:lpstr>Conclusion</vt:lpstr>
      <vt:lpstr>Discussion</vt:lpstr>
      <vt:lpstr>The supply of transport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Ronett Atukunda</cp:lastModifiedBy>
  <cp:revision>6</cp:revision>
  <dcterms:created xsi:type="dcterms:W3CDTF">2013-01-27T09:14:16Z</dcterms:created>
  <dcterms:modified xsi:type="dcterms:W3CDTF">2025-08-28T06:59:07Z</dcterms:modified>
  <cp:category/>
</cp:coreProperties>
</file>