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5" r:id="rId3"/>
    <p:sldId id="257" r:id="rId4"/>
    <p:sldId id="266" r:id="rId5"/>
    <p:sldId id="258" r:id="rId6"/>
    <p:sldId id="270" r:id="rId7"/>
    <p:sldId id="267" r:id="rId8"/>
    <p:sldId id="259" r:id="rId9"/>
    <p:sldId id="268" r:id="rId10"/>
    <p:sldId id="271" r:id="rId11"/>
    <p:sldId id="272" r:id="rId12"/>
    <p:sldId id="274" r:id="rId13"/>
    <p:sldId id="276" r:id="rId14"/>
    <p:sldId id="277" r:id="rId15"/>
    <p:sldId id="260" r:id="rId16"/>
    <p:sldId id="278" r:id="rId17"/>
    <p:sldId id="261" r:id="rId18"/>
    <p:sldId id="264" r:id="rId1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0" d="100"/>
          <a:sy n="60"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681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4182478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4085828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843126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815772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366977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517746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947107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166224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280190" y="1677948"/>
            <a:ext cx="7556421" cy="978218"/>
          </a:xfrm>
          <a:prstGeom prst="rect">
            <a:avLst/>
          </a:prstGeom>
          <a:noFill/>
          <a:ln/>
        </p:spPr>
        <p:txBody>
          <a:bodyPr wrap="none" rtlCol="0" anchor="t"/>
          <a:lstStyle/>
          <a:p>
            <a:pPr marL="0" indent="0">
              <a:lnSpc>
                <a:spcPts val="7702"/>
              </a:lnSpc>
              <a:buNone/>
            </a:pPr>
            <a:r>
              <a:rPr lang="en-US" sz="6162" dirty="0">
                <a:solidFill>
                  <a:srgbClr val="272D45"/>
                </a:solidFill>
                <a:latin typeface="Kanit" pitchFamily="34" charset="0"/>
                <a:ea typeface="Kanit" pitchFamily="34" charset="-122"/>
                <a:cs typeface="Kanit" pitchFamily="34" charset="-120"/>
              </a:rPr>
              <a:t>Explore the Network</a:t>
            </a:r>
            <a:endParaRPr lang="en-US" sz="6162" dirty="0"/>
          </a:p>
        </p:txBody>
      </p:sp>
      <p:sp>
        <p:nvSpPr>
          <p:cNvPr id="6" name="Text 3"/>
          <p:cNvSpPr/>
          <p:nvPr/>
        </p:nvSpPr>
        <p:spPr>
          <a:xfrm>
            <a:off x="6280190" y="2996327"/>
            <a:ext cx="7556421" cy="2903220"/>
          </a:xfrm>
          <a:prstGeom prst="rect">
            <a:avLst/>
          </a:prstGeom>
          <a:noFill/>
          <a:ln/>
        </p:spPr>
        <p:txBody>
          <a:bodyPr wrap="square" rtlCol="0" anchor="t"/>
          <a:lstStyle/>
          <a:p>
            <a:pPr marL="0" indent="0">
              <a:lnSpc>
                <a:spcPts val="2858"/>
              </a:lnSpc>
              <a:buNone/>
            </a:pPr>
            <a:r>
              <a:rPr lang="en-US" sz="1786" dirty="0">
                <a:solidFill>
                  <a:srgbClr val="2C3249"/>
                </a:solidFill>
                <a:latin typeface="Martel Sans" pitchFamily="34" charset="0"/>
                <a:ea typeface="Martel Sans" pitchFamily="34" charset="-122"/>
                <a:cs typeface="Martel Sans" pitchFamily="34" charset="-120"/>
              </a:rPr>
              <a:t> In today's digital age, computer networks have become an indispensable part of our personal and professional lives. From sharing files and communicating with loved ones to accessing information and conducting business, the network is the backbone that connects us all. In this comprehensive guide, we will embark on an exciting journey to uncover the ins and outs of computer networks, empowering you with the knowledge and understanding to leverage this powerful technological landscape.</a:t>
            </a:r>
            <a:endParaRPr lang="en-US" sz="1786" dirty="0"/>
          </a:p>
        </p:txBody>
      </p:sp>
      <p:sp>
        <p:nvSpPr>
          <p:cNvPr id="7" name="Shape 4"/>
          <p:cNvSpPr/>
          <p:nvPr/>
        </p:nvSpPr>
        <p:spPr>
          <a:xfrm>
            <a:off x="6280190" y="6171605"/>
            <a:ext cx="362903" cy="362903"/>
          </a:xfrm>
          <a:prstGeom prst="roundRect">
            <a:avLst>
              <a:gd name="adj" fmla="val 25194296"/>
            </a:avLst>
          </a:prstGeom>
          <a:noFill/>
          <a:ln w="7620">
            <a:solidFill>
              <a:srgbClr val="FFFFFF"/>
            </a:solidFill>
            <a:prstDash val="solid"/>
          </a:ln>
        </p:spPr>
      </p:sp>
      <p:pic>
        <p:nvPicPr>
          <p:cNvPr id="8" name="Image 1" descr="preencoded.png"/>
          <p:cNvPicPr>
            <a:picLocks noChangeAspect="1"/>
          </p:cNvPicPr>
          <p:nvPr/>
        </p:nvPicPr>
        <p:blipFill>
          <a:blip r:embed="rId4"/>
          <a:stretch>
            <a:fillRect/>
          </a:stretch>
        </p:blipFill>
        <p:spPr>
          <a:xfrm>
            <a:off x="6287810" y="6179225"/>
            <a:ext cx="347663" cy="347663"/>
          </a:xfrm>
          <a:prstGeom prst="rect">
            <a:avLst/>
          </a:prstGeom>
        </p:spPr>
      </p:pic>
      <p:sp>
        <p:nvSpPr>
          <p:cNvPr id="9" name="Text 5"/>
          <p:cNvSpPr/>
          <p:nvPr/>
        </p:nvSpPr>
        <p:spPr>
          <a:xfrm>
            <a:off x="6756440" y="6154698"/>
            <a:ext cx="3118247" cy="396835"/>
          </a:xfrm>
          <a:prstGeom prst="rect">
            <a:avLst/>
          </a:prstGeom>
          <a:noFill/>
          <a:ln/>
        </p:spPr>
        <p:txBody>
          <a:bodyPr wrap="none" rtlCol="0" anchor="t"/>
          <a:lstStyle/>
          <a:p>
            <a:pPr marL="0" indent="0" algn="l">
              <a:lnSpc>
                <a:spcPts val="3126"/>
              </a:lnSpc>
              <a:buNone/>
            </a:pPr>
            <a:r>
              <a:rPr lang="en-US" sz="2233" b="1" dirty="0">
                <a:solidFill>
                  <a:srgbClr val="2C3249"/>
                </a:solidFill>
                <a:latin typeface="Martel Sans" pitchFamily="34" charset="0"/>
                <a:ea typeface="Martel Sans" pitchFamily="34" charset="-122"/>
                <a:cs typeface="Martel Sans" pitchFamily="34" charset="-120"/>
              </a:rPr>
              <a:t>by hajarah namuwaya</a:t>
            </a:r>
            <a:endParaRPr lang="en-US" sz="2233"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042065" y="825341"/>
            <a:ext cx="8032671" cy="992267"/>
          </a:xfrm>
          <a:prstGeom prst="rect">
            <a:avLst/>
          </a:prstGeom>
          <a:noFill/>
          <a:ln/>
        </p:spPr>
        <p:txBody>
          <a:bodyPr wrap="square" rtlCol="0" anchor="t"/>
          <a:lstStyle/>
          <a:p>
            <a:pPr marL="0" indent="0">
              <a:lnSpc>
                <a:spcPts val="3907"/>
              </a:lnSpc>
              <a:buNone/>
            </a:pPr>
            <a:r>
              <a:rPr lang="en-US" sz="5000" dirty="0">
                <a:solidFill>
                  <a:srgbClr val="272D45"/>
                </a:solidFill>
                <a:latin typeface="Kanit" pitchFamily="34" charset="0"/>
                <a:ea typeface="Kanit" pitchFamily="34" charset="-122"/>
                <a:cs typeface="Kanit" pitchFamily="34" charset="-120"/>
              </a:rPr>
              <a:t>Wide Area Networks (WANs)</a:t>
            </a:r>
            <a:endParaRPr lang="en-US" sz="5000" dirty="0"/>
          </a:p>
        </p:txBody>
      </p:sp>
      <p:sp>
        <p:nvSpPr>
          <p:cNvPr id="6" name="Shape 3"/>
          <p:cNvSpPr/>
          <p:nvPr/>
        </p:nvSpPr>
        <p:spPr>
          <a:xfrm>
            <a:off x="6268760" y="2055733"/>
            <a:ext cx="22860" cy="5348407"/>
          </a:xfrm>
          <a:prstGeom prst="roundRect">
            <a:avLst>
              <a:gd name="adj" fmla="val 291721"/>
            </a:avLst>
          </a:prstGeom>
          <a:solidFill>
            <a:srgbClr val="C5D2CF"/>
          </a:solidFill>
          <a:ln/>
        </p:spPr>
      </p:sp>
      <p:sp>
        <p:nvSpPr>
          <p:cNvPr id="7" name="Shape 4"/>
          <p:cNvSpPr/>
          <p:nvPr/>
        </p:nvSpPr>
        <p:spPr>
          <a:xfrm>
            <a:off x="6435923" y="2401491"/>
            <a:ext cx="555665" cy="22860"/>
          </a:xfrm>
          <a:prstGeom prst="roundRect">
            <a:avLst>
              <a:gd name="adj" fmla="val 291721"/>
            </a:avLst>
          </a:prstGeom>
          <a:solidFill>
            <a:srgbClr val="C5D2CF"/>
          </a:solidFill>
          <a:ln/>
        </p:spPr>
      </p:sp>
      <p:sp>
        <p:nvSpPr>
          <p:cNvPr id="12" name="Shape 9"/>
          <p:cNvSpPr/>
          <p:nvPr/>
        </p:nvSpPr>
        <p:spPr>
          <a:xfrm>
            <a:off x="6435923" y="4237196"/>
            <a:ext cx="555665" cy="22860"/>
          </a:xfrm>
          <a:prstGeom prst="roundRect">
            <a:avLst>
              <a:gd name="adj" fmla="val 291721"/>
            </a:avLst>
          </a:prstGeom>
          <a:solidFill>
            <a:srgbClr val="C5D2CF"/>
          </a:solidFill>
          <a:ln/>
        </p:spPr>
      </p:sp>
      <p:sp>
        <p:nvSpPr>
          <p:cNvPr id="13" name="Shape 10"/>
          <p:cNvSpPr/>
          <p:nvPr/>
        </p:nvSpPr>
        <p:spPr>
          <a:xfrm>
            <a:off x="6040398" y="2198428"/>
            <a:ext cx="357188" cy="357188"/>
          </a:xfrm>
          <a:prstGeom prst="roundRect">
            <a:avLst>
              <a:gd name="adj" fmla="val 18670"/>
            </a:avLst>
          </a:prstGeom>
          <a:solidFill>
            <a:srgbClr val="DFECE9"/>
          </a:solidFill>
          <a:ln w="7620">
            <a:solidFill>
              <a:srgbClr val="C5D2CF"/>
            </a:solidFill>
            <a:prstDash val="solid"/>
          </a:ln>
        </p:spPr>
      </p:sp>
      <p:sp>
        <p:nvSpPr>
          <p:cNvPr id="14" name="Text 11"/>
          <p:cNvSpPr/>
          <p:nvPr/>
        </p:nvSpPr>
        <p:spPr>
          <a:xfrm>
            <a:off x="6254710" y="2228195"/>
            <a:ext cx="120491" cy="238125"/>
          </a:xfrm>
          <a:prstGeom prst="rect">
            <a:avLst/>
          </a:prstGeom>
          <a:noFill/>
          <a:ln/>
        </p:spPr>
        <p:txBody>
          <a:bodyPr wrap="none" rtlCol="0" anchor="t"/>
          <a:lstStyle/>
          <a:p>
            <a:pPr marL="0" indent="0" algn="ctr">
              <a:lnSpc>
                <a:spcPts val="1875"/>
              </a:lnSpc>
              <a:buNone/>
            </a:pPr>
            <a:r>
              <a:rPr lang="en-US" sz="1875" dirty="0">
                <a:solidFill>
                  <a:srgbClr val="2C3249"/>
                </a:solidFill>
                <a:latin typeface="Kanit" pitchFamily="34" charset="0"/>
                <a:ea typeface="Kanit" pitchFamily="34" charset="-122"/>
                <a:cs typeface="Kanit" pitchFamily="34" charset="-120"/>
              </a:rPr>
              <a:t>2</a:t>
            </a:r>
            <a:endParaRPr lang="en-US" sz="1875" dirty="0"/>
          </a:p>
        </p:txBody>
      </p:sp>
      <p:sp>
        <p:nvSpPr>
          <p:cNvPr id="16" name="Text 13"/>
          <p:cNvSpPr/>
          <p:nvPr/>
        </p:nvSpPr>
        <p:spPr>
          <a:xfrm>
            <a:off x="6951584" y="2155625"/>
            <a:ext cx="6921341" cy="1596391"/>
          </a:xfrm>
          <a:prstGeom prst="rect">
            <a:avLst/>
          </a:prstGeom>
          <a:noFill/>
          <a:ln/>
        </p:spPr>
        <p:txBody>
          <a:bodyPr wrap="square" rtlCol="0" anchor="t"/>
          <a:lstStyle/>
          <a:p>
            <a:pPr marL="0" indent="0" algn="l">
              <a:lnSpc>
                <a:spcPts val="2000"/>
              </a:lnSpc>
              <a:buNone/>
            </a:pPr>
            <a:r>
              <a:rPr lang="en-US" sz="2500" dirty="0">
                <a:solidFill>
                  <a:srgbClr val="2C3249"/>
                </a:solidFill>
                <a:latin typeface="Martel Sans" pitchFamily="34" charset="0"/>
                <a:ea typeface="Martel Sans" pitchFamily="34" charset="-122"/>
                <a:cs typeface="Martel Sans" pitchFamily="34" charset="-120"/>
              </a:rPr>
              <a:t>WANs are computer networks that span a larger geographical area, often connecting multiple LANs or remote locations. WANs utilize technologies like leased lines, satellite links, and the public telephone network to facilitate communication and data exchange over vast distances.</a:t>
            </a:r>
            <a:endParaRPr lang="en-US" sz="2500" dirty="0"/>
          </a:p>
        </p:txBody>
      </p:sp>
      <p:sp>
        <p:nvSpPr>
          <p:cNvPr id="17" name="Shape 14"/>
          <p:cNvSpPr/>
          <p:nvPr/>
        </p:nvSpPr>
        <p:spPr>
          <a:xfrm>
            <a:off x="6435923" y="6072902"/>
            <a:ext cx="555665" cy="22860"/>
          </a:xfrm>
          <a:prstGeom prst="roundRect">
            <a:avLst>
              <a:gd name="adj" fmla="val 291721"/>
            </a:avLst>
          </a:prstGeom>
          <a:solidFill>
            <a:srgbClr val="C5D2CF"/>
          </a:solidFill>
          <a:ln/>
        </p:spPr>
      </p:sp>
      <p:sp>
        <p:nvSpPr>
          <p:cNvPr id="19" name="Text 16"/>
          <p:cNvSpPr/>
          <p:nvPr/>
        </p:nvSpPr>
        <p:spPr>
          <a:xfrm>
            <a:off x="6218992" y="5965269"/>
            <a:ext cx="122396" cy="238125"/>
          </a:xfrm>
          <a:prstGeom prst="rect">
            <a:avLst/>
          </a:prstGeom>
          <a:noFill/>
          <a:ln/>
        </p:spPr>
        <p:txBody>
          <a:bodyPr wrap="none" rtlCol="0" anchor="t"/>
          <a:lstStyle/>
          <a:p>
            <a:pPr marL="0" indent="0" algn="ctr">
              <a:lnSpc>
                <a:spcPts val="1875"/>
              </a:lnSpc>
              <a:buNone/>
            </a:pPr>
            <a:endParaRPr lang="en-US" sz="1875" dirty="0"/>
          </a:p>
        </p:txBody>
      </p:sp>
      <p:sp>
        <p:nvSpPr>
          <p:cNvPr id="23" name="TextBox 22">
            <a:extLst>
              <a:ext uri="{FF2B5EF4-FFF2-40B4-BE49-F238E27FC236}">
                <a16:creationId xmlns:a16="http://schemas.microsoft.com/office/drawing/2014/main" id="{9E48AEC7-3A1D-45D5-FAC5-D3CE339DED04}"/>
              </a:ext>
            </a:extLst>
          </p:cNvPr>
          <p:cNvSpPr txBox="1"/>
          <p:nvPr/>
        </p:nvSpPr>
        <p:spPr>
          <a:xfrm>
            <a:off x="7315200" y="4641011"/>
            <a:ext cx="5745192" cy="369332"/>
          </a:xfrm>
          <a:prstGeom prst="rect">
            <a:avLst/>
          </a:prstGeom>
          <a:noFill/>
        </p:spPr>
        <p:txBody>
          <a:bodyPr wrap="square" rtlCol="0">
            <a:spAutoFit/>
          </a:bodyPr>
          <a:lstStyle/>
          <a:p>
            <a:r>
              <a:rPr lang="en-US" dirty="0"/>
              <a:t>b</a:t>
            </a:r>
            <a:endParaRPr lang="en-DK" dirty="0"/>
          </a:p>
        </p:txBody>
      </p:sp>
      <p:sp>
        <p:nvSpPr>
          <p:cNvPr id="25" name="Rectangle 2">
            <a:extLst>
              <a:ext uri="{FF2B5EF4-FFF2-40B4-BE49-F238E27FC236}">
                <a16:creationId xmlns:a16="http://schemas.microsoft.com/office/drawing/2014/main" id="{C2A6034E-C20F-F728-5687-618560D7ED20}"/>
              </a:ext>
            </a:extLst>
          </p:cNvPr>
          <p:cNvSpPr>
            <a:spLocks noChangeArrowheads="1"/>
          </p:cNvSpPr>
          <p:nvPr/>
        </p:nvSpPr>
        <p:spPr bwMode="auto">
          <a:xfrm>
            <a:off x="6951585" y="3788719"/>
            <a:ext cx="699498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DK" altLang="en-DK" sz="2300" b="0" i="0" u="none" strike="noStrike" cap="none" normalizeH="0" baseline="0" dirty="0">
                <a:ln>
                  <a:noFill/>
                </a:ln>
                <a:solidFill>
                  <a:schemeClr val="tx1"/>
                </a:solidFill>
                <a:effectLst/>
                <a:latin typeface="Calibri body"/>
              </a:rPr>
              <a:t>A WAN spans a broad area, potentially covering cities, countries, or continents. It connects multiple LANs or </a:t>
            </a:r>
            <a:r>
              <a:rPr kumimoji="0" lang="en-DK" altLang="en-DK" sz="2300" b="0" i="0" u="none" strike="noStrike" cap="none" normalizeH="0" baseline="0" dirty="0" err="1">
                <a:ln>
                  <a:noFill/>
                </a:ln>
                <a:solidFill>
                  <a:schemeClr val="tx1"/>
                </a:solidFill>
                <a:effectLst/>
                <a:latin typeface="Calibri body"/>
              </a:rPr>
              <a:t>MANs</a:t>
            </a:r>
            <a:r>
              <a:rPr kumimoji="0" lang="en-DK" altLang="en-DK" sz="2300" b="0" i="0" u="none" strike="noStrike" cap="none" normalizeH="0" baseline="0" dirty="0">
                <a:ln>
                  <a:noFill/>
                </a:ln>
                <a:solidFill>
                  <a:schemeClr val="tx1"/>
                </a:solidFill>
                <a:effectLst/>
                <a:latin typeface="Calibri body"/>
              </a:rPr>
              <a:t>, often using public or leased communication lines.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DK" altLang="en-DK" sz="2300" b="1" i="0" u="none" strike="noStrike" cap="none" normalizeH="0" baseline="0" dirty="0">
                <a:ln>
                  <a:noFill/>
                </a:ln>
                <a:solidFill>
                  <a:schemeClr val="tx1"/>
                </a:solidFill>
                <a:effectLst/>
                <a:latin typeface="Calibri body"/>
              </a:rPr>
              <a:t>Use Case</a:t>
            </a:r>
            <a:r>
              <a:rPr kumimoji="0" lang="en-DK" altLang="en-DK" sz="2300" b="0" i="0" u="none" strike="noStrike" cap="none" normalizeH="0" baseline="0" dirty="0">
                <a:ln>
                  <a:noFill/>
                </a:ln>
                <a:solidFill>
                  <a:schemeClr val="tx1"/>
                </a:solidFill>
                <a:effectLst/>
                <a:latin typeface="Calibri body"/>
              </a:rPr>
              <a:t>: A multinational corporation connecting its offices across different countries.</a:t>
            </a:r>
            <a:endParaRPr kumimoji="0" lang="en-US" altLang="en-DK" sz="2300" b="0" i="0" u="none" strike="noStrike" cap="none" normalizeH="0" baseline="0" dirty="0">
              <a:ln>
                <a:noFill/>
              </a:ln>
              <a:solidFill>
                <a:schemeClr val="tx1"/>
              </a:solidFill>
              <a:effectLst/>
              <a:latin typeface="Calibri body"/>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DK" altLang="en-DK" sz="2300" b="1" i="0" u="none" strike="noStrike" cap="none" normalizeH="0" baseline="0" dirty="0">
                <a:ln>
                  <a:noFill/>
                </a:ln>
                <a:solidFill>
                  <a:schemeClr val="tx1"/>
                </a:solidFill>
                <a:effectLst/>
                <a:latin typeface="Calibri body"/>
              </a:rPr>
              <a:t>Example</a:t>
            </a:r>
            <a:r>
              <a:rPr kumimoji="0" lang="en-DK" altLang="en-DK" sz="2300" b="0" i="0" u="none" strike="noStrike" cap="none" normalizeH="0" baseline="0" dirty="0">
                <a:ln>
                  <a:noFill/>
                </a:ln>
                <a:solidFill>
                  <a:schemeClr val="tx1"/>
                </a:solidFill>
                <a:effectLst/>
                <a:latin typeface="Calibri body"/>
              </a:rPr>
              <a:t>: The internet, which connects millions of private, public, academic, and government networks globally. </a:t>
            </a:r>
          </a:p>
        </p:txBody>
      </p:sp>
    </p:spTree>
    <p:extLst>
      <p:ext uri="{BB962C8B-B14F-4D97-AF65-F5344CB8AC3E}">
        <p14:creationId xmlns:p14="http://schemas.microsoft.com/office/powerpoint/2010/main" val="2828506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042065" y="825341"/>
            <a:ext cx="8032671" cy="992267"/>
          </a:xfrm>
          <a:prstGeom prst="rect">
            <a:avLst/>
          </a:prstGeom>
          <a:noFill/>
          <a:ln/>
        </p:spPr>
        <p:txBody>
          <a:bodyPr wrap="square" rtlCol="0" anchor="t"/>
          <a:lstStyle/>
          <a:p>
            <a:pPr>
              <a:lnSpc>
                <a:spcPts val="3907"/>
              </a:lnSpc>
            </a:pPr>
            <a:r>
              <a:rPr lang="en-GB" sz="5400" b="1" dirty="0"/>
              <a:t>Virtual Private Network (VPN)</a:t>
            </a:r>
            <a:endParaRPr lang="en-GB" sz="5400" dirty="0"/>
          </a:p>
          <a:p>
            <a:pPr marL="0" indent="0">
              <a:lnSpc>
                <a:spcPts val="3907"/>
              </a:lnSpc>
              <a:buNone/>
            </a:pPr>
            <a:endParaRPr lang="en-US" sz="5000" b="1" dirty="0"/>
          </a:p>
        </p:txBody>
      </p:sp>
      <p:sp>
        <p:nvSpPr>
          <p:cNvPr id="6" name="Shape 3"/>
          <p:cNvSpPr/>
          <p:nvPr/>
        </p:nvSpPr>
        <p:spPr>
          <a:xfrm>
            <a:off x="6268760" y="2055733"/>
            <a:ext cx="22860" cy="5348407"/>
          </a:xfrm>
          <a:prstGeom prst="roundRect">
            <a:avLst>
              <a:gd name="adj" fmla="val 291721"/>
            </a:avLst>
          </a:prstGeom>
          <a:solidFill>
            <a:srgbClr val="C5D2CF"/>
          </a:solidFill>
          <a:ln/>
        </p:spPr>
      </p:sp>
      <p:sp>
        <p:nvSpPr>
          <p:cNvPr id="7" name="Shape 4"/>
          <p:cNvSpPr/>
          <p:nvPr/>
        </p:nvSpPr>
        <p:spPr>
          <a:xfrm>
            <a:off x="6435923" y="2401491"/>
            <a:ext cx="555665" cy="22860"/>
          </a:xfrm>
          <a:prstGeom prst="roundRect">
            <a:avLst>
              <a:gd name="adj" fmla="val 291721"/>
            </a:avLst>
          </a:prstGeom>
          <a:solidFill>
            <a:srgbClr val="C5D2CF"/>
          </a:solidFill>
          <a:ln/>
        </p:spPr>
      </p:sp>
      <p:sp>
        <p:nvSpPr>
          <p:cNvPr id="12" name="Shape 9"/>
          <p:cNvSpPr/>
          <p:nvPr/>
        </p:nvSpPr>
        <p:spPr>
          <a:xfrm>
            <a:off x="6435923" y="4237196"/>
            <a:ext cx="555665" cy="22860"/>
          </a:xfrm>
          <a:prstGeom prst="roundRect">
            <a:avLst>
              <a:gd name="adj" fmla="val 291721"/>
            </a:avLst>
          </a:prstGeom>
          <a:solidFill>
            <a:srgbClr val="C5D2CF"/>
          </a:solidFill>
          <a:ln/>
        </p:spPr>
      </p:sp>
      <p:sp>
        <p:nvSpPr>
          <p:cNvPr id="13" name="Shape 10"/>
          <p:cNvSpPr/>
          <p:nvPr/>
        </p:nvSpPr>
        <p:spPr>
          <a:xfrm>
            <a:off x="6040398" y="2198428"/>
            <a:ext cx="357188" cy="357188"/>
          </a:xfrm>
          <a:prstGeom prst="roundRect">
            <a:avLst>
              <a:gd name="adj" fmla="val 18670"/>
            </a:avLst>
          </a:prstGeom>
          <a:solidFill>
            <a:srgbClr val="DFECE9"/>
          </a:solidFill>
          <a:ln w="7620">
            <a:solidFill>
              <a:srgbClr val="C5D2CF"/>
            </a:solidFill>
            <a:prstDash val="solid"/>
          </a:ln>
        </p:spPr>
      </p:sp>
      <p:sp>
        <p:nvSpPr>
          <p:cNvPr id="14" name="Text 11"/>
          <p:cNvSpPr/>
          <p:nvPr/>
        </p:nvSpPr>
        <p:spPr>
          <a:xfrm>
            <a:off x="6254710" y="2228195"/>
            <a:ext cx="120491" cy="238125"/>
          </a:xfrm>
          <a:prstGeom prst="rect">
            <a:avLst/>
          </a:prstGeom>
          <a:noFill/>
          <a:ln/>
        </p:spPr>
        <p:txBody>
          <a:bodyPr wrap="none" rtlCol="0" anchor="t"/>
          <a:lstStyle/>
          <a:p>
            <a:pPr marL="0" indent="0" algn="ctr">
              <a:lnSpc>
                <a:spcPts val="1875"/>
              </a:lnSpc>
              <a:buNone/>
            </a:pPr>
            <a:r>
              <a:rPr lang="en-US" sz="1875" dirty="0">
                <a:solidFill>
                  <a:srgbClr val="2C3249"/>
                </a:solidFill>
                <a:latin typeface="Kanit" pitchFamily="34" charset="0"/>
                <a:ea typeface="Kanit" pitchFamily="34" charset="-122"/>
                <a:cs typeface="Kanit" pitchFamily="34" charset="-120"/>
              </a:rPr>
              <a:t>2</a:t>
            </a:r>
            <a:endParaRPr lang="en-US" sz="1875" dirty="0"/>
          </a:p>
        </p:txBody>
      </p:sp>
      <p:sp>
        <p:nvSpPr>
          <p:cNvPr id="16" name="Text 13"/>
          <p:cNvSpPr/>
          <p:nvPr/>
        </p:nvSpPr>
        <p:spPr>
          <a:xfrm>
            <a:off x="6951584" y="2155625"/>
            <a:ext cx="6921341" cy="1596391"/>
          </a:xfrm>
          <a:prstGeom prst="rect">
            <a:avLst/>
          </a:prstGeom>
          <a:noFill/>
          <a:ln/>
        </p:spPr>
        <p:txBody>
          <a:bodyPr wrap="square" rtlCol="0" anchor="t"/>
          <a:lstStyle/>
          <a:p>
            <a:r>
              <a:rPr lang="en-GB" sz="2800" dirty="0"/>
              <a:t>A VPN extends a private network across a public network, such as the internet, enabling secure communication and data transfer between remote users and the network.</a:t>
            </a:r>
          </a:p>
          <a:p>
            <a:pPr>
              <a:buFont typeface="Arial" panose="020B0604020202020204" pitchFamily="34" charset="0"/>
              <a:buChar char="•"/>
            </a:pPr>
            <a:r>
              <a:rPr lang="en-GB" sz="2800" b="1" dirty="0"/>
              <a:t>Use Case</a:t>
            </a:r>
            <a:r>
              <a:rPr lang="en-GB" sz="2800" dirty="0"/>
              <a:t>: Employees working from home accessing their company's internal network securely.</a:t>
            </a:r>
          </a:p>
          <a:p>
            <a:pPr>
              <a:buFont typeface="Arial" panose="020B0604020202020204" pitchFamily="34" charset="0"/>
              <a:buChar char="•"/>
            </a:pPr>
            <a:r>
              <a:rPr lang="en-GB" sz="2800" b="1" dirty="0"/>
              <a:t>Example</a:t>
            </a:r>
            <a:r>
              <a:rPr lang="en-GB" sz="2800" dirty="0"/>
              <a:t>: A remote worker using a VPN to securely access corporate resources while traveling.</a:t>
            </a:r>
          </a:p>
          <a:p>
            <a:pPr marL="0" indent="0" algn="l">
              <a:lnSpc>
                <a:spcPts val="2000"/>
              </a:lnSpc>
              <a:buNone/>
            </a:pPr>
            <a:endParaRPr lang="en-US" sz="2500" dirty="0"/>
          </a:p>
        </p:txBody>
      </p:sp>
      <p:sp>
        <p:nvSpPr>
          <p:cNvPr id="17" name="Shape 14"/>
          <p:cNvSpPr/>
          <p:nvPr/>
        </p:nvSpPr>
        <p:spPr>
          <a:xfrm>
            <a:off x="6435923" y="6072902"/>
            <a:ext cx="555665" cy="22860"/>
          </a:xfrm>
          <a:prstGeom prst="roundRect">
            <a:avLst>
              <a:gd name="adj" fmla="val 291721"/>
            </a:avLst>
          </a:prstGeom>
          <a:solidFill>
            <a:srgbClr val="C5D2CF"/>
          </a:solidFill>
          <a:ln/>
        </p:spPr>
      </p:sp>
      <p:sp>
        <p:nvSpPr>
          <p:cNvPr id="19" name="Text 16"/>
          <p:cNvSpPr/>
          <p:nvPr/>
        </p:nvSpPr>
        <p:spPr>
          <a:xfrm>
            <a:off x="6218992" y="5965269"/>
            <a:ext cx="122396" cy="238125"/>
          </a:xfrm>
          <a:prstGeom prst="rect">
            <a:avLst/>
          </a:prstGeom>
          <a:noFill/>
          <a:ln/>
        </p:spPr>
        <p:txBody>
          <a:bodyPr wrap="none" rtlCol="0" anchor="t"/>
          <a:lstStyle/>
          <a:p>
            <a:pPr marL="0" indent="0" algn="ctr">
              <a:lnSpc>
                <a:spcPts val="1875"/>
              </a:lnSpc>
              <a:buNone/>
            </a:pPr>
            <a:endParaRPr lang="en-US" sz="1875" dirty="0"/>
          </a:p>
        </p:txBody>
      </p:sp>
      <p:sp>
        <p:nvSpPr>
          <p:cNvPr id="23" name="TextBox 22">
            <a:extLst>
              <a:ext uri="{FF2B5EF4-FFF2-40B4-BE49-F238E27FC236}">
                <a16:creationId xmlns:a16="http://schemas.microsoft.com/office/drawing/2014/main" id="{9E48AEC7-3A1D-45D5-FAC5-D3CE339DED04}"/>
              </a:ext>
            </a:extLst>
          </p:cNvPr>
          <p:cNvSpPr txBox="1"/>
          <p:nvPr/>
        </p:nvSpPr>
        <p:spPr>
          <a:xfrm>
            <a:off x="7315200" y="4641011"/>
            <a:ext cx="5745192" cy="369332"/>
          </a:xfrm>
          <a:prstGeom prst="rect">
            <a:avLst/>
          </a:prstGeom>
          <a:noFill/>
        </p:spPr>
        <p:txBody>
          <a:bodyPr wrap="square" rtlCol="0">
            <a:spAutoFit/>
          </a:bodyPr>
          <a:lstStyle/>
          <a:p>
            <a:r>
              <a:rPr lang="en-US" dirty="0"/>
              <a:t>b</a:t>
            </a:r>
            <a:endParaRPr lang="en-DK" dirty="0"/>
          </a:p>
        </p:txBody>
      </p:sp>
    </p:spTree>
    <p:extLst>
      <p:ext uri="{BB962C8B-B14F-4D97-AF65-F5344CB8AC3E}">
        <p14:creationId xmlns:p14="http://schemas.microsoft.com/office/powerpoint/2010/main" val="3198652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042065" y="825341"/>
            <a:ext cx="8032671" cy="992267"/>
          </a:xfrm>
          <a:prstGeom prst="rect">
            <a:avLst/>
          </a:prstGeom>
          <a:noFill/>
          <a:ln/>
        </p:spPr>
        <p:txBody>
          <a:bodyPr wrap="square" rtlCol="0" anchor="t"/>
          <a:lstStyle/>
          <a:p>
            <a:pPr>
              <a:lnSpc>
                <a:spcPts val="3907"/>
              </a:lnSpc>
            </a:pPr>
            <a:r>
              <a:rPr lang="en-GB" sz="5400" b="1" dirty="0"/>
              <a:t>Metropolitan Area Network (MAN)</a:t>
            </a:r>
            <a:endParaRPr lang="en-GB" sz="5400" dirty="0"/>
          </a:p>
          <a:p>
            <a:pPr marL="0" indent="0">
              <a:lnSpc>
                <a:spcPts val="3907"/>
              </a:lnSpc>
              <a:buNone/>
            </a:pPr>
            <a:endParaRPr lang="en-US" sz="5000" b="1" dirty="0"/>
          </a:p>
        </p:txBody>
      </p:sp>
      <p:sp>
        <p:nvSpPr>
          <p:cNvPr id="6" name="Shape 3"/>
          <p:cNvSpPr/>
          <p:nvPr/>
        </p:nvSpPr>
        <p:spPr>
          <a:xfrm>
            <a:off x="6268760" y="2055733"/>
            <a:ext cx="22860" cy="5348407"/>
          </a:xfrm>
          <a:prstGeom prst="roundRect">
            <a:avLst>
              <a:gd name="adj" fmla="val 291721"/>
            </a:avLst>
          </a:prstGeom>
          <a:solidFill>
            <a:srgbClr val="C5D2CF"/>
          </a:solidFill>
          <a:ln/>
        </p:spPr>
      </p:sp>
      <p:sp>
        <p:nvSpPr>
          <p:cNvPr id="7" name="Shape 4"/>
          <p:cNvSpPr/>
          <p:nvPr/>
        </p:nvSpPr>
        <p:spPr>
          <a:xfrm>
            <a:off x="6435923" y="2401491"/>
            <a:ext cx="555665" cy="22860"/>
          </a:xfrm>
          <a:prstGeom prst="roundRect">
            <a:avLst>
              <a:gd name="adj" fmla="val 291721"/>
            </a:avLst>
          </a:prstGeom>
          <a:solidFill>
            <a:srgbClr val="C5D2CF"/>
          </a:solidFill>
          <a:ln/>
        </p:spPr>
      </p:sp>
      <p:sp>
        <p:nvSpPr>
          <p:cNvPr id="12" name="Shape 9"/>
          <p:cNvSpPr/>
          <p:nvPr/>
        </p:nvSpPr>
        <p:spPr>
          <a:xfrm>
            <a:off x="6435923" y="4237196"/>
            <a:ext cx="555665" cy="22860"/>
          </a:xfrm>
          <a:prstGeom prst="roundRect">
            <a:avLst>
              <a:gd name="adj" fmla="val 291721"/>
            </a:avLst>
          </a:prstGeom>
          <a:solidFill>
            <a:srgbClr val="C5D2CF"/>
          </a:solidFill>
          <a:ln/>
        </p:spPr>
      </p:sp>
      <p:sp>
        <p:nvSpPr>
          <p:cNvPr id="13" name="Shape 10"/>
          <p:cNvSpPr/>
          <p:nvPr/>
        </p:nvSpPr>
        <p:spPr>
          <a:xfrm>
            <a:off x="6040398" y="2198428"/>
            <a:ext cx="357188" cy="357188"/>
          </a:xfrm>
          <a:prstGeom prst="roundRect">
            <a:avLst>
              <a:gd name="adj" fmla="val 18670"/>
            </a:avLst>
          </a:prstGeom>
          <a:solidFill>
            <a:srgbClr val="DFECE9"/>
          </a:solidFill>
          <a:ln w="7620">
            <a:solidFill>
              <a:srgbClr val="C5D2CF"/>
            </a:solidFill>
            <a:prstDash val="solid"/>
          </a:ln>
        </p:spPr>
      </p:sp>
      <p:sp>
        <p:nvSpPr>
          <p:cNvPr id="14" name="Text 11"/>
          <p:cNvSpPr/>
          <p:nvPr/>
        </p:nvSpPr>
        <p:spPr>
          <a:xfrm>
            <a:off x="6254710" y="2228195"/>
            <a:ext cx="120491" cy="238125"/>
          </a:xfrm>
          <a:prstGeom prst="rect">
            <a:avLst/>
          </a:prstGeom>
          <a:noFill/>
          <a:ln/>
        </p:spPr>
        <p:txBody>
          <a:bodyPr wrap="none" rtlCol="0" anchor="t"/>
          <a:lstStyle/>
          <a:p>
            <a:pPr marL="0" indent="0" algn="ctr">
              <a:lnSpc>
                <a:spcPts val="1875"/>
              </a:lnSpc>
              <a:buNone/>
            </a:pPr>
            <a:r>
              <a:rPr lang="en-US" sz="1875" dirty="0">
                <a:solidFill>
                  <a:srgbClr val="2C3249"/>
                </a:solidFill>
                <a:latin typeface="Kanit" pitchFamily="34" charset="0"/>
                <a:ea typeface="Kanit" pitchFamily="34" charset="-122"/>
                <a:cs typeface="Kanit" pitchFamily="34" charset="-120"/>
              </a:rPr>
              <a:t>2</a:t>
            </a:r>
            <a:endParaRPr lang="en-US" sz="1875" dirty="0"/>
          </a:p>
        </p:txBody>
      </p:sp>
      <p:sp>
        <p:nvSpPr>
          <p:cNvPr id="16" name="Text 13"/>
          <p:cNvSpPr/>
          <p:nvPr/>
        </p:nvSpPr>
        <p:spPr>
          <a:xfrm>
            <a:off x="6951584" y="2155625"/>
            <a:ext cx="6921341" cy="1596391"/>
          </a:xfrm>
          <a:prstGeom prst="rect">
            <a:avLst/>
          </a:prstGeom>
          <a:noFill/>
          <a:ln/>
        </p:spPr>
        <p:txBody>
          <a:bodyPr wrap="square" rtlCol="0" anchor="t"/>
          <a:lstStyle/>
          <a:p>
            <a:pPr>
              <a:buFont typeface="Arial" panose="020B0604020202020204" pitchFamily="34" charset="0"/>
              <a:buChar char="•"/>
            </a:pPr>
            <a:r>
              <a:rPr lang="en-GB" sz="2800" dirty="0"/>
              <a:t>A MAN covers a larger area than a LAN, typically spanning a city or a large campus. It connects multiple LANs within a region, allowing for greater data communication across distances.</a:t>
            </a:r>
          </a:p>
          <a:p>
            <a:pPr>
              <a:buFont typeface="Arial" panose="020B0604020202020204" pitchFamily="34" charset="0"/>
              <a:buChar char="•"/>
            </a:pPr>
            <a:r>
              <a:rPr lang="en-GB" sz="2800" b="1" dirty="0"/>
              <a:t>Use Case</a:t>
            </a:r>
            <a:r>
              <a:rPr lang="en-GB" sz="2800" dirty="0"/>
              <a:t>: A city government network that connects different departments' buildings.</a:t>
            </a:r>
          </a:p>
          <a:p>
            <a:pPr>
              <a:buFont typeface="Arial" panose="020B0604020202020204" pitchFamily="34" charset="0"/>
              <a:buChar char="•"/>
            </a:pPr>
            <a:r>
              <a:rPr lang="en-GB" sz="2800" b="1" dirty="0"/>
              <a:t>Example</a:t>
            </a:r>
            <a:r>
              <a:rPr lang="en-GB" sz="2800" dirty="0"/>
              <a:t>: The network infrastructure used by a university to connect different buildings across its campus </a:t>
            </a:r>
            <a:r>
              <a:rPr lang="en-GB" sz="2800" dirty="0" err="1"/>
              <a:t>ie</a:t>
            </a:r>
            <a:r>
              <a:rPr lang="en-GB" sz="2800" dirty="0"/>
              <a:t> </a:t>
            </a:r>
            <a:r>
              <a:rPr lang="en-GB" sz="2800" dirty="0" err="1"/>
              <a:t>MakAir</a:t>
            </a:r>
            <a:r>
              <a:rPr lang="en-GB" sz="2800" dirty="0"/>
              <a:t>.</a:t>
            </a:r>
          </a:p>
        </p:txBody>
      </p:sp>
      <p:sp>
        <p:nvSpPr>
          <p:cNvPr id="17" name="Shape 14"/>
          <p:cNvSpPr/>
          <p:nvPr/>
        </p:nvSpPr>
        <p:spPr>
          <a:xfrm>
            <a:off x="6435923" y="6072902"/>
            <a:ext cx="555665" cy="22860"/>
          </a:xfrm>
          <a:prstGeom prst="roundRect">
            <a:avLst>
              <a:gd name="adj" fmla="val 291721"/>
            </a:avLst>
          </a:prstGeom>
          <a:solidFill>
            <a:srgbClr val="C5D2CF"/>
          </a:solidFill>
          <a:ln/>
        </p:spPr>
      </p:sp>
      <p:sp>
        <p:nvSpPr>
          <p:cNvPr id="19" name="Text 16"/>
          <p:cNvSpPr/>
          <p:nvPr/>
        </p:nvSpPr>
        <p:spPr>
          <a:xfrm>
            <a:off x="6218992" y="5965269"/>
            <a:ext cx="122396" cy="238125"/>
          </a:xfrm>
          <a:prstGeom prst="rect">
            <a:avLst/>
          </a:prstGeom>
          <a:noFill/>
          <a:ln/>
        </p:spPr>
        <p:txBody>
          <a:bodyPr wrap="none" rtlCol="0" anchor="t"/>
          <a:lstStyle/>
          <a:p>
            <a:pPr marL="0" indent="0" algn="ctr">
              <a:lnSpc>
                <a:spcPts val="1875"/>
              </a:lnSpc>
              <a:buNone/>
            </a:pPr>
            <a:endParaRPr lang="en-US" sz="1875" dirty="0"/>
          </a:p>
        </p:txBody>
      </p:sp>
      <p:sp>
        <p:nvSpPr>
          <p:cNvPr id="23" name="TextBox 22">
            <a:extLst>
              <a:ext uri="{FF2B5EF4-FFF2-40B4-BE49-F238E27FC236}">
                <a16:creationId xmlns:a16="http://schemas.microsoft.com/office/drawing/2014/main" id="{9E48AEC7-3A1D-45D5-FAC5-D3CE339DED04}"/>
              </a:ext>
            </a:extLst>
          </p:cNvPr>
          <p:cNvSpPr txBox="1"/>
          <p:nvPr/>
        </p:nvSpPr>
        <p:spPr>
          <a:xfrm>
            <a:off x="7315200" y="4641011"/>
            <a:ext cx="5745192" cy="369332"/>
          </a:xfrm>
          <a:prstGeom prst="rect">
            <a:avLst/>
          </a:prstGeom>
          <a:noFill/>
        </p:spPr>
        <p:txBody>
          <a:bodyPr wrap="square" rtlCol="0">
            <a:spAutoFit/>
          </a:bodyPr>
          <a:lstStyle/>
          <a:p>
            <a:r>
              <a:rPr lang="en-US" dirty="0"/>
              <a:t>b</a:t>
            </a:r>
            <a:endParaRPr lang="en-DK" dirty="0"/>
          </a:p>
        </p:txBody>
      </p:sp>
    </p:spTree>
    <p:extLst>
      <p:ext uri="{BB962C8B-B14F-4D97-AF65-F5344CB8AC3E}">
        <p14:creationId xmlns:p14="http://schemas.microsoft.com/office/powerpoint/2010/main" val="1558963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17253"/>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042065" y="825341"/>
            <a:ext cx="8032671" cy="992267"/>
          </a:xfrm>
          <a:prstGeom prst="rect">
            <a:avLst/>
          </a:prstGeom>
          <a:noFill/>
          <a:ln/>
        </p:spPr>
        <p:txBody>
          <a:bodyPr wrap="square" rtlCol="0" anchor="t"/>
          <a:lstStyle/>
          <a:p>
            <a:pPr>
              <a:lnSpc>
                <a:spcPts val="3907"/>
              </a:lnSpc>
            </a:pPr>
            <a:r>
              <a:rPr lang="en-GB" sz="5400" b="1" dirty="0"/>
              <a:t>Other types</a:t>
            </a:r>
            <a:endParaRPr lang="en-GB" sz="5400" dirty="0"/>
          </a:p>
          <a:p>
            <a:pPr marL="0" indent="0">
              <a:lnSpc>
                <a:spcPts val="3907"/>
              </a:lnSpc>
              <a:buNone/>
            </a:pPr>
            <a:endParaRPr lang="en-US" sz="5000" b="1" dirty="0"/>
          </a:p>
        </p:txBody>
      </p:sp>
      <p:sp>
        <p:nvSpPr>
          <p:cNvPr id="6" name="Shape 3"/>
          <p:cNvSpPr/>
          <p:nvPr/>
        </p:nvSpPr>
        <p:spPr>
          <a:xfrm>
            <a:off x="6268760" y="2055733"/>
            <a:ext cx="22860" cy="5348407"/>
          </a:xfrm>
          <a:prstGeom prst="roundRect">
            <a:avLst>
              <a:gd name="adj" fmla="val 291721"/>
            </a:avLst>
          </a:prstGeom>
          <a:solidFill>
            <a:srgbClr val="C5D2CF"/>
          </a:solidFill>
          <a:ln/>
        </p:spPr>
      </p:sp>
      <p:sp>
        <p:nvSpPr>
          <p:cNvPr id="7" name="Shape 4"/>
          <p:cNvSpPr/>
          <p:nvPr/>
        </p:nvSpPr>
        <p:spPr>
          <a:xfrm>
            <a:off x="6435923" y="2401491"/>
            <a:ext cx="555665" cy="22860"/>
          </a:xfrm>
          <a:prstGeom prst="roundRect">
            <a:avLst>
              <a:gd name="adj" fmla="val 291721"/>
            </a:avLst>
          </a:prstGeom>
          <a:solidFill>
            <a:srgbClr val="C5D2CF"/>
          </a:solidFill>
          <a:ln/>
        </p:spPr>
      </p:sp>
      <p:sp>
        <p:nvSpPr>
          <p:cNvPr id="12" name="Shape 9"/>
          <p:cNvSpPr/>
          <p:nvPr/>
        </p:nvSpPr>
        <p:spPr>
          <a:xfrm>
            <a:off x="6435923" y="4237196"/>
            <a:ext cx="555665" cy="22860"/>
          </a:xfrm>
          <a:prstGeom prst="roundRect">
            <a:avLst>
              <a:gd name="adj" fmla="val 291721"/>
            </a:avLst>
          </a:prstGeom>
          <a:solidFill>
            <a:srgbClr val="C5D2CF"/>
          </a:solidFill>
          <a:ln/>
        </p:spPr>
      </p:sp>
      <p:sp>
        <p:nvSpPr>
          <p:cNvPr id="13" name="Shape 10"/>
          <p:cNvSpPr/>
          <p:nvPr/>
        </p:nvSpPr>
        <p:spPr>
          <a:xfrm>
            <a:off x="6040398" y="2198428"/>
            <a:ext cx="357188" cy="357188"/>
          </a:xfrm>
          <a:prstGeom prst="roundRect">
            <a:avLst>
              <a:gd name="adj" fmla="val 18670"/>
            </a:avLst>
          </a:prstGeom>
          <a:solidFill>
            <a:srgbClr val="DFECE9"/>
          </a:solidFill>
          <a:ln w="7620">
            <a:solidFill>
              <a:srgbClr val="C5D2CF"/>
            </a:solidFill>
            <a:prstDash val="solid"/>
          </a:ln>
        </p:spPr>
      </p:sp>
      <p:sp>
        <p:nvSpPr>
          <p:cNvPr id="14" name="Text 11"/>
          <p:cNvSpPr/>
          <p:nvPr/>
        </p:nvSpPr>
        <p:spPr>
          <a:xfrm>
            <a:off x="6254710" y="2228195"/>
            <a:ext cx="120491" cy="238125"/>
          </a:xfrm>
          <a:prstGeom prst="rect">
            <a:avLst/>
          </a:prstGeom>
          <a:noFill/>
          <a:ln/>
        </p:spPr>
        <p:txBody>
          <a:bodyPr wrap="none" rtlCol="0" anchor="t"/>
          <a:lstStyle/>
          <a:p>
            <a:pPr marL="0" indent="0" algn="ctr">
              <a:lnSpc>
                <a:spcPts val="1875"/>
              </a:lnSpc>
              <a:buNone/>
            </a:pPr>
            <a:r>
              <a:rPr lang="en-US" sz="1875" dirty="0">
                <a:solidFill>
                  <a:srgbClr val="2C3249"/>
                </a:solidFill>
                <a:latin typeface="Kanit" pitchFamily="34" charset="0"/>
                <a:ea typeface="Kanit" pitchFamily="34" charset="-122"/>
                <a:cs typeface="Kanit" pitchFamily="34" charset="-120"/>
              </a:rPr>
              <a:t>2</a:t>
            </a:r>
            <a:endParaRPr lang="en-US" sz="1875" dirty="0"/>
          </a:p>
        </p:txBody>
      </p:sp>
      <p:sp>
        <p:nvSpPr>
          <p:cNvPr id="16" name="Text 13"/>
          <p:cNvSpPr/>
          <p:nvPr/>
        </p:nvSpPr>
        <p:spPr>
          <a:xfrm>
            <a:off x="6951584" y="2155625"/>
            <a:ext cx="6921341" cy="4047769"/>
          </a:xfrm>
          <a:prstGeom prst="rect">
            <a:avLst/>
          </a:prstGeom>
          <a:noFill/>
          <a:ln/>
        </p:spPr>
        <p:txBody>
          <a:bodyPr wrap="square" rtlCol="0" anchor="t"/>
          <a:lstStyle/>
          <a:p>
            <a:pPr>
              <a:buFont typeface="Arial" panose="020B0604020202020204" pitchFamily="34" charset="0"/>
              <a:buChar char="•"/>
            </a:pPr>
            <a:r>
              <a:rPr lang="af-ZA" sz="2800" dirty="0"/>
              <a:t>Personal Area Network (PAN)</a:t>
            </a:r>
          </a:p>
          <a:p>
            <a:pPr>
              <a:buFont typeface="Arial" panose="020B0604020202020204" pitchFamily="34" charset="0"/>
              <a:buChar char="•"/>
            </a:pPr>
            <a:r>
              <a:rPr lang="af-ZA" sz="2800" dirty="0"/>
              <a:t>Campus Area Network (CAN)</a:t>
            </a:r>
          </a:p>
          <a:p>
            <a:pPr>
              <a:buFont typeface="Arial" panose="020B0604020202020204" pitchFamily="34" charset="0"/>
              <a:buChar char="•"/>
            </a:pPr>
            <a:r>
              <a:rPr lang="af-ZA" sz="2800" dirty="0"/>
              <a:t>Storage Area Network (SAN)</a:t>
            </a:r>
          </a:p>
          <a:p>
            <a:pPr>
              <a:buFont typeface="Arial" panose="020B0604020202020204" pitchFamily="34" charset="0"/>
              <a:buChar char="•"/>
            </a:pPr>
            <a:r>
              <a:rPr lang="af-ZA" sz="2800" dirty="0"/>
              <a:t>Enterprise Private Network (EPN)</a:t>
            </a:r>
          </a:p>
          <a:p>
            <a:pPr>
              <a:buFont typeface="Arial" panose="020B0604020202020204" pitchFamily="34" charset="0"/>
              <a:buChar char="•"/>
            </a:pPr>
            <a:r>
              <a:rPr lang="af-ZA" sz="2800" dirty="0"/>
              <a:t>Global Area Network (GAN)</a:t>
            </a:r>
          </a:p>
          <a:p>
            <a:pPr>
              <a:buFont typeface="Arial" panose="020B0604020202020204" pitchFamily="34" charset="0"/>
              <a:buChar char="•"/>
            </a:pPr>
            <a:r>
              <a:rPr lang="af-ZA" sz="2800" dirty="0"/>
              <a:t>Home Area Network (HAN)</a:t>
            </a:r>
            <a:endParaRPr lang="en-GB" sz="2800" dirty="0"/>
          </a:p>
        </p:txBody>
      </p:sp>
      <p:sp>
        <p:nvSpPr>
          <p:cNvPr id="17" name="Shape 14"/>
          <p:cNvSpPr/>
          <p:nvPr/>
        </p:nvSpPr>
        <p:spPr>
          <a:xfrm>
            <a:off x="6435923" y="6072902"/>
            <a:ext cx="555665" cy="22860"/>
          </a:xfrm>
          <a:prstGeom prst="roundRect">
            <a:avLst>
              <a:gd name="adj" fmla="val 291721"/>
            </a:avLst>
          </a:prstGeom>
          <a:solidFill>
            <a:srgbClr val="C5D2CF"/>
          </a:solidFill>
          <a:ln/>
        </p:spPr>
      </p:sp>
      <p:sp>
        <p:nvSpPr>
          <p:cNvPr id="19" name="Text 16"/>
          <p:cNvSpPr/>
          <p:nvPr/>
        </p:nvSpPr>
        <p:spPr>
          <a:xfrm>
            <a:off x="6218992" y="5965269"/>
            <a:ext cx="122396" cy="238125"/>
          </a:xfrm>
          <a:prstGeom prst="rect">
            <a:avLst/>
          </a:prstGeom>
          <a:noFill/>
          <a:ln/>
        </p:spPr>
        <p:txBody>
          <a:bodyPr wrap="none" rtlCol="0" anchor="t"/>
          <a:lstStyle/>
          <a:p>
            <a:pPr marL="0" indent="0" algn="ctr">
              <a:lnSpc>
                <a:spcPts val="1875"/>
              </a:lnSpc>
              <a:buNone/>
            </a:pPr>
            <a:endParaRPr lang="en-US" sz="1875" dirty="0"/>
          </a:p>
        </p:txBody>
      </p:sp>
    </p:spTree>
    <p:extLst>
      <p:ext uri="{BB962C8B-B14F-4D97-AF65-F5344CB8AC3E}">
        <p14:creationId xmlns:p14="http://schemas.microsoft.com/office/powerpoint/2010/main" val="2642663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96168208-E568-C1B2-33E9-EBB11CBA407C}"/>
              </a:ext>
            </a:extLst>
          </p:cNvPr>
          <p:cNvPicPr>
            <a:picLocks noChangeAspect="1"/>
          </p:cNvPicPr>
          <p:nvPr/>
        </p:nvPicPr>
        <p:blipFill>
          <a:blip r:embed="rId2"/>
          <a:stretch>
            <a:fillRect/>
          </a:stretch>
        </p:blipFill>
        <p:spPr>
          <a:xfrm>
            <a:off x="0" y="0"/>
            <a:ext cx="5486400" cy="8229600"/>
          </a:xfrm>
          <a:prstGeom prst="rect">
            <a:avLst/>
          </a:prstGeom>
        </p:spPr>
      </p:pic>
      <p:sp>
        <p:nvSpPr>
          <p:cNvPr id="3" name="TextBox 2">
            <a:extLst>
              <a:ext uri="{FF2B5EF4-FFF2-40B4-BE49-F238E27FC236}">
                <a16:creationId xmlns:a16="http://schemas.microsoft.com/office/drawing/2014/main" id="{023AE1C2-7D06-8282-DC0E-5164D51A3B6B}"/>
              </a:ext>
            </a:extLst>
          </p:cNvPr>
          <p:cNvSpPr txBox="1"/>
          <p:nvPr/>
        </p:nvSpPr>
        <p:spPr>
          <a:xfrm>
            <a:off x="6349042" y="2553419"/>
            <a:ext cx="7280694" cy="2400657"/>
          </a:xfrm>
          <a:prstGeom prst="rect">
            <a:avLst/>
          </a:prstGeom>
          <a:noFill/>
        </p:spPr>
        <p:txBody>
          <a:bodyPr wrap="square" rtlCol="0">
            <a:spAutoFit/>
          </a:bodyPr>
          <a:lstStyle/>
          <a:p>
            <a:r>
              <a:rPr lang="en-GB" sz="3000" dirty="0"/>
              <a:t>Explain the origins of computer networks, starting from early communication systems like the telegraph, to the development of ARPANET, which eventually evolved into the modern internet.</a:t>
            </a:r>
            <a:endParaRPr lang="en-DK" sz="3000" dirty="0"/>
          </a:p>
        </p:txBody>
      </p:sp>
      <p:sp>
        <p:nvSpPr>
          <p:cNvPr id="4" name="TextBox 3">
            <a:extLst>
              <a:ext uri="{FF2B5EF4-FFF2-40B4-BE49-F238E27FC236}">
                <a16:creationId xmlns:a16="http://schemas.microsoft.com/office/drawing/2014/main" id="{3C5437D0-218F-EFE1-C37B-BAFA43534F92}"/>
              </a:ext>
            </a:extLst>
          </p:cNvPr>
          <p:cNvSpPr txBox="1"/>
          <p:nvPr/>
        </p:nvSpPr>
        <p:spPr>
          <a:xfrm>
            <a:off x="6573328" y="5572664"/>
            <a:ext cx="7194430" cy="923330"/>
          </a:xfrm>
          <a:prstGeom prst="rect">
            <a:avLst/>
          </a:prstGeom>
          <a:noFill/>
        </p:spPr>
        <p:txBody>
          <a:bodyPr wrap="square" rtlCol="0">
            <a:spAutoFit/>
          </a:bodyPr>
          <a:lstStyle/>
          <a:p>
            <a:r>
              <a:rPr lang="en-US" dirty="0"/>
              <a:t>Video to watch https://www.youtube.com/watch?v=3uhA8bdz8gI&amp;list=PL1kr2FHR_uFHQk2hy2g8lr7ouBhSJFEk_&amp;index=2</a:t>
            </a:r>
            <a:endParaRPr lang="en-DK" dirty="0"/>
          </a:p>
        </p:txBody>
      </p:sp>
    </p:spTree>
    <p:extLst>
      <p:ext uri="{BB962C8B-B14F-4D97-AF65-F5344CB8AC3E}">
        <p14:creationId xmlns:p14="http://schemas.microsoft.com/office/powerpoint/2010/main" val="1418462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16042"/>
            <a:ext cx="14630400" cy="8229600"/>
          </a:xfrm>
          <a:prstGeom prst="rect">
            <a:avLst/>
          </a:prstGeom>
          <a:solidFill>
            <a:srgbClr val="FFFFFF"/>
          </a:solidFill>
          <a:ln/>
        </p:spPr>
      </p:sp>
      <p:sp>
        <p:nvSpPr>
          <p:cNvPr id="4" name="Text 2"/>
          <p:cNvSpPr/>
          <p:nvPr/>
        </p:nvSpPr>
        <p:spPr>
          <a:xfrm>
            <a:off x="793790" y="1088350"/>
            <a:ext cx="9153882" cy="708779"/>
          </a:xfrm>
          <a:prstGeom prst="rect">
            <a:avLst/>
          </a:prstGeom>
          <a:noFill/>
          <a:ln/>
        </p:spPr>
        <p:txBody>
          <a:bodyPr wrap="none" rtlCol="0" anchor="t"/>
          <a:lstStyle/>
          <a:p>
            <a:pPr marL="0" indent="0">
              <a:lnSpc>
                <a:spcPts val="5581"/>
              </a:lnSpc>
              <a:buNone/>
            </a:pPr>
            <a:r>
              <a:rPr lang="en-US" sz="4465" dirty="0">
                <a:solidFill>
                  <a:srgbClr val="272D45"/>
                </a:solidFill>
                <a:latin typeface="Kanit" pitchFamily="34" charset="0"/>
                <a:ea typeface="Kanit" pitchFamily="34" charset="-122"/>
                <a:cs typeface="Kanit" pitchFamily="34" charset="-120"/>
              </a:rPr>
              <a:t>The Internet, Intranets, and Extranets</a:t>
            </a:r>
            <a:endParaRPr lang="en-US" sz="4465" dirty="0"/>
          </a:p>
        </p:txBody>
      </p:sp>
      <p:sp>
        <p:nvSpPr>
          <p:cNvPr id="5" name="Text 3"/>
          <p:cNvSpPr/>
          <p:nvPr/>
        </p:nvSpPr>
        <p:spPr>
          <a:xfrm>
            <a:off x="793790" y="2364105"/>
            <a:ext cx="2835235" cy="354330"/>
          </a:xfrm>
          <a:prstGeom prst="rect">
            <a:avLst/>
          </a:prstGeom>
          <a:noFill/>
          <a:ln/>
        </p:spPr>
        <p:txBody>
          <a:bodyPr wrap="none" rtlCol="0" anchor="t"/>
          <a:lstStyle/>
          <a:p>
            <a:pPr marL="0" indent="0">
              <a:lnSpc>
                <a:spcPts val="2791"/>
              </a:lnSpc>
              <a:buNone/>
            </a:pPr>
            <a:r>
              <a:rPr lang="en-US" sz="2233" dirty="0">
                <a:solidFill>
                  <a:srgbClr val="272D45"/>
                </a:solidFill>
                <a:latin typeface="Kanit" pitchFamily="34" charset="0"/>
                <a:ea typeface="Kanit" pitchFamily="34" charset="-122"/>
                <a:cs typeface="Kanit" pitchFamily="34" charset="-120"/>
              </a:rPr>
              <a:t>The Internet</a:t>
            </a:r>
            <a:endParaRPr lang="en-US" sz="2233" dirty="0"/>
          </a:p>
        </p:txBody>
      </p:sp>
      <p:sp>
        <p:nvSpPr>
          <p:cNvPr id="6" name="Text 4"/>
          <p:cNvSpPr/>
          <p:nvPr/>
        </p:nvSpPr>
        <p:spPr>
          <a:xfrm>
            <a:off x="793790" y="2945249"/>
            <a:ext cx="3978116" cy="3991928"/>
          </a:xfrm>
          <a:prstGeom prst="rect">
            <a:avLst/>
          </a:prstGeom>
          <a:noFill/>
          <a:ln/>
        </p:spPr>
        <p:txBody>
          <a:bodyPr wrap="square" rtlCol="0" anchor="t"/>
          <a:lstStyle/>
          <a:p>
            <a:pPr marL="0" indent="0">
              <a:lnSpc>
                <a:spcPts val="2858"/>
              </a:lnSpc>
              <a:buNone/>
            </a:pPr>
            <a:r>
              <a:rPr lang="en-US" sz="1786" dirty="0">
                <a:solidFill>
                  <a:srgbClr val="2C3249"/>
                </a:solidFill>
                <a:latin typeface="Martel Sans" pitchFamily="34" charset="0"/>
                <a:ea typeface="Martel Sans" pitchFamily="34" charset="-122"/>
                <a:cs typeface="Martel Sans" pitchFamily="34" charset="-120"/>
              </a:rPr>
              <a:t>The Internet is a vast, public network that connects billions of devices and users worldwide, enabling global communication, information sharing, and the delivery of a wide range of online services. It operates on open, standardized protocols, allowing anyone with an internet connection to access and contribute to the global digital ecosystem.</a:t>
            </a:r>
            <a:endParaRPr lang="en-US" sz="1786" dirty="0"/>
          </a:p>
        </p:txBody>
      </p:sp>
      <p:sp>
        <p:nvSpPr>
          <p:cNvPr id="7" name="Text 5"/>
          <p:cNvSpPr/>
          <p:nvPr/>
        </p:nvSpPr>
        <p:spPr>
          <a:xfrm>
            <a:off x="5332928" y="2364105"/>
            <a:ext cx="2835235" cy="354330"/>
          </a:xfrm>
          <a:prstGeom prst="rect">
            <a:avLst/>
          </a:prstGeom>
          <a:noFill/>
          <a:ln/>
        </p:spPr>
        <p:txBody>
          <a:bodyPr wrap="none" rtlCol="0" anchor="t"/>
          <a:lstStyle/>
          <a:p>
            <a:pPr marL="0" indent="0">
              <a:lnSpc>
                <a:spcPts val="2791"/>
              </a:lnSpc>
              <a:buNone/>
            </a:pPr>
            <a:r>
              <a:rPr lang="en-US" sz="2233" dirty="0">
                <a:solidFill>
                  <a:srgbClr val="272D45"/>
                </a:solidFill>
                <a:latin typeface="Kanit" pitchFamily="34" charset="0"/>
                <a:ea typeface="Kanit" pitchFamily="34" charset="-122"/>
                <a:cs typeface="Kanit" pitchFamily="34" charset="-120"/>
              </a:rPr>
              <a:t>Intranets</a:t>
            </a:r>
            <a:endParaRPr lang="en-US" sz="2233" dirty="0"/>
          </a:p>
        </p:txBody>
      </p:sp>
      <p:sp>
        <p:nvSpPr>
          <p:cNvPr id="8" name="Text 6"/>
          <p:cNvSpPr/>
          <p:nvPr/>
        </p:nvSpPr>
        <p:spPr>
          <a:xfrm>
            <a:off x="5332928" y="2945249"/>
            <a:ext cx="3978116" cy="3991928"/>
          </a:xfrm>
          <a:prstGeom prst="rect">
            <a:avLst/>
          </a:prstGeom>
          <a:noFill/>
          <a:ln/>
        </p:spPr>
        <p:txBody>
          <a:bodyPr wrap="square" rtlCol="0" anchor="t"/>
          <a:lstStyle/>
          <a:p>
            <a:pPr marL="0" indent="0">
              <a:lnSpc>
                <a:spcPts val="2858"/>
              </a:lnSpc>
              <a:buNone/>
            </a:pPr>
            <a:r>
              <a:rPr lang="en-US" sz="1786" dirty="0">
                <a:solidFill>
                  <a:srgbClr val="2C3249"/>
                </a:solidFill>
                <a:latin typeface="Martel Sans" pitchFamily="34" charset="0"/>
                <a:ea typeface="Martel Sans" pitchFamily="34" charset="-122"/>
                <a:cs typeface="Martel Sans" pitchFamily="34" charset="-120"/>
              </a:rPr>
              <a:t>Intranets are private, internal  networks within an organization, designed to facilitate communication, collaboration, and the sharing of resources among employees. Intranets leverage Internet technologies but are restricted to authorized users, providing a secure and controlled environment for the organization's digital activities.</a:t>
            </a:r>
            <a:endParaRPr lang="en-US" sz="1786" dirty="0"/>
          </a:p>
        </p:txBody>
      </p:sp>
      <p:sp>
        <p:nvSpPr>
          <p:cNvPr id="9" name="Text 7"/>
          <p:cNvSpPr/>
          <p:nvPr/>
        </p:nvSpPr>
        <p:spPr>
          <a:xfrm>
            <a:off x="9872067" y="2364105"/>
            <a:ext cx="2835235" cy="354330"/>
          </a:xfrm>
          <a:prstGeom prst="rect">
            <a:avLst/>
          </a:prstGeom>
          <a:noFill/>
          <a:ln/>
        </p:spPr>
        <p:txBody>
          <a:bodyPr wrap="none" rtlCol="0" anchor="t"/>
          <a:lstStyle/>
          <a:p>
            <a:pPr marL="0" indent="0">
              <a:lnSpc>
                <a:spcPts val="2791"/>
              </a:lnSpc>
              <a:buNone/>
            </a:pPr>
            <a:r>
              <a:rPr lang="en-US" sz="2233" dirty="0">
                <a:solidFill>
                  <a:srgbClr val="272D45"/>
                </a:solidFill>
                <a:latin typeface="Kanit" pitchFamily="34" charset="0"/>
                <a:ea typeface="Kanit" pitchFamily="34" charset="-122"/>
                <a:cs typeface="Kanit" pitchFamily="34" charset="-120"/>
              </a:rPr>
              <a:t>Extranets</a:t>
            </a:r>
            <a:endParaRPr lang="en-US" sz="2233" dirty="0"/>
          </a:p>
        </p:txBody>
      </p:sp>
      <p:sp>
        <p:nvSpPr>
          <p:cNvPr id="10" name="Text 8"/>
          <p:cNvSpPr/>
          <p:nvPr/>
        </p:nvSpPr>
        <p:spPr>
          <a:xfrm>
            <a:off x="9872067" y="2945249"/>
            <a:ext cx="3978116" cy="3629025"/>
          </a:xfrm>
          <a:prstGeom prst="rect">
            <a:avLst/>
          </a:prstGeom>
          <a:noFill/>
          <a:ln/>
        </p:spPr>
        <p:txBody>
          <a:bodyPr wrap="square" rtlCol="0" anchor="t"/>
          <a:lstStyle/>
          <a:p>
            <a:pPr marL="0" indent="0">
              <a:lnSpc>
                <a:spcPts val="2858"/>
              </a:lnSpc>
              <a:buNone/>
            </a:pPr>
            <a:r>
              <a:rPr lang="en-US" sz="1786" dirty="0">
                <a:solidFill>
                  <a:srgbClr val="2C3249"/>
                </a:solidFill>
                <a:latin typeface="Martel Sans" pitchFamily="34" charset="0"/>
                <a:ea typeface="Martel Sans" pitchFamily="34" charset="-122"/>
                <a:cs typeface="Martel Sans" pitchFamily="34" charset="-120"/>
              </a:rPr>
              <a:t>Extranets are extensions of an organization's intranet, allowing selective access to external partners, suppliers, or customers. Extranets enable secure information sharing and collaboration between an organization and its authorized external stakeholders, enhancing business processes and fostering stronger relationships.</a:t>
            </a:r>
            <a:endParaRPr lang="en-US" sz="1786"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F7D114-580B-A797-BEC0-F9F21D526930}"/>
              </a:ext>
            </a:extLst>
          </p:cNvPr>
          <p:cNvPicPr>
            <a:picLocks noChangeAspect="1"/>
          </p:cNvPicPr>
          <p:nvPr/>
        </p:nvPicPr>
        <p:blipFill>
          <a:blip r:embed="rId2"/>
          <a:stretch>
            <a:fillRect/>
          </a:stretch>
        </p:blipFill>
        <p:spPr>
          <a:xfrm>
            <a:off x="3144253" y="477077"/>
            <a:ext cx="7602729" cy="7510910"/>
          </a:xfrm>
          <a:prstGeom prst="rect">
            <a:avLst/>
          </a:prstGeom>
        </p:spPr>
      </p:pic>
      <p:sp>
        <p:nvSpPr>
          <p:cNvPr id="4" name="TextBox 3">
            <a:extLst>
              <a:ext uri="{FF2B5EF4-FFF2-40B4-BE49-F238E27FC236}">
                <a16:creationId xmlns:a16="http://schemas.microsoft.com/office/drawing/2014/main" id="{3E36B834-94DE-E7A0-E1C6-225C86774154}"/>
              </a:ext>
            </a:extLst>
          </p:cNvPr>
          <p:cNvSpPr txBox="1"/>
          <p:nvPr/>
        </p:nvSpPr>
        <p:spPr>
          <a:xfrm>
            <a:off x="304800" y="477077"/>
            <a:ext cx="2422358" cy="923330"/>
          </a:xfrm>
          <a:prstGeom prst="rect">
            <a:avLst/>
          </a:prstGeom>
          <a:noFill/>
        </p:spPr>
        <p:txBody>
          <a:bodyPr wrap="square" rtlCol="0">
            <a:spAutoFit/>
          </a:bodyPr>
          <a:lstStyle/>
          <a:p>
            <a:r>
              <a:rPr lang="en-GB" b="1" i="1" dirty="0"/>
              <a:t>ILLUSTRATION OF AN INTRANET, EXTRANET AND INTERNET</a:t>
            </a:r>
            <a:endParaRPr lang="en-DK" b="1" i="1" dirty="0"/>
          </a:p>
        </p:txBody>
      </p:sp>
    </p:spTree>
    <p:extLst>
      <p:ext uri="{BB962C8B-B14F-4D97-AF65-F5344CB8AC3E}">
        <p14:creationId xmlns:p14="http://schemas.microsoft.com/office/powerpoint/2010/main" val="2150321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9161" y="0"/>
            <a:ext cx="14630400" cy="8229600"/>
          </a:xfrm>
          <a:prstGeom prst="rect">
            <a:avLst/>
          </a:prstGeom>
          <a:solidFill>
            <a:srgbClr val="FFFFFF"/>
          </a:solidFill>
          <a:ln/>
        </p:spPr>
      </p:sp>
      <p:sp>
        <p:nvSpPr>
          <p:cNvPr id="5" name="Text 2"/>
          <p:cNvSpPr/>
          <p:nvPr/>
        </p:nvSpPr>
        <p:spPr>
          <a:xfrm>
            <a:off x="2369278" y="414553"/>
            <a:ext cx="6277213" cy="496133"/>
          </a:xfrm>
          <a:prstGeom prst="rect">
            <a:avLst/>
          </a:prstGeom>
          <a:noFill/>
          <a:ln/>
        </p:spPr>
        <p:txBody>
          <a:bodyPr wrap="none" rtlCol="0" anchor="t"/>
          <a:lstStyle/>
          <a:p>
            <a:pPr marL="0" indent="0">
              <a:lnSpc>
                <a:spcPts val="3907"/>
              </a:lnSpc>
              <a:buNone/>
            </a:pPr>
            <a:r>
              <a:rPr lang="en-US" sz="3126" dirty="0">
                <a:solidFill>
                  <a:srgbClr val="272D45"/>
                </a:solidFill>
                <a:latin typeface="Kanit" pitchFamily="34" charset="0"/>
                <a:ea typeface="Kanit" pitchFamily="34" charset="-122"/>
                <a:cs typeface="Kanit" pitchFamily="34" charset="-120"/>
              </a:rPr>
              <a:t>The Changing Network Environment</a:t>
            </a:r>
            <a:endParaRPr lang="en-US" sz="3126" dirty="0"/>
          </a:p>
        </p:txBody>
      </p:sp>
      <p:sp>
        <p:nvSpPr>
          <p:cNvPr id="6" name="Shape 3"/>
          <p:cNvSpPr/>
          <p:nvPr/>
        </p:nvSpPr>
        <p:spPr>
          <a:xfrm>
            <a:off x="555665" y="1694021"/>
            <a:ext cx="6385300" cy="2892797"/>
          </a:xfrm>
          <a:prstGeom prst="roundRect">
            <a:avLst>
              <a:gd name="adj" fmla="val 2717"/>
            </a:avLst>
          </a:prstGeom>
          <a:solidFill>
            <a:srgbClr val="DFECE9"/>
          </a:solidFill>
          <a:ln w="7620">
            <a:solidFill>
              <a:srgbClr val="C5D2CF"/>
            </a:solidFill>
            <a:prstDash val="solid"/>
          </a:ln>
        </p:spPr>
      </p:sp>
      <p:sp>
        <p:nvSpPr>
          <p:cNvPr id="7" name="Text 4"/>
          <p:cNvSpPr/>
          <p:nvPr/>
        </p:nvSpPr>
        <p:spPr>
          <a:xfrm>
            <a:off x="721995" y="1860352"/>
            <a:ext cx="1984653" cy="248007"/>
          </a:xfrm>
          <a:prstGeom prst="rect">
            <a:avLst/>
          </a:prstGeom>
          <a:noFill/>
          <a:ln/>
        </p:spPr>
        <p:txBody>
          <a:bodyPr wrap="none" rtlCol="0" anchor="t"/>
          <a:lstStyle/>
          <a:p>
            <a:pPr marL="0" indent="0">
              <a:lnSpc>
                <a:spcPts val="1953"/>
              </a:lnSpc>
              <a:buNone/>
            </a:pPr>
            <a:r>
              <a:rPr lang="en-US" sz="3000" dirty="0">
                <a:solidFill>
                  <a:srgbClr val="2C3249"/>
                </a:solidFill>
                <a:latin typeface="Kanit" pitchFamily="34" charset="0"/>
                <a:ea typeface="Kanit" pitchFamily="34" charset="-122"/>
                <a:cs typeface="Kanit" pitchFamily="34" charset="-120"/>
              </a:rPr>
              <a:t>Wireless Connectivity</a:t>
            </a:r>
            <a:endParaRPr lang="en-US" sz="3000" dirty="0"/>
          </a:p>
        </p:txBody>
      </p:sp>
      <p:sp>
        <p:nvSpPr>
          <p:cNvPr id="8" name="Text 5"/>
          <p:cNvSpPr/>
          <p:nvPr/>
        </p:nvSpPr>
        <p:spPr>
          <a:xfrm>
            <a:off x="721995" y="2571777"/>
            <a:ext cx="5646721" cy="1778556"/>
          </a:xfrm>
          <a:prstGeom prst="rect">
            <a:avLst/>
          </a:prstGeom>
          <a:noFill/>
          <a:ln/>
        </p:spPr>
        <p:txBody>
          <a:bodyPr wrap="square" rtlCol="0" anchor="t"/>
          <a:lstStyle/>
          <a:p>
            <a:pPr marL="0" indent="0">
              <a:lnSpc>
                <a:spcPts val="2000"/>
              </a:lnSpc>
              <a:buNone/>
            </a:pPr>
            <a:r>
              <a:rPr lang="en-US" sz="2000" dirty="0">
                <a:solidFill>
                  <a:srgbClr val="2C3249"/>
                </a:solidFill>
                <a:latin typeface="Martel Sans" pitchFamily="34" charset="0"/>
                <a:ea typeface="Martel Sans" pitchFamily="34" charset="-122"/>
                <a:cs typeface="Martel Sans" pitchFamily="34" charset="-120"/>
              </a:rPr>
              <a:t>The widespread adoption of wireless technologies, such as Wi-Fi and cellular networks, has dramatically transformed the network environment, allowing users to access information and collaborate seamlessly from anywhere, without the constraints of physical wired connections.</a:t>
            </a:r>
            <a:endParaRPr lang="en-US" sz="2000" dirty="0"/>
          </a:p>
        </p:txBody>
      </p:sp>
      <p:sp>
        <p:nvSpPr>
          <p:cNvPr id="9" name="Shape 6"/>
          <p:cNvSpPr/>
          <p:nvPr/>
        </p:nvSpPr>
        <p:spPr>
          <a:xfrm>
            <a:off x="7828003" y="1483432"/>
            <a:ext cx="6385301" cy="3333361"/>
          </a:xfrm>
          <a:prstGeom prst="roundRect">
            <a:avLst>
              <a:gd name="adj" fmla="val 2717"/>
            </a:avLst>
          </a:prstGeom>
          <a:solidFill>
            <a:srgbClr val="DFECE9"/>
          </a:solidFill>
          <a:ln w="7620">
            <a:solidFill>
              <a:srgbClr val="C5D2CF"/>
            </a:solidFill>
            <a:prstDash val="solid"/>
          </a:ln>
        </p:spPr>
      </p:sp>
      <p:sp>
        <p:nvSpPr>
          <p:cNvPr id="10" name="Text 7"/>
          <p:cNvSpPr/>
          <p:nvPr/>
        </p:nvSpPr>
        <p:spPr>
          <a:xfrm>
            <a:off x="8588455" y="1653748"/>
            <a:ext cx="1984653" cy="248007"/>
          </a:xfrm>
          <a:prstGeom prst="rect">
            <a:avLst/>
          </a:prstGeom>
          <a:noFill/>
          <a:ln/>
        </p:spPr>
        <p:txBody>
          <a:bodyPr wrap="none" rtlCol="0" anchor="t"/>
          <a:lstStyle/>
          <a:p>
            <a:pPr marL="0" indent="0">
              <a:lnSpc>
                <a:spcPts val="1953"/>
              </a:lnSpc>
              <a:buNone/>
            </a:pPr>
            <a:r>
              <a:rPr lang="en-US" sz="3000" dirty="0">
                <a:solidFill>
                  <a:srgbClr val="2C3249"/>
                </a:solidFill>
                <a:latin typeface="Kanit" pitchFamily="34" charset="0"/>
                <a:ea typeface="Kanit" pitchFamily="34" charset="-122"/>
                <a:cs typeface="Kanit" pitchFamily="34" charset="-120"/>
              </a:rPr>
              <a:t>Cloud Computing</a:t>
            </a:r>
            <a:endParaRPr lang="en-US" sz="3000" dirty="0"/>
          </a:p>
        </p:txBody>
      </p:sp>
      <p:sp>
        <p:nvSpPr>
          <p:cNvPr id="11" name="Text 8"/>
          <p:cNvSpPr/>
          <p:nvPr/>
        </p:nvSpPr>
        <p:spPr>
          <a:xfrm>
            <a:off x="8418347" y="2336244"/>
            <a:ext cx="5656388" cy="1778556"/>
          </a:xfrm>
          <a:prstGeom prst="rect">
            <a:avLst/>
          </a:prstGeom>
          <a:noFill/>
          <a:ln/>
        </p:spPr>
        <p:txBody>
          <a:bodyPr wrap="square" rtlCol="0" anchor="t"/>
          <a:lstStyle/>
          <a:p>
            <a:pPr marL="0" indent="0">
              <a:lnSpc>
                <a:spcPts val="2000"/>
              </a:lnSpc>
              <a:buNone/>
            </a:pPr>
            <a:r>
              <a:rPr lang="en-US" sz="2000" dirty="0">
                <a:solidFill>
                  <a:srgbClr val="2C3249"/>
                </a:solidFill>
                <a:latin typeface="Martel Sans" pitchFamily="34" charset="0"/>
                <a:ea typeface="Martel Sans" pitchFamily="34" charset="-122"/>
                <a:cs typeface="Martel Sans" pitchFamily="34" charset="-120"/>
              </a:rPr>
              <a:t>The rise of cloud computing has revolutionized the way we store, access, and process data, enabling users to leverage remote server resources and on-demand services. This shift has led to increased flexibility, scalability, and cost-effectiveness in network-based applications and data management.</a:t>
            </a:r>
            <a:endParaRPr lang="en-US" sz="2000" dirty="0"/>
          </a:p>
        </p:txBody>
      </p:sp>
      <p:sp>
        <p:nvSpPr>
          <p:cNvPr id="12" name="Shape 9"/>
          <p:cNvSpPr/>
          <p:nvPr/>
        </p:nvSpPr>
        <p:spPr>
          <a:xfrm>
            <a:off x="555663" y="4926893"/>
            <a:ext cx="6277213" cy="2962632"/>
          </a:xfrm>
          <a:prstGeom prst="roundRect">
            <a:avLst>
              <a:gd name="adj" fmla="val 2251"/>
            </a:avLst>
          </a:prstGeom>
          <a:solidFill>
            <a:srgbClr val="DFECE9"/>
          </a:solidFill>
          <a:ln w="7620">
            <a:solidFill>
              <a:srgbClr val="C5D2CF"/>
            </a:solidFill>
            <a:prstDash val="solid"/>
          </a:ln>
        </p:spPr>
      </p:sp>
      <p:sp>
        <p:nvSpPr>
          <p:cNvPr id="13" name="Text 10"/>
          <p:cNvSpPr/>
          <p:nvPr/>
        </p:nvSpPr>
        <p:spPr>
          <a:xfrm>
            <a:off x="977004" y="5122403"/>
            <a:ext cx="1984653" cy="248007"/>
          </a:xfrm>
          <a:prstGeom prst="rect">
            <a:avLst/>
          </a:prstGeom>
          <a:noFill/>
          <a:ln/>
        </p:spPr>
        <p:txBody>
          <a:bodyPr wrap="none" rtlCol="0" anchor="t"/>
          <a:lstStyle/>
          <a:p>
            <a:pPr marL="0" indent="0">
              <a:lnSpc>
                <a:spcPts val="1953"/>
              </a:lnSpc>
              <a:buNone/>
            </a:pPr>
            <a:r>
              <a:rPr lang="en-US" sz="3000" dirty="0">
                <a:solidFill>
                  <a:srgbClr val="2C3249"/>
                </a:solidFill>
                <a:latin typeface="Kanit" pitchFamily="34" charset="0"/>
                <a:ea typeface="Kanit" pitchFamily="34" charset="-122"/>
                <a:cs typeface="Kanit" pitchFamily="34" charset="-120"/>
              </a:rPr>
              <a:t>Internet of Things (IoT)</a:t>
            </a:r>
            <a:endParaRPr lang="en-US" sz="3000" dirty="0"/>
          </a:p>
        </p:txBody>
      </p:sp>
      <p:sp>
        <p:nvSpPr>
          <p:cNvPr id="14" name="Text 11"/>
          <p:cNvSpPr/>
          <p:nvPr/>
        </p:nvSpPr>
        <p:spPr>
          <a:xfrm>
            <a:off x="721995" y="5602811"/>
            <a:ext cx="5309837" cy="2032635"/>
          </a:xfrm>
          <a:prstGeom prst="rect">
            <a:avLst/>
          </a:prstGeom>
          <a:noFill/>
          <a:ln/>
        </p:spPr>
        <p:txBody>
          <a:bodyPr wrap="square" rtlCol="0" anchor="t"/>
          <a:lstStyle/>
          <a:p>
            <a:pPr marL="0" indent="0">
              <a:lnSpc>
                <a:spcPts val="2000"/>
              </a:lnSpc>
              <a:buNone/>
            </a:pPr>
            <a:r>
              <a:rPr lang="en-US" sz="2000" dirty="0">
                <a:solidFill>
                  <a:srgbClr val="2C3249"/>
                </a:solidFill>
                <a:latin typeface="Martel Sans" pitchFamily="34" charset="0"/>
                <a:ea typeface="Martel Sans" pitchFamily="34" charset="-122"/>
                <a:cs typeface="Martel Sans" pitchFamily="34" charset="-120"/>
              </a:rPr>
              <a:t>The proliferation of the Internet of Things (IoT), where a vast array of devices and sensors are connected to the network, has transformed the way we interact with our environment. This interconnected ecosystem offers new opportunities for automation, data-driven decision-making, and the optimization of various systems and processes.</a:t>
            </a:r>
            <a:endParaRPr lang="en-US" sz="2000" dirty="0"/>
          </a:p>
        </p:txBody>
      </p:sp>
      <p:sp>
        <p:nvSpPr>
          <p:cNvPr id="15" name="Shape 12"/>
          <p:cNvSpPr/>
          <p:nvPr/>
        </p:nvSpPr>
        <p:spPr>
          <a:xfrm>
            <a:off x="7907966" y="5045137"/>
            <a:ext cx="6305338" cy="2962632"/>
          </a:xfrm>
          <a:prstGeom prst="roundRect">
            <a:avLst>
              <a:gd name="adj" fmla="val 2251"/>
            </a:avLst>
          </a:prstGeom>
          <a:solidFill>
            <a:srgbClr val="DFECE9"/>
          </a:solidFill>
          <a:ln w="7620">
            <a:solidFill>
              <a:srgbClr val="C5D2CF"/>
            </a:solidFill>
            <a:prstDash val="solid"/>
          </a:ln>
        </p:spPr>
      </p:sp>
      <p:sp>
        <p:nvSpPr>
          <p:cNvPr id="16" name="Text 13"/>
          <p:cNvSpPr/>
          <p:nvPr/>
        </p:nvSpPr>
        <p:spPr>
          <a:xfrm>
            <a:off x="8418347" y="5075967"/>
            <a:ext cx="1984653" cy="248007"/>
          </a:xfrm>
          <a:prstGeom prst="rect">
            <a:avLst/>
          </a:prstGeom>
          <a:noFill/>
          <a:ln/>
        </p:spPr>
        <p:txBody>
          <a:bodyPr wrap="none" rtlCol="0" anchor="t"/>
          <a:lstStyle/>
          <a:p>
            <a:pPr marL="0" indent="0">
              <a:lnSpc>
                <a:spcPts val="1953"/>
              </a:lnSpc>
              <a:buNone/>
            </a:pPr>
            <a:r>
              <a:rPr lang="en-US" sz="3000" dirty="0">
                <a:solidFill>
                  <a:srgbClr val="2C3249"/>
                </a:solidFill>
                <a:latin typeface="Kanit" pitchFamily="34" charset="0"/>
                <a:ea typeface="Kanit" pitchFamily="34" charset="-122"/>
                <a:cs typeface="Kanit" pitchFamily="34" charset="-120"/>
              </a:rPr>
              <a:t>Mobile Devices</a:t>
            </a:r>
            <a:endParaRPr lang="en-US" sz="3000" dirty="0"/>
          </a:p>
        </p:txBody>
      </p:sp>
      <p:sp>
        <p:nvSpPr>
          <p:cNvPr id="17" name="Text 14"/>
          <p:cNvSpPr/>
          <p:nvPr/>
        </p:nvSpPr>
        <p:spPr>
          <a:xfrm>
            <a:off x="8418347" y="5602811"/>
            <a:ext cx="5165539" cy="2286714"/>
          </a:xfrm>
          <a:prstGeom prst="rect">
            <a:avLst/>
          </a:prstGeom>
          <a:noFill/>
          <a:ln/>
        </p:spPr>
        <p:txBody>
          <a:bodyPr wrap="square" rtlCol="0" anchor="t"/>
          <a:lstStyle/>
          <a:p>
            <a:pPr marL="0" indent="0">
              <a:lnSpc>
                <a:spcPts val="2000"/>
              </a:lnSpc>
              <a:buNone/>
            </a:pPr>
            <a:r>
              <a:rPr lang="en-US" sz="2000" dirty="0">
                <a:solidFill>
                  <a:srgbClr val="2C3249"/>
                </a:solidFill>
                <a:latin typeface="Martel Sans" pitchFamily="34" charset="0"/>
                <a:ea typeface="Martel Sans" pitchFamily="34" charset="-122"/>
                <a:cs typeface="Martel Sans" pitchFamily="34" charset="-120"/>
              </a:rPr>
              <a:t>The widespread adoption of smartphones, tablets, and other mobile devices has significantly impacted the network environment, enabling users to access information, communicate, and collaborate on the go. This mobility has fostered new modes of work, learning, and entertainment, further blurring the boundaries between physical and digital spaces.</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2705100"/>
          </a:xfrm>
          <a:prstGeom prst="rect">
            <a:avLst/>
          </a:prstGeom>
        </p:spPr>
      </p:pic>
      <p:sp>
        <p:nvSpPr>
          <p:cNvPr id="5" name="Text 2"/>
          <p:cNvSpPr/>
          <p:nvPr/>
        </p:nvSpPr>
        <p:spPr>
          <a:xfrm>
            <a:off x="757357" y="3472696"/>
            <a:ext cx="8024455" cy="676275"/>
          </a:xfrm>
          <a:prstGeom prst="rect">
            <a:avLst/>
          </a:prstGeom>
          <a:noFill/>
          <a:ln/>
        </p:spPr>
        <p:txBody>
          <a:bodyPr wrap="none" rtlCol="0" anchor="t"/>
          <a:lstStyle/>
          <a:p>
            <a:pPr marL="0" indent="0">
              <a:lnSpc>
                <a:spcPts val="5325"/>
              </a:lnSpc>
              <a:buNone/>
            </a:pPr>
            <a:r>
              <a:rPr lang="en-US" sz="3000" b="1" dirty="0">
                <a:solidFill>
                  <a:srgbClr val="272D45"/>
                </a:solidFill>
                <a:latin typeface="Kanit" pitchFamily="34" charset="0"/>
                <a:ea typeface="Kanit" pitchFamily="34" charset="-122"/>
                <a:cs typeface="Kanit" pitchFamily="34" charset="-120"/>
              </a:rPr>
              <a:t>The Future of Computer Networks</a:t>
            </a:r>
            <a:endParaRPr lang="en-US" sz="3000" b="1" dirty="0"/>
          </a:p>
        </p:txBody>
      </p:sp>
      <p:sp>
        <p:nvSpPr>
          <p:cNvPr id="6" name="Shape 3"/>
          <p:cNvSpPr/>
          <p:nvPr/>
        </p:nvSpPr>
        <p:spPr>
          <a:xfrm>
            <a:off x="757357" y="4473535"/>
            <a:ext cx="13115687" cy="2988469"/>
          </a:xfrm>
          <a:prstGeom prst="roundRect">
            <a:avLst>
              <a:gd name="adj" fmla="val 3041"/>
            </a:avLst>
          </a:prstGeom>
          <a:noFill/>
          <a:ln w="7620">
            <a:solidFill>
              <a:srgbClr val="000000">
                <a:alpha val="8000"/>
              </a:srgbClr>
            </a:solidFill>
            <a:prstDash val="solid"/>
          </a:ln>
        </p:spPr>
      </p:sp>
      <p:sp>
        <p:nvSpPr>
          <p:cNvPr id="7" name="Shape 4"/>
          <p:cNvSpPr/>
          <p:nvPr/>
        </p:nvSpPr>
        <p:spPr>
          <a:xfrm>
            <a:off x="764977" y="4481155"/>
            <a:ext cx="13100447" cy="621030"/>
          </a:xfrm>
          <a:prstGeom prst="rect">
            <a:avLst/>
          </a:prstGeom>
          <a:solidFill>
            <a:srgbClr val="FFFFFF">
              <a:alpha val="4000"/>
            </a:srgbClr>
          </a:solidFill>
          <a:ln/>
        </p:spPr>
      </p:sp>
      <p:sp>
        <p:nvSpPr>
          <p:cNvPr id="8" name="Text 5"/>
          <p:cNvSpPr/>
          <p:nvPr/>
        </p:nvSpPr>
        <p:spPr>
          <a:xfrm>
            <a:off x="981551" y="4618553"/>
            <a:ext cx="2838569" cy="346234"/>
          </a:xfrm>
          <a:prstGeom prst="rect">
            <a:avLst/>
          </a:prstGeom>
          <a:noFill/>
          <a:ln/>
        </p:spPr>
        <p:txBody>
          <a:bodyPr wrap="none" rtlCol="0" anchor="t"/>
          <a:lstStyle/>
          <a:p>
            <a:pPr marL="0" indent="0">
              <a:lnSpc>
                <a:spcPts val="2726"/>
              </a:lnSpc>
              <a:buNone/>
            </a:pPr>
            <a:r>
              <a:rPr lang="en-US" sz="2000" dirty="0">
                <a:solidFill>
                  <a:srgbClr val="2C3249"/>
                </a:solidFill>
                <a:latin typeface="Martel Sans" pitchFamily="34" charset="0"/>
                <a:ea typeface="Martel Sans" pitchFamily="34" charset="-122"/>
                <a:cs typeface="Martel Sans" pitchFamily="34" charset="-120"/>
              </a:rPr>
              <a:t>Emerging Technologies</a:t>
            </a:r>
            <a:endParaRPr lang="en-US" sz="2000" dirty="0"/>
          </a:p>
        </p:txBody>
      </p:sp>
      <p:sp>
        <p:nvSpPr>
          <p:cNvPr id="9" name="Text 6"/>
          <p:cNvSpPr/>
          <p:nvPr/>
        </p:nvSpPr>
        <p:spPr>
          <a:xfrm>
            <a:off x="4260413" y="4618553"/>
            <a:ext cx="2834759" cy="346234"/>
          </a:xfrm>
          <a:prstGeom prst="rect">
            <a:avLst/>
          </a:prstGeom>
          <a:noFill/>
          <a:ln/>
        </p:spPr>
        <p:txBody>
          <a:bodyPr wrap="none" rtlCol="0" anchor="t"/>
          <a:lstStyle/>
          <a:p>
            <a:pPr marL="0" indent="0">
              <a:lnSpc>
                <a:spcPts val="2726"/>
              </a:lnSpc>
              <a:buNone/>
            </a:pPr>
            <a:r>
              <a:rPr lang="en-US" sz="2000" dirty="0">
                <a:solidFill>
                  <a:srgbClr val="2C3249"/>
                </a:solidFill>
                <a:latin typeface="Martel Sans" pitchFamily="34" charset="0"/>
                <a:ea typeface="Martel Sans" pitchFamily="34" charset="-122"/>
                <a:cs typeface="Martel Sans" pitchFamily="34" charset="-120"/>
              </a:rPr>
              <a:t>5G and 6G Wireless</a:t>
            </a:r>
            <a:endParaRPr lang="en-US" sz="2000" dirty="0"/>
          </a:p>
        </p:txBody>
      </p:sp>
      <p:sp>
        <p:nvSpPr>
          <p:cNvPr id="10" name="Text 7"/>
          <p:cNvSpPr/>
          <p:nvPr/>
        </p:nvSpPr>
        <p:spPr>
          <a:xfrm>
            <a:off x="7535466" y="4618553"/>
            <a:ext cx="2834759" cy="346234"/>
          </a:xfrm>
          <a:prstGeom prst="rect">
            <a:avLst/>
          </a:prstGeom>
          <a:noFill/>
          <a:ln/>
        </p:spPr>
        <p:txBody>
          <a:bodyPr wrap="none" rtlCol="0" anchor="t"/>
          <a:lstStyle/>
          <a:p>
            <a:pPr marL="0" indent="0">
              <a:lnSpc>
                <a:spcPts val="2726"/>
              </a:lnSpc>
              <a:buNone/>
            </a:pPr>
            <a:r>
              <a:rPr lang="en-US" sz="2000" dirty="0">
                <a:solidFill>
                  <a:srgbClr val="2C3249"/>
                </a:solidFill>
                <a:latin typeface="Martel Sans" pitchFamily="34" charset="0"/>
                <a:ea typeface="Martel Sans" pitchFamily="34" charset="-122"/>
                <a:cs typeface="Martel Sans" pitchFamily="34" charset="-120"/>
              </a:rPr>
              <a:t>Quantum Networking</a:t>
            </a:r>
            <a:endParaRPr lang="en-US" sz="2000" dirty="0"/>
          </a:p>
        </p:txBody>
      </p:sp>
      <p:sp>
        <p:nvSpPr>
          <p:cNvPr id="11" name="Text 8"/>
          <p:cNvSpPr/>
          <p:nvPr/>
        </p:nvSpPr>
        <p:spPr>
          <a:xfrm>
            <a:off x="10810518" y="4618553"/>
            <a:ext cx="2838569" cy="346234"/>
          </a:xfrm>
          <a:prstGeom prst="rect">
            <a:avLst/>
          </a:prstGeom>
          <a:noFill/>
          <a:ln/>
        </p:spPr>
        <p:txBody>
          <a:bodyPr wrap="none" rtlCol="0" anchor="t"/>
          <a:lstStyle/>
          <a:p>
            <a:pPr marL="0" indent="0">
              <a:lnSpc>
                <a:spcPts val="2726"/>
              </a:lnSpc>
              <a:buNone/>
            </a:pPr>
            <a:r>
              <a:rPr lang="en-US" sz="2000" dirty="0">
                <a:solidFill>
                  <a:srgbClr val="2C3249"/>
                </a:solidFill>
                <a:latin typeface="Martel Sans" pitchFamily="34" charset="0"/>
                <a:ea typeface="Martel Sans" pitchFamily="34" charset="-122"/>
                <a:cs typeface="Martel Sans" pitchFamily="34" charset="-120"/>
              </a:rPr>
              <a:t>Edge Computing</a:t>
            </a:r>
            <a:endParaRPr lang="en-US" sz="2000" dirty="0"/>
          </a:p>
        </p:txBody>
      </p:sp>
      <p:sp>
        <p:nvSpPr>
          <p:cNvPr id="12" name="Shape 9"/>
          <p:cNvSpPr/>
          <p:nvPr/>
        </p:nvSpPr>
        <p:spPr>
          <a:xfrm>
            <a:off x="764977" y="5102185"/>
            <a:ext cx="13100447" cy="2352199"/>
          </a:xfrm>
          <a:prstGeom prst="rect">
            <a:avLst/>
          </a:prstGeom>
          <a:solidFill>
            <a:srgbClr val="000000">
              <a:alpha val="4000"/>
            </a:srgbClr>
          </a:solidFill>
          <a:ln/>
        </p:spPr>
      </p:sp>
      <p:sp>
        <p:nvSpPr>
          <p:cNvPr id="13" name="Text 10"/>
          <p:cNvSpPr/>
          <p:nvPr/>
        </p:nvSpPr>
        <p:spPr>
          <a:xfrm>
            <a:off x="981551" y="5239583"/>
            <a:ext cx="2838569" cy="346234"/>
          </a:xfrm>
          <a:prstGeom prst="rect">
            <a:avLst/>
          </a:prstGeom>
          <a:noFill/>
          <a:ln/>
        </p:spPr>
        <p:txBody>
          <a:bodyPr wrap="none" rtlCol="0" anchor="t"/>
          <a:lstStyle/>
          <a:p>
            <a:pPr marL="0" indent="0">
              <a:lnSpc>
                <a:spcPts val="2726"/>
              </a:lnSpc>
              <a:buNone/>
            </a:pPr>
            <a:r>
              <a:rPr lang="en-US" sz="2000" dirty="0">
                <a:solidFill>
                  <a:srgbClr val="2C3249"/>
                </a:solidFill>
                <a:latin typeface="Martel Sans" pitchFamily="34" charset="0"/>
                <a:ea typeface="Martel Sans" pitchFamily="34" charset="-122"/>
                <a:cs typeface="Martel Sans" pitchFamily="34" charset="-120"/>
              </a:rPr>
              <a:t>Impact</a:t>
            </a:r>
            <a:endParaRPr lang="en-US" sz="2000" dirty="0"/>
          </a:p>
        </p:txBody>
      </p:sp>
      <p:sp>
        <p:nvSpPr>
          <p:cNvPr id="14" name="Text 11"/>
          <p:cNvSpPr/>
          <p:nvPr/>
        </p:nvSpPr>
        <p:spPr>
          <a:xfrm>
            <a:off x="4260413" y="5239583"/>
            <a:ext cx="2834759" cy="1384935"/>
          </a:xfrm>
          <a:prstGeom prst="rect">
            <a:avLst/>
          </a:prstGeom>
          <a:noFill/>
          <a:ln/>
        </p:spPr>
        <p:txBody>
          <a:bodyPr wrap="square" rtlCol="0" anchor="t"/>
          <a:lstStyle/>
          <a:p>
            <a:pPr marL="0" indent="0">
              <a:lnSpc>
                <a:spcPts val="2726"/>
              </a:lnSpc>
              <a:buNone/>
            </a:pPr>
            <a:r>
              <a:rPr lang="en-US" sz="2000" dirty="0">
                <a:solidFill>
                  <a:srgbClr val="2C3249"/>
                </a:solidFill>
                <a:latin typeface="Martel Sans" pitchFamily="34" charset="0"/>
                <a:ea typeface="Martel Sans" pitchFamily="34" charset="-122"/>
                <a:cs typeface="Martel Sans" pitchFamily="34" charset="-120"/>
              </a:rPr>
              <a:t>Faster speeds, lower latency, and increased connectivity, enabling new applications and use cases.</a:t>
            </a:r>
            <a:endParaRPr lang="en-US" sz="2000" dirty="0"/>
          </a:p>
        </p:txBody>
      </p:sp>
      <p:sp>
        <p:nvSpPr>
          <p:cNvPr id="15" name="Text 12"/>
          <p:cNvSpPr/>
          <p:nvPr/>
        </p:nvSpPr>
        <p:spPr>
          <a:xfrm>
            <a:off x="7535466" y="5239583"/>
            <a:ext cx="2834759" cy="2077403"/>
          </a:xfrm>
          <a:prstGeom prst="rect">
            <a:avLst/>
          </a:prstGeom>
          <a:noFill/>
          <a:ln/>
        </p:spPr>
        <p:txBody>
          <a:bodyPr wrap="square" rtlCol="0" anchor="t"/>
          <a:lstStyle/>
          <a:p>
            <a:pPr marL="0" indent="0">
              <a:lnSpc>
                <a:spcPts val="2726"/>
              </a:lnSpc>
              <a:buNone/>
            </a:pPr>
            <a:r>
              <a:rPr lang="en-US" sz="2000" dirty="0">
                <a:solidFill>
                  <a:srgbClr val="2C3249"/>
                </a:solidFill>
                <a:latin typeface="Martel Sans" pitchFamily="34" charset="0"/>
                <a:ea typeface="Martel Sans" pitchFamily="34" charset="-122"/>
                <a:cs typeface="Martel Sans" pitchFamily="34" charset="-120"/>
              </a:rPr>
              <a:t>Secure, ultra-fast communication and the potential for quantum-based encryption, revolutionizing network security.</a:t>
            </a:r>
            <a:endParaRPr lang="en-US" sz="2000" dirty="0"/>
          </a:p>
        </p:txBody>
      </p:sp>
      <p:sp>
        <p:nvSpPr>
          <p:cNvPr id="16" name="Text 13"/>
          <p:cNvSpPr/>
          <p:nvPr/>
        </p:nvSpPr>
        <p:spPr>
          <a:xfrm>
            <a:off x="10810518" y="5239583"/>
            <a:ext cx="2838569" cy="2077403"/>
          </a:xfrm>
          <a:prstGeom prst="rect">
            <a:avLst/>
          </a:prstGeom>
          <a:noFill/>
          <a:ln/>
        </p:spPr>
        <p:txBody>
          <a:bodyPr wrap="square" rtlCol="0" anchor="t"/>
          <a:lstStyle/>
          <a:p>
            <a:pPr marL="0" indent="0">
              <a:lnSpc>
                <a:spcPts val="2726"/>
              </a:lnSpc>
              <a:buNone/>
            </a:pPr>
            <a:r>
              <a:rPr lang="en-US" sz="2000" dirty="0">
                <a:solidFill>
                  <a:srgbClr val="2C3249"/>
                </a:solidFill>
                <a:latin typeface="Martel Sans" pitchFamily="34" charset="0"/>
                <a:ea typeface="Martel Sans" pitchFamily="34" charset="-122"/>
                <a:cs typeface="Martel Sans" pitchFamily="34" charset="-120"/>
              </a:rPr>
              <a:t>Bringing computing power and data processing closer to the source, reducing latency and improving responsiveness for real-time applications.</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17253"/>
            <a:ext cx="14630400" cy="8229600"/>
          </a:xfrm>
          <a:prstGeom prst="rect">
            <a:avLst/>
          </a:prstGeom>
          <a:solidFill>
            <a:srgbClr val="FFFFFF"/>
          </a:solidFill>
          <a:ln/>
        </p:spPr>
      </p:sp>
      <p:sp>
        <p:nvSpPr>
          <p:cNvPr id="4" name="Text 2"/>
          <p:cNvSpPr/>
          <p:nvPr/>
        </p:nvSpPr>
        <p:spPr>
          <a:xfrm>
            <a:off x="793790" y="1088350"/>
            <a:ext cx="7070765" cy="708779"/>
          </a:xfrm>
          <a:prstGeom prst="rect">
            <a:avLst/>
          </a:prstGeom>
          <a:noFill/>
          <a:ln/>
        </p:spPr>
        <p:txBody>
          <a:bodyPr wrap="none" rtlCol="0" anchor="t"/>
          <a:lstStyle/>
          <a:p>
            <a:pPr marL="0" indent="0">
              <a:lnSpc>
                <a:spcPts val="5581"/>
              </a:lnSpc>
              <a:buNone/>
            </a:pPr>
            <a:r>
              <a:rPr lang="en-US" sz="4465" dirty="0">
                <a:solidFill>
                  <a:srgbClr val="272D45"/>
                </a:solidFill>
                <a:latin typeface="Kanit" pitchFamily="34" charset="0"/>
                <a:ea typeface="Kanit" pitchFamily="34" charset="-122"/>
                <a:cs typeface="Kanit" pitchFamily="34" charset="-120"/>
              </a:rPr>
              <a:t>What a Computer Network Is</a:t>
            </a:r>
            <a:endParaRPr lang="en-US" sz="4465" dirty="0"/>
          </a:p>
        </p:txBody>
      </p:sp>
      <p:sp>
        <p:nvSpPr>
          <p:cNvPr id="6" name="Text 4"/>
          <p:cNvSpPr/>
          <p:nvPr/>
        </p:nvSpPr>
        <p:spPr>
          <a:xfrm>
            <a:off x="793790" y="2945249"/>
            <a:ext cx="10851870" cy="3991928"/>
          </a:xfrm>
          <a:prstGeom prst="rect">
            <a:avLst/>
          </a:prstGeom>
          <a:noFill/>
          <a:ln/>
        </p:spPr>
        <p:txBody>
          <a:bodyPr wrap="square" rtlCol="0" anchor="t"/>
          <a:lstStyle/>
          <a:p>
            <a:pPr marL="457200" indent="-457200">
              <a:lnSpc>
                <a:spcPts val="2858"/>
              </a:lnSpc>
              <a:buFont typeface="Arial" panose="020B0604020202020204" pitchFamily="34" charset="0"/>
              <a:buChar char="•"/>
            </a:pPr>
            <a:r>
              <a:rPr lang="en-US" sz="3000" dirty="0">
                <a:solidFill>
                  <a:srgbClr val="2C3249"/>
                </a:solidFill>
                <a:latin typeface="Martel Sans" pitchFamily="34" charset="0"/>
                <a:ea typeface="Martel Sans" pitchFamily="34" charset="-122"/>
                <a:cs typeface="Martel Sans" pitchFamily="34" charset="-120"/>
              </a:rPr>
              <a:t>A computer network is a collection </a:t>
            </a:r>
            <a:r>
              <a:rPr lang="en-US" sz="3000" dirty="0">
                <a:solidFill>
                  <a:srgbClr val="FF0000"/>
                </a:solidFill>
                <a:latin typeface="Martel Sans" pitchFamily="34" charset="0"/>
                <a:ea typeface="Martel Sans" pitchFamily="34" charset="-122"/>
                <a:cs typeface="Martel Sans" pitchFamily="34" charset="-120"/>
              </a:rPr>
              <a:t>of interconnected </a:t>
            </a:r>
            <a:r>
              <a:rPr lang="en-US" sz="3000" dirty="0">
                <a:solidFill>
                  <a:srgbClr val="2C3249"/>
                </a:solidFill>
                <a:latin typeface="Martel Sans" pitchFamily="34" charset="0"/>
                <a:ea typeface="Martel Sans" pitchFamily="34" charset="-122"/>
                <a:cs typeface="Martel Sans" pitchFamily="34" charset="-120"/>
              </a:rPr>
              <a:t>devices, such as computers, servers, and other hardware components, that </a:t>
            </a:r>
            <a:r>
              <a:rPr lang="en-US" sz="3000" dirty="0">
                <a:solidFill>
                  <a:srgbClr val="FF0000"/>
                </a:solidFill>
                <a:latin typeface="Martel Sans" pitchFamily="34" charset="0"/>
                <a:ea typeface="Martel Sans" pitchFamily="34" charset="-122"/>
                <a:cs typeface="Martel Sans" pitchFamily="34" charset="-120"/>
              </a:rPr>
              <a:t>communicate and share information</a:t>
            </a:r>
            <a:r>
              <a:rPr lang="en-US" sz="3000" dirty="0">
                <a:solidFill>
                  <a:srgbClr val="2C3249"/>
                </a:solidFill>
                <a:latin typeface="Martel Sans" pitchFamily="34" charset="0"/>
                <a:ea typeface="Martel Sans" pitchFamily="34" charset="-122"/>
                <a:cs typeface="Martel Sans" pitchFamily="34" charset="-120"/>
              </a:rPr>
              <a:t>. </a:t>
            </a:r>
          </a:p>
          <a:p>
            <a:pPr>
              <a:lnSpc>
                <a:spcPts val="2858"/>
              </a:lnSpc>
            </a:pPr>
            <a:endParaRPr lang="en-US" sz="3000" dirty="0">
              <a:solidFill>
                <a:srgbClr val="2C3249"/>
              </a:solidFill>
              <a:latin typeface="Martel Sans" pitchFamily="34" charset="0"/>
              <a:ea typeface="Martel Sans" pitchFamily="34" charset="-122"/>
              <a:cs typeface="Martel Sans" pitchFamily="34" charset="-120"/>
            </a:endParaRPr>
          </a:p>
          <a:p>
            <a:pPr marL="457200" indent="-457200">
              <a:lnSpc>
                <a:spcPts val="2858"/>
              </a:lnSpc>
              <a:buFont typeface="Arial" panose="020B0604020202020204" pitchFamily="34" charset="0"/>
              <a:buChar char="•"/>
            </a:pPr>
            <a:r>
              <a:rPr lang="en-US" sz="3000" dirty="0">
                <a:solidFill>
                  <a:srgbClr val="2C3249"/>
                </a:solidFill>
                <a:latin typeface="Martel Sans" pitchFamily="34" charset="0"/>
                <a:ea typeface="Martel Sans" pitchFamily="34" charset="-122"/>
                <a:cs typeface="Martel Sans" pitchFamily="34" charset="-120"/>
              </a:rPr>
              <a:t>These devices are linked using various communication technologies, allowing them to exchange data, share resources, and collaborate effectively.</a:t>
            </a:r>
          </a:p>
          <a:p>
            <a:pPr marL="457200" indent="-457200">
              <a:lnSpc>
                <a:spcPts val="2858"/>
              </a:lnSpc>
              <a:buFont typeface="Arial" panose="020B0604020202020204" pitchFamily="34" charset="0"/>
              <a:buChar char="•"/>
            </a:pPr>
            <a:endParaRPr lang="en-US" sz="3000" dirty="0">
              <a:solidFill>
                <a:srgbClr val="2C3249"/>
              </a:solidFill>
              <a:latin typeface="Martel Sans" pitchFamily="34" charset="0"/>
              <a:ea typeface="Martel Sans" pitchFamily="34" charset="-122"/>
            </a:endParaRPr>
          </a:p>
          <a:p>
            <a:pPr marL="457200" indent="-457200">
              <a:lnSpc>
                <a:spcPts val="2858"/>
              </a:lnSpc>
              <a:buFont typeface="Arial" panose="020B0604020202020204" pitchFamily="34" charset="0"/>
              <a:buChar char="•"/>
            </a:pPr>
            <a:r>
              <a:rPr lang="en-US" sz="3000" dirty="0">
                <a:solidFill>
                  <a:srgbClr val="2C3249"/>
                </a:solidFill>
                <a:latin typeface="Martel Sans" pitchFamily="34" charset="0"/>
                <a:ea typeface="Martel Sans" pitchFamily="34" charset="-122"/>
              </a:rPr>
              <a:t>What are some of communication technologies you know?</a:t>
            </a:r>
            <a:endParaRPr lang="en-US" sz="3000" dirty="0"/>
          </a:p>
        </p:txBody>
      </p:sp>
    </p:spTree>
    <p:extLst>
      <p:ext uri="{BB962C8B-B14F-4D97-AF65-F5344CB8AC3E}">
        <p14:creationId xmlns:p14="http://schemas.microsoft.com/office/powerpoint/2010/main" val="85049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379722" y="150316"/>
            <a:ext cx="7070765" cy="708779"/>
          </a:xfrm>
          <a:prstGeom prst="rect">
            <a:avLst/>
          </a:prstGeom>
          <a:noFill/>
          <a:ln/>
        </p:spPr>
        <p:txBody>
          <a:bodyPr wrap="none" rtlCol="0" anchor="t"/>
          <a:lstStyle/>
          <a:p>
            <a:pPr marL="0" indent="0">
              <a:lnSpc>
                <a:spcPts val="2791"/>
              </a:lnSpc>
              <a:buNone/>
            </a:pPr>
            <a:r>
              <a:rPr lang="en-US" sz="4800" dirty="0">
                <a:solidFill>
                  <a:srgbClr val="272D45"/>
                </a:solidFill>
                <a:latin typeface="Kanit" pitchFamily="34" charset="0"/>
                <a:ea typeface="Kanit" pitchFamily="34" charset="-122"/>
                <a:cs typeface="Kanit" pitchFamily="34" charset="-120"/>
              </a:rPr>
              <a:t>Purpose of Networks</a:t>
            </a:r>
          </a:p>
          <a:p>
            <a:pPr marL="0" indent="0">
              <a:lnSpc>
                <a:spcPts val="2791"/>
              </a:lnSpc>
              <a:buNone/>
            </a:pPr>
            <a:r>
              <a:rPr lang="en-US" sz="4800" dirty="0">
                <a:solidFill>
                  <a:srgbClr val="272D45"/>
                </a:solidFill>
                <a:latin typeface="Kanit" pitchFamily="34" charset="0"/>
                <a:ea typeface="Kanit" pitchFamily="34" charset="-122"/>
              </a:rPr>
              <a:t>				</a:t>
            </a:r>
            <a:r>
              <a:rPr lang="en-GB" sz="3000" i="1" dirty="0"/>
              <a:t>Why do we need a network?</a:t>
            </a:r>
            <a:endParaRPr lang="en-US" sz="3000" i="1" dirty="0"/>
          </a:p>
        </p:txBody>
      </p:sp>
      <p:sp>
        <p:nvSpPr>
          <p:cNvPr id="8" name="Text 6"/>
          <p:cNvSpPr/>
          <p:nvPr/>
        </p:nvSpPr>
        <p:spPr>
          <a:xfrm>
            <a:off x="379722" y="556679"/>
            <a:ext cx="12076981" cy="5140048"/>
          </a:xfrm>
          <a:prstGeom prst="rect">
            <a:avLst/>
          </a:prstGeom>
          <a:noFill/>
          <a:ln/>
        </p:spPr>
        <p:txBody>
          <a:bodyPr wrap="square" rtlCol="0" anchor="t"/>
          <a:lstStyle/>
          <a:p>
            <a:r>
              <a:rPr lang="en-GB" sz="2000" dirty="0"/>
              <a:t>                     </a:t>
            </a:r>
          </a:p>
          <a:p>
            <a:pPr>
              <a:buFont typeface="Arial" panose="020B0604020202020204" pitchFamily="34" charset="0"/>
              <a:buChar char="•"/>
            </a:pPr>
            <a:r>
              <a:rPr lang="en-GB" sz="2000" b="1" dirty="0"/>
              <a:t>Hardware Sharing:</a:t>
            </a:r>
            <a:endParaRPr lang="en-GB" sz="2000" dirty="0"/>
          </a:p>
          <a:p>
            <a:pPr marL="742950" lvl="1" indent="-285750">
              <a:buFont typeface="Arial" panose="020B0604020202020204" pitchFamily="34" charset="0"/>
              <a:buChar char="•"/>
            </a:pPr>
            <a:r>
              <a:rPr lang="en-GB" sz="2000" dirty="0"/>
              <a:t>Networks allow multiple devices to share hardware resources, such as printers, scanners, and storage devices, which reduces costs by eliminating the need for each device to have its own hardware.</a:t>
            </a:r>
          </a:p>
          <a:p>
            <a:pPr>
              <a:buFont typeface="Arial" panose="020B0604020202020204" pitchFamily="34" charset="0"/>
              <a:buChar char="•"/>
            </a:pPr>
            <a:r>
              <a:rPr lang="en-GB" sz="2000" b="1" dirty="0"/>
              <a:t>Software Sharing:</a:t>
            </a:r>
            <a:endParaRPr lang="en-GB" sz="2000" dirty="0"/>
          </a:p>
          <a:p>
            <a:pPr marL="742950" lvl="1" indent="-285750">
              <a:buFont typeface="Arial" panose="020B0604020202020204" pitchFamily="34" charset="0"/>
              <a:buChar char="•"/>
            </a:pPr>
            <a:r>
              <a:rPr lang="en-GB" sz="2000" dirty="0"/>
              <a:t>Users can share software applications across a network, allowing multiple users to access and use the same program simultaneously.</a:t>
            </a:r>
          </a:p>
          <a:p>
            <a:pPr>
              <a:buFont typeface="Arial" panose="020B0604020202020204" pitchFamily="34" charset="0"/>
              <a:buChar char="•"/>
            </a:pPr>
            <a:r>
              <a:rPr lang="en-GB" sz="2000" b="1" dirty="0"/>
              <a:t>File Sharing:</a:t>
            </a:r>
            <a:endParaRPr lang="en-GB" sz="2000" dirty="0"/>
          </a:p>
          <a:p>
            <a:pPr marL="742950" lvl="1" indent="-285750">
              <a:buFont typeface="Arial" panose="020B0604020202020204" pitchFamily="34" charset="0"/>
              <a:buChar char="•"/>
            </a:pPr>
            <a:r>
              <a:rPr lang="en-GB" sz="2000" dirty="0"/>
              <a:t>Networks enable users to share files and data across connected devices, facilitating easy access and collaboration on documents, spreadsheets, presentations, and other files.</a:t>
            </a:r>
          </a:p>
          <a:p>
            <a:pPr>
              <a:buFont typeface="Arial" panose="020B0604020202020204" pitchFamily="34" charset="0"/>
              <a:buChar char="•"/>
            </a:pPr>
            <a:r>
              <a:rPr lang="en-GB" sz="2000" b="1" dirty="0"/>
              <a:t>Collaborative Work:</a:t>
            </a:r>
            <a:endParaRPr lang="en-GB" sz="2000" dirty="0"/>
          </a:p>
          <a:p>
            <a:pPr marL="742950" lvl="1" indent="-285750">
              <a:buFont typeface="Arial" panose="020B0604020202020204" pitchFamily="34" charset="0"/>
              <a:buChar char="•"/>
            </a:pPr>
            <a:r>
              <a:rPr lang="en-GB" sz="2000" dirty="0"/>
              <a:t>Tools such as shared calendars, project management software, and collaborative platforms (e.g., Google Workspace, Microsoft Teams) allow teams to work together more effectively, regardless of their physical location.</a:t>
            </a:r>
          </a:p>
          <a:p>
            <a:pPr>
              <a:buFont typeface="Arial" panose="020B0604020202020204" pitchFamily="34" charset="0"/>
              <a:buChar char="•"/>
            </a:pPr>
            <a:r>
              <a:rPr lang="en-GB" sz="2000" b="1" dirty="0"/>
              <a:t>Centralized Data Storage:</a:t>
            </a:r>
            <a:endParaRPr lang="en-GB" sz="2000" dirty="0"/>
          </a:p>
          <a:p>
            <a:pPr marL="742950" lvl="1" indent="-285750">
              <a:buFont typeface="Arial" panose="020B0604020202020204" pitchFamily="34" charset="0"/>
              <a:buChar char="•"/>
            </a:pPr>
            <a:r>
              <a:rPr lang="en-GB" sz="2000" dirty="0"/>
              <a:t>Networks allow for centralized storage of data, which simplifies data management, backup, and security. This ensures that data is consistently available to authorized users.</a:t>
            </a:r>
          </a:p>
          <a:p>
            <a:pPr>
              <a:buFont typeface="Arial" panose="020B0604020202020204" pitchFamily="34" charset="0"/>
              <a:buChar char="•"/>
            </a:pPr>
            <a:r>
              <a:rPr lang="en-GB" sz="2000" b="1" dirty="0"/>
              <a:t>Easy Expansion:</a:t>
            </a:r>
            <a:endParaRPr lang="en-GB" sz="2000" dirty="0"/>
          </a:p>
          <a:p>
            <a:pPr marL="742950" lvl="1" indent="-285750">
              <a:buFont typeface="Arial" panose="020B0604020202020204" pitchFamily="34" charset="0"/>
              <a:buChar char="•"/>
            </a:pPr>
            <a:r>
              <a:rPr lang="en-GB" sz="2000" dirty="0"/>
              <a:t>Networks can be easily scaled to include more devices or users as an organization grows, without the need for major infrastructure changes.</a:t>
            </a:r>
          </a:p>
          <a:p>
            <a:pPr>
              <a:buFont typeface="Arial" panose="020B0604020202020204" pitchFamily="34" charset="0"/>
              <a:buChar char="•"/>
            </a:pPr>
            <a:r>
              <a:rPr lang="en-GB" sz="2000" b="1" dirty="0"/>
              <a:t>Remote Access:</a:t>
            </a:r>
            <a:endParaRPr lang="en-GB" sz="2000" dirty="0"/>
          </a:p>
          <a:p>
            <a:pPr marL="742950" lvl="1" indent="-285750">
              <a:buFont typeface="Arial" panose="020B0604020202020204" pitchFamily="34" charset="0"/>
              <a:buChar char="•"/>
            </a:pPr>
            <a:r>
              <a:rPr lang="en-GB" sz="2000" dirty="0"/>
              <a:t>Networks allow users to access resources and data from remote locations, providing flexibility in how and where people work.</a:t>
            </a:r>
          </a:p>
          <a:p>
            <a:pPr>
              <a:buFont typeface="Arial" panose="020B0604020202020204" pitchFamily="34" charset="0"/>
              <a:buChar char="•"/>
            </a:pPr>
            <a:r>
              <a:rPr lang="en-GB" sz="2000" b="1" dirty="0"/>
              <a:t>Redundancy and Failover:</a:t>
            </a:r>
            <a:endParaRPr lang="en-GB" sz="2000" dirty="0"/>
          </a:p>
          <a:p>
            <a:pPr marL="742950" lvl="1" indent="-285750">
              <a:buFont typeface="Arial" panose="020B0604020202020204" pitchFamily="34" charset="0"/>
              <a:buChar char="•"/>
            </a:pPr>
            <a:r>
              <a:rPr lang="en-GB" sz="2000" dirty="0"/>
              <a:t>Networks can be designed with redundancy and failover mechanisms to ensure continuous operation even in the event of hardware or software failures.</a:t>
            </a:r>
          </a:p>
          <a:p>
            <a:pPr marL="0" indent="0">
              <a:lnSpc>
                <a:spcPts val="2858"/>
              </a:lnSpc>
              <a:buNone/>
            </a:pP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793790" y="1088350"/>
            <a:ext cx="7070765" cy="708779"/>
          </a:xfrm>
          <a:prstGeom prst="rect">
            <a:avLst/>
          </a:prstGeom>
          <a:noFill/>
          <a:ln/>
        </p:spPr>
        <p:txBody>
          <a:bodyPr wrap="none" rtlCol="0" anchor="t"/>
          <a:lstStyle/>
          <a:p>
            <a:pPr marL="0" indent="0">
              <a:lnSpc>
                <a:spcPts val="5581"/>
              </a:lnSpc>
              <a:buNone/>
            </a:pPr>
            <a:r>
              <a:rPr lang="en-US" sz="4465" dirty="0">
                <a:solidFill>
                  <a:srgbClr val="272D45"/>
                </a:solidFill>
                <a:latin typeface="Kanit" pitchFamily="34" charset="0"/>
                <a:ea typeface="Kanit" pitchFamily="34" charset="-122"/>
                <a:cs typeface="Kanit" pitchFamily="34" charset="-120"/>
              </a:rPr>
              <a:t>Benefits of Computer Networks</a:t>
            </a:r>
          </a:p>
          <a:p>
            <a:pPr marL="0" indent="0">
              <a:lnSpc>
                <a:spcPts val="5581"/>
              </a:lnSpc>
              <a:buNone/>
            </a:pPr>
            <a:r>
              <a:rPr lang="en-US" sz="4465" dirty="0">
                <a:solidFill>
                  <a:srgbClr val="272D45"/>
                </a:solidFill>
                <a:latin typeface="Kanit" pitchFamily="34" charset="0"/>
                <a:ea typeface="Kanit" pitchFamily="34" charset="-122"/>
              </a:rPr>
              <a:t>			</a:t>
            </a:r>
            <a:r>
              <a:rPr lang="en-GB" sz="3000" i="1" dirty="0"/>
              <a:t>What do we gain from having a network</a:t>
            </a:r>
            <a:r>
              <a:rPr lang="en-GB" sz="4800" i="1" dirty="0"/>
              <a:t>?</a:t>
            </a:r>
            <a:endParaRPr lang="en-US" sz="4465" dirty="0"/>
          </a:p>
        </p:txBody>
      </p:sp>
      <p:sp>
        <p:nvSpPr>
          <p:cNvPr id="10" name="Text 8"/>
          <p:cNvSpPr/>
          <p:nvPr/>
        </p:nvSpPr>
        <p:spPr>
          <a:xfrm>
            <a:off x="2621094" y="7551469"/>
            <a:ext cx="11917866" cy="3314083"/>
          </a:xfrm>
          <a:prstGeom prst="rect">
            <a:avLst/>
          </a:prstGeom>
          <a:noFill/>
          <a:ln/>
        </p:spPr>
        <p:txBody>
          <a:bodyPr wrap="square" rtlCol="0" anchor="t"/>
          <a:lstStyle/>
          <a:p>
            <a:pPr marL="0" indent="0">
              <a:lnSpc>
                <a:spcPts val="2858"/>
              </a:lnSpc>
              <a:buNone/>
            </a:pPr>
            <a:endParaRPr lang="en-US" sz="1786" dirty="0"/>
          </a:p>
        </p:txBody>
      </p:sp>
      <p:sp>
        <p:nvSpPr>
          <p:cNvPr id="14" name="Rectangle 3">
            <a:extLst>
              <a:ext uri="{FF2B5EF4-FFF2-40B4-BE49-F238E27FC236}">
                <a16:creationId xmlns:a16="http://schemas.microsoft.com/office/drawing/2014/main" id="{2C3EEA99-4AC6-3207-6C1D-3AB0FB70FB80}"/>
              </a:ext>
            </a:extLst>
          </p:cNvPr>
          <p:cNvSpPr>
            <a:spLocks noChangeArrowheads="1"/>
          </p:cNvSpPr>
          <p:nvPr/>
        </p:nvSpPr>
        <p:spPr bwMode="auto">
          <a:xfrm>
            <a:off x="1018077" y="2842488"/>
            <a:ext cx="11917866"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DK" altLang="en-DK" sz="3000" b="1" i="0" u="none" strike="noStrike" cap="none" normalizeH="0" baseline="0" dirty="0">
                <a:ln>
                  <a:noFill/>
                </a:ln>
                <a:solidFill>
                  <a:schemeClr val="tx1"/>
                </a:solidFill>
                <a:effectLst/>
                <a:latin typeface="Arial" panose="020B0604020202020204" pitchFamily="34" charset="0"/>
              </a:rPr>
              <a:t>Cost Savings</a:t>
            </a:r>
            <a:r>
              <a:rPr kumimoji="0" lang="en-DK" altLang="en-DK" sz="3000" b="0" i="0" u="none" strike="noStrike" cap="none" normalizeH="0" baseline="0" dirty="0">
                <a:ln>
                  <a:noFill/>
                </a:ln>
                <a:solidFill>
                  <a:schemeClr val="tx1"/>
                </a:solidFill>
                <a:effectLst/>
                <a:latin typeface="Arial" panose="020B0604020202020204" pitchFamily="34" charset="0"/>
              </a:rPr>
              <a:t>: Sharing resources like printers or storage devices over a network reduces the need for duplicate hardware, lowering costs.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DK" altLang="en-DK" sz="3000" b="1" i="0" u="none" strike="noStrike" cap="none" normalizeH="0" baseline="0" dirty="0">
                <a:ln>
                  <a:noFill/>
                </a:ln>
                <a:solidFill>
                  <a:schemeClr val="tx1"/>
                </a:solidFill>
                <a:effectLst/>
                <a:latin typeface="Arial" panose="020B0604020202020204" pitchFamily="34" charset="0"/>
              </a:rPr>
              <a:t>Efficiency</a:t>
            </a:r>
            <a:r>
              <a:rPr kumimoji="0" lang="en-DK" altLang="en-DK" sz="3000" b="0" i="0" u="none" strike="noStrike" cap="none" normalizeH="0" baseline="0" dirty="0">
                <a:ln>
                  <a:noFill/>
                </a:ln>
                <a:solidFill>
                  <a:schemeClr val="tx1"/>
                </a:solidFill>
                <a:effectLst/>
                <a:latin typeface="Arial" panose="020B0604020202020204" pitchFamily="34" charset="0"/>
              </a:rPr>
              <a:t>: Networks improve efficiency by allowing quick access to data and resources, reducing the time and effort needed for tasks.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DK" altLang="en-DK" sz="3000" b="1" i="0" u="none" strike="noStrike" cap="none" normalizeH="0" baseline="0" dirty="0">
                <a:ln>
                  <a:noFill/>
                </a:ln>
                <a:solidFill>
                  <a:schemeClr val="tx1"/>
                </a:solidFill>
                <a:effectLst/>
                <a:latin typeface="Arial" panose="020B0604020202020204" pitchFamily="34" charset="0"/>
              </a:rPr>
              <a:t>Scalability</a:t>
            </a:r>
            <a:r>
              <a:rPr kumimoji="0" lang="en-DK" altLang="en-DK" sz="3000" b="0" i="0" u="none" strike="noStrike" cap="none" normalizeH="0" baseline="0" dirty="0">
                <a:ln>
                  <a:noFill/>
                </a:ln>
                <a:solidFill>
                  <a:schemeClr val="tx1"/>
                </a:solidFill>
                <a:effectLst/>
                <a:latin typeface="Arial" panose="020B0604020202020204" pitchFamily="34" charset="0"/>
              </a:rPr>
              <a:t>: Networks allow easy addition of new devices and users, making it easier to scale operations.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DK" altLang="en-DK" sz="3000" b="1" i="0" u="none" strike="noStrike" cap="none" normalizeH="0" baseline="0" dirty="0">
                <a:ln>
                  <a:noFill/>
                </a:ln>
                <a:solidFill>
                  <a:schemeClr val="tx1"/>
                </a:solidFill>
                <a:effectLst/>
                <a:latin typeface="Arial" panose="020B0604020202020204" pitchFamily="34" charset="0"/>
              </a:rPr>
              <a:t>Flexibility</a:t>
            </a:r>
            <a:r>
              <a:rPr kumimoji="0" lang="en-DK" altLang="en-DK" sz="3000" b="0" i="0" u="none" strike="noStrike" cap="none" normalizeH="0" baseline="0" dirty="0">
                <a:ln>
                  <a:noFill/>
                </a:ln>
                <a:solidFill>
                  <a:schemeClr val="tx1"/>
                </a:solidFill>
                <a:effectLst/>
                <a:latin typeface="Arial" panose="020B0604020202020204" pitchFamily="34" charset="0"/>
              </a:rPr>
              <a:t>: Networks provide flexibility in how and where work is done, such as enabling remote work or accessing resources from different locations. </a:t>
            </a:r>
          </a:p>
        </p:txBody>
      </p:sp>
    </p:spTree>
    <p:extLst>
      <p:ext uri="{BB962C8B-B14F-4D97-AF65-F5344CB8AC3E}">
        <p14:creationId xmlns:p14="http://schemas.microsoft.com/office/powerpoint/2010/main" val="2109875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17253"/>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066115" y="1515189"/>
            <a:ext cx="4741783" cy="517565"/>
          </a:xfrm>
          <a:prstGeom prst="rect">
            <a:avLst/>
          </a:prstGeom>
          <a:noFill/>
          <a:ln/>
        </p:spPr>
        <p:txBody>
          <a:bodyPr wrap="none" rtlCol="0" anchor="t"/>
          <a:lstStyle/>
          <a:p>
            <a:pPr marL="0" indent="0">
              <a:lnSpc>
                <a:spcPts val="4076"/>
              </a:lnSpc>
              <a:buNone/>
            </a:pPr>
            <a:r>
              <a:rPr lang="en-US" sz="3261" dirty="0">
                <a:solidFill>
                  <a:srgbClr val="272D45"/>
                </a:solidFill>
                <a:latin typeface="Kanit" pitchFamily="34" charset="0"/>
                <a:ea typeface="Kanit" pitchFamily="34" charset="-122"/>
                <a:cs typeface="Kanit" pitchFamily="34" charset="-120"/>
              </a:rPr>
              <a:t>Components of a Network</a:t>
            </a:r>
            <a:endParaRPr lang="en-US" sz="3261" dirty="0"/>
          </a:p>
        </p:txBody>
      </p:sp>
      <p:sp>
        <p:nvSpPr>
          <p:cNvPr id="6" name="Shape 3"/>
          <p:cNvSpPr/>
          <p:nvPr/>
        </p:nvSpPr>
        <p:spPr>
          <a:xfrm>
            <a:off x="6066115" y="2467451"/>
            <a:ext cx="372666" cy="372666"/>
          </a:xfrm>
          <a:prstGeom prst="roundRect">
            <a:avLst>
              <a:gd name="adj" fmla="val 18667"/>
            </a:avLst>
          </a:prstGeom>
          <a:solidFill>
            <a:srgbClr val="DFECE9"/>
          </a:solidFill>
          <a:ln w="7620">
            <a:solidFill>
              <a:srgbClr val="C5D2CF"/>
            </a:solidFill>
            <a:prstDash val="solid"/>
          </a:ln>
        </p:spPr>
      </p:sp>
      <p:sp>
        <p:nvSpPr>
          <p:cNvPr id="7" name="Text 4"/>
          <p:cNvSpPr/>
          <p:nvPr/>
        </p:nvSpPr>
        <p:spPr>
          <a:xfrm>
            <a:off x="6214586" y="2529483"/>
            <a:ext cx="75605" cy="248483"/>
          </a:xfrm>
          <a:prstGeom prst="rect">
            <a:avLst/>
          </a:prstGeom>
          <a:noFill/>
          <a:ln/>
        </p:spPr>
        <p:txBody>
          <a:bodyPr wrap="none" rtlCol="0" anchor="t"/>
          <a:lstStyle/>
          <a:p>
            <a:pPr marL="0" indent="0" algn="ctr">
              <a:lnSpc>
                <a:spcPts val="1956"/>
              </a:lnSpc>
              <a:buNone/>
            </a:pPr>
            <a:r>
              <a:rPr lang="en-US" sz="1956" dirty="0">
                <a:solidFill>
                  <a:srgbClr val="2C3249"/>
                </a:solidFill>
                <a:latin typeface="Kanit" pitchFamily="34" charset="0"/>
                <a:ea typeface="Kanit" pitchFamily="34" charset="-122"/>
                <a:cs typeface="Kanit" pitchFamily="34" charset="-120"/>
              </a:rPr>
              <a:t>1</a:t>
            </a:r>
            <a:endParaRPr lang="en-US" sz="1956" dirty="0"/>
          </a:p>
        </p:txBody>
      </p:sp>
      <p:sp>
        <p:nvSpPr>
          <p:cNvPr id="8" name="Text 5"/>
          <p:cNvSpPr/>
          <p:nvPr/>
        </p:nvSpPr>
        <p:spPr>
          <a:xfrm>
            <a:off x="6604397" y="2467451"/>
            <a:ext cx="2070378" cy="258723"/>
          </a:xfrm>
          <a:prstGeom prst="rect">
            <a:avLst/>
          </a:prstGeom>
          <a:noFill/>
          <a:ln/>
        </p:spPr>
        <p:txBody>
          <a:bodyPr wrap="none" rtlCol="0" anchor="t"/>
          <a:lstStyle/>
          <a:p>
            <a:pPr marL="0" indent="0">
              <a:lnSpc>
                <a:spcPts val="2038"/>
              </a:lnSpc>
              <a:buNone/>
            </a:pPr>
            <a:r>
              <a:rPr lang="en-US" sz="1630" dirty="0">
                <a:solidFill>
                  <a:srgbClr val="2C3249"/>
                </a:solidFill>
                <a:latin typeface="Kanit" pitchFamily="34" charset="0"/>
                <a:ea typeface="Kanit" pitchFamily="34" charset="-122"/>
                <a:cs typeface="Kanit" pitchFamily="34" charset="-120"/>
              </a:rPr>
              <a:t>Hardware</a:t>
            </a:r>
            <a:endParaRPr lang="en-US" sz="1630" dirty="0"/>
          </a:p>
        </p:txBody>
      </p:sp>
      <p:sp>
        <p:nvSpPr>
          <p:cNvPr id="9" name="Text 6"/>
          <p:cNvSpPr/>
          <p:nvPr/>
        </p:nvSpPr>
        <p:spPr>
          <a:xfrm>
            <a:off x="6604397" y="2825472"/>
            <a:ext cx="3371255" cy="1589484"/>
          </a:xfrm>
          <a:prstGeom prst="rect">
            <a:avLst/>
          </a:prstGeom>
          <a:noFill/>
          <a:ln/>
        </p:spPr>
        <p:txBody>
          <a:bodyPr wrap="square" rtlCol="0" anchor="t"/>
          <a:lstStyle/>
          <a:p>
            <a:pPr marL="0" indent="0">
              <a:lnSpc>
                <a:spcPts val="2087"/>
              </a:lnSpc>
              <a:buNone/>
            </a:pPr>
            <a:r>
              <a:rPr lang="en-US" sz="1304" dirty="0">
                <a:solidFill>
                  <a:srgbClr val="2C3249"/>
                </a:solidFill>
                <a:latin typeface="Martel Sans" pitchFamily="34" charset="0"/>
                <a:ea typeface="Martel Sans" pitchFamily="34" charset="-122"/>
                <a:cs typeface="Martel Sans" pitchFamily="34" charset="-120"/>
              </a:rPr>
              <a:t>The physical components of a network, such as computers, servers, routers, switches, and cables, form the backbone of the system. These hardware elements enable the transfer of data and ensure seamless connectivity between devices.</a:t>
            </a:r>
            <a:endParaRPr lang="en-US" sz="1304" dirty="0"/>
          </a:p>
        </p:txBody>
      </p:sp>
      <p:sp>
        <p:nvSpPr>
          <p:cNvPr id="10" name="Shape 7"/>
          <p:cNvSpPr/>
          <p:nvPr/>
        </p:nvSpPr>
        <p:spPr>
          <a:xfrm>
            <a:off x="10141268" y="2467451"/>
            <a:ext cx="372666" cy="372666"/>
          </a:xfrm>
          <a:prstGeom prst="roundRect">
            <a:avLst>
              <a:gd name="adj" fmla="val 18667"/>
            </a:avLst>
          </a:prstGeom>
          <a:solidFill>
            <a:srgbClr val="DFECE9"/>
          </a:solidFill>
          <a:ln w="7620">
            <a:solidFill>
              <a:srgbClr val="C5D2CF"/>
            </a:solidFill>
            <a:prstDash val="solid"/>
          </a:ln>
        </p:spPr>
      </p:sp>
      <p:sp>
        <p:nvSpPr>
          <p:cNvPr id="11" name="Text 8"/>
          <p:cNvSpPr/>
          <p:nvPr/>
        </p:nvSpPr>
        <p:spPr>
          <a:xfrm>
            <a:off x="10264735" y="2529483"/>
            <a:ext cx="125730" cy="248483"/>
          </a:xfrm>
          <a:prstGeom prst="rect">
            <a:avLst/>
          </a:prstGeom>
          <a:noFill/>
          <a:ln/>
        </p:spPr>
        <p:txBody>
          <a:bodyPr wrap="none" rtlCol="0" anchor="t"/>
          <a:lstStyle/>
          <a:p>
            <a:pPr marL="0" indent="0" algn="ctr">
              <a:lnSpc>
                <a:spcPts val="1956"/>
              </a:lnSpc>
              <a:buNone/>
            </a:pPr>
            <a:r>
              <a:rPr lang="en-US" sz="1956" dirty="0">
                <a:solidFill>
                  <a:srgbClr val="2C3249"/>
                </a:solidFill>
                <a:latin typeface="Kanit" pitchFamily="34" charset="0"/>
                <a:ea typeface="Kanit" pitchFamily="34" charset="-122"/>
                <a:cs typeface="Kanit" pitchFamily="34" charset="-120"/>
              </a:rPr>
              <a:t>2</a:t>
            </a:r>
            <a:endParaRPr lang="en-US" sz="1956" dirty="0"/>
          </a:p>
        </p:txBody>
      </p:sp>
      <p:sp>
        <p:nvSpPr>
          <p:cNvPr id="12" name="Text 9"/>
          <p:cNvSpPr/>
          <p:nvPr/>
        </p:nvSpPr>
        <p:spPr>
          <a:xfrm>
            <a:off x="10679549" y="2467451"/>
            <a:ext cx="2070378" cy="258723"/>
          </a:xfrm>
          <a:prstGeom prst="rect">
            <a:avLst/>
          </a:prstGeom>
          <a:noFill/>
          <a:ln/>
        </p:spPr>
        <p:txBody>
          <a:bodyPr wrap="none" rtlCol="0" anchor="t"/>
          <a:lstStyle/>
          <a:p>
            <a:pPr marL="0" indent="0">
              <a:lnSpc>
                <a:spcPts val="2038"/>
              </a:lnSpc>
              <a:buNone/>
            </a:pPr>
            <a:r>
              <a:rPr lang="en-US" sz="1630" dirty="0">
                <a:solidFill>
                  <a:srgbClr val="2C3249"/>
                </a:solidFill>
                <a:latin typeface="Kanit" pitchFamily="34" charset="0"/>
                <a:ea typeface="Kanit" pitchFamily="34" charset="-122"/>
                <a:cs typeface="Kanit" pitchFamily="34" charset="-120"/>
              </a:rPr>
              <a:t>Software</a:t>
            </a:r>
            <a:endParaRPr lang="en-US" sz="1630" dirty="0"/>
          </a:p>
        </p:txBody>
      </p:sp>
      <p:sp>
        <p:nvSpPr>
          <p:cNvPr id="13" name="Text 10"/>
          <p:cNvSpPr/>
          <p:nvPr/>
        </p:nvSpPr>
        <p:spPr>
          <a:xfrm>
            <a:off x="10679549" y="2825472"/>
            <a:ext cx="3371255" cy="1589484"/>
          </a:xfrm>
          <a:prstGeom prst="rect">
            <a:avLst/>
          </a:prstGeom>
          <a:noFill/>
          <a:ln/>
        </p:spPr>
        <p:txBody>
          <a:bodyPr wrap="square" rtlCol="0" anchor="t"/>
          <a:lstStyle/>
          <a:p>
            <a:pPr marL="0" indent="0">
              <a:lnSpc>
                <a:spcPts val="2087"/>
              </a:lnSpc>
              <a:buNone/>
            </a:pPr>
            <a:r>
              <a:rPr lang="en-US" sz="1304" dirty="0">
                <a:solidFill>
                  <a:srgbClr val="2C3249"/>
                </a:solidFill>
                <a:latin typeface="Martel Sans" pitchFamily="34" charset="0"/>
                <a:ea typeface="Martel Sans" pitchFamily="34" charset="-122"/>
                <a:cs typeface="Martel Sans" pitchFamily="34" charset="-120"/>
              </a:rPr>
              <a:t>Network software, including operating systems, network management tools, and communication protocols, provides the necessary functionality and control mechanisms to facilitate data exchange and network operations.</a:t>
            </a:r>
            <a:endParaRPr lang="en-US" sz="1304" dirty="0"/>
          </a:p>
        </p:txBody>
      </p:sp>
      <p:sp>
        <p:nvSpPr>
          <p:cNvPr id="14" name="Shape 11"/>
          <p:cNvSpPr/>
          <p:nvPr/>
        </p:nvSpPr>
        <p:spPr>
          <a:xfrm>
            <a:off x="6066115" y="4766905"/>
            <a:ext cx="372666" cy="372666"/>
          </a:xfrm>
          <a:prstGeom prst="roundRect">
            <a:avLst>
              <a:gd name="adj" fmla="val 18667"/>
            </a:avLst>
          </a:prstGeom>
          <a:solidFill>
            <a:srgbClr val="DFECE9"/>
          </a:solidFill>
          <a:ln w="7620">
            <a:solidFill>
              <a:srgbClr val="C5D2CF"/>
            </a:solidFill>
            <a:prstDash val="solid"/>
          </a:ln>
        </p:spPr>
      </p:sp>
      <p:sp>
        <p:nvSpPr>
          <p:cNvPr id="15" name="Text 12"/>
          <p:cNvSpPr/>
          <p:nvPr/>
        </p:nvSpPr>
        <p:spPr>
          <a:xfrm>
            <a:off x="6188512" y="4828937"/>
            <a:ext cx="127754" cy="248483"/>
          </a:xfrm>
          <a:prstGeom prst="rect">
            <a:avLst/>
          </a:prstGeom>
          <a:noFill/>
          <a:ln/>
        </p:spPr>
        <p:txBody>
          <a:bodyPr wrap="none" rtlCol="0" anchor="t"/>
          <a:lstStyle/>
          <a:p>
            <a:pPr marL="0" indent="0" algn="ctr">
              <a:lnSpc>
                <a:spcPts val="1956"/>
              </a:lnSpc>
              <a:buNone/>
            </a:pPr>
            <a:r>
              <a:rPr lang="en-US" sz="1956" dirty="0">
                <a:solidFill>
                  <a:srgbClr val="2C3249"/>
                </a:solidFill>
                <a:latin typeface="Kanit" pitchFamily="34" charset="0"/>
                <a:ea typeface="Kanit" pitchFamily="34" charset="-122"/>
                <a:cs typeface="Kanit" pitchFamily="34" charset="-120"/>
              </a:rPr>
              <a:t>3</a:t>
            </a:r>
            <a:endParaRPr lang="en-US" sz="1956" dirty="0"/>
          </a:p>
        </p:txBody>
      </p:sp>
      <p:sp>
        <p:nvSpPr>
          <p:cNvPr id="16" name="Text 13"/>
          <p:cNvSpPr/>
          <p:nvPr/>
        </p:nvSpPr>
        <p:spPr>
          <a:xfrm>
            <a:off x="6604397" y="4766905"/>
            <a:ext cx="2070378" cy="258723"/>
          </a:xfrm>
          <a:prstGeom prst="rect">
            <a:avLst/>
          </a:prstGeom>
          <a:noFill/>
          <a:ln/>
        </p:spPr>
        <p:txBody>
          <a:bodyPr wrap="none" rtlCol="0" anchor="t"/>
          <a:lstStyle/>
          <a:p>
            <a:pPr marL="0" indent="0">
              <a:lnSpc>
                <a:spcPts val="2038"/>
              </a:lnSpc>
              <a:buNone/>
            </a:pPr>
            <a:r>
              <a:rPr lang="en-US" sz="1630" dirty="0">
                <a:solidFill>
                  <a:srgbClr val="2C3249"/>
                </a:solidFill>
                <a:latin typeface="Kanit" pitchFamily="34" charset="0"/>
                <a:ea typeface="Kanit" pitchFamily="34" charset="-122"/>
                <a:cs typeface="Kanit" pitchFamily="34" charset="-120"/>
              </a:rPr>
              <a:t>Protocols</a:t>
            </a:r>
            <a:endParaRPr lang="en-US" sz="1630" dirty="0"/>
          </a:p>
        </p:txBody>
      </p:sp>
      <p:sp>
        <p:nvSpPr>
          <p:cNvPr id="17" name="Text 14"/>
          <p:cNvSpPr/>
          <p:nvPr/>
        </p:nvSpPr>
        <p:spPr>
          <a:xfrm>
            <a:off x="6604397" y="5124926"/>
            <a:ext cx="3371255" cy="1589484"/>
          </a:xfrm>
          <a:prstGeom prst="rect">
            <a:avLst/>
          </a:prstGeom>
          <a:noFill/>
          <a:ln/>
        </p:spPr>
        <p:txBody>
          <a:bodyPr wrap="square" rtlCol="0" anchor="t"/>
          <a:lstStyle/>
          <a:p>
            <a:pPr marL="0" indent="0">
              <a:lnSpc>
                <a:spcPts val="2087"/>
              </a:lnSpc>
              <a:buNone/>
            </a:pPr>
            <a:r>
              <a:rPr lang="en-US" sz="1304" dirty="0">
                <a:solidFill>
                  <a:srgbClr val="2C3249"/>
                </a:solidFill>
                <a:latin typeface="Martel Sans" pitchFamily="34" charset="0"/>
                <a:ea typeface="Martel Sans" pitchFamily="34" charset="-122"/>
                <a:cs typeface="Martel Sans" pitchFamily="34" charset="-120"/>
              </a:rPr>
              <a:t>Network protocols, such as TCP/IP, Ethernet, and Wi-Fi, define the rules and standards that govern how devices communicate with each other, ensuring the reliable and efficient transmission of data across the network.</a:t>
            </a:r>
            <a:endParaRPr lang="en-US" sz="1304" dirty="0"/>
          </a:p>
        </p:txBody>
      </p:sp>
      <p:sp>
        <p:nvSpPr>
          <p:cNvPr id="18" name="Shape 15"/>
          <p:cNvSpPr/>
          <p:nvPr/>
        </p:nvSpPr>
        <p:spPr>
          <a:xfrm>
            <a:off x="10141268" y="4766905"/>
            <a:ext cx="372666" cy="372666"/>
          </a:xfrm>
          <a:prstGeom prst="roundRect">
            <a:avLst>
              <a:gd name="adj" fmla="val 18667"/>
            </a:avLst>
          </a:prstGeom>
          <a:solidFill>
            <a:srgbClr val="DFECE9"/>
          </a:solidFill>
          <a:ln w="7620">
            <a:solidFill>
              <a:srgbClr val="C5D2CF"/>
            </a:solidFill>
            <a:prstDash val="solid"/>
          </a:ln>
        </p:spPr>
      </p:sp>
      <p:sp>
        <p:nvSpPr>
          <p:cNvPr id="19" name="Text 16"/>
          <p:cNvSpPr/>
          <p:nvPr/>
        </p:nvSpPr>
        <p:spPr>
          <a:xfrm>
            <a:off x="10260330" y="4828937"/>
            <a:ext cx="134422" cy="248483"/>
          </a:xfrm>
          <a:prstGeom prst="rect">
            <a:avLst/>
          </a:prstGeom>
          <a:noFill/>
          <a:ln/>
        </p:spPr>
        <p:txBody>
          <a:bodyPr wrap="none" rtlCol="0" anchor="t"/>
          <a:lstStyle/>
          <a:p>
            <a:pPr marL="0" indent="0" algn="ctr">
              <a:lnSpc>
                <a:spcPts val="1956"/>
              </a:lnSpc>
              <a:buNone/>
            </a:pPr>
            <a:r>
              <a:rPr lang="en-US" sz="1956" dirty="0">
                <a:solidFill>
                  <a:srgbClr val="2C3249"/>
                </a:solidFill>
                <a:latin typeface="Kanit" pitchFamily="34" charset="0"/>
                <a:ea typeface="Kanit" pitchFamily="34" charset="-122"/>
                <a:cs typeface="Kanit" pitchFamily="34" charset="-120"/>
              </a:rPr>
              <a:t>4</a:t>
            </a:r>
            <a:endParaRPr lang="en-US" sz="1956" dirty="0"/>
          </a:p>
        </p:txBody>
      </p:sp>
      <p:sp>
        <p:nvSpPr>
          <p:cNvPr id="20" name="Text 17"/>
          <p:cNvSpPr/>
          <p:nvPr/>
        </p:nvSpPr>
        <p:spPr>
          <a:xfrm>
            <a:off x="10679549" y="4766905"/>
            <a:ext cx="2070378" cy="258723"/>
          </a:xfrm>
          <a:prstGeom prst="rect">
            <a:avLst/>
          </a:prstGeom>
          <a:noFill/>
          <a:ln/>
        </p:spPr>
        <p:txBody>
          <a:bodyPr wrap="none" rtlCol="0" anchor="t"/>
          <a:lstStyle/>
          <a:p>
            <a:pPr marL="0" indent="0">
              <a:lnSpc>
                <a:spcPts val="2038"/>
              </a:lnSpc>
              <a:buNone/>
            </a:pPr>
            <a:r>
              <a:rPr lang="en-US" sz="1630" dirty="0">
                <a:solidFill>
                  <a:srgbClr val="2C3249"/>
                </a:solidFill>
                <a:latin typeface="Kanit" pitchFamily="34" charset="0"/>
                <a:ea typeface="Kanit" pitchFamily="34" charset="-122"/>
                <a:cs typeface="Kanit" pitchFamily="34" charset="-120"/>
              </a:rPr>
              <a:t>Services</a:t>
            </a:r>
            <a:endParaRPr lang="en-US" sz="1630" dirty="0"/>
          </a:p>
        </p:txBody>
      </p:sp>
      <p:sp>
        <p:nvSpPr>
          <p:cNvPr id="21" name="Text 18"/>
          <p:cNvSpPr/>
          <p:nvPr/>
        </p:nvSpPr>
        <p:spPr>
          <a:xfrm>
            <a:off x="10679549" y="5124926"/>
            <a:ext cx="3371255" cy="1324570"/>
          </a:xfrm>
          <a:prstGeom prst="rect">
            <a:avLst/>
          </a:prstGeom>
          <a:noFill/>
          <a:ln/>
        </p:spPr>
        <p:txBody>
          <a:bodyPr wrap="square" rtlCol="0" anchor="t"/>
          <a:lstStyle/>
          <a:p>
            <a:pPr marL="0" indent="0">
              <a:lnSpc>
                <a:spcPts val="2087"/>
              </a:lnSpc>
              <a:buNone/>
            </a:pPr>
            <a:r>
              <a:rPr lang="en-US" sz="1304" dirty="0">
                <a:solidFill>
                  <a:srgbClr val="2C3249"/>
                </a:solidFill>
                <a:latin typeface="Martel Sans" pitchFamily="34" charset="0"/>
                <a:ea typeface="Martel Sans" pitchFamily="34" charset="-122"/>
                <a:cs typeface="Martel Sans" pitchFamily="34" charset="-120"/>
              </a:rPr>
              <a:t>Network services, such as file sharing, email, web hosting, and cloud storage, offer users and applications the ability to access and utilize shared resources, enhancing collaboration and productivity.</a:t>
            </a:r>
            <a:endParaRPr lang="en-US" sz="1304"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321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14630400" cy="2811899"/>
          </a:xfrm>
          <a:prstGeom prst="rect">
            <a:avLst/>
          </a:prstGeom>
        </p:spPr>
      </p:pic>
      <p:sp>
        <p:nvSpPr>
          <p:cNvPr id="5" name="Text 2"/>
          <p:cNvSpPr/>
          <p:nvPr/>
        </p:nvSpPr>
        <p:spPr>
          <a:xfrm>
            <a:off x="787241" y="3430429"/>
            <a:ext cx="6441043" cy="702826"/>
          </a:xfrm>
          <a:prstGeom prst="rect">
            <a:avLst/>
          </a:prstGeom>
          <a:noFill/>
          <a:ln/>
        </p:spPr>
        <p:txBody>
          <a:bodyPr wrap="none" rtlCol="0" anchor="t"/>
          <a:lstStyle/>
          <a:p>
            <a:pPr marL="0" indent="0">
              <a:lnSpc>
                <a:spcPts val="5535"/>
              </a:lnSpc>
              <a:buNone/>
            </a:pPr>
            <a:r>
              <a:rPr lang="en-US" sz="4428" dirty="0">
                <a:solidFill>
                  <a:srgbClr val="272D45"/>
                </a:solidFill>
                <a:latin typeface="Kanit" pitchFamily="34" charset="0"/>
                <a:ea typeface="Kanit" pitchFamily="34" charset="-122"/>
                <a:cs typeface="Kanit" pitchFamily="34" charset="-120"/>
              </a:rPr>
              <a:t>Components of a Network</a:t>
            </a:r>
            <a:endParaRPr lang="en-US" sz="4428" dirty="0"/>
          </a:p>
        </p:txBody>
      </p:sp>
      <p:sp>
        <p:nvSpPr>
          <p:cNvPr id="6" name="Shape 3"/>
          <p:cNvSpPr/>
          <p:nvPr/>
        </p:nvSpPr>
        <p:spPr>
          <a:xfrm>
            <a:off x="787241" y="4723686"/>
            <a:ext cx="506135" cy="506135"/>
          </a:xfrm>
          <a:prstGeom prst="roundRect">
            <a:avLst>
              <a:gd name="adj" fmla="val 18667"/>
            </a:avLst>
          </a:prstGeom>
          <a:solidFill>
            <a:srgbClr val="DFECE9"/>
          </a:solidFill>
          <a:ln w="7620">
            <a:solidFill>
              <a:srgbClr val="C5D2CF"/>
            </a:solidFill>
            <a:prstDash val="solid"/>
          </a:ln>
        </p:spPr>
      </p:sp>
      <p:sp>
        <p:nvSpPr>
          <p:cNvPr id="7" name="Text 4"/>
          <p:cNvSpPr/>
          <p:nvPr/>
        </p:nvSpPr>
        <p:spPr>
          <a:xfrm>
            <a:off x="988933" y="4807982"/>
            <a:ext cx="102632" cy="337423"/>
          </a:xfrm>
          <a:prstGeom prst="rect">
            <a:avLst/>
          </a:prstGeom>
          <a:noFill/>
          <a:ln/>
        </p:spPr>
        <p:txBody>
          <a:bodyPr wrap="none" rtlCol="0" anchor="t"/>
          <a:lstStyle/>
          <a:p>
            <a:pPr marL="0" indent="0" algn="ctr">
              <a:lnSpc>
                <a:spcPts val="2657"/>
              </a:lnSpc>
              <a:buNone/>
            </a:pPr>
            <a:r>
              <a:rPr lang="en-US" sz="2657" dirty="0">
                <a:solidFill>
                  <a:srgbClr val="2C3249"/>
                </a:solidFill>
                <a:latin typeface="Kanit" pitchFamily="34" charset="0"/>
                <a:ea typeface="Kanit" pitchFamily="34" charset="-122"/>
                <a:cs typeface="Kanit" pitchFamily="34" charset="-120"/>
              </a:rPr>
              <a:t>1</a:t>
            </a:r>
            <a:endParaRPr lang="en-US" sz="2657" dirty="0"/>
          </a:p>
        </p:txBody>
      </p:sp>
      <p:sp>
        <p:nvSpPr>
          <p:cNvPr id="8" name="Text 5"/>
          <p:cNvSpPr/>
          <p:nvPr/>
        </p:nvSpPr>
        <p:spPr>
          <a:xfrm>
            <a:off x="1518285" y="4723686"/>
            <a:ext cx="2811899" cy="351472"/>
          </a:xfrm>
          <a:prstGeom prst="rect">
            <a:avLst/>
          </a:prstGeom>
          <a:noFill/>
          <a:ln/>
        </p:spPr>
        <p:txBody>
          <a:bodyPr wrap="none" rtlCol="0" anchor="t"/>
          <a:lstStyle/>
          <a:p>
            <a:pPr marL="0" indent="0">
              <a:lnSpc>
                <a:spcPts val="2768"/>
              </a:lnSpc>
              <a:buNone/>
            </a:pPr>
            <a:r>
              <a:rPr lang="en-US" sz="2214" dirty="0">
                <a:solidFill>
                  <a:srgbClr val="2C3249"/>
                </a:solidFill>
                <a:latin typeface="Kanit" pitchFamily="34" charset="0"/>
                <a:ea typeface="Kanit" pitchFamily="34" charset="-122"/>
                <a:cs typeface="Kanit" pitchFamily="34" charset="-120"/>
              </a:rPr>
              <a:t>Devices</a:t>
            </a:r>
            <a:endParaRPr lang="en-US" sz="2214" dirty="0"/>
          </a:p>
        </p:txBody>
      </p:sp>
      <p:sp>
        <p:nvSpPr>
          <p:cNvPr id="9" name="Text 6"/>
          <p:cNvSpPr/>
          <p:nvPr/>
        </p:nvSpPr>
        <p:spPr>
          <a:xfrm>
            <a:off x="1518285" y="5210056"/>
            <a:ext cx="5684520" cy="719614"/>
          </a:xfrm>
          <a:prstGeom prst="rect">
            <a:avLst/>
          </a:prstGeom>
          <a:noFill/>
          <a:ln/>
        </p:spPr>
        <p:txBody>
          <a:bodyPr wrap="square" rtlCol="0" anchor="t"/>
          <a:lstStyle/>
          <a:p>
            <a:pPr marL="0" indent="0">
              <a:lnSpc>
                <a:spcPts val="2834"/>
              </a:lnSpc>
              <a:buNone/>
            </a:pPr>
            <a:r>
              <a:rPr lang="en-US" sz="1771" dirty="0">
                <a:solidFill>
                  <a:srgbClr val="2C3249"/>
                </a:solidFill>
                <a:latin typeface="Martel Sans" pitchFamily="34" charset="0"/>
                <a:ea typeface="Martel Sans" pitchFamily="34" charset="-122"/>
                <a:cs typeface="Martel Sans" pitchFamily="34" charset="-120"/>
              </a:rPr>
              <a:t>Computers, servers, printers, and other hardware components that are connected to the network.</a:t>
            </a:r>
            <a:endParaRPr lang="en-US" sz="1771" dirty="0"/>
          </a:p>
        </p:txBody>
      </p:sp>
      <p:sp>
        <p:nvSpPr>
          <p:cNvPr id="10" name="Shape 7"/>
          <p:cNvSpPr/>
          <p:nvPr/>
        </p:nvSpPr>
        <p:spPr>
          <a:xfrm>
            <a:off x="7427714" y="4723686"/>
            <a:ext cx="506135" cy="506135"/>
          </a:xfrm>
          <a:prstGeom prst="roundRect">
            <a:avLst>
              <a:gd name="adj" fmla="val 18667"/>
            </a:avLst>
          </a:prstGeom>
          <a:solidFill>
            <a:srgbClr val="DFECE9"/>
          </a:solidFill>
          <a:ln w="7620">
            <a:solidFill>
              <a:srgbClr val="C5D2CF"/>
            </a:solidFill>
            <a:prstDash val="solid"/>
          </a:ln>
        </p:spPr>
      </p:sp>
      <p:sp>
        <p:nvSpPr>
          <p:cNvPr id="11" name="Text 8"/>
          <p:cNvSpPr/>
          <p:nvPr/>
        </p:nvSpPr>
        <p:spPr>
          <a:xfrm>
            <a:off x="7595354" y="4807982"/>
            <a:ext cx="170736" cy="337423"/>
          </a:xfrm>
          <a:prstGeom prst="rect">
            <a:avLst/>
          </a:prstGeom>
          <a:noFill/>
          <a:ln/>
        </p:spPr>
        <p:txBody>
          <a:bodyPr wrap="none" rtlCol="0" anchor="t"/>
          <a:lstStyle/>
          <a:p>
            <a:pPr marL="0" indent="0" algn="ctr">
              <a:lnSpc>
                <a:spcPts val="2657"/>
              </a:lnSpc>
              <a:buNone/>
            </a:pPr>
            <a:r>
              <a:rPr lang="en-US" sz="2657" dirty="0">
                <a:solidFill>
                  <a:srgbClr val="2C3249"/>
                </a:solidFill>
                <a:latin typeface="Kanit" pitchFamily="34" charset="0"/>
                <a:ea typeface="Kanit" pitchFamily="34" charset="-122"/>
                <a:cs typeface="Kanit" pitchFamily="34" charset="-120"/>
              </a:rPr>
              <a:t>2</a:t>
            </a:r>
            <a:endParaRPr lang="en-US" sz="2657" dirty="0"/>
          </a:p>
        </p:txBody>
      </p:sp>
      <p:sp>
        <p:nvSpPr>
          <p:cNvPr id="12" name="Text 9"/>
          <p:cNvSpPr/>
          <p:nvPr/>
        </p:nvSpPr>
        <p:spPr>
          <a:xfrm>
            <a:off x="8158758" y="4723686"/>
            <a:ext cx="2811899" cy="351472"/>
          </a:xfrm>
          <a:prstGeom prst="rect">
            <a:avLst/>
          </a:prstGeom>
          <a:noFill/>
          <a:ln/>
        </p:spPr>
        <p:txBody>
          <a:bodyPr wrap="none" rtlCol="0" anchor="t"/>
          <a:lstStyle/>
          <a:p>
            <a:pPr marL="0" indent="0">
              <a:lnSpc>
                <a:spcPts val="2768"/>
              </a:lnSpc>
              <a:buNone/>
            </a:pPr>
            <a:r>
              <a:rPr lang="en-US" sz="2214" dirty="0">
                <a:solidFill>
                  <a:srgbClr val="2C3249"/>
                </a:solidFill>
                <a:latin typeface="Kanit" pitchFamily="34" charset="0"/>
                <a:ea typeface="Kanit" pitchFamily="34" charset="-122"/>
                <a:cs typeface="Kanit" pitchFamily="34" charset="-120"/>
              </a:rPr>
              <a:t>Networking Devices</a:t>
            </a:r>
            <a:endParaRPr lang="en-US" sz="2214" dirty="0"/>
          </a:p>
        </p:txBody>
      </p:sp>
      <p:sp>
        <p:nvSpPr>
          <p:cNvPr id="13" name="Text 10"/>
          <p:cNvSpPr/>
          <p:nvPr/>
        </p:nvSpPr>
        <p:spPr>
          <a:xfrm>
            <a:off x="8158758" y="5210056"/>
            <a:ext cx="5684520" cy="719614"/>
          </a:xfrm>
          <a:prstGeom prst="rect">
            <a:avLst/>
          </a:prstGeom>
          <a:noFill/>
          <a:ln/>
        </p:spPr>
        <p:txBody>
          <a:bodyPr wrap="square" rtlCol="0" anchor="t"/>
          <a:lstStyle/>
          <a:p>
            <a:pPr marL="0" indent="0">
              <a:lnSpc>
                <a:spcPts val="2834"/>
              </a:lnSpc>
              <a:buNone/>
            </a:pPr>
            <a:r>
              <a:rPr lang="en-US" sz="1771" dirty="0">
                <a:solidFill>
                  <a:srgbClr val="2C3249"/>
                </a:solidFill>
                <a:latin typeface="Martel Sans" pitchFamily="34" charset="0"/>
                <a:ea typeface="Martel Sans" pitchFamily="34" charset="-122"/>
                <a:cs typeface="Martel Sans" pitchFamily="34" charset="-120"/>
              </a:rPr>
              <a:t>Routers, switches, hubs, and bridges that facilitate the flow of data between network components.</a:t>
            </a:r>
            <a:endParaRPr lang="en-US" sz="1771" dirty="0"/>
          </a:p>
        </p:txBody>
      </p:sp>
      <p:sp>
        <p:nvSpPr>
          <p:cNvPr id="14" name="Shape 11"/>
          <p:cNvSpPr/>
          <p:nvPr/>
        </p:nvSpPr>
        <p:spPr>
          <a:xfrm>
            <a:off x="787241" y="6407587"/>
            <a:ext cx="506135" cy="506135"/>
          </a:xfrm>
          <a:prstGeom prst="roundRect">
            <a:avLst>
              <a:gd name="adj" fmla="val 18667"/>
            </a:avLst>
          </a:prstGeom>
          <a:solidFill>
            <a:srgbClr val="DFECE9"/>
          </a:solidFill>
          <a:ln w="7620">
            <a:solidFill>
              <a:srgbClr val="C5D2CF"/>
            </a:solidFill>
            <a:prstDash val="solid"/>
          </a:ln>
        </p:spPr>
      </p:sp>
      <p:sp>
        <p:nvSpPr>
          <p:cNvPr id="15" name="Text 12"/>
          <p:cNvSpPr/>
          <p:nvPr/>
        </p:nvSpPr>
        <p:spPr>
          <a:xfrm>
            <a:off x="953572" y="6491883"/>
            <a:ext cx="173474" cy="337423"/>
          </a:xfrm>
          <a:prstGeom prst="rect">
            <a:avLst/>
          </a:prstGeom>
          <a:noFill/>
          <a:ln/>
        </p:spPr>
        <p:txBody>
          <a:bodyPr wrap="none" rtlCol="0" anchor="t"/>
          <a:lstStyle/>
          <a:p>
            <a:pPr marL="0" indent="0" algn="ctr">
              <a:lnSpc>
                <a:spcPts val="2657"/>
              </a:lnSpc>
              <a:buNone/>
            </a:pPr>
            <a:r>
              <a:rPr lang="en-US" sz="2657" dirty="0">
                <a:solidFill>
                  <a:srgbClr val="2C3249"/>
                </a:solidFill>
                <a:latin typeface="Kanit" pitchFamily="34" charset="0"/>
                <a:ea typeface="Kanit" pitchFamily="34" charset="-122"/>
                <a:cs typeface="Kanit" pitchFamily="34" charset="-120"/>
              </a:rPr>
              <a:t>3</a:t>
            </a:r>
            <a:endParaRPr lang="en-US" sz="2657" dirty="0"/>
          </a:p>
        </p:txBody>
      </p:sp>
      <p:sp>
        <p:nvSpPr>
          <p:cNvPr id="16" name="Text 13"/>
          <p:cNvSpPr/>
          <p:nvPr/>
        </p:nvSpPr>
        <p:spPr>
          <a:xfrm>
            <a:off x="1518285" y="6407587"/>
            <a:ext cx="2811899" cy="351472"/>
          </a:xfrm>
          <a:prstGeom prst="rect">
            <a:avLst/>
          </a:prstGeom>
          <a:noFill/>
          <a:ln/>
        </p:spPr>
        <p:txBody>
          <a:bodyPr wrap="none" rtlCol="0" anchor="t"/>
          <a:lstStyle/>
          <a:p>
            <a:pPr marL="0" indent="0">
              <a:lnSpc>
                <a:spcPts val="2768"/>
              </a:lnSpc>
              <a:buNone/>
            </a:pPr>
            <a:r>
              <a:rPr lang="en-US" sz="2214" dirty="0">
                <a:solidFill>
                  <a:srgbClr val="2C3249"/>
                </a:solidFill>
                <a:latin typeface="Kanit" pitchFamily="34" charset="0"/>
                <a:ea typeface="Kanit" pitchFamily="34" charset="-122"/>
                <a:cs typeface="Kanit" pitchFamily="34" charset="-120"/>
              </a:rPr>
              <a:t>Communication Media</a:t>
            </a:r>
            <a:endParaRPr lang="en-US" sz="2214" dirty="0"/>
          </a:p>
        </p:txBody>
      </p:sp>
      <p:sp>
        <p:nvSpPr>
          <p:cNvPr id="17" name="Text 14"/>
          <p:cNvSpPr/>
          <p:nvPr/>
        </p:nvSpPr>
        <p:spPr>
          <a:xfrm>
            <a:off x="1518285" y="6893957"/>
            <a:ext cx="5684520" cy="719614"/>
          </a:xfrm>
          <a:prstGeom prst="rect">
            <a:avLst/>
          </a:prstGeom>
          <a:noFill/>
          <a:ln/>
        </p:spPr>
        <p:txBody>
          <a:bodyPr wrap="square" rtlCol="0" anchor="t"/>
          <a:lstStyle/>
          <a:p>
            <a:pPr marL="0" indent="0">
              <a:lnSpc>
                <a:spcPts val="2834"/>
              </a:lnSpc>
              <a:buNone/>
            </a:pPr>
            <a:r>
              <a:rPr lang="en-US" sz="1771" dirty="0">
                <a:solidFill>
                  <a:srgbClr val="2C3249"/>
                </a:solidFill>
                <a:latin typeface="Martel Sans" pitchFamily="34" charset="0"/>
                <a:ea typeface="Martel Sans" pitchFamily="34" charset="-122"/>
                <a:cs typeface="Martel Sans" pitchFamily="34" charset="-120"/>
              </a:rPr>
              <a:t>Cables, wireless technologies, and other physical or wireless connections that enable data transmission.</a:t>
            </a:r>
            <a:endParaRPr lang="en-US" sz="1771" dirty="0"/>
          </a:p>
        </p:txBody>
      </p:sp>
      <p:sp>
        <p:nvSpPr>
          <p:cNvPr id="18" name="Shape 15"/>
          <p:cNvSpPr/>
          <p:nvPr/>
        </p:nvSpPr>
        <p:spPr>
          <a:xfrm>
            <a:off x="7427714" y="6407587"/>
            <a:ext cx="506135" cy="506135"/>
          </a:xfrm>
          <a:prstGeom prst="roundRect">
            <a:avLst>
              <a:gd name="adj" fmla="val 18667"/>
            </a:avLst>
          </a:prstGeom>
          <a:solidFill>
            <a:srgbClr val="DFECE9"/>
          </a:solidFill>
          <a:ln w="7620">
            <a:solidFill>
              <a:srgbClr val="C5D2CF"/>
            </a:solidFill>
            <a:prstDash val="solid"/>
          </a:ln>
        </p:spPr>
      </p:sp>
      <p:sp>
        <p:nvSpPr>
          <p:cNvPr id="19" name="Text 16"/>
          <p:cNvSpPr/>
          <p:nvPr/>
        </p:nvSpPr>
        <p:spPr>
          <a:xfrm>
            <a:off x="7589520" y="6491883"/>
            <a:ext cx="182523" cy="337423"/>
          </a:xfrm>
          <a:prstGeom prst="rect">
            <a:avLst/>
          </a:prstGeom>
          <a:noFill/>
          <a:ln/>
        </p:spPr>
        <p:txBody>
          <a:bodyPr wrap="none" rtlCol="0" anchor="t"/>
          <a:lstStyle/>
          <a:p>
            <a:pPr marL="0" indent="0" algn="ctr">
              <a:lnSpc>
                <a:spcPts val="2657"/>
              </a:lnSpc>
              <a:buNone/>
            </a:pPr>
            <a:r>
              <a:rPr lang="en-US" sz="2657" dirty="0">
                <a:solidFill>
                  <a:srgbClr val="2C3249"/>
                </a:solidFill>
                <a:latin typeface="Kanit" pitchFamily="34" charset="0"/>
                <a:ea typeface="Kanit" pitchFamily="34" charset="-122"/>
                <a:cs typeface="Kanit" pitchFamily="34" charset="-120"/>
              </a:rPr>
              <a:t>4</a:t>
            </a:r>
            <a:endParaRPr lang="en-US" sz="2657" dirty="0"/>
          </a:p>
        </p:txBody>
      </p:sp>
      <p:sp>
        <p:nvSpPr>
          <p:cNvPr id="20" name="Text 17"/>
          <p:cNvSpPr/>
          <p:nvPr/>
        </p:nvSpPr>
        <p:spPr>
          <a:xfrm>
            <a:off x="8158758" y="6407587"/>
            <a:ext cx="2811899" cy="351472"/>
          </a:xfrm>
          <a:prstGeom prst="rect">
            <a:avLst/>
          </a:prstGeom>
          <a:noFill/>
          <a:ln/>
        </p:spPr>
        <p:txBody>
          <a:bodyPr wrap="none" rtlCol="0" anchor="t"/>
          <a:lstStyle/>
          <a:p>
            <a:pPr marL="0" indent="0">
              <a:lnSpc>
                <a:spcPts val="2768"/>
              </a:lnSpc>
              <a:buNone/>
            </a:pPr>
            <a:r>
              <a:rPr lang="en-US" sz="2214" dirty="0">
                <a:solidFill>
                  <a:srgbClr val="2C3249"/>
                </a:solidFill>
                <a:latin typeface="Kanit" pitchFamily="34" charset="0"/>
                <a:ea typeface="Kanit" pitchFamily="34" charset="-122"/>
                <a:cs typeface="Kanit" pitchFamily="34" charset="-120"/>
              </a:rPr>
              <a:t>Network Software</a:t>
            </a:r>
            <a:endParaRPr lang="en-US" sz="2214" dirty="0"/>
          </a:p>
        </p:txBody>
      </p:sp>
      <p:sp>
        <p:nvSpPr>
          <p:cNvPr id="21" name="Text 18"/>
          <p:cNvSpPr/>
          <p:nvPr/>
        </p:nvSpPr>
        <p:spPr>
          <a:xfrm>
            <a:off x="8158758" y="6893957"/>
            <a:ext cx="5684520" cy="719614"/>
          </a:xfrm>
          <a:prstGeom prst="rect">
            <a:avLst/>
          </a:prstGeom>
          <a:noFill/>
          <a:ln/>
        </p:spPr>
        <p:txBody>
          <a:bodyPr wrap="square" rtlCol="0" anchor="t"/>
          <a:lstStyle/>
          <a:p>
            <a:pPr marL="0" indent="0">
              <a:lnSpc>
                <a:spcPts val="2834"/>
              </a:lnSpc>
              <a:buNone/>
            </a:pPr>
            <a:r>
              <a:rPr lang="en-US" sz="1771" dirty="0">
                <a:solidFill>
                  <a:srgbClr val="2C3249"/>
                </a:solidFill>
                <a:latin typeface="Martel Sans" pitchFamily="34" charset="0"/>
                <a:ea typeface="Martel Sans" pitchFamily="34" charset="-122"/>
                <a:cs typeface="Martel Sans" pitchFamily="34" charset="-120"/>
              </a:rPr>
              <a:t>Operating systems, protocols, and applications that manage and control the network's functionality.</a:t>
            </a:r>
            <a:endParaRPr lang="en-US" sz="177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5824575" y="272985"/>
            <a:ext cx="4741783" cy="517565"/>
          </a:xfrm>
          <a:prstGeom prst="rect">
            <a:avLst/>
          </a:prstGeom>
          <a:noFill/>
          <a:ln/>
        </p:spPr>
        <p:txBody>
          <a:bodyPr wrap="none" rtlCol="0" anchor="t"/>
          <a:lstStyle/>
          <a:p>
            <a:pPr marL="0" indent="0">
              <a:lnSpc>
                <a:spcPts val="4076"/>
              </a:lnSpc>
              <a:buNone/>
            </a:pPr>
            <a:r>
              <a:rPr lang="en-US" sz="3261" dirty="0">
                <a:solidFill>
                  <a:srgbClr val="272D45"/>
                </a:solidFill>
                <a:latin typeface="Kanit" pitchFamily="34" charset="0"/>
                <a:ea typeface="Kanit" pitchFamily="34" charset="-122"/>
                <a:cs typeface="Kanit" pitchFamily="34" charset="-120"/>
              </a:rPr>
              <a:t>Examples of network Components</a:t>
            </a:r>
            <a:endParaRPr lang="en-US" sz="3261" dirty="0"/>
          </a:p>
        </p:txBody>
      </p:sp>
      <p:sp>
        <p:nvSpPr>
          <p:cNvPr id="21" name="Text 18"/>
          <p:cNvSpPr/>
          <p:nvPr/>
        </p:nvSpPr>
        <p:spPr>
          <a:xfrm>
            <a:off x="6066115" y="1111977"/>
            <a:ext cx="5286247" cy="1324570"/>
          </a:xfrm>
          <a:prstGeom prst="rect">
            <a:avLst/>
          </a:prstGeom>
          <a:noFill/>
          <a:ln/>
        </p:spPr>
        <p:txBody>
          <a:bodyPr wrap="square" rtlCol="0" anchor="t"/>
          <a:lstStyle/>
          <a:p>
            <a:pPr marL="342900" lvl="0" indent="-342900">
              <a:lnSpc>
                <a:spcPct val="107000"/>
              </a:lnSpc>
              <a:spcAft>
                <a:spcPts val="800"/>
              </a:spcAft>
              <a:buFont typeface="+mj-lt"/>
              <a:buAutoNum type="arabicPeriod"/>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Network Interface Card (NIC)</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Router</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Switch</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Hub</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Modem</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Firewall</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Access Point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Cables</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Server</a:t>
            </a:r>
            <a:r>
              <a:rPr lang="en-DK"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Client</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Network Topology</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DNS (Domain Name System)</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Proxy Server</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DK" sz="2000" b="1" kern="0" dirty="0">
                <a:effectLst/>
                <a:latin typeface="Times New Roman" panose="02020603050405020304" pitchFamily="18" charset="0"/>
                <a:ea typeface="Times New Roman" panose="02020603050405020304" pitchFamily="18" charset="0"/>
                <a:cs typeface="Times New Roman" panose="02020603050405020304" pitchFamily="18" charset="0"/>
              </a:rPr>
              <a:t>Repeater</a:t>
            </a:r>
            <a:endParaRPr lang="en-DK"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DK" sz="20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3" name="TextBox 22">
            <a:extLst>
              <a:ext uri="{FF2B5EF4-FFF2-40B4-BE49-F238E27FC236}">
                <a16:creationId xmlns:a16="http://schemas.microsoft.com/office/drawing/2014/main" id="{A705FC44-F5CA-331D-E1BF-6A104FAB667B}"/>
              </a:ext>
            </a:extLst>
          </p:cNvPr>
          <p:cNvSpPr txBox="1"/>
          <p:nvPr/>
        </p:nvSpPr>
        <p:spPr>
          <a:xfrm>
            <a:off x="6418053" y="7280694"/>
            <a:ext cx="6866626" cy="430887"/>
          </a:xfrm>
          <a:prstGeom prst="rect">
            <a:avLst/>
          </a:prstGeom>
          <a:noFill/>
        </p:spPr>
        <p:txBody>
          <a:bodyPr wrap="square" rtlCol="0">
            <a:spAutoFit/>
          </a:bodyPr>
          <a:lstStyle/>
          <a:p>
            <a:r>
              <a:rPr lang="en-US" sz="2200" dirty="0">
                <a:solidFill>
                  <a:srgbClr val="FF0000"/>
                </a:solidFill>
              </a:rPr>
              <a:t>Write short notes on each of these examples. </a:t>
            </a:r>
            <a:endParaRPr lang="en-DK" sz="2200" dirty="0">
              <a:solidFill>
                <a:srgbClr val="FF0000"/>
              </a:solidFill>
            </a:endParaRPr>
          </a:p>
        </p:txBody>
      </p:sp>
    </p:spTree>
    <p:extLst>
      <p:ext uri="{BB962C8B-B14F-4D97-AF65-F5344CB8AC3E}">
        <p14:creationId xmlns:p14="http://schemas.microsoft.com/office/powerpoint/2010/main" val="2759867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042065" y="3706564"/>
            <a:ext cx="8032671" cy="5156121"/>
          </a:xfrm>
          <a:prstGeom prst="rect">
            <a:avLst/>
          </a:prstGeom>
          <a:noFill/>
          <a:ln/>
        </p:spPr>
        <p:txBody>
          <a:bodyPr wrap="square" rtlCol="0" anchor="t"/>
          <a:lstStyle/>
          <a:p>
            <a:pPr marL="0" indent="0" algn="ctr">
              <a:lnSpc>
                <a:spcPts val="3907"/>
              </a:lnSpc>
              <a:buNone/>
            </a:pPr>
            <a:r>
              <a:rPr lang="en-US" sz="7000" dirty="0">
                <a:solidFill>
                  <a:srgbClr val="272D45"/>
                </a:solidFill>
                <a:latin typeface="Kanit" pitchFamily="34" charset="0"/>
                <a:ea typeface="Kanit" pitchFamily="34" charset="-122"/>
                <a:cs typeface="Kanit" pitchFamily="34" charset="-120"/>
              </a:rPr>
              <a:t>TYPES OF NETWORKS </a:t>
            </a:r>
            <a:endParaRPr lang="en-US" sz="7000" dirty="0"/>
          </a:p>
        </p:txBody>
      </p:sp>
      <p:sp>
        <p:nvSpPr>
          <p:cNvPr id="7" name="Shape 4"/>
          <p:cNvSpPr/>
          <p:nvPr/>
        </p:nvSpPr>
        <p:spPr>
          <a:xfrm>
            <a:off x="6435923" y="2401491"/>
            <a:ext cx="555665" cy="22860"/>
          </a:xfrm>
          <a:prstGeom prst="roundRect">
            <a:avLst>
              <a:gd name="adj" fmla="val 291721"/>
            </a:avLst>
          </a:prstGeom>
          <a:solidFill>
            <a:srgbClr val="C5D2CF"/>
          </a:solidFill>
          <a:ln/>
        </p:spPr>
      </p:sp>
      <p:sp>
        <p:nvSpPr>
          <p:cNvPr id="12" name="Shape 9"/>
          <p:cNvSpPr/>
          <p:nvPr/>
        </p:nvSpPr>
        <p:spPr>
          <a:xfrm>
            <a:off x="6435923" y="4237196"/>
            <a:ext cx="555665" cy="22860"/>
          </a:xfrm>
          <a:prstGeom prst="roundRect">
            <a:avLst>
              <a:gd name="adj" fmla="val 291721"/>
            </a:avLst>
          </a:prstGeom>
          <a:solidFill>
            <a:srgbClr val="C5D2CF"/>
          </a:solidFill>
          <a:ln/>
        </p:spPr>
      </p:sp>
      <p:sp>
        <p:nvSpPr>
          <p:cNvPr id="17" name="Shape 14"/>
          <p:cNvSpPr/>
          <p:nvPr/>
        </p:nvSpPr>
        <p:spPr>
          <a:xfrm>
            <a:off x="6435923" y="6072902"/>
            <a:ext cx="555665" cy="22860"/>
          </a:xfrm>
          <a:prstGeom prst="roundRect">
            <a:avLst>
              <a:gd name="adj" fmla="val 291721"/>
            </a:avLst>
          </a:prstGeom>
          <a:solidFill>
            <a:srgbClr val="C5D2CF"/>
          </a:solidFill>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042065" y="825341"/>
            <a:ext cx="8032671" cy="992267"/>
          </a:xfrm>
          <a:prstGeom prst="rect">
            <a:avLst/>
          </a:prstGeom>
          <a:noFill/>
          <a:ln/>
        </p:spPr>
        <p:txBody>
          <a:bodyPr wrap="square" rtlCol="0" anchor="t"/>
          <a:lstStyle/>
          <a:p>
            <a:pPr marL="0" indent="0">
              <a:lnSpc>
                <a:spcPts val="3907"/>
              </a:lnSpc>
              <a:buNone/>
            </a:pPr>
            <a:r>
              <a:rPr lang="en-US" sz="5000" dirty="0">
                <a:solidFill>
                  <a:srgbClr val="272D45"/>
                </a:solidFill>
                <a:latin typeface="Kanit" pitchFamily="34" charset="0"/>
                <a:ea typeface="Kanit" pitchFamily="34" charset="-122"/>
                <a:cs typeface="Kanit" pitchFamily="34" charset="-120"/>
              </a:rPr>
              <a:t>Local Area Networks (LANs)</a:t>
            </a:r>
            <a:endParaRPr lang="en-US" sz="5000" dirty="0"/>
          </a:p>
        </p:txBody>
      </p:sp>
      <p:sp>
        <p:nvSpPr>
          <p:cNvPr id="6" name="Shape 3"/>
          <p:cNvSpPr/>
          <p:nvPr/>
        </p:nvSpPr>
        <p:spPr>
          <a:xfrm>
            <a:off x="6268760" y="2055733"/>
            <a:ext cx="22860" cy="5348407"/>
          </a:xfrm>
          <a:prstGeom prst="roundRect">
            <a:avLst>
              <a:gd name="adj" fmla="val 291721"/>
            </a:avLst>
          </a:prstGeom>
          <a:solidFill>
            <a:srgbClr val="C5D2CF"/>
          </a:solidFill>
          <a:ln/>
        </p:spPr>
      </p:sp>
      <p:sp>
        <p:nvSpPr>
          <p:cNvPr id="7" name="Shape 4"/>
          <p:cNvSpPr/>
          <p:nvPr/>
        </p:nvSpPr>
        <p:spPr>
          <a:xfrm>
            <a:off x="6435923" y="2401491"/>
            <a:ext cx="555665" cy="22860"/>
          </a:xfrm>
          <a:prstGeom prst="roundRect">
            <a:avLst>
              <a:gd name="adj" fmla="val 291721"/>
            </a:avLst>
          </a:prstGeom>
          <a:solidFill>
            <a:srgbClr val="C5D2CF"/>
          </a:solidFill>
          <a:ln/>
        </p:spPr>
      </p:sp>
      <p:sp>
        <p:nvSpPr>
          <p:cNvPr id="8" name="Shape 5"/>
          <p:cNvSpPr/>
          <p:nvPr/>
        </p:nvSpPr>
        <p:spPr>
          <a:xfrm>
            <a:off x="6101596" y="2234327"/>
            <a:ext cx="357188" cy="357188"/>
          </a:xfrm>
          <a:prstGeom prst="roundRect">
            <a:avLst>
              <a:gd name="adj" fmla="val 18670"/>
            </a:avLst>
          </a:prstGeom>
          <a:solidFill>
            <a:srgbClr val="DFECE9"/>
          </a:solidFill>
          <a:ln w="7620">
            <a:solidFill>
              <a:srgbClr val="C5D2CF"/>
            </a:solidFill>
            <a:prstDash val="solid"/>
          </a:ln>
        </p:spPr>
      </p:sp>
      <p:sp>
        <p:nvSpPr>
          <p:cNvPr id="9" name="Text 6"/>
          <p:cNvSpPr/>
          <p:nvPr/>
        </p:nvSpPr>
        <p:spPr>
          <a:xfrm>
            <a:off x="6243995" y="2293858"/>
            <a:ext cx="72390" cy="238125"/>
          </a:xfrm>
          <a:prstGeom prst="rect">
            <a:avLst/>
          </a:prstGeom>
          <a:noFill/>
          <a:ln/>
        </p:spPr>
        <p:txBody>
          <a:bodyPr wrap="none" rtlCol="0" anchor="t"/>
          <a:lstStyle/>
          <a:p>
            <a:pPr marL="0" indent="0" algn="ctr">
              <a:lnSpc>
                <a:spcPts val="1875"/>
              </a:lnSpc>
              <a:buNone/>
            </a:pPr>
            <a:r>
              <a:rPr lang="en-US" sz="1875" dirty="0">
                <a:solidFill>
                  <a:srgbClr val="2C3249"/>
                </a:solidFill>
                <a:latin typeface="Kanit" pitchFamily="34" charset="0"/>
                <a:ea typeface="Kanit" pitchFamily="34" charset="-122"/>
                <a:cs typeface="Kanit" pitchFamily="34" charset="-120"/>
              </a:rPr>
              <a:t>1</a:t>
            </a:r>
            <a:endParaRPr lang="en-US" sz="1875" dirty="0"/>
          </a:p>
        </p:txBody>
      </p:sp>
      <p:sp>
        <p:nvSpPr>
          <p:cNvPr id="11" name="Text 8"/>
          <p:cNvSpPr/>
          <p:nvPr/>
        </p:nvSpPr>
        <p:spPr>
          <a:xfrm>
            <a:off x="6991588" y="2055733"/>
            <a:ext cx="6921341" cy="1016318"/>
          </a:xfrm>
          <a:prstGeom prst="rect">
            <a:avLst/>
          </a:prstGeom>
          <a:noFill/>
          <a:ln/>
        </p:spPr>
        <p:txBody>
          <a:bodyPr wrap="square" rtlCol="0" anchor="t"/>
          <a:lstStyle/>
          <a:p>
            <a:pPr marL="342900" indent="-342900" algn="l">
              <a:lnSpc>
                <a:spcPts val="2000"/>
              </a:lnSpc>
              <a:buFont typeface="Arial" panose="020B0604020202020204" pitchFamily="34" charset="0"/>
              <a:buChar char="•"/>
            </a:pPr>
            <a:r>
              <a:rPr lang="en-US" sz="3000" dirty="0">
                <a:solidFill>
                  <a:srgbClr val="2C3249"/>
                </a:solidFill>
                <a:latin typeface="Calibri body"/>
                <a:ea typeface="Martel Sans" pitchFamily="34" charset="-122"/>
                <a:cs typeface="Times New Roman" panose="02020603050405020304" pitchFamily="18" charset="0"/>
              </a:rPr>
              <a:t>LANs are computer networks that are confined to a relatively small geographic area, such as a home, office, or school. </a:t>
            </a:r>
          </a:p>
          <a:p>
            <a:pPr marL="342900" indent="-342900" algn="l">
              <a:lnSpc>
                <a:spcPts val="2000"/>
              </a:lnSpc>
              <a:buFont typeface="Arial" panose="020B0604020202020204" pitchFamily="34" charset="0"/>
              <a:buChar char="•"/>
            </a:pPr>
            <a:endParaRPr lang="en-US" sz="3000" dirty="0">
              <a:solidFill>
                <a:srgbClr val="2C3249"/>
              </a:solidFill>
              <a:latin typeface="Calibri body"/>
              <a:ea typeface="Martel Sans" pitchFamily="34" charset="-122"/>
              <a:cs typeface="Times New Roman" panose="02020603050405020304" pitchFamily="18" charset="0"/>
            </a:endParaRPr>
          </a:p>
          <a:p>
            <a:pPr marL="342900" indent="-342900" algn="l">
              <a:lnSpc>
                <a:spcPts val="2000"/>
              </a:lnSpc>
              <a:buFont typeface="Arial" panose="020B0604020202020204" pitchFamily="34" charset="0"/>
              <a:buChar char="•"/>
            </a:pPr>
            <a:r>
              <a:rPr lang="en-US" sz="3000" dirty="0">
                <a:solidFill>
                  <a:srgbClr val="2C3249"/>
                </a:solidFill>
                <a:latin typeface="Calibri body"/>
                <a:ea typeface="Martel Sans" pitchFamily="34" charset="-122"/>
                <a:cs typeface="Times New Roman" panose="02020603050405020304" pitchFamily="18" charset="0"/>
              </a:rPr>
              <a:t>They enable high-speed, reliable communication between devices within a limited physical space, allowing for the efficient sharing of resources and collaborative </a:t>
            </a:r>
            <a:r>
              <a:rPr lang="en-US" sz="3000" dirty="0">
                <a:solidFill>
                  <a:srgbClr val="2C3249"/>
                </a:solidFill>
                <a:latin typeface="Calibri body"/>
                <a:ea typeface="Martel Sans" pitchFamily="34" charset="-122"/>
                <a:cs typeface="Martel Sans" pitchFamily="34" charset="-120"/>
              </a:rPr>
              <a:t>work.</a:t>
            </a:r>
            <a:endParaRPr lang="en-US" sz="3000" dirty="0">
              <a:latin typeface="Calibri body"/>
            </a:endParaRPr>
          </a:p>
        </p:txBody>
      </p:sp>
      <p:sp>
        <p:nvSpPr>
          <p:cNvPr id="12" name="Shape 9"/>
          <p:cNvSpPr/>
          <p:nvPr/>
        </p:nvSpPr>
        <p:spPr>
          <a:xfrm>
            <a:off x="6435923" y="4237196"/>
            <a:ext cx="555665" cy="22860"/>
          </a:xfrm>
          <a:prstGeom prst="roundRect">
            <a:avLst>
              <a:gd name="adj" fmla="val 291721"/>
            </a:avLst>
          </a:prstGeom>
          <a:solidFill>
            <a:srgbClr val="C5D2CF"/>
          </a:solidFill>
          <a:ln/>
        </p:spPr>
      </p:sp>
      <p:sp>
        <p:nvSpPr>
          <p:cNvPr id="15" name="Text 12"/>
          <p:cNvSpPr/>
          <p:nvPr/>
        </p:nvSpPr>
        <p:spPr>
          <a:xfrm>
            <a:off x="6715481" y="4949641"/>
            <a:ext cx="6921341" cy="1861965"/>
          </a:xfrm>
          <a:prstGeom prst="rect">
            <a:avLst/>
          </a:prstGeom>
          <a:noFill/>
          <a:ln/>
        </p:spPr>
        <p:txBody>
          <a:bodyPr wrap="none" numCol="1" rtlCol="0" anchor="t"/>
          <a:lstStyle/>
          <a:p>
            <a:pPr algn="just">
              <a:buFont typeface="Arial" panose="020B0604020202020204" pitchFamily="34" charset="0"/>
              <a:buChar char="•"/>
            </a:pPr>
            <a:r>
              <a:rPr lang="en-GB" sz="3000" b="1" dirty="0"/>
              <a:t>Use Case:</a:t>
            </a:r>
            <a:r>
              <a:rPr lang="en-GB" sz="3000" dirty="0"/>
              <a:t> Connecting computers and devices </a:t>
            </a:r>
          </a:p>
          <a:p>
            <a:pPr algn="just"/>
            <a:r>
              <a:rPr lang="en-GB" sz="3000" dirty="0"/>
              <a:t>within a limited area to share resources</a:t>
            </a:r>
          </a:p>
          <a:p>
            <a:pPr algn="just"/>
            <a:r>
              <a:rPr lang="en-GB" sz="3000" dirty="0"/>
              <a:t> like files, printers, and internet connections.</a:t>
            </a:r>
          </a:p>
          <a:p>
            <a:pPr algn="just">
              <a:buFont typeface="Arial" panose="020B0604020202020204" pitchFamily="34" charset="0"/>
              <a:buChar char="•"/>
            </a:pPr>
            <a:r>
              <a:rPr lang="en-GB" sz="3000" b="1" dirty="0"/>
              <a:t>Examples:</a:t>
            </a:r>
            <a:r>
              <a:rPr lang="en-GB" sz="3000" dirty="0"/>
              <a:t> </a:t>
            </a:r>
            <a:r>
              <a:rPr lang="en-GB" sz="3200" dirty="0"/>
              <a:t>A home network where multiple </a:t>
            </a:r>
          </a:p>
          <a:p>
            <a:pPr algn="just"/>
            <a:r>
              <a:rPr lang="en-GB" sz="3200" dirty="0"/>
              <a:t>devices connect to a Wi-Fi router to access </a:t>
            </a:r>
          </a:p>
          <a:p>
            <a:pPr algn="just"/>
            <a:r>
              <a:rPr lang="en-GB" sz="3200" dirty="0"/>
              <a:t>the internet.</a:t>
            </a:r>
            <a:r>
              <a:rPr lang="en-GB" sz="3000" dirty="0"/>
              <a:t>.</a:t>
            </a:r>
          </a:p>
        </p:txBody>
      </p:sp>
      <p:sp>
        <p:nvSpPr>
          <p:cNvPr id="17" name="Shape 14"/>
          <p:cNvSpPr/>
          <p:nvPr/>
        </p:nvSpPr>
        <p:spPr>
          <a:xfrm>
            <a:off x="6435923" y="6072902"/>
            <a:ext cx="555665" cy="22860"/>
          </a:xfrm>
          <a:prstGeom prst="roundRect">
            <a:avLst>
              <a:gd name="adj" fmla="val 291721"/>
            </a:avLst>
          </a:prstGeom>
          <a:solidFill>
            <a:srgbClr val="C5D2CF"/>
          </a:solidFill>
          <a:ln/>
        </p:spPr>
      </p:sp>
    </p:spTree>
    <p:extLst>
      <p:ext uri="{BB962C8B-B14F-4D97-AF65-F5344CB8AC3E}">
        <p14:creationId xmlns:p14="http://schemas.microsoft.com/office/powerpoint/2010/main" val="1579203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4310</TotalTime>
  <Words>1723</Words>
  <Application>Microsoft Office PowerPoint</Application>
  <PresentationFormat>Custom</PresentationFormat>
  <Paragraphs>160</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body</vt:lpstr>
      <vt:lpstr>Kanit</vt:lpstr>
      <vt:lpstr>Martel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hajarah ali</cp:lastModifiedBy>
  <cp:revision>5</cp:revision>
  <dcterms:created xsi:type="dcterms:W3CDTF">2024-08-13T14:30:31Z</dcterms:created>
  <dcterms:modified xsi:type="dcterms:W3CDTF">2024-08-21T22:15:05Z</dcterms:modified>
</cp:coreProperties>
</file>