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57" r:id="rId4"/>
    <p:sldId id="259" r:id="rId5"/>
    <p:sldId id="281" r:id="rId6"/>
    <p:sldId id="258" r:id="rId7"/>
    <p:sldId id="260" r:id="rId8"/>
    <p:sldId id="273" r:id="rId9"/>
    <p:sldId id="282" r:id="rId10"/>
    <p:sldId id="274" r:id="rId11"/>
    <p:sldId id="275" r:id="rId12"/>
    <p:sldId id="276" r:id="rId13"/>
    <p:sldId id="27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9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C49-1378-43AA-BFD1-D46858D7D6D5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788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C49-1378-43AA-BFD1-D46858D7D6D5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43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C49-1378-43AA-BFD1-D46858D7D6D5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065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C49-1378-43AA-BFD1-D46858D7D6D5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40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C49-1378-43AA-BFD1-D46858D7D6D5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407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C49-1378-43AA-BFD1-D46858D7D6D5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814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C49-1378-43AA-BFD1-D46858D7D6D5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690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C49-1378-43AA-BFD1-D46858D7D6D5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940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C49-1378-43AA-BFD1-D46858D7D6D5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193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C49-1378-43AA-BFD1-D46858D7D6D5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987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FC49-1378-43AA-BFD1-D46858D7D6D5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185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CFC49-1378-43AA-BFD1-D46858D7D6D5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CD741-FC55-4B43-B80A-DA1948EF2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470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8912" y="1122363"/>
            <a:ext cx="11064240" cy="1950021"/>
          </a:xfrm>
        </p:spPr>
        <p:txBody>
          <a:bodyPr/>
          <a:lstStyle/>
          <a:p>
            <a:r>
              <a:rPr lang="en-US" dirty="0" smtClean="0"/>
              <a:t>Establishing a Monitoring and Evaluation System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72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0171"/>
          </a:xfrm>
        </p:spPr>
        <p:txBody>
          <a:bodyPr/>
          <a:lstStyle/>
          <a:p>
            <a:r>
              <a:rPr lang="en-US" dirty="0" smtClean="0"/>
              <a:t>Key Documents Required for M&amp;E System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5880"/>
            <a:ext cx="10515600" cy="4851083"/>
          </a:xfrm>
        </p:spPr>
        <p:txBody>
          <a:bodyPr/>
          <a:lstStyle/>
          <a:p>
            <a:r>
              <a:rPr lang="en-US" dirty="0" smtClean="0"/>
              <a:t>The following are key for each project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Needs Assessment/ situational analysis report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The project implementation manual;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Final results framework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Project monitoring and evaluation plan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Monthly/Quarterly/Weekly performance progress reports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40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9043"/>
          </a:xfrm>
        </p:spPr>
        <p:txBody>
          <a:bodyPr/>
          <a:lstStyle/>
          <a:p>
            <a:r>
              <a:rPr lang="en-US" dirty="0" smtClean="0"/>
              <a:t>Quality of your M&amp;E and Keeping It Updated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9616"/>
            <a:ext cx="10515600" cy="4677347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dirty="0" smtClean="0"/>
              <a:t>Once you have a detailed M&amp;E system, two more steps are needed. 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sz="2600" dirty="0" smtClean="0"/>
              <a:t>First, you need to check the overall quality of the system itself, as designed. </a:t>
            </a:r>
            <a:endParaRPr lang="en-US" sz="2600" dirty="0"/>
          </a:p>
          <a:p>
            <a:pPr lvl="2">
              <a:spcBef>
                <a:spcPts val="1200"/>
              </a:spcBef>
              <a:spcAft>
                <a:spcPts val="600"/>
              </a:spcAft>
            </a:pPr>
            <a:r>
              <a:rPr lang="en-US" sz="2400" dirty="0" smtClean="0"/>
              <a:t>Second, you need to keep updating it to accommodate changing  information needs, </a:t>
            </a:r>
          </a:p>
          <a:p>
            <a:pPr lvl="2">
              <a:spcBef>
                <a:spcPts val="1200"/>
              </a:spcBef>
              <a:spcAft>
                <a:spcPts val="600"/>
              </a:spcAft>
            </a:pPr>
            <a:r>
              <a:rPr lang="en-US" sz="2400" dirty="0" smtClean="0"/>
              <a:t>skill levels and contexts as well as the</a:t>
            </a:r>
          </a:p>
          <a:p>
            <a:pPr lvl="2">
              <a:spcBef>
                <a:spcPts val="1200"/>
              </a:spcBef>
              <a:spcAft>
                <a:spcPts val="600"/>
              </a:spcAft>
            </a:pPr>
            <a:r>
              <a:rPr lang="en-US" sz="2400" dirty="0" smtClean="0"/>
              <a:t>refinements in project strategies and activities.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13572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332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Standard Criteria for Assessing the Quality of Your M&amp;E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3624"/>
            <a:ext cx="10515600" cy="4956048"/>
          </a:xfrm>
        </p:spPr>
        <p:txBody>
          <a:bodyPr>
            <a:normAutofit/>
          </a:bodyPr>
          <a:lstStyle/>
          <a:p>
            <a:r>
              <a:rPr lang="en-US" dirty="0" smtClean="0"/>
              <a:t>Utility </a:t>
            </a:r>
          </a:p>
          <a:p>
            <a:pPr lvl="1"/>
            <a:r>
              <a:rPr lang="en-US" dirty="0" smtClean="0"/>
              <a:t>The M&amp;E system will serve the practical information needs of intended users; </a:t>
            </a:r>
          </a:p>
          <a:p>
            <a:r>
              <a:rPr lang="en-US" dirty="0" smtClean="0"/>
              <a:t>Feasibility </a:t>
            </a:r>
          </a:p>
          <a:p>
            <a:pPr lvl="1"/>
            <a:r>
              <a:rPr lang="en-US" dirty="0" smtClean="0"/>
              <a:t>The methods, sequences, timing and processing procedures proposed are realistic, prudent and cost effective; </a:t>
            </a:r>
          </a:p>
          <a:p>
            <a:r>
              <a:rPr lang="en-US" dirty="0" smtClean="0"/>
              <a:t>Propriety </a:t>
            </a:r>
          </a:p>
          <a:p>
            <a:pPr lvl="1"/>
            <a:r>
              <a:rPr lang="en-US" dirty="0" smtClean="0"/>
              <a:t>The M&amp;E activities will be conducted legally, ethically and with due regard for the welfare of those affected by its results; </a:t>
            </a:r>
          </a:p>
          <a:p>
            <a:r>
              <a:rPr lang="en-US" dirty="0" smtClean="0"/>
              <a:t>Accuracy </a:t>
            </a:r>
          </a:p>
          <a:p>
            <a:pPr lvl="1"/>
            <a:r>
              <a:rPr lang="en-US" dirty="0" smtClean="0"/>
              <a:t>The M&amp;E outputs will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856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What is going to be M&amp;E? What methodologies are going to be used?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Who is going to M&amp;E?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How will this data be evaluated?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What will be done with the M&amp;E results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128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terms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200" dirty="0" smtClean="0"/>
              <a:t>Monitoring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800" dirty="0" smtClean="0"/>
              <a:t>Is the systematic collection and analysis of information as a project progresses.</a:t>
            </a:r>
            <a:endParaRPr lang="en-US" sz="2800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200" dirty="0" smtClean="0"/>
              <a:t>Evaluation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800" dirty="0" smtClean="0"/>
              <a:t>Is the comparison of actual project impacts against the agreed plan.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74880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65125"/>
            <a:ext cx="11146536" cy="1107059"/>
          </a:xfrm>
        </p:spPr>
        <p:txBody>
          <a:bodyPr>
            <a:normAutofit/>
          </a:bodyPr>
          <a:lstStyle/>
          <a:p>
            <a:pPr marL="0" indent="0"/>
            <a:r>
              <a:rPr lang="en-US" altLang="en-US" dirty="0" smtClean="0"/>
              <a:t>What is a M &amp; E system?</a:t>
            </a: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632" y="1472184"/>
            <a:ext cx="11219688" cy="4704779"/>
          </a:xfrm>
        </p:spPr>
        <p:txBody>
          <a:bodyPr>
            <a:normAutofit/>
          </a:bodyPr>
          <a:lstStyle/>
          <a:p>
            <a:pPr lvl="1"/>
            <a:r>
              <a:rPr lang="en-US" sz="2800" dirty="0" smtClean="0"/>
              <a:t>A system of collecting and </a:t>
            </a:r>
            <a:r>
              <a:rPr lang="en-US" sz="2800" dirty="0" err="1" smtClean="0"/>
              <a:t>utilising</a:t>
            </a:r>
            <a:r>
              <a:rPr lang="en-US" sz="2800" dirty="0" smtClean="0"/>
              <a:t> information regarding the progress of the project or program.</a:t>
            </a:r>
          </a:p>
          <a:p>
            <a:pPr lvl="1"/>
            <a:r>
              <a:rPr lang="en-US" sz="2800" dirty="0" smtClean="0"/>
              <a:t>Also a means of collecting and communicating information on project progress. </a:t>
            </a:r>
          </a:p>
          <a:p>
            <a:pPr lvl="1">
              <a:spcBef>
                <a:spcPts val="1200"/>
              </a:spcBef>
            </a:pPr>
            <a:r>
              <a:rPr lang="en-US" altLang="en-US" sz="2800" dirty="0" smtClean="0"/>
              <a:t>It is a systematic monitoring and evaluation plan.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altLang="en-US" dirty="0" smtClean="0"/>
              <a:t>The main purpose of M &amp; E system is to: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altLang="en-US" dirty="0" smtClean="0"/>
              <a:t>Facilitate learning and informed decision making with in  the project.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altLang="en-US" dirty="0" smtClean="0"/>
              <a:t>The system is also aimed at generating relevant timely information and making this available for project stakeholders.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38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6163"/>
          </a:xfrm>
        </p:spPr>
        <p:txBody>
          <a:bodyPr/>
          <a:lstStyle/>
          <a:p>
            <a:r>
              <a:rPr lang="en-US" dirty="0" smtClean="0"/>
              <a:t>Objective of M &amp; 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776" y="1490472"/>
            <a:ext cx="11192256" cy="493776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The main objective for developing the M&amp;E system is to facilitate learning and to inform decision making within the </a:t>
            </a:r>
            <a:r>
              <a:rPr lang="en-US" dirty="0" err="1" smtClean="0"/>
              <a:t>organisations</a:t>
            </a:r>
            <a:r>
              <a:rPr lang="en-US" dirty="0" smtClean="0"/>
              <a:t>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The system is also aimed at generating relevant &amp; timely information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The information should be made available for project stakeholders.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Improving project management and ensuring optimum use of funds and other resources. </a:t>
            </a:r>
          </a:p>
          <a:p>
            <a:r>
              <a:rPr lang="en-US" dirty="0" smtClean="0"/>
              <a:t>Facilitate learning so as to improve the relevance and outcome of the </a:t>
            </a:r>
            <a:r>
              <a:rPr lang="en-US" dirty="0" err="1" smtClean="0"/>
              <a:t>programme</a:t>
            </a:r>
            <a:r>
              <a:rPr lang="en-US" dirty="0" smtClean="0"/>
              <a:t>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4357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M &amp; E system </a:t>
            </a:r>
            <a:r>
              <a:rPr lang="en-US" dirty="0" err="1" smtClean="0"/>
              <a:t>cont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800"/>
              </a:spcAft>
            </a:pPr>
            <a:r>
              <a:rPr lang="en-US" dirty="0" smtClean="0"/>
              <a:t>Strengthening the capacity of the </a:t>
            </a:r>
            <a:r>
              <a:rPr lang="en-US" dirty="0" err="1" smtClean="0"/>
              <a:t>organisation</a:t>
            </a:r>
            <a:r>
              <a:rPr lang="en-US" dirty="0" smtClean="0"/>
              <a:t> and the community to monitor and evaluate their activities. </a:t>
            </a:r>
          </a:p>
          <a:p>
            <a:pPr>
              <a:spcBef>
                <a:spcPts val="1200"/>
              </a:spcBef>
              <a:spcAft>
                <a:spcPts val="1800"/>
              </a:spcAft>
            </a:pPr>
            <a:r>
              <a:rPr lang="en-US" dirty="0" smtClean="0"/>
              <a:t>Meeting funders requirements to ensure resources are used effectively, efficiently and for agreed objectives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76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2467"/>
          </a:xfrm>
        </p:spPr>
        <p:txBody>
          <a:bodyPr>
            <a:normAutofit/>
          </a:bodyPr>
          <a:lstStyle/>
          <a:p>
            <a:r>
              <a:rPr lang="en-US" dirty="0" smtClean="0"/>
              <a:t>Purpose/Relevance of M &amp; 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713923"/>
          </a:xfrm>
        </p:spPr>
        <p:txBody>
          <a:bodyPr>
            <a:normAutofit fontScale="92500" lnSpcReduction="20000"/>
          </a:bodyPr>
          <a:lstStyle/>
          <a:p>
            <a:pPr marL="365760" indent="-256032">
              <a:spcBef>
                <a:spcPts val="1200"/>
              </a:spcBef>
              <a:buFont typeface="Wingdings 3"/>
              <a:buChar char=""/>
              <a:defRPr/>
            </a:pPr>
            <a:r>
              <a:rPr lang="en-US" dirty="0"/>
              <a:t>The M &amp; E system will serve to:</a:t>
            </a:r>
            <a:endParaRPr lang="en-US" dirty="0" smtClean="0">
              <a:latin typeface="Garamond" pitchFamily="18" charset="0"/>
            </a:endParaRPr>
          </a:p>
          <a:p>
            <a:pPr marL="566928" indent="-457200">
              <a:spcBef>
                <a:spcPts val="1200"/>
              </a:spcBef>
              <a:defRPr/>
            </a:pPr>
            <a:r>
              <a:rPr lang="en-US" dirty="0" smtClean="0">
                <a:latin typeface="Garamond" pitchFamily="18" charset="0"/>
              </a:rPr>
              <a:t>Improve </a:t>
            </a:r>
            <a:r>
              <a:rPr lang="en-US" dirty="0">
                <a:latin typeface="Garamond" pitchFamily="18" charset="0"/>
              </a:rPr>
              <a:t>the effectiveness &amp; implementation of the project components by signaling when impact is less than anticipated and identifying possible problems.</a:t>
            </a:r>
          </a:p>
          <a:p>
            <a:pPr marL="566928" indent="-457200">
              <a:spcBef>
                <a:spcPts val="1200"/>
              </a:spcBef>
              <a:defRPr/>
            </a:pPr>
            <a:r>
              <a:rPr lang="en-US" dirty="0">
                <a:latin typeface="Garamond" pitchFamily="18" charset="0"/>
              </a:rPr>
              <a:t>Strengthen the organization's ability to report results and justify resource requests to the donors.</a:t>
            </a:r>
          </a:p>
          <a:p>
            <a:pPr marL="566928" indent="-457200">
              <a:spcBef>
                <a:spcPts val="1200"/>
              </a:spcBef>
              <a:defRPr/>
            </a:pPr>
            <a:r>
              <a:rPr lang="en-US" dirty="0">
                <a:latin typeface="Garamond" pitchFamily="18" charset="0"/>
              </a:rPr>
              <a:t>Identify lessons learned and best practices. </a:t>
            </a:r>
          </a:p>
          <a:p>
            <a:pPr marL="566928" indent="-457200">
              <a:spcBef>
                <a:spcPts val="1200"/>
              </a:spcBef>
              <a:defRPr/>
            </a:pPr>
            <a:r>
              <a:rPr lang="en-US" dirty="0">
                <a:latin typeface="Garamond" pitchFamily="18" charset="0"/>
              </a:rPr>
              <a:t>Ensure that all organizations' project funds are used effectively within the agreed frame and budget.</a:t>
            </a:r>
          </a:p>
          <a:p>
            <a:pPr marL="566928" indent="-457200">
              <a:spcBef>
                <a:spcPts val="1200"/>
              </a:spcBef>
              <a:defRPr/>
            </a:pPr>
            <a:r>
              <a:rPr lang="en-US" dirty="0">
                <a:latin typeface="Garamond" pitchFamily="18" charset="0"/>
              </a:rPr>
              <a:t>Ensure continuous learning and quality control for the organization’s </a:t>
            </a:r>
            <a:r>
              <a:rPr lang="en-US" dirty="0" err="1">
                <a:latin typeface="Garamond" pitchFamily="18" charset="0"/>
              </a:rPr>
              <a:t>programme</a:t>
            </a:r>
            <a:r>
              <a:rPr lang="en-US" dirty="0">
                <a:latin typeface="Garamond" pitchFamily="18" charset="0"/>
              </a:rPr>
              <a:t>.</a:t>
            </a:r>
          </a:p>
          <a:p>
            <a:pPr marL="566928" indent="-457200">
              <a:spcBef>
                <a:spcPts val="1200"/>
              </a:spcBef>
              <a:defRPr/>
            </a:pPr>
            <a:r>
              <a:rPr lang="en-US" dirty="0">
                <a:latin typeface="Garamond" pitchFamily="18" charset="0"/>
              </a:rPr>
              <a:t>Support the broader </a:t>
            </a:r>
            <a:r>
              <a:rPr lang="en-US" dirty="0" err="1">
                <a:latin typeface="Garamond" pitchFamily="18" charset="0"/>
              </a:rPr>
              <a:t>programme</a:t>
            </a:r>
            <a:r>
              <a:rPr lang="en-US" dirty="0">
                <a:latin typeface="Garamond" pitchFamily="18" charset="0"/>
              </a:rPr>
              <a:t> management requirement.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65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1169"/>
            <a:ext cx="10515600" cy="1078992"/>
          </a:xfrm>
        </p:spPr>
        <p:txBody>
          <a:bodyPr/>
          <a:lstStyle/>
          <a:p>
            <a:r>
              <a:rPr lang="en-US" dirty="0" smtClean="0"/>
              <a:t>Process of Designing M &amp; 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3896"/>
            <a:ext cx="10515600" cy="472306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Define the aim/purpose of the M&amp;E System </a:t>
            </a:r>
          </a:p>
          <a:p>
            <a:r>
              <a:rPr lang="en-US" dirty="0" smtClean="0"/>
              <a:t>Baseline information </a:t>
            </a:r>
          </a:p>
          <a:p>
            <a:r>
              <a:rPr lang="en-US" dirty="0" smtClean="0"/>
              <a:t>Select the relevant information </a:t>
            </a:r>
          </a:p>
          <a:p>
            <a:pPr lvl="1"/>
            <a:r>
              <a:rPr lang="en-US" dirty="0" smtClean="0"/>
              <a:t>Examine and refer to the project goal, objectives, activities and performance indicators. </a:t>
            </a:r>
          </a:p>
          <a:p>
            <a:pPr lvl="1"/>
            <a:r>
              <a:rPr lang="en-US" dirty="0" smtClean="0"/>
              <a:t>Identify what project components and issues that are to be monitored and evaluated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Relevance; efficiency; effectiveness; outcomes; impact; replicability; sustainability.= Evaluation questions? Parameters.</a:t>
            </a:r>
          </a:p>
          <a:p>
            <a:r>
              <a:rPr lang="en-US" dirty="0" smtClean="0"/>
              <a:t>Design the M&amp;E tools </a:t>
            </a:r>
          </a:p>
          <a:p>
            <a:r>
              <a:rPr lang="en-US" dirty="0" smtClean="0"/>
              <a:t>Collect and analyze data </a:t>
            </a:r>
          </a:p>
          <a:p>
            <a:r>
              <a:rPr lang="en-US" dirty="0" smtClean="0"/>
              <a:t>Present and use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66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2739"/>
          </a:xfrm>
        </p:spPr>
        <p:txBody>
          <a:bodyPr/>
          <a:lstStyle/>
          <a:p>
            <a:r>
              <a:rPr lang="en-US" dirty="0" smtClean="0"/>
              <a:t>Monitoring and Evaluation Plan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1307592"/>
            <a:ext cx="11146536" cy="5294376"/>
          </a:xfrm>
        </p:spPr>
        <p:txBody>
          <a:bodyPr>
            <a:normAutofit/>
          </a:bodyPr>
          <a:lstStyle/>
          <a:p>
            <a:r>
              <a:rPr lang="en-US" dirty="0"/>
              <a:t>I</a:t>
            </a:r>
            <a:r>
              <a:rPr lang="en-US" dirty="0" smtClean="0"/>
              <a:t>s critical for keeping track of activities and resources. </a:t>
            </a:r>
          </a:p>
          <a:p>
            <a:r>
              <a:rPr lang="en-US" dirty="0" smtClean="0"/>
              <a:t>Describes M&amp;E objectives, strategies, methodologies, work plan, its activities in detail and the technical tools to be used </a:t>
            </a:r>
          </a:p>
          <a:p>
            <a:pPr lvl="1"/>
            <a:r>
              <a:rPr lang="en-US" dirty="0" smtClean="0"/>
              <a:t>Key questions for monitoring </a:t>
            </a:r>
          </a:p>
          <a:p>
            <a:pPr lvl="1"/>
            <a:r>
              <a:rPr lang="en-US" dirty="0" smtClean="0"/>
              <a:t>Indicators </a:t>
            </a:r>
          </a:p>
          <a:p>
            <a:pPr lvl="1"/>
            <a:r>
              <a:rPr lang="en-US" dirty="0" smtClean="0"/>
              <a:t>Baseline data </a:t>
            </a:r>
          </a:p>
          <a:p>
            <a:pPr lvl="1"/>
            <a:r>
              <a:rPr lang="en-US" dirty="0" smtClean="0"/>
              <a:t>Frequency of data collection </a:t>
            </a:r>
          </a:p>
          <a:p>
            <a:pPr lvl="1"/>
            <a:r>
              <a:rPr lang="en-US" dirty="0" smtClean="0"/>
              <a:t>How information will be collected </a:t>
            </a:r>
          </a:p>
          <a:p>
            <a:pPr lvl="1"/>
            <a:r>
              <a:rPr lang="en-US" dirty="0" smtClean="0"/>
              <a:t>Who is involved </a:t>
            </a:r>
          </a:p>
          <a:p>
            <a:pPr lvl="1"/>
            <a:r>
              <a:rPr lang="en-US" dirty="0" smtClean="0"/>
              <a:t>How the information collected will be used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71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 &amp; </a:t>
            </a:r>
            <a:r>
              <a:rPr lang="en-US" smtClean="0"/>
              <a:t>E Plan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5976814"/>
              </p:ext>
            </p:extLst>
          </p:nvPr>
        </p:nvGraphicFramePr>
        <p:xfrm>
          <a:off x="320043" y="1825625"/>
          <a:ext cx="11033757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5973"/>
                <a:gridCol w="1225973"/>
                <a:gridCol w="1225973"/>
                <a:gridCol w="1225973"/>
                <a:gridCol w="1225973"/>
                <a:gridCol w="1450508"/>
                <a:gridCol w="1682496"/>
                <a:gridCol w="544915"/>
                <a:gridCol w="1225973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Questions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Indicators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Baseline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Frequency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Participants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Information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1902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696</Words>
  <Application>Microsoft Office PowerPoint</Application>
  <PresentationFormat>Widescreen</PresentationFormat>
  <Paragraphs>85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Garamond</vt:lpstr>
      <vt:lpstr>Wingdings</vt:lpstr>
      <vt:lpstr>Wingdings 3</vt:lpstr>
      <vt:lpstr>Office Theme</vt:lpstr>
      <vt:lpstr>Establishing a Monitoring and Evaluation System </vt:lpstr>
      <vt:lpstr>Key terms </vt:lpstr>
      <vt:lpstr>What is a M &amp; E system?</vt:lpstr>
      <vt:lpstr>Objective of M &amp; E System</vt:lpstr>
      <vt:lpstr>Objectives of M &amp; E system cont’</vt:lpstr>
      <vt:lpstr>Purpose/Relevance of M &amp; E System</vt:lpstr>
      <vt:lpstr>Process of Designing M &amp; E System</vt:lpstr>
      <vt:lpstr>Monitoring and Evaluation Plan </vt:lpstr>
      <vt:lpstr>M &amp; E Plan</vt:lpstr>
      <vt:lpstr>Key Documents Required for M&amp;E System </vt:lpstr>
      <vt:lpstr>Quality of your M&amp;E and Keeping It Updated</vt:lpstr>
      <vt:lpstr>Standard Criteria for Assessing the Quality of Your M&amp;E System</vt:lpstr>
      <vt:lpstr>Summary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43</cp:revision>
  <dcterms:created xsi:type="dcterms:W3CDTF">2024-09-30T10:03:00Z</dcterms:created>
  <dcterms:modified xsi:type="dcterms:W3CDTF">2024-09-30T12:03:56Z</dcterms:modified>
</cp:coreProperties>
</file>