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7" r:id="rId31"/>
    <p:sldId id="288" r:id="rId32"/>
    <p:sldId id="289" r:id="rId33"/>
    <p:sldId id="290" r:id="rId34"/>
    <p:sldId id="292" r:id="rId35"/>
    <p:sldId id="293" r:id="rId36"/>
    <p:sldId id="295" r:id="rId37"/>
    <p:sldId id="297" r:id="rId38"/>
    <p:sldId id="298" r:id="rId39"/>
    <p:sldId id="299" r:id="rId40"/>
    <p:sldId id="300" r:id="rId41"/>
    <p:sldId id="301" r:id="rId42"/>
    <p:sldId id="302" r:id="rId43"/>
    <p:sldId id="306"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823C34-4E95-4408-A2C7-C8310A9A03B3}" type="datetimeFigureOut">
              <a:rPr lang="en-US" smtClean="0"/>
              <a:t>9/19/2024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70A16E-5F0B-4148-832B-76AE9E219C16}" type="slidenum">
              <a:rPr lang="en-US" smtClean="0"/>
              <a:t>‹#›</a:t>
            </a:fld>
            <a:endParaRPr lang="en-US"/>
          </a:p>
        </p:txBody>
      </p:sp>
    </p:spTree>
    <p:extLst>
      <p:ext uri="{BB962C8B-B14F-4D97-AF65-F5344CB8AC3E}">
        <p14:creationId xmlns:p14="http://schemas.microsoft.com/office/powerpoint/2010/main" val="3613516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737568799"/>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3570318"/>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2868578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a:t>Click to edit Master title style</a:t>
            </a:r>
          </a:p>
        </p:txBody>
      </p:sp>
      <p:sp>
        <p:nvSpPr>
          <p:cNvPr id="3" name="Text Placeholder 2"/>
          <p:cNvSpPr>
            <a:spLocks noGrp="1"/>
          </p:cNvSpPr>
          <p:nvPr>
            <p:ph type="body" sz="half" idx="1"/>
          </p:nvPr>
        </p:nvSpPr>
        <p:spPr>
          <a:xfrm>
            <a:off x="10160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2244964"/>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3743421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249789014"/>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3633921"/>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5406757"/>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01351260"/>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0249782"/>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78704461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141301301"/>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10643716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22756-DA80-4527-BFDD-2A153BA8EF84}"/>
              </a:ext>
            </a:extLst>
          </p:cNvPr>
          <p:cNvSpPr>
            <a:spLocks noGrp="1"/>
          </p:cNvSpPr>
          <p:nvPr>
            <p:ph type="ctrTitle"/>
          </p:nvPr>
        </p:nvSpPr>
        <p:spPr/>
        <p:txBody>
          <a:bodyPr/>
          <a:lstStyle/>
          <a:p>
            <a:r>
              <a:rPr lang="en-US" dirty="0"/>
              <a:t>SECURITY SYSTEM DEVELOPMENT LIFE CYCLE</a:t>
            </a:r>
            <a:br>
              <a:rPr lang="en-US" dirty="0"/>
            </a:br>
            <a:r>
              <a:rPr lang="en-US" dirty="0"/>
              <a:t>(Sec SDLC)</a:t>
            </a:r>
          </a:p>
        </p:txBody>
      </p:sp>
      <p:sp>
        <p:nvSpPr>
          <p:cNvPr id="3" name="Subtitle 2">
            <a:extLst>
              <a:ext uri="{FF2B5EF4-FFF2-40B4-BE49-F238E27FC236}">
                <a16:creationId xmlns:a16="http://schemas.microsoft.com/office/drawing/2014/main" id="{A0FD85BE-CA80-4C77-8165-C8893638EFA0}"/>
              </a:ext>
            </a:extLst>
          </p:cNvPr>
          <p:cNvSpPr>
            <a:spLocks noGrp="1"/>
          </p:cNvSpPr>
          <p:nvPr>
            <p:ph type="subTitle" idx="1"/>
          </p:nvPr>
        </p:nvSpPr>
        <p:spPr/>
        <p:txBody>
          <a:bodyPr/>
          <a:lstStyle/>
          <a:p>
            <a:r>
              <a:rPr lang="en-US" sz="2000" dirty="0"/>
              <a:t>BBC -3</a:t>
            </a:r>
          </a:p>
        </p:txBody>
      </p:sp>
    </p:spTree>
    <p:extLst>
      <p:ext uri="{BB962C8B-B14F-4D97-AF65-F5344CB8AC3E}">
        <p14:creationId xmlns:p14="http://schemas.microsoft.com/office/powerpoint/2010/main" val="3930140767"/>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3082F-0EC8-46ED-8B55-2994AE4CB08F}"/>
              </a:ext>
            </a:extLst>
          </p:cNvPr>
          <p:cNvSpPr>
            <a:spLocks noGrp="1"/>
          </p:cNvSpPr>
          <p:nvPr>
            <p:ph type="title"/>
          </p:nvPr>
        </p:nvSpPr>
        <p:spPr/>
        <p:txBody>
          <a:bodyPr>
            <a:normAutofit fontScale="90000"/>
          </a:bodyPr>
          <a:lstStyle/>
          <a:p>
            <a:r>
              <a:rPr lang="en-US" b="1" dirty="0"/>
              <a:t>Advantages of using the Security System Development Life Cycle (Sec SDLC)</a:t>
            </a:r>
            <a:br>
              <a:rPr lang="en-US" b="1" dirty="0"/>
            </a:br>
            <a:endParaRPr lang="en-US" dirty="0"/>
          </a:p>
        </p:txBody>
      </p:sp>
      <p:sp>
        <p:nvSpPr>
          <p:cNvPr id="3" name="Content Placeholder 2">
            <a:extLst>
              <a:ext uri="{FF2B5EF4-FFF2-40B4-BE49-F238E27FC236}">
                <a16:creationId xmlns:a16="http://schemas.microsoft.com/office/drawing/2014/main" id="{3BCB4173-2B3D-4185-A53B-2D95F407AD21}"/>
              </a:ext>
            </a:extLst>
          </p:cNvPr>
          <p:cNvSpPr>
            <a:spLocks noGrp="1"/>
          </p:cNvSpPr>
          <p:nvPr>
            <p:ph idx="1"/>
          </p:nvPr>
        </p:nvSpPr>
        <p:spPr/>
        <p:txBody>
          <a:bodyPr>
            <a:normAutofit lnSpcReduction="10000"/>
          </a:bodyPr>
          <a:lstStyle/>
          <a:p>
            <a:pPr fontAlgn="base"/>
            <a:r>
              <a:rPr lang="en-US" dirty="0"/>
              <a:t>Improved security: </a:t>
            </a:r>
            <a:r>
              <a:rPr lang="en-US" b="0" dirty="0"/>
              <a:t>By following the Sec SDLC, organizations can ensure that their information security systems are developed, maintained and retired in a controlled and structured manner, which can help to improve overall security.</a:t>
            </a:r>
          </a:p>
          <a:p>
            <a:pPr fontAlgn="base"/>
            <a:r>
              <a:rPr lang="en-US" dirty="0"/>
              <a:t>Compliance: </a:t>
            </a:r>
            <a:r>
              <a:rPr lang="en-US" b="0" dirty="0"/>
              <a:t>The Sec SDLC can help organizations to meet compliance requirements, by ensuring that security controls are implemented to meet relevant regulations.</a:t>
            </a:r>
          </a:p>
          <a:p>
            <a:pPr fontAlgn="base"/>
            <a:r>
              <a:rPr lang="en-US" dirty="0"/>
              <a:t>Risk management: </a:t>
            </a:r>
            <a:r>
              <a:rPr lang="en-US" b="0" dirty="0"/>
              <a:t>The Sec SDLC provides a structured and controlled approach to managing information security risks, which can help to identify and mitigate potential risks.</a:t>
            </a:r>
          </a:p>
          <a:p>
            <a:endParaRPr lang="en-US" dirty="0"/>
          </a:p>
        </p:txBody>
      </p:sp>
    </p:spTree>
    <p:extLst>
      <p:ext uri="{BB962C8B-B14F-4D97-AF65-F5344CB8AC3E}">
        <p14:creationId xmlns:p14="http://schemas.microsoft.com/office/powerpoint/2010/main" val="3659796402"/>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2C341-964E-4148-989C-0607300576E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393F10F-9C93-40A3-AFB7-DA9B98B702DF}"/>
              </a:ext>
            </a:extLst>
          </p:cNvPr>
          <p:cNvSpPr>
            <a:spLocks noGrp="1"/>
          </p:cNvSpPr>
          <p:nvPr>
            <p:ph idx="1"/>
          </p:nvPr>
        </p:nvSpPr>
        <p:spPr/>
        <p:txBody>
          <a:bodyPr/>
          <a:lstStyle/>
          <a:p>
            <a:pPr fontAlgn="base"/>
            <a:r>
              <a:rPr lang="en-US" dirty="0"/>
              <a:t>Better project management: </a:t>
            </a:r>
            <a:r>
              <a:rPr lang="en-US" b="0" dirty="0"/>
              <a:t>The Sec SDLC provides a structured and controlled approach to managing information security projects, which can help to improve project management and reduce risks.</a:t>
            </a:r>
          </a:p>
          <a:p>
            <a:pPr fontAlgn="base"/>
            <a:r>
              <a:rPr lang="en-US" dirty="0"/>
              <a:t>Increased efficiency: </a:t>
            </a:r>
            <a:r>
              <a:rPr lang="en-US" b="0" dirty="0"/>
              <a:t>By following the Sec SDLC, organizations can ensure that their resources are used efficiently, by ensuring that the development, maintenance and retirement of information security systems is planned and managed in a consistent and controlled manner.</a:t>
            </a:r>
          </a:p>
          <a:p>
            <a:endParaRPr lang="en-US" dirty="0"/>
          </a:p>
        </p:txBody>
      </p:sp>
    </p:spTree>
    <p:extLst>
      <p:ext uri="{BB962C8B-B14F-4D97-AF65-F5344CB8AC3E}">
        <p14:creationId xmlns:p14="http://schemas.microsoft.com/office/powerpoint/2010/main" val="179352757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C1D28-AC3E-4C35-9A2C-090886E3ADF2}"/>
              </a:ext>
            </a:extLst>
          </p:cNvPr>
          <p:cNvSpPr>
            <a:spLocks noGrp="1"/>
          </p:cNvSpPr>
          <p:nvPr>
            <p:ph type="title"/>
          </p:nvPr>
        </p:nvSpPr>
        <p:spPr>
          <a:xfrm>
            <a:off x="1016000" y="478971"/>
            <a:ext cx="10871200" cy="990600"/>
          </a:xfrm>
        </p:spPr>
        <p:txBody>
          <a:bodyPr>
            <a:normAutofit fontScale="90000"/>
          </a:bodyPr>
          <a:lstStyle/>
          <a:p>
            <a:pPr fontAlgn="base"/>
            <a:r>
              <a:rPr lang="en-US" b="1" dirty="0"/>
              <a:t>Disadvantages of using the Sec SDLC.</a:t>
            </a:r>
            <a:br>
              <a:rPr lang="en-US" dirty="0"/>
            </a:br>
            <a:endParaRPr lang="en-US" dirty="0"/>
          </a:p>
        </p:txBody>
      </p:sp>
      <p:sp>
        <p:nvSpPr>
          <p:cNvPr id="3" name="Content Placeholder 2">
            <a:extLst>
              <a:ext uri="{FF2B5EF4-FFF2-40B4-BE49-F238E27FC236}">
                <a16:creationId xmlns:a16="http://schemas.microsoft.com/office/drawing/2014/main" id="{1C0BAC84-307F-4FD1-A624-0D203306738C}"/>
              </a:ext>
            </a:extLst>
          </p:cNvPr>
          <p:cNvSpPr>
            <a:spLocks noGrp="1"/>
          </p:cNvSpPr>
          <p:nvPr>
            <p:ph idx="1"/>
          </p:nvPr>
        </p:nvSpPr>
        <p:spPr/>
        <p:txBody>
          <a:bodyPr>
            <a:normAutofit/>
          </a:bodyPr>
          <a:lstStyle/>
          <a:p>
            <a:pPr fontAlgn="base"/>
            <a:r>
              <a:rPr lang="en-US" dirty="0"/>
              <a:t>Cost: </a:t>
            </a:r>
            <a:r>
              <a:rPr lang="en-US" b="0" dirty="0"/>
              <a:t>Implementing the Sec SDLC framework can be costly, as it may require additional resources, such as security experts, to manage the process.</a:t>
            </a:r>
          </a:p>
          <a:p>
            <a:pPr fontAlgn="base"/>
            <a:r>
              <a:rPr lang="en-US" dirty="0"/>
              <a:t>Time-consuming: </a:t>
            </a:r>
            <a:r>
              <a:rPr lang="en-US" b="0" dirty="0"/>
              <a:t>The Sec SDLC is a cyclical process that involves multiple phases, which can be time-consuming to implement.</a:t>
            </a:r>
          </a:p>
          <a:p>
            <a:pPr fontAlgn="base"/>
            <a:r>
              <a:rPr lang="en-US" dirty="0"/>
              <a:t>Complexity: </a:t>
            </a:r>
            <a:r>
              <a:rPr lang="en-US" b="0" dirty="0"/>
              <a:t>The Sec SDLC process can be complex, especially for organizations that have not previously used this framework.</a:t>
            </a:r>
          </a:p>
        </p:txBody>
      </p:sp>
    </p:spTree>
    <p:extLst>
      <p:ext uri="{BB962C8B-B14F-4D97-AF65-F5344CB8AC3E}">
        <p14:creationId xmlns:p14="http://schemas.microsoft.com/office/powerpoint/2010/main" val="974698167"/>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51D94-A203-4FE0-AABD-05E5662E32B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0482D4F-BAF6-40BF-938F-438C4E56850D}"/>
              </a:ext>
            </a:extLst>
          </p:cNvPr>
          <p:cNvSpPr>
            <a:spLocks noGrp="1"/>
          </p:cNvSpPr>
          <p:nvPr>
            <p:ph idx="1"/>
          </p:nvPr>
        </p:nvSpPr>
        <p:spPr/>
        <p:txBody>
          <a:bodyPr/>
          <a:lstStyle/>
          <a:p>
            <a:pPr fontAlgn="base"/>
            <a:r>
              <a:rPr lang="en-US" dirty="0"/>
              <a:t>Inflexibility: </a:t>
            </a:r>
            <a:r>
              <a:rPr lang="en-US" b="0" dirty="0"/>
              <a:t>The Sec SDLC is a structured process, which can make it difficult for organizations to respond quickly to changing security needs.</a:t>
            </a:r>
          </a:p>
          <a:p>
            <a:pPr fontAlgn="base"/>
            <a:r>
              <a:rPr lang="en-US" dirty="0"/>
              <a:t>Limited Adaptability: </a:t>
            </a:r>
            <a:r>
              <a:rPr lang="en-US" b="0" dirty="0"/>
              <a:t>The Sec SDLC is a predefined process, which is not adaptable to new technologies, it may require updating or revising to accommodate new technology.</a:t>
            </a:r>
          </a:p>
          <a:p>
            <a:endParaRPr lang="en-US" dirty="0"/>
          </a:p>
        </p:txBody>
      </p:sp>
    </p:spTree>
    <p:extLst>
      <p:ext uri="{BB962C8B-B14F-4D97-AF65-F5344CB8AC3E}">
        <p14:creationId xmlns:p14="http://schemas.microsoft.com/office/powerpoint/2010/main" val="639385857"/>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9133054-F03C-4E27-9598-388A545EA788}"/>
              </a:ext>
            </a:extLst>
          </p:cNvPr>
          <p:cNvSpPr>
            <a:spLocks noGrp="1"/>
          </p:cNvSpPr>
          <p:nvPr>
            <p:ph type="ctrTitle"/>
          </p:nvPr>
        </p:nvSpPr>
        <p:spPr/>
        <p:txBody>
          <a:bodyPr/>
          <a:lstStyle/>
          <a:p>
            <a:r>
              <a:rPr lang="en-US" dirty="0"/>
              <a:t>SECURITY MODELS AND SECURITY POLICY</a:t>
            </a:r>
          </a:p>
        </p:txBody>
      </p:sp>
    </p:spTree>
    <p:extLst>
      <p:ext uri="{BB962C8B-B14F-4D97-AF65-F5344CB8AC3E}">
        <p14:creationId xmlns:p14="http://schemas.microsoft.com/office/powerpoint/2010/main" val="724592780"/>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92DB2-372D-4D10-9089-36C5595E0CE9}"/>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84B3BED9-52E9-4ED3-8D17-55C6DBA7A974}"/>
              </a:ext>
            </a:extLst>
          </p:cNvPr>
          <p:cNvSpPr>
            <a:spLocks noGrp="1"/>
          </p:cNvSpPr>
          <p:nvPr>
            <p:ph idx="1"/>
          </p:nvPr>
        </p:nvSpPr>
        <p:spPr/>
        <p:txBody>
          <a:bodyPr/>
          <a:lstStyle/>
          <a:p>
            <a:r>
              <a:rPr lang="en-US" dirty="0"/>
              <a:t>Framework is the same as security model.</a:t>
            </a:r>
          </a:p>
          <a:p>
            <a:r>
              <a:rPr lang="en-US" dirty="0"/>
              <a:t>There are many sources of frameworks / models but we focus on NIST and ISO since they are the industrial leading.</a:t>
            </a:r>
          </a:p>
        </p:txBody>
      </p:sp>
    </p:spTree>
    <p:extLst>
      <p:ext uri="{BB962C8B-B14F-4D97-AF65-F5344CB8AC3E}">
        <p14:creationId xmlns:p14="http://schemas.microsoft.com/office/powerpoint/2010/main" val="3784674971"/>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9E7D3-149B-4230-9EC3-BA5FDAE00A9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D691FA38-7611-47F1-8345-993B77FF4B4E}"/>
              </a:ext>
            </a:extLst>
          </p:cNvPr>
          <p:cNvSpPr>
            <a:spLocks noGrp="1"/>
          </p:cNvSpPr>
          <p:nvPr>
            <p:ph idx="1"/>
          </p:nvPr>
        </p:nvSpPr>
        <p:spPr/>
        <p:txBody>
          <a:bodyPr/>
          <a:lstStyle/>
          <a:p>
            <a:pPr lvl="0"/>
            <a:r>
              <a:rPr lang="en-US" altLang="en-US" dirty="0"/>
              <a:t>What is a Framework in information security.</a:t>
            </a:r>
            <a:endParaRPr lang="en-US" dirty="0"/>
          </a:p>
          <a:p>
            <a:pPr lvl="1">
              <a:buFont typeface="Arial" panose="020B0604020202020204" pitchFamily="34" charset="0"/>
              <a:buChar char="•"/>
            </a:pPr>
            <a:r>
              <a:rPr lang="en-US" altLang="en-US" dirty="0"/>
              <a:t>Theoretical foundation from which the blueprint is designed.</a:t>
            </a:r>
            <a:endParaRPr lang="en-US" dirty="0"/>
          </a:p>
          <a:p>
            <a:pPr lvl="1">
              <a:buFont typeface="Arial" panose="020B0604020202020204" pitchFamily="34" charset="0"/>
              <a:buChar char="•"/>
            </a:pPr>
            <a:r>
              <a:rPr lang="en-US" altLang="en-US" dirty="0"/>
              <a:t>Also known as a </a:t>
            </a:r>
            <a:r>
              <a:rPr lang="en-US" altLang="en-US" b="1" dirty="0"/>
              <a:t>Security Model.</a:t>
            </a:r>
            <a:endParaRPr lang="en-US" b="1" dirty="0"/>
          </a:p>
          <a:p>
            <a:pPr lvl="0"/>
            <a:r>
              <a:rPr lang="en-US" altLang="en-US" dirty="0"/>
              <a:t>What is a Blueprint in information security.</a:t>
            </a:r>
            <a:endParaRPr lang="en-US" dirty="0"/>
          </a:p>
          <a:p>
            <a:pPr lvl="1">
              <a:buFont typeface="Arial" panose="020B0604020202020204" pitchFamily="34" charset="0"/>
              <a:buChar char="•"/>
            </a:pPr>
            <a:r>
              <a:rPr lang="en-US" altLang="en-US" dirty="0"/>
              <a:t>Basis for the design, selection, and initial and ongoing implementation of all later security controls, including information security policies, security education and training programs, and technological controls.</a:t>
            </a:r>
            <a:endParaRPr lang="en-US" dirty="0"/>
          </a:p>
          <a:p>
            <a:pPr lvl="0"/>
            <a:r>
              <a:rPr lang="en-US" altLang="en-US" dirty="0"/>
              <a:t>To develop a blueprint or methodology;</a:t>
            </a:r>
            <a:endParaRPr lang="en-US" dirty="0"/>
          </a:p>
          <a:p>
            <a:pPr lvl="1">
              <a:buFont typeface="Arial" panose="020B0604020202020204" pitchFamily="34" charset="0"/>
              <a:buChar char="•"/>
            </a:pPr>
            <a:r>
              <a:rPr lang="en-US" altLang="en-US" dirty="0"/>
              <a:t>Use established security models and practices</a:t>
            </a:r>
            <a:endParaRPr lang="en-US" dirty="0"/>
          </a:p>
          <a:p>
            <a:endParaRPr lang="en-US" dirty="0"/>
          </a:p>
        </p:txBody>
      </p:sp>
    </p:spTree>
    <p:extLst>
      <p:ext uri="{BB962C8B-B14F-4D97-AF65-F5344CB8AC3E}">
        <p14:creationId xmlns:p14="http://schemas.microsoft.com/office/powerpoint/2010/main" val="1956151839"/>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AD0A7-C7E2-42AA-B707-166C49C45308}"/>
              </a:ext>
            </a:extLst>
          </p:cNvPr>
          <p:cNvSpPr>
            <a:spLocks noGrp="1"/>
          </p:cNvSpPr>
          <p:nvPr>
            <p:ph type="title"/>
          </p:nvPr>
        </p:nvSpPr>
        <p:spPr/>
        <p:txBody>
          <a:bodyPr/>
          <a:lstStyle/>
          <a:p>
            <a:r>
              <a:rPr lang="en-US" dirty="0"/>
              <a:t>The ISO 27000 Series</a:t>
            </a:r>
          </a:p>
        </p:txBody>
      </p:sp>
      <p:sp>
        <p:nvSpPr>
          <p:cNvPr id="3" name="Content Placeholder 2">
            <a:extLst>
              <a:ext uri="{FF2B5EF4-FFF2-40B4-BE49-F238E27FC236}">
                <a16:creationId xmlns:a16="http://schemas.microsoft.com/office/drawing/2014/main" id="{CA8CBC0D-00A8-422C-8487-57C8B40D2C1C}"/>
              </a:ext>
            </a:extLst>
          </p:cNvPr>
          <p:cNvSpPr>
            <a:spLocks noGrp="1"/>
          </p:cNvSpPr>
          <p:nvPr>
            <p:ph idx="1"/>
          </p:nvPr>
        </p:nvSpPr>
        <p:spPr/>
        <p:txBody>
          <a:bodyPr/>
          <a:lstStyle/>
          <a:p>
            <a:pPr lvl="0"/>
            <a:r>
              <a:rPr lang="en-US" altLang="en-US" dirty="0"/>
              <a:t>ISO/IEC 27002:2013</a:t>
            </a:r>
            <a:endParaRPr lang="en-US" dirty="0"/>
          </a:p>
          <a:p>
            <a:pPr lvl="1">
              <a:buFont typeface="Arial" panose="020B0604020202020204" pitchFamily="34" charset="0"/>
              <a:buChar char="•"/>
            </a:pPr>
            <a:r>
              <a:rPr lang="en-US" altLang="en-US" dirty="0"/>
              <a:t>Derived from its ISO/IEC 17799 originally BS7799, One of the most widely referenced security models.</a:t>
            </a:r>
            <a:endParaRPr lang="en-US" dirty="0"/>
          </a:p>
          <a:p>
            <a:pPr lvl="1">
              <a:buFont typeface="Arial" panose="020B0604020202020204" pitchFamily="34" charset="0"/>
              <a:buChar char="•"/>
            </a:pPr>
            <a:r>
              <a:rPr lang="en-US" altLang="en-US" dirty="0"/>
              <a:t>The stated purpose of ISO/IEC 27002: </a:t>
            </a:r>
            <a:endParaRPr lang="en-US" dirty="0"/>
          </a:p>
          <a:p>
            <a:pPr lvl="2">
              <a:buFont typeface="Wingdings" panose="05000000000000000000" pitchFamily="2" charset="2"/>
              <a:buChar char="§"/>
            </a:pPr>
            <a:r>
              <a:rPr lang="en-US" altLang="en-US" dirty="0"/>
              <a:t>Offer guidelines and voluntary directions for information security management. It is meant to provide a high level, general description of the areas currently considered important when initiating, implementing or maintaining information security in an organization.</a:t>
            </a:r>
            <a:endParaRPr lang="en-US" dirty="0"/>
          </a:p>
          <a:p>
            <a:pPr marL="457200" lvl="1" indent="0">
              <a:buNone/>
            </a:pPr>
            <a:endParaRPr lang="en-US" altLang="en-US" dirty="0"/>
          </a:p>
          <a:p>
            <a:pPr marL="457200" lvl="1" indent="0">
              <a:buNone/>
            </a:pPr>
            <a:r>
              <a:rPr lang="en-US" altLang="en-US" dirty="0"/>
              <a:t>The details of ISO/IEC 27002 are available only to those who purchase the standard.</a:t>
            </a:r>
            <a:endParaRPr lang="en-US" dirty="0"/>
          </a:p>
          <a:p>
            <a:endParaRPr lang="en-US" dirty="0"/>
          </a:p>
        </p:txBody>
      </p:sp>
    </p:spTree>
    <p:extLst>
      <p:ext uri="{BB962C8B-B14F-4D97-AF65-F5344CB8AC3E}">
        <p14:creationId xmlns:p14="http://schemas.microsoft.com/office/powerpoint/2010/main" val="155652187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8F9A4-6A79-4DE3-B8B0-47C1A9699C0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1B7DFEE-773F-416F-BB06-ABF334471F0D}"/>
              </a:ext>
            </a:extLst>
          </p:cNvPr>
          <p:cNvSpPr>
            <a:spLocks noGrp="1"/>
          </p:cNvSpPr>
          <p:nvPr>
            <p:ph idx="1"/>
          </p:nvPr>
        </p:nvSpPr>
        <p:spPr/>
        <p:txBody>
          <a:bodyPr/>
          <a:lstStyle/>
          <a:p>
            <a:pPr lvl="0"/>
            <a:r>
              <a:rPr lang="en-US" altLang="en-US" dirty="0"/>
              <a:t>ISO/IEC 27001:2013</a:t>
            </a:r>
            <a:endParaRPr lang="en-US" dirty="0"/>
          </a:p>
          <a:p>
            <a:pPr lvl="1">
              <a:buFont typeface="Arial" panose="020B0604020202020204" pitchFamily="34" charset="0"/>
              <a:buChar char="•"/>
            </a:pPr>
            <a:r>
              <a:rPr lang="en-US" altLang="en-US" dirty="0"/>
              <a:t>Provides information for how to implement ISO/IEC 27002 and set up an information security management system (ISMS).</a:t>
            </a:r>
            <a:endParaRPr lang="en-US" dirty="0"/>
          </a:p>
          <a:p>
            <a:pPr marL="457200" lvl="1" indent="0">
              <a:buNone/>
            </a:pPr>
            <a:r>
              <a:rPr lang="en-US" altLang="en-US" dirty="0"/>
              <a:t>ISO/IEC 27001’s primary purpose:</a:t>
            </a:r>
            <a:endParaRPr lang="en-US" dirty="0"/>
          </a:p>
          <a:p>
            <a:pPr lvl="2">
              <a:buFont typeface="Wingdings" panose="05000000000000000000" pitchFamily="2" charset="2"/>
              <a:buChar char="§"/>
            </a:pPr>
            <a:r>
              <a:rPr lang="en-US" altLang="en-US" dirty="0"/>
              <a:t>to be used as a standard so organizations can adopt it to obtain certification and build an information security program. </a:t>
            </a:r>
            <a:endParaRPr lang="en-US" dirty="0"/>
          </a:p>
          <a:p>
            <a:pPr lvl="2">
              <a:buFont typeface="Wingdings" panose="05000000000000000000" pitchFamily="2" charset="2"/>
              <a:buChar char="§"/>
            </a:pPr>
            <a:r>
              <a:rPr lang="en-US" altLang="en-US" dirty="0"/>
              <a:t>serves better as an assessment tool than as an implementation framework.</a:t>
            </a:r>
            <a:endParaRPr lang="en-US" dirty="0"/>
          </a:p>
          <a:p>
            <a:pPr marL="0" indent="0">
              <a:buNone/>
            </a:pPr>
            <a:endParaRPr lang="en-US" dirty="0"/>
          </a:p>
        </p:txBody>
      </p:sp>
    </p:spTree>
    <p:extLst>
      <p:ext uri="{BB962C8B-B14F-4D97-AF65-F5344CB8AC3E}">
        <p14:creationId xmlns:p14="http://schemas.microsoft.com/office/powerpoint/2010/main" val="1582039677"/>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C29E-F89B-4162-8B6B-695FDF530219}"/>
              </a:ext>
            </a:extLst>
          </p:cNvPr>
          <p:cNvSpPr>
            <a:spLocks noGrp="1"/>
          </p:cNvSpPr>
          <p:nvPr>
            <p:ph type="title"/>
          </p:nvPr>
        </p:nvSpPr>
        <p:spPr/>
        <p:txBody>
          <a:bodyPr/>
          <a:lstStyle/>
          <a:p>
            <a:r>
              <a:rPr lang="en-US" dirty="0"/>
              <a:t>NIST Security Models</a:t>
            </a:r>
          </a:p>
        </p:txBody>
      </p:sp>
      <p:sp>
        <p:nvSpPr>
          <p:cNvPr id="3" name="Content Placeholder 2">
            <a:extLst>
              <a:ext uri="{FF2B5EF4-FFF2-40B4-BE49-F238E27FC236}">
                <a16:creationId xmlns:a16="http://schemas.microsoft.com/office/drawing/2014/main" id="{39E75797-B67B-4093-86F4-61F0CC43BBE3}"/>
              </a:ext>
            </a:extLst>
          </p:cNvPr>
          <p:cNvSpPr>
            <a:spLocks noGrp="1"/>
          </p:cNvSpPr>
          <p:nvPr>
            <p:ph idx="1"/>
          </p:nvPr>
        </p:nvSpPr>
        <p:spPr/>
        <p:txBody>
          <a:bodyPr/>
          <a:lstStyle/>
          <a:p>
            <a:pPr lvl="0"/>
            <a:r>
              <a:rPr lang="en-US" altLang="en-US" dirty="0"/>
              <a:t>NIST documents have two notable advantages over ISO:</a:t>
            </a:r>
            <a:endParaRPr lang="en-US" dirty="0"/>
          </a:p>
          <a:p>
            <a:pPr lvl="1">
              <a:buFont typeface="Arial" panose="020B0604020202020204" pitchFamily="34" charset="0"/>
              <a:buChar char="•"/>
            </a:pPr>
            <a:r>
              <a:rPr lang="en-US" altLang="en-US" dirty="0"/>
              <a:t>Publicly available at no charge</a:t>
            </a:r>
            <a:endParaRPr lang="en-US" dirty="0"/>
          </a:p>
          <a:p>
            <a:pPr lvl="1">
              <a:buFont typeface="Arial" panose="020B0604020202020204" pitchFamily="34" charset="0"/>
              <a:buChar char="•"/>
            </a:pPr>
            <a:r>
              <a:rPr lang="en-US" altLang="en-US" dirty="0"/>
              <a:t>Have been broadly reviewed by government and industry professionals</a:t>
            </a:r>
            <a:endParaRPr lang="en-US" dirty="0"/>
          </a:p>
          <a:p>
            <a:pPr lvl="0"/>
            <a:r>
              <a:rPr lang="en-US" altLang="en-US" dirty="0"/>
              <a:t>The following NIST documents can assist in the design of a security framework(Security model):</a:t>
            </a:r>
            <a:endParaRPr lang="en-US" dirty="0"/>
          </a:p>
          <a:p>
            <a:pPr lvl="1">
              <a:buFont typeface="Arial" panose="020B0604020202020204" pitchFamily="34" charset="0"/>
              <a:buChar char="•"/>
            </a:pPr>
            <a:r>
              <a:rPr lang="en-US" dirty="0"/>
              <a:t>NIST SP (Special Publication) 800-12: An Introduction to Computer Security: The NIST Handbook</a:t>
            </a:r>
          </a:p>
          <a:p>
            <a:pPr lvl="1">
              <a:buFont typeface="Arial" panose="020B0604020202020204" pitchFamily="34" charset="0"/>
              <a:buChar char="•"/>
            </a:pPr>
            <a:r>
              <a:rPr lang="en-US" altLang="en-US" dirty="0"/>
              <a:t>SP 800-14: Generally Accepted Principles and Practices for Securing Information Technology Systems</a:t>
            </a:r>
            <a:endParaRPr lang="en-US" dirty="0"/>
          </a:p>
          <a:p>
            <a:endParaRPr lang="en-US" dirty="0"/>
          </a:p>
        </p:txBody>
      </p:sp>
    </p:spTree>
    <p:extLst>
      <p:ext uri="{BB962C8B-B14F-4D97-AF65-F5344CB8AC3E}">
        <p14:creationId xmlns:p14="http://schemas.microsoft.com/office/powerpoint/2010/main" val="366224549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C2D92-1748-4DAE-A67F-1A4CDF357AA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DD02D8D-91B5-4E08-91E0-DCB9C561915A}"/>
              </a:ext>
            </a:extLst>
          </p:cNvPr>
          <p:cNvSpPr>
            <a:spLocks noGrp="1"/>
          </p:cNvSpPr>
          <p:nvPr>
            <p:ph idx="1"/>
          </p:nvPr>
        </p:nvSpPr>
        <p:spPr/>
        <p:txBody>
          <a:bodyPr>
            <a:normAutofit fontScale="92500" lnSpcReduction="10000"/>
          </a:bodyPr>
          <a:lstStyle/>
          <a:p>
            <a:r>
              <a:rPr lang="en-US" b="1" dirty="0"/>
              <a:t>Security System Development Life Cycle (</a:t>
            </a:r>
            <a:r>
              <a:rPr lang="en-US" b="1" dirty="0" err="1"/>
              <a:t>SecSDLC</a:t>
            </a:r>
            <a:r>
              <a:rPr lang="en-US" b="1" dirty="0"/>
              <a:t>)</a:t>
            </a:r>
            <a:r>
              <a:rPr lang="en-US" dirty="0"/>
              <a:t> is defined as the set of procedures that are executed in a sequence in the software development cycle (SDLC). It is designed such that it can help developers to create software and applications in a way that reduces the security risks at later stages significantly from the start. </a:t>
            </a:r>
          </a:p>
          <a:p>
            <a:r>
              <a:rPr lang="en-US" dirty="0"/>
              <a:t>Sec SDLC eliminates security vulnerabilities. Its process involves identification of certain threats and the risks they impose on a system as well as the needed implementation of security controls to counter, remove and manage the risks involved. </a:t>
            </a:r>
          </a:p>
          <a:p>
            <a:pPr marL="0" indent="0">
              <a:buNone/>
            </a:pPr>
            <a:r>
              <a:rPr lang="en-US" dirty="0"/>
              <a:t>Whereas, in the SDLC process, the focus is mainly on the designs and implementations of an information system.</a:t>
            </a:r>
          </a:p>
        </p:txBody>
      </p:sp>
    </p:spTree>
    <p:extLst>
      <p:ext uri="{BB962C8B-B14F-4D97-AF65-F5344CB8AC3E}">
        <p14:creationId xmlns:p14="http://schemas.microsoft.com/office/powerpoint/2010/main" val="2956143022"/>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E0120-88EE-40B8-B852-4CD41BC680D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1FDBD64-9631-49BC-B146-387A1CCE3F20}"/>
              </a:ext>
            </a:extLst>
          </p:cNvPr>
          <p:cNvSpPr>
            <a:spLocks noGrp="1"/>
          </p:cNvSpPr>
          <p:nvPr>
            <p:ph idx="1"/>
          </p:nvPr>
        </p:nvSpPr>
        <p:spPr/>
        <p:txBody>
          <a:bodyPr>
            <a:normAutofit lnSpcReduction="10000"/>
          </a:bodyPr>
          <a:lstStyle/>
          <a:p>
            <a:pPr lvl="1">
              <a:buFont typeface="Arial" panose="020B0604020202020204" pitchFamily="34" charset="0"/>
              <a:buChar char="•"/>
            </a:pPr>
            <a:r>
              <a:rPr lang="en-US" altLang="en-US" b="0" dirty="0"/>
              <a:t>SP 800-18 Rev. 1: Guide for Developing Security Plans for Federal Information Systems</a:t>
            </a:r>
            <a:endParaRPr lang="en-US" b="0" dirty="0"/>
          </a:p>
          <a:p>
            <a:pPr lvl="1">
              <a:buFont typeface="Arial" panose="020B0604020202020204" pitchFamily="34" charset="0"/>
              <a:buChar char="•"/>
            </a:pPr>
            <a:r>
              <a:rPr lang="en-US" altLang="en-US" b="0" dirty="0"/>
              <a:t>SP 800-30 Rev. 1: Guide for Conducting Risk Assessments</a:t>
            </a:r>
            <a:endParaRPr lang="en-US" b="0" dirty="0"/>
          </a:p>
          <a:p>
            <a:pPr lvl="1">
              <a:buFont typeface="Arial" panose="020B0604020202020204" pitchFamily="34" charset="0"/>
              <a:buChar char="•"/>
            </a:pPr>
            <a:r>
              <a:rPr lang="en-US" altLang="en-US" b="0" dirty="0"/>
              <a:t>SP 800-37 Rev. 1: Guide for Applying the Risk Management Framework to Federal Information Systems: A Security Life Cycle Approach</a:t>
            </a:r>
            <a:endParaRPr lang="en-US" b="0" dirty="0"/>
          </a:p>
          <a:p>
            <a:pPr lvl="1">
              <a:buFont typeface="Arial" panose="020B0604020202020204" pitchFamily="34" charset="0"/>
              <a:buChar char="•"/>
            </a:pPr>
            <a:r>
              <a:rPr lang="en-US" altLang="en-US" b="0" dirty="0"/>
              <a:t>SP 800-39: Managing Information Security Risk: Organization, Mission, and Information System View</a:t>
            </a:r>
            <a:endParaRPr lang="en-US" b="0" dirty="0"/>
          </a:p>
          <a:p>
            <a:pPr lvl="1">
              <a:buFont typeface="Arial" panose="020B0604020202020204" pitchFamily="34" charset="0"/>
              <a:buChar char="•"/>
            </a:pPr>
            <a:r>
              <a:rPr lang="en-US" altLang="en-US" b="0" dirty="0"/>
              <a:t>SP 800-50: Building an Information Technology Security Awareness and Training Program</a:t>
            </a:r>
            <a:endParaRPr lang="en-US" b="0" dirty="0"/>
          </a:p>
          <a:p>
            <a:pPr lvl="1">
              <a:buFont typeface="Arial" panose="020B0604020202020204" pitchFamily="34" charset="0"/>
              <a:buChar char="•"/>
            </a:pPr>
            <a:r>
              <a:rPr lang="en-US" altLang="en-US" b="0" dirty="0"/>
              <a:t>SP 800-55 Rev. 1: Performance Measurement Guide for Information Security</a:t>
            </a:r>
            <a:endParaRPr lang="en-US" b="0" dirty="0"/>
          </a:p>
          <a:p>
            <a:pPr lvl="1">
              <a:buFont typeface="Arial" panose="020B0604020202020204" pitchFamily="34" charset="0"/>
              <a:buChar char="•"/>
            </a:pPr>
            <a:r>
              <a:rPr lang="en-US" altLang="en-US" b="0" dirty="0"/>
              <a:t>SP 800-100: Information Security Handbook: A Guide for Managers</a:t>
            </a:r>
            <a:endParaRPr lang="en-US" b="0" dirty="0"/>
          </a:p>
          <a:p>
            <a:pPr lvl="1">
              <a:buFont typeface="Arial" panose="020B0604020202020204" pitchFamily="34" charset="0"/>
              <a:buChar char="•"/>
            </a:pPr>
            <a:endParaRPr lang="en-US" b="0" dirty="0"/>
          </a:p>
        </p:txBody>
      </p:sp>
    </p:spTree>
    <p:extLst>
      <p:ext uri="{BB962C8B-B14F-4D97-AF65-F5344CB8AC3E}">
        <p14:creationId xmlns:p14="http://schemas.microsoft.com/office/powerpoint/2010/main" val="2114287496"/>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84FE8-A5EB-4412-B0ED-843FC5BCF913}"/>
              </a:ext>
            </a:extLst>
          </p:cNvPr>
          <p:cNvSpPr>
            <a:spLocks noGrp="1"/>
          </p:cNvSpPr>
          <p:nvPr>
            <p:ph type="title"/>
          </p:nvPr>
        </p:nvSpPr>
        <p:spPr/>
        <p:txBody>
          <a:bodyPr/>
          <a:lstStyle/>
          <a:p>
            <a:r>
              <a:rPr lang="en-US" dirty="0"/>
              <a:t>The NIST </a:t>
            </a:r>
            <a:r>
              <a:rPr lang="en-US" dirty="0" err="1"/>
              <a:t>CyberSecurity</a:t>
            </a:r>
            <a:r>
              <a:rPr lang="en-US" dirty="0"/>
              <a:t> Framework</a:t>
            </a:r>
          </a:p>
        </p:txBody>
      </p:sp>
      <p:sp>
        <p:nvSpPr>
          <p:cNvPr id="3" name="Content Placeholder 2">
            <a:extLst>
              <a:ext uri="{FF2B5EF4-FFF2-40B4-BE49-F238E27FC236}">
                <a16:creationId xmlns:a16="http://schemas.microsoft.com/office/drawing/2014/main" id="{7FD578C2-58AD-42F1-80DC-9E3376826A8B}"/>
              </a:ext>
            </a:extLst>
          </p:cNvPr>
          <p:cNvSpPr>
            <a:spLocks noGrp="1"/>
          </p:cNvSpPr>
          <p:nvPr>
            <p:ph idx="1"/>
          </p:nvPr>
        </p:nvSpPr>
        <p:spPr/>
        <p:txBody>
          <a:bodyPr/>
          <a:lstStyle/>
          <a:p>
            <a:r>
              <a:rPr lang="en-US" altLang="en-US" dirty="0"/>
              <a:t>Published in 2014 in response to Executive Order 13636 from President Obama.</a:t>
            </a:r>
          </a:p>
          <a:p>
            <a:r>
              <a:rPr lang="en-US" altLang="en-US" dirty="0"/>
              <a:t>NIST’s Mandate: </a:t>
            </a:r>
          </a:p>
          <a:p>
            <a:pPr lvl="1">
              <a:buFont typeface="Arial" panose="020B0604020202020204" pitchFamily="34" charset="0"/>
              <a:buChar char="•"/>
            </a:pPr>
            <a:r>
              <a:rPr lang="en-US" altLang="en-US" dirty="0"/>
              <a:t>To create a voluntary framework that provides an effective approach to “</a:t>
            </a:r>
            <a:r>
              <a:rPr lang="en-US" altLang="en-US" dirty="0">
                <a:solidFill>
                  <a:srgbClr val="FF0000"/>
                </a:solidFill>
              </a:rPr>
              <a:t>manage cybersecurity risk </a:t>
            </a:r>
            <a:r>
              <a:rPr lang="en-US" altLang="en-US" dirty="0"/>
              <a:t>for those processes, information, and systems directly involved in the delivery of </a:t>
            </a:r>
            <a:r>
              <a:rPr lang="en-US" altLang="en-US" dirty="0">
                <a:solidFill>
                  <a:srgbClr val="FF0000"/>
                </a:solidFill>
              </a:rPr>
              <a:t>critical infrastructure services.</a:t>
            </a:r>
            <a:r>
              <a:rPr lang="en-US" altLang="en-US" dirty="0"/>
              <a:t>”</a:t>
            </a:r>
          </a:p>
          <a:p>
            <a:pPr marL="0" indent="0">
              <a:buNone/>
            </a:pPr>
            <a:r>
              <a:rPr lang="en-US" altLang="en-US" dirty="0"/>
              <a:t>It was designed specifically to be vendor-neutral.</a:t>
            </a:r>
          </a:p>
          <a:p>
            <a:endParaRPr lang="en-US" altLang="en-US" dirty="0"/>
          </a:p>
        </p:txBody>
      </p:sp>
    </p:spTree>
    <p:extLst>
      <p:ext uri="{BB962C8B-B14F-4D97-AF65-F5344CB8AC3E}">
        <p14:creationId xmlns:p14="http://schemas.microsoft.com/office/powerpoint/2010/main" val="2389490638"/>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F96AE-62A8-466D-837D-6BCF38D877AB}"/>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19253A56-B093-403D-A22E-DDFDFABF2AD2}"/>
              </a:ext>
            </a:extLst>
          </p:cNvPr>
          <p:cNvSpPr>
            <a:spLocks noGrp="1"/>
          </p:cNvSpPr>
          <p:nvPr>
            <p:ph idx="1"/>
          </p:nvPr>
        </p:nvSpPr>
        <p:spPr/>
        <p:txBody>
          <a:bodyPr/>
          <a:lstStyle/>
          <a:p>
            <a:r>
              <a:rPr lang="en-US" altLang="en-US" dirty="0"/>
              <a:t>The intent of the Framework is to allow organizations to:</a:t>
            </a:r>
          </a:p>
          <a:p>
            <a:pPr marL="457200" lvl="1" indent="0">
              <a:buNone/>
            </a:pPr>
            <a:r>
              <a:rPr lang="en-US" altLang="en-US" dirty="0"/>
              <a:t>1) Describe their current cybersecurity posture; </a:t>
            </a:r>
          </a:p>
          <a:p>
            <a:pPr marL="457200" lvl="1" indent="0">
              <a:buNone/>
            </a:pPr>
            <a:r>
              <a:rPr lang="en-US" altLang="en-US" dirty="0"/>
              <a:t>2) Describe their target state for cybersecurity;</a:t>
            </a:r>
          </a:p>
          <a:p>
            <a:pPr marL="457200" lvl="1" indent="0">
              <a:buNone/>
            </a:pPr>
            <a:r>
              <a:rPr lang="en-US" altLang="en-US" dirty="0"/>
              <a:t>3) Identify and prioritize opportunities for improvement within the context of a continuous and repeatable process;</a:t>
            </a:r>
          </a:p>
          <a:p>
            <a:pPr marL="457200" lvl="1" indent="0">
              <a:buNone/>
            </a:pPr>
            <a:r>
              <a:rPr lang="en-US" altLang="en-US" dirty="0"/>
              <a:t>4) Assess progress toward the target state;</a:t>
            </a:r>
          </a:p>
          <a:p>
            <a:pPr marL="457200" lvl="1" indent="0">
              <a:buNone/>
            </a:pPr>
            <a:r>
              <a:rPr lang="en-US" altLang="en-US" dirty="0"/>
              <a:t>5) Communicate among internal and external stakeholders about cybersecurity risk.</a:t>
            </a:r>
          </a:p>
          <a:p>
            <a:pPr lvl="1">
              <a:buFont typeface="Arial" panose="020B0604020202020204" pitchFamily="34" charset="0"/>
              <a:buChar char="•"/>
            </a:pPr>
            <a:endParaRPr lang="en-US" altLang="en-US" dirty="0"/>
          </a:p>
          <a:p>
            <a:endParaRPr lang="en-US" dirty="0"/>
          </a:p>
        </p:txBody>
      </p:sp>
    </p:spTree>
    <p:extLst>
      <p:ext uri="{BB962C8B-B14F-4D97-AF65-F5344CB8AC3E}">
        <p14:creationId xmlns:p14="http://schemas.microsoft.com/office/powerpoint/2010/main" val="3234801921"/>
      </p:ext>
    </p:extLst>
  </p:cSld>
  <p:clrMapOvr>
    <a:masterClrMapping/>
  </p:clrMapOvr>
  <p:transition spd="slow"/>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5F90D-843A-4DDB-9E26-9D2AAB989D94}"/>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71801711-8037-4E58-889D-6CFEDD5573D3}"/>
              </a:ext>
            </a:extLst>
          </p:cNvPr>
          <p:cNvSpPr>
            <a:spLocks noGrp="1"/>
          </p:cNvSpPr>
          <p:nvPr>
            <p:ph idx="1"/>
          </p:nvPr>
        </p:nvSpPr>
        <p:spPr/>
        <p:txBody>
          <a:bodyPr/>
          <a:lstStyle/>
          <a:p>
            <a:r>
              <a:rPr lang="en-US" altLang="en-US" dirty="0"/>
              <a:t>The NIST Cybersecurity Framework consists of </a:t>
            </a:r>
            <a:r>
              <a:rPr lang="en-US" altLang="en-US" b="1" dirty="0"/>
              <a:t>three fundamental components</a:t>
            </a:r>
            <a:r>
              <a:rPr lang="en-US" altLang="en-US" dirty="0"/>
              <a:t>:</a:t>
            </a:r>
          </a:p>
          <a:p>
            <a:pPr lvl="1">
              <a:buFont typeface="Arial" panose="020B0604020202020204" pitchFamily="34" charset="0"/>
              <a:buChar char="•"/>
            </a:pPr>
            <a:r>
              <a:rPr lang="en-US" altLang="en-US" b="1" dirty="0"/>
              <a:t>The Framework core</a:t>
            </a:r>
            <a:r>
              <a:rPr lang="en-US" altLang="en-US" dirty="0"/>
              <a:t>: This is a set of information security activities an organization is expected to perform, as well as their desired results. These core activities are:</a:t>
            </a:r>
          </a:p>
          <a:p>
            <a:pPr lvl="2">
              <a:buFont typeface="Wingdings" panose="05000000000000000000" pitchFamily="2" charset="2"/>
              <a:buChar char="§"/>
            </a:pPr>
            <a:r>
              <a:rPr lang="en-US" altLang="en-US" b="1" dirty="0"/>
              <a:t>Identify</a:t>
            </a:r>
            <a:r>
              <a:rPr lang="en-US" altLang="en-US" dirty="0"/>
              <a:t>: Develop the organizational understanding to manage cybersecurity risk to systems, assets, data, and capabilities.</a:t>
            </a:r>
          </a:p>
          <a:p>
            <a:pPr lvl="2">
              <a:buFont typeface="Wingdings" panose="05000000000000000000" pitchFamily="2" charset="2"/>
              <a:buChar char="§"/>
            </a:pPr>
            <a:r>
              <a:rPr lang="en-US" altLang="en-US" b="1" dirty="0"/>
              <a:t>Protect</a:t>
            </a:r>
            <a:r>
              <a:rPr lang="en-US" altLang="en-US" dirty="0"/>
              <a:t>: Develop and implement the appropriate safeguards to ensure delivery of critical infrastructure services.</a:t>
            </a:r>
          </a:p>
          <a:p>
            <a:pPr lvl="2">
              <a:buFont typeface="Wingdings" panose="05000000000000000000" pitchFamily="2" charset="2"/>
              <a:buChar char="§"/>
            </a:pPr>
            <a:r>
              <a:rPr lang="en-US" altLang="en-US" b="1" dirty="0"/>
              <a:t>Detect</a:t>
            </a:r>
            <a:r>
              <a:rPr lang="en-US" altLang="en-US" dirty="0"/>
              <a:t>: Develop and implement the appropriate activities to identify the occurrence of a cybersecurity event.</a:t>
            </a:r>
          </a:p>
          <a:p>
            <a:pPr lvl="2"/>
            <a:endParaRPr lang="en-US" altLang="en-US" dirty="0"/>
          </a:p>
          <a:p>
            <a:pPr lvl="2"/>
            <a:endParaRPr lang="en-US" altLang="en-US" dirty="0"/>
          </a:p>
          <a:p>
            <a:pPr lvl="2"/>
            <a:endParaRPr lang="en-US" altLang="en-US" dirty="0"/>
          </a:p>
          <a:p>
            <a:endParaRPr lang="en-US" dirty="0"/>
          </a:p>
        </p:txBody>
      </p:sp>
    </p:spTree>
    <p:extLst>
      <p:ext uri="{BB962C8B-B14F-4D97-AF65-F5344CB8AC3E}">
        <p14:creationId xmlns:p14="http://schemas.microsoft.com/office/powerpoint/2010/main" val="1074340094"/>
      </p:ext>
    </p:extLst>
  </p:cSld>
  <p:clrMapOvr>
    <a:masterClrMapping/>
  </p:clrMapOvr>
  <p:transition spd="slow"/>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5F770-3251-4A2D-876B-52164C085D36}"/>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EAA873D4-8399-47F5-BCB2-F9F7A1BBC051}"/>
              </a:ext>
            </a:extLst>
          </p:cNvPr>
          <p:cNvSpPr>
            <a:spLocks noGrp="1"/>
          </p:cNvSpPr>
          <p:nvPr>
            <p:ph idx="1"/>
          </p:nvPr>
        </p:nvSpPr>
        <p:spPr/>
        <p:txBody>
          <a:bodyPr/>
          <a:lstStyle/>
          <a:p>
            <a:pPr lvl="2">
              <a:buFont typeface="Wingdings" panose="05000000000000000000" pitchFamily="2" charset="2"/>
              <a:buChar char="§"/>
            </a:pPr>
            <a:r>
              <a:rPr lang="en-US" altLang="en-US" b="1" dirty="0"/>
              <a:t>Respond</a:t>
            </a:r>
            <a:r>
              <a:rPr lang="en-US" altLang="en-US" dirty="0"/>
              <a:t>: Develop and implement the appropriate activities to take action regarding a detected cybersecurity event.</a:t>
            </a:r>
          </a:p>
          <a:p>
            <a:pPr lvl="2">
              <a:buFont typeface="Wingdings" panose="05000000000000000000" pitchFamily="2" charset="2"/>
              <a:buChar char="§"/>
            </a:pPr>
            <a:r>
              <a:rPr lang="en-US" altLang="en-US" b="1" dirty="0"/>
              <a:t>Recover</a:t>
            </a:r>
            <a:r>
              <a:rPr lang="en-US" altLang="en-US" dirty="0"/>
              <a:t>: Develop and implement the appropriate activities to maintain plans for resilience and to restore any capabilities or services that were impaired due to a cybersecurity event.</a:t>
            </a:r>
          </a:p>
          <a:p>
            <a:pPr lvl="1">
              <a:buFont typeface="Arial" panose="020B0604020202020204" pitchFamily="34" charset="0"/>
              <a:buChar char="•"/>
            </a:pPr>
            <a:r>
              <a:rPr lang="en-US" altLang="en-US" b="1" dirty="0"/>
              <a:t>The Framework tiers</a:t>
            </a:r>
            <a:r>
              <a:rPr lang="en-US" altLang="en-US" dirty="0"/>
              <a:t>: The Framework then provides a self-defined set of tiers so organizations can relate the maturity of their security programs and implement corresponding measures and functions. The four tiers include:</a:t>
            </a:r>
          </a:p>
          <a:p>
            <a:pPr lvl="2">
              <a:buFont typeface="Wingdings" panose="05000000000000000000" pitchFamily="2" charset="2"/>
              <a:buChar char="§"/>
            </a:pPr>
            <a:r>
              <a:rPr lang="en-US" altLang="en-US" dirty="0"/>
              <a:t>Tier 1: Partial: In this category, an organization does not have formal risk management practices, and security activities are relatively informal and ad hoc.</a:t>
            </a:r>
          </a:p>
          <a:p>
            <a:pPr lvl="2"/>
            <a:endParaRPr lang="en-US" altLang="en-US" dirty="0"/>
          </a:p>
          <a:p>
            <a:pPr lvl="1"/>
            <a:endParaRPr lang="en-US" altLang="en-US" dirty="0"/>
          </a:p>
          <a:p>
            <a:endParaRPr lang="en-US" dirty="0"/>
          </a:p>
        </p:txBody>
      </p:sp>
    </p:spTree>
    <p:extLst>
      <p:ext uri="{BB962C8B-B14F-4D97-AF65-F5344CB8AC3E}">
        <p14:creationId xmlns:p14="http://schemas.microsoft.com/office/powerpoint/2010/main" val="758518383"/>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7E1D1-A3B9-4CAB-8A5E-E956D4BB9051}"/>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34EAA893-0024-4285-B13E-B6DAE3CA3830}"/>
              </a:ext>
            </a:extLst>
          </p:cNvPr>
          <p:cNvSpPr>
            <a:spLocks noGrp="1"/>
          </p:cNvSpPr>
          <p:nvPr>
            <p:ph idx="1"/>
          </p:nvPr>
        </p:nvSpPr>
        <p:spPr/>
        <p:txBody>
          <a:bodyPr/>
          <a:lstStyle/>
          <a:p>
            <a:pPr lvl="2">
              <a:buFont typeface="Wingdings" panose="05000000000000000000" pitchFamily="2" charset="2"/>
              <a:buChar char="§"/>
            </a:pPr>
            <a:r>
              <a:rPr lang="en-US" altLang="en-US" dirty="0"/>
              <a:t>Tier 2: Risk Informed: Organizations in this category have developed but not fully implemented risk management practices, and have just begun their formal security programs, so security is not fully established across the organization.</a:t>
            </a:r>
          </a:p>
          <a:p>
            <a:pPr lvl="2">
              <a:buFont typeface="Wingdings" panose="05000000000000000000" pitchFamily="2" charset="2"/>
              <a:buChar char="§"/>
            </a:pPr>
            <a:r>
              <a:rPr lang="en-US" altLang="en-US" dirty="0"/>
              <a:t>Tier 3: Repeatable: Organizations in this category not only have risk management practices formally established, they also have documented policy implemented. The organization has begun a repeatable security program to improve its approach to information protection and proactively manage risk to information assets.</a:t>
            </a:r>
          </a:p>
          <a:p>
            <a:pPr lvl="2">
              <a:buFont typeface="Wingdings" panose="05000000000000000000" pitchFamily="2" charset="2"/>
              <a:buChar char="§"/>
            </a:pPr>
            <a:r>
              <a:rPr lang="en-US" altLang="en-US" dirty="0"/>
              <a:t> Tier 4: Adaptive: The most mature organization falls into this tier. The organization not only has well-established risk management and security programs, it can quickly adapt to new environments and threats. </a:t>
            </a:r>
          </a:p>
        </p:txBody>
      </p:sp>
    </p:spTree>
    <p:extLst>
      <p:ext uri="{BB962C8B-B14F-4D97-AF65-F5344CB8AC3E}">
        <p14:creationId xmlns:p14="http://schemas.microsoft.com/office/powerpoint/2010/main" val="2929106960"/>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09D92-56D0-46FE-96F8-A628691D96B8}"/>
              </a:ext>
            </a:extLst>
          </p:cNvPr>
          <p:cNvSpPr>
            <a:spLocks noGrp="1"/>
          </p:cNvSpPr>
          <p:nvPr>
            <p:ph type="title"/>
          </p:nvPr>
        </p:nvSpPr>
        <p:spPr/>
        <p:txBody>
          <a:bodyPr/>
          <a:lstStyle/>
          <a:p>
            <a:r>
              <a:rPr lang="en-US" dirty="0"/>
              <a:t>Cont’d</a:t>
            </a:r>
          </a:p>
        </p:txBody>
      </p:sp>
      <p:sp>
        <p:nvSpPr>
          <p:cNvPr id="3" name="Content Placeholder 2">
            <a:extLst>
              <a:ext uri="{FF2B5EF4-FFF2-40B4-BE49-F238E27FC236}">
                <a16:creationId xmlns:a16="http://schemas.microsoft.com/office/drawing/2014/main" id="{8C0E2FC2-D712-458A-A5E3-4D6E6D40953C}"/>
              </a:ext>
            </a:extLst>
          </p:cNvPr>
          <p:cNvSpPr>
            <a:spLocks noGrp="1"/>
          </p:cNvSpPr>
          <p:nvPr>
            <p:ph idx="1"/>
          </p:nvPr>
        </p:nvSpPr>
        <p:spPr/>
        <p:txBody>
          <a:bodyPr/>
          <a:lstStyle/>
          <a:p>
            <a:r>
              <a:rPr lang="en-US" altLang="en-US" b="1" dirty="0"/>
              <a:t>The Framework profile</a:t>
            </a:r>
            <a:r>
              <a:rPr lang="en-US" altLang="en-US" dirty="0"/>
              <a:t>: </a:t>
            </a:r>
            <a:r>
              <a:rPr lang="en-US" altLang="en-US" b="0" dirty="0"/>
              <a:t>Organizations are expected to identify which tier their security programs most closely match and then use corresponding recommendations within the Framework to improve their programs. </a:t>
            </a:r>
          </a:p>
          <a:p>
            <a:pPr lvl="1">
              <a:buFont typeface="Arial" panose="020B0604020202020204" pitchFamily="34" charset="0"/>
              <a:buChar char="•"/>
            </a:pPr>
            <a:r>
              <a:rPr lang="en-US" altLang="en-US" b="0" dirty="0"/>
              <a:t>This Framework profile is then used to perform a gap analysis - comparing the current state of information security and risk management to a desired state, identifying the difference, and developing a plan to move the organization toward the desired state.</a:t>
            </a:r>
          </a:p>
        </p:txBody>
      </p:sp>
    </p:spTree>
    <p:extLst>
      <p:ext uri="{BB962C8B-B14F-4D97-AF65-F5344CB8AC3E}">
        <p14:creationId xmlns:p14="http://schemas.microsoft.com/office/powerpoint/2010/main" val="2259904"/>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5B708C-28C0-4B61-AB32-E62EBFB9A6D0}"/>
              </a:ext>
            </a:extLst>
          </p:cNvPr>
          <p:cNvSpPr>
            <a:spLocks noGrp="1"/>
          </p:cNvSpPr>
          <p:nvPr>
            <p:ph type="title"/>
          </p:nvPr>
        </p:nvSpPr>
        <p:spPr/>
        <p:txBody>
          <a:bodyPr/>
          <a:lstStyle/>
          <a:p>
            <a:r>
              <a:rPr lang="en-US" altLang="en-US" sz="2800" dirty="0"/>
              <a:t>The seven-step approach organizations are encouraged to follow when implementing or improving risk management and information security programs:</a:t>
            </a:r>
            <a:br>
              <a:rPr lang="en-US" altLang="en-US" sz="2800" dirty="0"/>
            </a:br>
            <a:endParaRPr lang="en-US" sz="2800" dirty="0"/>
          </a:p>
        </p:txBody>
      </p:sp>
      <p:sp>
        <p:nvSpPr>
          <p:cNvPr id="3" name="Content Placeholder 2">
            <a:extLst>
              <a:ext uri="{FF2B5EF4-FFF2-40B4-BE49-F238E27FC236}">
                <a16:creationId xmlns:a16="http://schemas.microsoft.com/office/drawing/2014/main" id="{9AFA1D15-F740-421C-9C21-EBF69A518106}"/>
              </a:ext>
            </a:extLst>
          </p:cNvPr>
          <p:cNvSpPr>
            <a:spLocks noGrp="1"/>
          </p:cNvSpPr>
          <p:nvPr>
            <p:ph idx="1"/>
          </p:nvPr>
        </p:nvSpPr>
        <p:spPr/>
        <p:txBody>
          <a:bodyPr/>
          <a:lstStyle/>
          <a:p>
            <a:pPr lvl="1">
              <a:buFont typeface="Arial" panose="020B0604020202020204" pitchFamily="34" charset="0"/>
              <a:buChar char="•"/>
            </a:pPr>
            <a:r>
              <a:rPr lang="en-US" altLang="en-US" dirty="0"/>
              <a:t>Step 1: Prioritize and scope: The organization identifies its business/mission objectives and high-level organizational priorities.</a:t>
            </a:r>
          </a:p>
          <a:p>
            <a:pPr lvl="1">
              <a:buFont typeface="Arial" panose="020B0604020202020204" pitchFamily="34" charset="0"/>
              <a:buChar char="•"/>
            </a:pPr>
            <a:r>
              <a:rPr lang="en-US" altLang="en-US" dirty="0"/>
              <a:t>Step 2: Orient: Once the scope of the cybersecurity program has been determined for the business line or process, the organization identifies related systems and assets, regulatory requirements, and overall risk approach. The organization then identifies threats to, and vulnerabilities of, those systems and assets.</a:t>
            </a:r>
          </a:p>
          <a:p>
            <a:pPr lvl="1">
              <a:buFont typeface="Arial" panose="020B0604020202020204" pitchFamily="34" charset="0"/>
              <a:buChar char="•"/>
            </a:pPr>
            <a:r>
              <a:rPr lang="en-US" altLang="en-US" dirty="0"/>
              <a:t>Step 3: Create a current profile: The organization develops a current profile by indicating which category and subcategory outcomes from the Framework core are currently being achieved.</a:t>
            </a:r>
          </a:p>
          <a:p>
            <a:pPr marL="457200" lvl="1" indent="0">
              <a:buNone/>
            </a:pPr>
            <a:endParaRPr lang="en-US" altLang="en-US" dirty="0"/>
          </a:p>
          <a:p>
            <a:pPr lvl="1"/>
            <a:endParaRPr lang="en-US" altLang="en-US" dirty="0"/>
          </a:p>
          <a:p>
            <a:pPr lvl="1"/>
            <a:endParaRPr lang="en-US" altLang="en-US" dirty="0"/>
          </a:p>
          <a:p>
            <a:endParaRPr lang="en-US" altLang="en-US" dirty="0"/>
          </a:p>
          <a:p>
            <a:endParaRPr lang="en-US" dirty="0"/>
          </a:p>
        </p:txBody>
      </p:sp>
    </p:spTree>
    <p:extLst>
      <p:ext uri="{BB962C8B-B14F-4D97-AF65-F5344CB8AC3E}">
        <p14:creationId xmlns:p14="http://schemas.microsoft.com/office/powerpoint/2010/main" val="1072211671"/>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BBF8A-BB45-46C6-A9B0-1C254B67C29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7847E60-D7BA-4B1E-BBC4-43D3C9269E7E}"/>
              </a:ext>
            </a:extLst>
          </p:cNvPr>
          <p:cNvSpPr>
            <a:spLocks noGrp="1"/>
          </p:cNvSpPr>
          <p:nvPr>
            <p:ph idx="1"/>
          </p:nvPr>
        </p:nvSpPr>
        <p:spPr/>
        <p:txBody>
          <a:bodyPr/>
          <a:lstStyle/>
          <a:p>
            <a:pPr lvl="1">
              <a:buFont typeface="Arial" panose="020B0604020202020204" pitchFamily="34" charset="0"/>
              <a:buChar char="•"/>
            </a:pPr>
            <a:r>
              <a:rPr lang="en-US" altLang="en-US" dirty="0"/>
              <a:t>Step 4: Conduct a risk assessment: This assessment could be guided by the organization’s overall risk management process or previous risk assessment activities. The organization analyzes the operational environment in order to discern the likelihood of a cybersecurity event and the impact that the event could have on the organization.</a:t>
            </a:r>
          </a:p>
          <a:p>
            <a:pPr lvl="1">
              <a:buFont typeface="Arial" panose="020B0604020202020204" pitchFamily="34" charset="0"/>
              <a:buChar char="•"/>
            </a:pPr>
            <a:r>
              <a:rPr lang="en-US" altLang="en-US" dirty="0"/>
              <a:t>Step 5: Create a target profile: The organization creates a target profile that focuses on the assessment of the Framework categories and subcategories describing the organization’s desired cybersecurity outcomes.</a:t>
            </a:r>
          </a:p>
          <a:p>
            <a:pPr lvl="1">
              <a:buFont typeface="Arial" panose="020B0604020202020204" pitchFamily="34" charset="0"/>
              <a:buChar char="•"/>
            </a:pPr>
            <a:endParaRPr lang="en-US" altLang="en-US" dirty="0"/>
          </a:p>
          <a:p>
            <a:pPr lvl="1"/>
            <a:endParaRPr lang="en-US" altLang="en-US" dirty="0"/>
          </a:p>
          <a:p>
            <a:pPr lvl="1"/>
            <a:endParaRPr lang="en-US" altLang="en-US" dirty="0"/>
          </a:p>
          <a:p>
            <a:endParaRPr lang="en-US" dirty="0"/>
          </a:p>
        </p:txBody>
      </p:sp>
    </p:spTree>
    <p:extLst>
      <p:ext uri="{BB962C8B-B14F-4D97-AF65-F5344CB8AC3E}">
        <p14:creationId xmlns:p14="http://schemas.microsoft.com/office/powerpoint/2010/main" val="2045406232"/>
      </p:ext>
    </p:extLst>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7EF4D-3CA6-42D1-85AD-C7255E53260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B794517-AE1B-41CC-83A3-26A25724439A}"/>
              </a:ext>
            </a:extLst>
          </p:cNvPr>
          <p:cNvSpPr>
            <a:spLocks noGrp="1"/>
          </p:cNvSpPr>
          <p:nvPr>
            <p:ph idx="1"/>
          </p:nvPr>
        </p:nvSpPr>
        <p:spPr/>
        <p:txBody>
          <a:bodyPr/>
          <a:lstStyle/>
          <a:p>
            <a:pPr lvl="1">
              <a:buFont typeface="Arial" panose="020B0604020202020204" pitchFamily="34" charset="0"/>
              <a:buChar char="•"/>
            </a:pPr>
            <a:r>
              <a:rPr lang="en-US" altLang="en-US" dirty="0"/>
              <a:t>Step 6: Determine, analyze, and prioritize gaps: The organization compares the current profile and the target profile to determine gaps. Next it creates a prioritized action plan to address those gaps that draws upon mission drivers, a cost-benefit analysis, and understanding of risk to achieve the outcomes in the target profile. The organization then determines resources necessary to address the gaps.</a:t>
            </a:r>
          </a:p>
          <a:p>
            <a:pPr lvl="1">
              <a:buFont typeface="Arial" panose="020B0604020202020204" pitchFamily="34" charset="0"/>
              <a:buChar char="•"/>
            </a:pPr>
            <a:r>
              <a:rPr lang="en-US" altLang="en-US" dirty="0"/>
              <a:t>Step 7: Implement action plan: The organization determines which actions to take in regards to the gaps, if any, identified in the previous step. It then monitors its current cybersecurity practices against the target profile.</a:t>
            </a:r>
          </a:p>
          <a:p>
            <a:pPr lvl="1"/>
            <a:endParaRPr lang="en-US" altLang="en-US" dirty="0"/>
          </a:p>
          <a:p>
            <a:endParaRPr lang="en-US" dirty="0"/>
          </a:p>
        </p:txBody>
      </p:sp>
    </p:spTree>
    <p:extLst>
      <p:ext uri="{BB962C8B-B14F-4D97-AF65-F5344CB8AC3E}">
        <p14:creationId xmlns:p14="http://schemas.microsoft.com/office/powerpoint/2010/main" val="385873339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82A3E-7A5B-42FF-9393-EB184FD7C518}"/>
              </a:ext>
            </a:extLst>
          </p:cNvPr>
          <p:cNvSpPr>
            <a:spLocks noGrp="1"/>
          </p:cNvSpPr>
          <p:nvPr>
            <p:ph type="title"/>
          </p:nvPr>
        </p:nvSpPr>
        <p:spPr/>
        <p:txBody>
          <a:bodyPr/>
          <a:lstStyle/>
          <a:p>
            <a:r>
              <a:rPr lang="en-US" dirty="0"/>
              <a:t>Stages involved in Sec SDLC</a:t>
            </a:r>
          </a:p>
        </p:txBody>
      </p:sp>
      <p:sp>
        <p:nvSpPr>
          <p:cNvPr id="3" name="Content Placeholder 2">
            <a:extLst>
              <a:ext uri="{FF2B5EF4-FFF2-40B4-BE49-F238E27FC236}">
                <a16:creationId xmlns:a16="http://schemas.microsoft.com/office/drawing/2014/main" id="{5CFE022F-7B57-4D70-A663-4CD28FEA51CA}"/>
              </a:ext>
            </a:extLst>
          </p:cNvPr>
          <p:cNvSpPr>
            <a:spLocks noGrp="1"/>
          </p:cNvSpPr>
          <p:nvPr>
            <p:ph idx="1"/>
          </p:nvPr>
        </p:nvSpPr>
        <p:spPr/>
        <p:txBody>
          <a:bodyPr>
            <a:normAutofit fontScale="92500" lnSpcReduction="10000"/>
          </a:bodyPr>
          <a:lstStyle/>
          <a:p>
            <a:pPr fontAlgn="base"/>
            <a:r>
              <a:rPr lang="en-US" sz="3500" b="1" dirty="0"/>
              <a:t>System Investigation/Planning</a:t>
            </a:r>
            <a:r>
              <a:rPr lang="en-US" b="1" dirty="0"/>
              <a:t>:</a:t>
            </a:r>
            <a:r>
              <a:rPr lang="en-US" dirty="0"/>
              <a:t> </a:t>
            </a:r>
            <a:r>
              <a:rPr lang="en-US" b="0" dirty="0"/>
              <a:t>This process is started by the officials/directives working at the top level management in the organization. The objectives and goals of the project are considered priory in order to execute this process. An Information Security Policy is defined which contains the descriptions of security applications and programs installed along with their implementations in organization’s system.</a:t>
            </a:r>
          </a:p>
          <a:p>
            <a:pPr marL="0" indent="0">
              <a:buNone/>
            </a:pPr>
            <a:r>
              <a:rPr lang="en-US" dirty="0"/>
              <a:t>Planning levels involve;</a:t>
            </a:r>
          </a:p>
          <a:p>
            <a:pPr lvl="1">
              <a:buFont typeface="Wingdings" panose="05000000000000000000" pitchFamily="2" charset="2"/>
              <a:buChar char="§"/>
            </a:pPr>
            <a:r>
              <a:rPr lang="en-US" dirty="0"/>
              <a:t>Strategic planning</a:t>
            </a:r>
          </a:p>
          <a:p>
            <a:pPr lvl="1">
              <a:buFont typeface="Wingdings" panose="05000000000000000000" pitchFamily="2" charset="2"/>
              <a:buChar char="§"/>
            </a:pPr>
            <a:r>
              <a:rPr lang="en-US" dirty="0"/>
              <a:t>Tactical planning</a:t>
            </a:r>
          </a:p>
          <a:p>
            <a:pPr lvl="1">
              <a:buFont typeface="Wingdings" panose="05000000000000000000" pitchFamily="2" charset="2"/>
              <a:buChar char="§"/>
            </a:pPr>
            <a:r>
              <a:rPr lang="en-US" dirty="0"/>
              <a:t>Operational planning</a:t>
            </a:r>
          </a:p>
          <a:p>
            <a:pPr lvl="1">
              <a:buFont typeface="Wingdings" panose="05000000000000000000" pitchFamily="2" charset="2"/>
              <a:buChar char="§"/>
            </a:pPr>
            <a:r>
              <a:rPr lang="en-US" dirty="0"/>
              <a:t>Contingency planning</a:t>
            </a:r>
          </a:p>
        </p:txBody>
      </p:sp>
    </p:spTree>
    <p:extLst>
      <p:ext uri="{BB962C8B-B14F-4D97-AF65-F5344CB8AC3E}">
        <p14:creationId xmlns:p14="http://schemas.microsoft.com/office/powerpoint/2010/main" val="3903200339"/>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F2E094-0E4D-490A-874D-1D754FDDE4E2}"/>
              </a:ext>
            </a:extLst>
          </p:cNvPr>
          <p:cNvSpPr>
            <a:spLocks noGrp="1"/>
          </p:cNvSpPr>
          <p:nvPr>
            <p:ph type="ctrTitle"/>
          </p:nvPr>
        </p:nvSpPr>
        <p:spPr/>
        <p:txBody>
          <a:bodyPr/>
          <a:lstStyle/>
          <a:p>
            <a:r>
              <a:rPr lang="en-US" dirty="0"/>
              <a:t>Introduction to ISO 27001</a:t>
            </a:r>
          </a:p>
        </p:txBody>
      </p:sp>
    </p:spTree>
    <p:extLst>
      <p:ext uri="{BB962C8B-B14F-4D97-AF65-F5344CB8AC3E}">
        <p14:creationId xmlns:p14="http://schemas.microsoft.com/office/powerpoint/2010/main" val="2705116321"/>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63CD1B-6A18-42D7-9D15-16AB0C19340A}"/>
              </a:ext>
            </a:extLst>
          </p:cNvPr>
          <p:cNvSpPr>
            <a:spLocks noGrp="1"/>
          </p:cNvSpPr>
          <p:nvPr>
            <p:ph type="title"/>
          </p:nvPr>
        </p:nvSpPr>
        <p:spPr/>
        <p:txBody>
          <a:bodyPr/>
          <a:lstStyle/>
          <a:p>
            <a:r>
              <a:rPr lang="en-US" dirty="0"/>
              <a:t>Physical and Environmental Security</a:t>
            </a:r>
          </a:p>
        </p:txBody>
      </p:sp>
      <p:sp>
        <p:nvSpPr>
          <p:cNvPr id="3" name="Content Placeholder 2">
            <a:extLst>
              <a:ext uri="{FF2B5EF4-FFF2-40B4-BE49-F238E27FC236}">
                <a16:creationId xmlns:a16="http://schemas.microsoft.com/office/drawing/2014/main" id="{CD0F702A-217B-46C2-AE41-77F505CA5B06}"/>
              </a:ext>
            </a:extLst>
          </p:cNvPr>
          <p:cNvSpPr>
            <a:spLocks noGrp="1"/>
          </p:cNvSpPr>
          <p:nvPr>
            <p:ph idx="1"/>
          </p:nvPr>
        </p:nvSpPr>
        <p:spPr/>
        <p:txBody>
          <a:bodyPr>
            <a:normAutofit fontScale="92500" lnSpcReduction="10000"/>
          </a:bodyPr>
          <a:lstStyle/>
          <a:p>
            <a:pPr marL="234950" indent="-234950">
              <a:lnSpc>
                <a:spcPct val="80000"/>
              </a:lnSpc>
              <a:defRPr/>
            </a:pPr>
            <a:r>
              <a:rPr lang="en-US" altLang="en-US" sz="2500" dirty="0"/>
              <a:t>Objective:</a:t>
            </a:r>
          </a:p>
          <a:p>
            <a:pPr marL="692150" lvl="1" indent="-234950">
              <a:lnSpc>
                <a:spcPct val="80000"/>
              </a:lnSpc>
              <a:defRPr/>
            </a:pPr>
            <a:r>
              <a:rPr lang="en-AU" altLang="en-US" sz="2000" dirty="0"/>
              <a:t>Secure Areas</a:t>
            </a:r>
            <a:r>
              <a:rPr lang="en-US" altLang="en-US" sz="2000" dirty="0"/>
              <a:t> </a:t>
            </a:r>
          </a:p>
          <a:p>
            <a:pPr marL="692150" lvl="1" indent="-234950">
              <a:lnSpc>
                <a:spcPct val="80000"/>
              </a:lnSpc>
              <a:defRPr/>
            </a:pPr>
            <a:r>
              <a:rPr lang="en-AU" altLang="en-US" sz="2000" dirty="0"/>
              <a:t>Equipment Security</a:t>
            </a:r>
            <a:r>
              <a:rPr lang="en-US" altLang="en-US" sz="2000" dirty="0"/>
              <a:t> </a:t>
            </a:r>
          </a:p>
          <a:p>
            <a:pPr marL="692150" lvl="1" indent="-234950">
              <a:lnSpc>
                <a:spcPct val="80000"/>
              </a:lnSpc>
              <a:buNone/>
              <a:defRPr/>
            </a:pPr>
            <a:endParaRPr lang="en-US" altLang="en-US" sz="2000" dirty="0"/>
          </a:p>
          <a:p>
            <a:pPr marL="234950" indent="-234950">
              <a:lnSpc>
                <a:spcPct val="80000"/>
              </a:lnSpc>
              <a:defRPr/>
            </a:pPr>
            <a:r>
              <a:rPr lang="en-US" altLang="en-US" sz="2500" dirty="0"/>
              <a:t>Covers:</a:t>
            </a:r>
          </a:p>
          <a:p>
            <a:pPr marL="692150" lvl="1" indent="-234950">
              <a:lnSpc>
                <a:spcPct val="80000"/>
              </a:lnSpc>
              <a:defRPr/>
            </a:pPr>
            <a:r>
              <a:rPr lang="en-AU" altLang="en-US" sz="2000" dirty="0"/>
              <a:t>Physical Security Perimeter</a:t>
            </a:r>
            <a:r>
              <a:rPr lang="en-US" altLang="en-US" sz="2000" dirty="0"/>
              <a:t> </a:t>
            </a:r>
          </a:p>
          <a:p>
            <a:pPr marL="692150" lvl="1" indent="-234950">
              <a:lnSpc>
                <a:spcPct val="80000"/>
              </a:lnSpc>
              <a:defRPr/>
            </a:pPr>
            <a:r>
              <a:rPr lang="en-AU" altLang="en-US" sz="2000" dirty="0"/>
              <a:t>Physical entry Controls</a:t>
            </a:r>
            <a:r>
              <a:rPr lang="en-US" altLang="en-US" sz="2000" dirty="0"/>
              <a:t> </a:t>
            </a:r>
          </a:p>
          <a:p>
            <a:pPr marL="692150" lvl="1" indent="-234950">
              <a:lnSpc>
                <a:spcPct val="80000"/>
              </a:lnSpc>
              <a:defRPr/>
            </a:pPr>
            <a:r>
              <a:rPr lang="en-AU" altLang="en-US" sz="2000" dirty="0"/>
              <a:t>Securing Offices, rooms and facilities</a:t>
            </a:r>
            <a:r>
              <a:rPr lang="en-US" altLang="en-US" sz="2000" dirty="0"/>
              <a:t> </a:t>
            </a:r>
          </a:p>
          <a:p>
            <a:pPr marL="692150" lvl="1" indent="-234950">
              <a:lnSpc>
                <a:spcPct val="80000"/>
              </a:lnSpc>
              <a:defRPr/>
            </a:pPr>
            <a:r>
              <a:rPr lang="en-AU" altLang="en-US" sz="2000" dirty="0"/>
              <a:t>Protecting against external and environmental threats</a:t>
            </a:r>
            <a:r>
              <a:rPr lang="en-US" altLang="en-US" sz="2000" dirty="0"/>
              <a:t> </a:t>
            </a:r>
          </a:p>
          <a:p>
            <a:pPr marL="692150" lvl="1" indent="-234950">
              <a:lnSpc>
                <a:spcPct val="80000"/>
              </a:lnSpc>
              <a:defRPr/>
            </a:pPr>
            <a:r>
              <a:rPr lang="en-AU" altLang="en-US" sz="2000" dirty="0"/>
              <a:t>Working in Secure Areas</a:t>
            </a:r>
            <a:r>
              <a:rPr lang="en-US" altLang="en-US" sz="2000" dirty="0"/>
              <a:t> </a:t>
            </a:r>
          </a:p>
          <a:p>
            <a:pPr marL="692150" lvl="1" indent="-234950">
              <a:lnSpc>
                <a:spcPct val="80000"/>
              </a:lnSpc>
              <a:defRPr/>
            </a:pPr>
            <a:r>
              <a:rPr lang="en-AU" altLang="en-US" sz="2000" dirty="0"/>
              <a:t>Public access delivery and loading areas</a:t>
            </a:r>
            <a:r>
              <a:rPr lang="en-US" altLang="en-US" sz="2000" dirty="0"/>
              <a:t> </a:t>
            </a:r>
          </a:p>
          <a:p>
            <a:pPr marL="692150" lvl="1" indent="-234950">
              <a:lnSpc>
                <a:spcPct val="80000"/>
              </a:lnSpc>
              <a:defRPr/>
            </a:pPr>
            <a:r>
              <a:rPr lang="en-AU" altLang="en-US" sz="2000" dirty="0"/>
              <a:t>Cabling Security</a:t>
            </a:r>
            <a:r>
              <a:rPr lang="en-US" altLang="en-US" sz="2000" dirty="0"/>
              <a:t> </a:t>
            </a:r>
          </a:p>
          <a:p>
            <a:pPr marL="692150" lvl="1" indent="-234950">
              <a:lnSpc>
                <a:spcPct val="80000"/>
              </a:lnSpc>
              <a:defRPr/>
            </a:pPr>
            <a:r>
              <a:rPr lang="en-AU" altLang="en-US" sz="2000" dirty="0"/>
              <a:t>Equipment Maintenance</a:t>
            </a:r>
          </a:p>
          <a:p>
            <a:pPr marL="692150" lvl="1" indent="-234950">
              <a:lnSpc>
                <a:spcPct val="80000"/>
              </a:lnSpc>
              <a:defRPr/>
            </a:pPr>
            <a:r>
              <a:rPr lang="en-AU" altLang="en-US" sz="2000" dirty="0"/>
              <a:t>Securing of equipment off-premises</a:t>
            </a:r>
            <a:r>
              <a:rPr lang="en-US" altLang="en-US" sz="2000" dirty="0"/>
              <a:t> </a:t>
            </a:r>
          </a:p>
          <a:p>
            <a:pPr marL="692150" lvl="1" indent="-234950">
              <a:lnSpc>
                <a:spcPct val="80000"/>
              </a:lnSpc>
              <a:defRPr/>
            </a:pPr>
            <a:r>
              <a:rPr lang="en-AU" altLang="en-US" sz="2000" dirty="0"/>
              <a:t>Secure disposal or re-use of equipment </a:t>
            </a:r>
          </a:p>
          <a:p>
            <a:pPr marL="692150" lvl="1" indent="-234950">
              <a:lnSpc>
                <a:spcPct val="80000"/>
              </a:lnSpc>
              <a:defRPr/>
            </a:pPr>
            <a:r>
              <a:rPr lang="en-AU" altLang="en-US" sz="2000" dirty="0"/>
              <a:t>CLEAR DESK &amp; SCREEN POLICY</a:t>
            </a:r>
            <a:endParaRPr lang="en-US" altLang="en-US" sz="1800" dirty="0"/>
          </a:p>
          <a:p>
            <a:endParaRPr lang="en-US" dirty="0"/>
          </a:p>
        </p:txBody>
      </p:sp>
    </p:spTree>
    <p:extLst>
      <p:ext uri="{BB962C8B-B14F-4D97-AF65-F5344CB8AC3E}">
        <p14:creationId xmlns:p14="http://schemas.microsoft.com/office/powerpoint/2010/main" val="1593766222"/>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2BB29-A81C-4AD5-A31F-ED7E5231211B}"/>
              </a:ext>
            </a:extLst>
          </p:cNvPr>
          <p:cNvSpPr>
            <a:spLocks noGrp="1"/>
          </p:cNvSpPr>
          <p:nvPr>
            <p:ph type="title"/>
          </p:nvPr>
        </p:nvSpPr>
        <p:spPr/>
        <p:txBody>
          <a:bodyPr/>
          <a:lstStyle/>
          <a:p>
            <a:r>
              <a:rPr lang="en-US" dirty="0"/>
              <a:t>What is the purpose of Annex A.11.1 of ISO 27001?</a:t>
            </a:r>
          </a:p>
        </p:txBody>
      </p:sp>
      <p:sp>
        <p:nvSpPr>
          <p:cNvPr id="3" name="Content Placeholder 2">
            <a:extLst>
              <a:ext uri="{FF2B5EF4-FFF2-40B4-BE49-F238E27FC236}">
                <a16:creationId xmlns:a16="http://schemas.microsoft.com/office/drawing/2014/main" id="{82F5A109-33BF-48C9-B148-BFAA29C95389}"/>
              </a:ext>
            </a:extLst>
          </p:cNvPr>
          <p:cNvSpPr>
            <a:spLocks noGrp="1"/>
          </p:cNvSpPr>
          <p:nvPr>
            <p:ph idx="1"/>
          </p:nvPr>
        </p:nvSpPr>
        <p:spPr/>
        <p:txBody>
          <a:bodyPr/>
          <a:lstStyle/>
          <a:p>
            <a:r>
              <a:rPr lang="en-US" dirty="0"/>
              <a:t>Annex A.11.1 is about ensuring secure physical and environmental areas. </a:t>
            </a:r>
          </a:p>
          <a:p>
            <a:r>
              <a:rPr lang="en-US" dirty="0"/>
              <a:t>The objective in this Annex A control is to prevent unauthorised physical access, damage and interference to the organisation’s information and information processing facilities. </a:t>
            </a:r>
          </a:p>
        </p:txBody>
      </p:sp>
    </p:spTree>
    <p:extLst>
      <p:ext uri="{BB962C8B-B14F-4D97-AF65-F5344CB8AC3E}">
        <p14:creationId xmlns:p14="http://schemas.microsoft.com/office/powerpoint/2010/main" val="3687830213"/>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E6B69-BDBA-461F-BC7F-8C0CB31112C5}"/>
              </a:ext>
            </a:extLst>
          </p:cNvPr>
          <p:cNvSpPr>
            <a:spLocks noGrp="1"/>
          </p:cNvSpPr>
          <p:nvPr>
            <p:ph type="title"/>
          </p:nvPr>
        </p:nvSpPr>
        <p:spPr/>
        <p:txBody>
          <a:bodyPr/>
          <a:lstStyle/>
          <a:p>
            <a:r>
              <a:rPr lang="en-US" sz="2800" dirty="0"/>
              <a:t>Physical security Perimeter</a:t>
            </a:r>
          </a:p>
        </p:txBody>
      </p:sp>
      <p:sp>
        <p:nvSpPr>
          <p:cNvPr id="3" name="Content Placeholder 2">
            <a:extLst>
              <a:ext uri="{FF2B5EF4-FFF2-40B4-BE49-F238E27FC236}">
                <a16:creationId xmlns:a16="http://schemas.microsoft.com/office/drawing/2014/main" id="{E12F59FC-A625-4421-93BB-8501814D3F67}"/>
              </a:ext>
            </a:extLst>
          </p:cNvPr>
          <p:cNvSpPr>
            <a:spLocks noGrp="1"/>
          </p:cNvSpPr>
          <p:nvPr>
            <p:ph idx="1"/>
          </p:nvPr>
        </p:nvSpPr>
        <p:spPr/>
        <p:txBody>
          <a:bodyPr/>
          <a:lstStyle/>
          <a:p>
            <a:r>
              <a:rPr lang="en-US" b="0" dirty="0"/>
              <a:t>This describes the security perimeters and boundaries which have areas that contain either sensitive or critical information and any information processing facilities such as computers, laptops etc. </a:t>
            </a:r>
          </a:p>
          <a:p>
            <a:pPr marL="0" indent="0">
              <a:buNone/>
            </a:pPr>
            <a:r>
              <a:rPr lang="en-US" b="0" dirty="0"/>
              <a:t>Examples of the types of property and premises the organisation will need to consider in terms of physical security could include;</a:t>
            </a:r>
          </a:p>
          <a:p>
            <a:pPr lvl="1">
              <a:buFont typeface="Arial" panose="020B0604020202020204" pitchFamily="34" charset="0"/>
              <a:buChar char="•"/>
            </a:pPr>
            <a:r>
              <a:rPr lang="en-US" dirty="0"/>
              <a:t>The Data centers that host information assets;</a:t>
            </a:r>
          </a:p>
          <a:p>
            <a:pPr lvl="1">
              <a:buFont typeface="Arial" panose="020B0604020202020204" pitchFamily="34" charset="0"/>
              <a:buChar char="•"/>
            </a:pPr>
            <a:r>
              <a:rPr lang="en-US" dirty="0"/>
              <a:t>Head office;</a:t>
            </a:r>
          </a:p>
          <a:p>
            <a:pPr lvl="1">
              <a:buFont typeface="Arial" panose="020B0604020202020204" pitchFamily="34" charset="0"/>
              <a:buChar char="•"/>
            </a:pPr>
            <a:r>
              <a:rPr lang="en-US" dirty="0"/>
              <a:t>Workers who tend to work from home; </a:t>
            </a:r>
          </a:p>
          <a:p>
            <a:pPr marL="0" indent="0">
              <a:buNone/>
            </a:pPr>
            <a:endParaRPr lang="en-US" b="0" dirty="0"/>
          </a:p>
          <a:p>
            <a:endParaRPr lang="en-US" b="0" dirty="0"/>
          </a:p>
          <a:p>
            <a:endParaRPr lang="en-US" b="0" dirty="0"/>
          </a:p>
        </p:txBody>
      </p:sp>
    </p:spTree>
    <p:extLst>
      <p:ext uri="{BB962C8B-B14F-4D97-AF65-F5344CB8AC3E}">
        <p14:creationId xmlns:p14="http://schemas.microsoft.com/office/powerpoint/2010/main" val="3361999320"/>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90599-0225-46C8-9429-2C89E54E5305}"/>
              </a:ext>
            </a:extLst>
          </p:cNvPr>
          <p:cNvSpPr>
            <a:spLocks noGrp="1"/>
          </p:cNvSpPr>
          <p:nvPr>
            <p:ph type="title"/>
          </p:nvPr>
        </p:nvSpPr>
        <p:spPr/>
        <p:txBody>
          <a:bodyPr/>
          <a:lstStyle/>
          <a:p>
            <a:r>
              <a:rPr lang="en-US" sz="2800" dirty="0"/>
              <a:t>Physical Entry Controls</a:t>
            </a:r>
          </a:p>
        </p:txBody>
      </p:sp>
      <p:sp>
        <p:nvSpPr>
          <p:cNvPr id="3" name="Content Placeholder 2">
            <a:extLst>
              <a:ext uri="{FF2B5EF4-FFF2-40B4-BE49-F238E27FC236}">
                <a16:creationId xmlns:a16="http://schemas.microsoft.com/office/drawing/2014/main" id="{8F5ECD71-5E2E-4405-A89D-A63345D0CF93}"/>
              </a:ext>
            </a:extLst>
          </p:cNvPr>
          <p:cNvSpPr>
            <a:spLocks noGrp="1"/>
          </p:cNvSpPr>
          <p:nvPr>
            <p:ph idx="1"/>
          </p:nvPr>
        </p:nvSpPr>
        <p:spPr/>
        <p:txBody>
          <a:bodyPr>
            <a:normAutofit fontScale="77500" lnSpcReduction="20000"/>
          </a:bodyPr>
          <a:lstStyle/>
          <a:p>
            <a:r>
              <a:rPr lang="en-US" b="0" dirty="0"/>
              <a:t>Secure areas need to be protected by the appropriate entry controls to ensure only </a:t>
            </a:r>
            <a:r>
              <a:rPr lang="en-US" b="0" dirty="0" err="1"/>
              <a:t>authorised</a:t>
            </a:r>
            <a:r>
              <a:rPr lang="en-US" b="0" dirty="0"/>
              <a:t> personnel are allowed access. As a really basic example, only those employees who have been given the alarm access code and received a key can access the office. More risk averse organisations and or those with more sensitive information at threat might go much deeper with policies that include biometrics and scanning solutions too.</a:t>
            </a:r>
          </a:p>
          <a:p>
            <a:r>
              <a:rPr lang="en-US" b="0" dirty="0"/>
              <a:t>Entry controls will need to be selected and implemented based on the nature and location of the area being protected, and the ability to implement such controls.</a:t>
            </a:r>
          </a:p>
          <a:p>
            <a:r>
              <a:rPr lang="en-US" b="0" dirty="0"/>
              <a:t> The processes for granting access through the entry controls need to be robust, tested and monitored and may also need to be logged and audited. The control of visitors will also be especially important and the processes related to such should be considered. Extra consideration should be given to access being granted to areas in which sensitive or classified information is being processed or stored. </a:t>
            </a:r>
          </a:p>
          <a:p>
            <a:r>
              <a:rPr lang="en-US" b="0" dirty="0"/>
              <a:t>Areas containing key IT infrastructure equipment in particular need to be protected to a greater extent and access limited to only those that really need to be there. </a:t>
            </a:r>
          </a:p>
          <a:p>
            <a:endParaRPr lang="en-US" b="0" dirty="0"/>
          </a:p>
        </p:txBody>
      </p:sp>
    </p:spTree>
    <p:extLst>
      <p:ext uri="{BB962C8B-B14F-4D97-AF65-F5344CB8AC3E}">
        <p14:creationId xmlns:p14="http://schemas.microsoft.com/office/powerpoint/2010/main" val="762462104"/>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98F2F-ED01-4071-8EE9-B9C580B28478}"/>
              </a:ext>
            </a:extLst>
          </p:cNvPr>
          <p:cNvSpPr>
            <a:spLocks noGrp="1"/>
          </p:cNvSpPr>
          <p:nvPr>
            <p:ph type="title"/>
          </p:nvPr>
        </p:nvSpPr>
        <p:spPr/>
        <p:txBody>
          <a:bodyPr/>
          <a:lstStyle/>
          <a:p>
            <a:r>
              <a:rPr lang="en-US" sz="2800" dirty="0"/>
              <a:t>Securing offices, rooms and, facilities</a:t>
            </a:r>
          </a:p>
        </p:txBody>
      </p:sp>
      <p:sp>
        <p:nvSpPr>
          <p:cNvPr id="3" name="Content Placeholder 2">
            <a:extLst>
              <a:ext uri="{FF2B5EF4-FFF2-40B4-BE49-F238E27FC236}">
                <a16:creationId xmlns:a16="http://schemas.microsoft.com/office/drawing/2014/main" id="{A7D35447-918D-4283-85D8-A01723CB3F17}"/>
              </a:ext>
            </a:extLst>
          </p:cNvPr>
          <p:cNvSpPr>
            <a:spLocks noGrp="1"/>
          </p:cNvSpPr>
          <p:nvPr>
            <p:ph idx="1"/>
          </p:nvPr>
        </p:nvSpPr>
        <p:spPr/>
        <p:txBody>
          <a:bodyPr>
            <a:normAutofit/>
          </a:bodyPr>
          <a:lstStyle/>
          <a:p>
            <a:r>
              <a:rPr lang="en-US" b="0" dirty="0"/>
              <a:t>Security of offices, rooms and facilities should consider regularly reviewing who should have access, when and how. Some of the things that often get missed are; </a:t>
            </a:r>
          </a:p>
          <a:p>
            <a:pPr lvl="1">
              <a:buFont typeface="Arial" panose="020B0604020202020204" pitchFamily="34" charset="0"/>
              <a:buChar char="•"/>
            </a:pPr>
            <a:r>
              <a:rPr lang="en-US" b="0" dirty="0"/>
              <a:t>Who can see or even hear into the office from outside and what to do about it?; </a:t>
            </a:r>
          </a:p>
          <a:p>
            <a:pPr lvl="1">
              <a:buFont typeface="Arial" panose="020B0604020202020204" pitchFamily="34" charset="0"/>
              <a:buChar char="•"/>
            </a:pPr>
            <a:r>
              <a:rPr lang="en-US" b="0" dirty="0"/>
              <a:t>Is access updated when staff leave or transfer so no longer need access to this particular room; </a:t>
            </a:r>
          </a:p>
          <a:p>
            <a:pPr lvl="1">
              <a:buFont typeface="Arial" panose="020B0604020202020204" pitchFamily="34" charset="0"/>
              <a:buChar char="•"/>
            </a:pPr>
            <a:r>
              <a:rPr lang="en-US" b="0" dirty="0"/>
              <a:t>Do visitors need to be escorted in this area and is so, are they?; </a:t>
            </a:r>
          </a:p>
          <a:p>
            <a:pPr lvl="1">
              <a:buFont typeface="Arial" panose="020B0604020202020204" pitchFamily="34" charset="0"/>
              <a:buChar char="•"/>
            </a:pPr>
            <a:r>
              <a:rPr lang="en-US" b="0" dirty="0"/>
              <a:t>And are staff vigilant about challenging and reporting people they do not </a:t>
            </a:r>
            <a:r>
              <a:rPr lang="en-US" b="0" dirty="0" err="1"/>
              <a:t>recognise</a:t>
            </a:r>
            <a:r>
              <a:rPr lang="en-US" b="0" dirty="0"/>
              <a:t>?</a:t>
            </a:r>
          </a:p>
        </p:txBody>
      </p:sp>
    </p:spTree>
    <p:extLst>
      <p:ext uri="{BB962C8B-B14F-4D97-AF65-F5344CB8AC3E}">
        <p14:creationId xmlns:p14="http://schemas.microsoft.com/office/powerpoint/2010/main" val="384726565"/>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B1D30-5EF9-4A9C-BC01-11D69FE445FF}"/>
              </a:ext>
            </a:extLst>
          </p:cNvPr>
          <p:cNvSpPr>
            <a:spLocks noGrp="1"/>
          </p:cNvSpPr>
          <p:nvPr>
            <p:ph type="title"/>
          </p:nvPr>
        </p:nvSpPr>
        <p:spPr/>
        <p:txBody>
          <a:bodyPr/>
          <a:lstStyle/>
          <a:p>
            <a:r>
              <a:rPr lang="en-US" sz="2800" dirty="0"/>
              <a:t>Protecting against external and environmental threats</a:t>
            </a:r>
          </a:p>
        </p:txBody>
      </p:sp>
      <p:sp>
        <p:nvSpPr>
          <p:cNvPr id="3" name="Content Placeholder 2">
            <a:extLst>
              <a:ext uri="{FF2B5EF4-FFF2-40B4-BE49-F238E27FC236}">
                <a16:creationId xmlns:a16="http://schemas.microsoft.com/office/drawing/2014/main" id="{3072AA70-0ADA-44B9-A8D5-C947F5A223B9}"/>
              </a:ext>
            </a:extLst>
          </p:cNvPr>
          <p:cNvSpPr>
            <a:spLocks noGrp="1"/>
          </p:cNvSpPr>
          <p:nvPr>
            <p:ph idx="1"/>
          </p:nvPr>
        </p:nvSpPr>
        <p:spPr/>
        <p:txBody>
          <a:bodyPr>
            <a:normAutofit fontScale="92500" lnSpcReduction="20000"/>
          </a:bodyPr>
          <a:lstStyle/>
          <a:p>
            <a:r>
              <a:rPr lang="en-US" b="0" dirty="0"/>
              <a:t>This control describes how physical protection against natural disasters, malicious attacks or accidents is prevented.</a:t>
            </a:r>
          </a:p>
          <a:p>
            <a:r>
              <a:rPr lang="en-US" b="0" dirty="0"/>
              <a:t>Environmental threats can be naturally-occurring (e.g. floods, tornados, lightning </a:t>
            </a:r>
            <a:r>
              <a:rPr lang="en-US" b="0" dirty="0" err="1"/>
              <a:t>etc</a:t>
            </a:r>
            <a:r>
              <a:rPr lang="en-US" b="0" dirty="0"/>
              <a:t>) or man made (e.g. water leakage from facilities, civil unrest </a:t>
            </a:r>
            <a:r>
              <a:rPr lang="en-US" b="0" dirty="0" err="1"/>
              <a:t>etc</a:t>
            </a:r>
            <a:r>
              <a:rPr lang="en-US" b="0" dirty="0"/>
              <a:t>). Considerations for such threats needs to be made and risks identified, assessed and treated appropriately. </a:t>
            </a:r>
          </a:p>
          <a:p>
            <a:r>
              <a:rPr lang="en-US" b="0" dirty="0"/>
              <a:t>Some threats (e.g. sitting on a flood plain) may be unavoidable without considerable cost or inconvenience, however, that does not mean that there are no actions that can be taken. Specialist advice may be required for some aspects of environmental management and should be considered if necessary.</a:t>
            </a:r>
          </a:p>
          <a:p>
            <a:r>
              <a:rPr lang="en-US" b="0" dirty="0"/>
              <a:t>Understanding your location and what is in the immediate vicinity is critical to identifying potential risks. </a:t>
            </a:r>
          </a:p>
        </p:txBody>
      </p:sp>
    </p:spTree>
    <p:extLst>
      <p:ext uri="{BB962C8B-B14F-4D97-AF65-F5344CB8AC3E}">
        <p14:creationId xmlns:p14="http://schemas.microsoft.com/office/powerpoint/2010/main" val="1894222286"/>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ACF0D-C7B0-4047-90FA-3333EC298AAE}"/>
              </a:ext>
            </a:extLst>
          </p:cNvPr>
          <p:cNvSpPr>
            <a:spLocks noGrp="1"/>
          </p:cNvSpPr>
          <p:nvPr>
            <p:ph type="title"/>
          </p:nvPr>
        </p:nvSpPr>
        <p:spPr/>
        <p:txBody>
          <a:bodyPr/>
          <a:lstStyle/>
          <a:p>
            <a:r>
              <a:rPr lang="en-US" sz="2800" dirty="0"/>
              <a:t>Working in Secure areas</a:t>
            </a:r>
          </a:p>
        </p:txBody>
      </p:sp>
      <p:sp>
        <p:nvSpPr>
          <p:cNvPr id="3" name="Content Placeholder 2">
            <a:extLst>
              <a:ext uri="{FF2B5EF4-FFF2-40B4-BE49-F238E27FC236}">
                <a16:creationId xmlns:a16="http://schemas.microsoft.com/office/drawing/2014/main" id="{AEE726DF-58B2-4598-A379-770ADEF77046}"/>
              </a:ext>
            </a:extLst>
          </p:cNvPr>
          <p:cNvSpPr>
            <a:spLocks noGrp="1"/>
          </p:cNvSpPr>
          <p:nvPr>
            <p:ph idx="1"/>
          </p:nvPr>
        </p:nvSpPr>
        <p:spPr/>
        <p:txBody>
          <a:bodyPr>
            <a:normAutofit/>
          </a:bodyPr>
          <a:lstStyle/>
          <a:p>
            <a:r>
              <a:rPr lang="en-US" b="0" dirty="0"/>
              <a:t>Once the access controls have been identified and implemented for secure areas, it is important that these are complemented with procedural controls relating to risks that might happen when inside the secure area.  For example there might need to be:</a:t>
            </a:r>
          </a:p>
          <a:p>
            <a:pPr lvl="1">
              <a:buFont typeface="Arial" panose="020B0604020202020204" pitchFamily="34" charset="0"/>
              <a:buChar char="•"/>
            </a:pPr>
            <a:r>
              <a:rPr lang="en-US" b="0" dirty="0"/>
              <a:t>A restricted awareness of the location and function of secure areas;</a:t>
            </a:r>
          </a:p>
          <a:p>
            <a:pPr lvl="1">
              <a:buFont typeface="Arial" panose="020B0604020202020204" pitchFamily="34" charset="0"/>
              <a:buChar char="•"/>
            </a:pPr>
            <a:r>
              <a:rPr lang="en-US" b="0" dirty="0"/>
              <a:t>Restrictions on the use of recording equipment within secure areas;</a:t>
            </a:r>
          </a:p>
          <a:p>
            <a:pPr lvl="1">
              <a:buFont typeface="Arial" panose="020B0604020202020204" pitchFamily="34" charset="0"/>
              <a:buChar char="•"/>
            </a:pPr>
            <a:r>
              <a:rPr lang="en-US" b="0" dirty="0"/>
              <a:t>Restriction on unsupervised working within secure areas wherever possible;</a:t>
            </a:r>
          </a:p>
          <a:p>
            <a:pPr lvl="1">
              <a:buFont typeface="Arial" panose="020B0604020202020204" pitchFamily="34" charset="0"/>
              <a:buChar char="•"/>
            </a:pPr>
            <a:r>
              <a:rPr lang="en-US" b="0" dirty="0"/>
              <a:t>In and out monitoring and logging.</a:t>
            </a:r>
          </a:p>
        </p:txBody>
      </p:sp>
    </p:spTree>
    <p:extLst>
      <p:ext uri="{BB962C8B-B14F-4D97-AF65-F5344CB8AC3E}">
        <p14:creationId xmlns:p14="http://schemas.microsoft.com/office/powerpoint/2010/main" val="4032938132"/>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1F6EB-8D4B-4B40-9D62-B27601D09D06}"/>
              </a:ext>
            </a:extLst>
          </p:cNvPr>
          <p:cNvSpPr>
            <a:spLocks noGrp="1"/>
          </p:cNvSpPr>
          <p:nvPr>
            <p:ph type="title"/>
          </p:nvPr>
        </p:nvSpPr>
        <p:spPr/>
        <p:txBody>
          <a:bodyPr/>
          <a:lstStyle/>
          <a:p>
            <a:r>
              <a:rPr lang="en-US" sz="2800" dirty="0"/>
              <a:t>Delivery and loading areas</a:t>
            </a:r>
          </a:p>
        </p:txBody>
      </p:sp>
      <p:sp>
        <p:nvSpPr>
          <p:cNvPr id="3" name="Content Placeholder 2">
            <a:extLst>
              <a:ext uri="{FF2B5EF4-FFF2-40B4-BE49-F238E27FC236}">
                <a16:creationId xmlns:a16="http://schemas.microsoft.com/office/drawing/2014/main" id="{F45E0276-DB54-436D-A3E7-EC9557A0EDF0}"/>
              </a:ext>
            </a:extLst>
          </p:cNvPr>
          <p:cNvSpPr>
            <a:spLocks noGrp="1"/>
          </p:cNvSpPr>
          <p:nvPr>
            <p:ph idx="1"/>
          </p:nvPr>
        </p:nvSpPr>
        <p:spPr/>
        <p:txBody>
          <a:bodyPr/>
          <a:lstStyle/>
          <a:p>
            <a:r>
              <a:rPr lang="en-US" b="0" dirty="0"/>
              <a:t>Access points such as delivery and loading areas and other points where unauthorised persons could enter the premises shall be controlled and, if possible, isolated from information processing facilities to avoid unauthorised access. Cloud only or digital workplaces might not have any need for a policy or control around delivery and loading areas.</a:t>
            </a:r>
          </a:p>
          <a:p>
            <a:pPr marL="0" indent="0">
              <a:buNone/>
            </a:pPr>
            <a:r>
              <a:rPr lang="en-US" b="0" dirty="0"/>
              <a:t>Examples of these controls may include; </a:t>
            </a:r>
          </a:p>
          <a:p>
            <a:pPr lvl="1">
              <a:buFont typeface="Arial" panose="020B0604020202020204" pitchFamily="34" charset="0"/>
              <a:buChar char="•"/>
            </a:pPr>
            <a:r>
              <a:rPr lang="en-US" b="0" dirty="0"/>
              <a:t>Location away from the main office building; </a:t>
            </a:r>
          </a:p>
          <a:p>
            <a:pPr lvl="1">
              <a:buFont typeface="Arial" panose="020B0604020202020204" pitchFamily="34" charset="0"/>
              <a:buChar char="•"/>
            </a:pPr>
            <a:r>
              <a:rPr lang="en-US" b="0" dirty="0"/>
              <a:t>Extra guarding; </a:t>
            </a:r>
          </a:p>
          <a:p>
            <a:pPr lvl="1">
              <a:buFont typeface="Arial" panose="020B0604020202020204" pitchFamily="34" charset="0"/>
              <a:buChar char="•"/>
            </a:pPr>
            <a:r>
              <a:rPr lang="en-US" b="0" dirty="0"/>
              <a:t>CCTV monitoring &amp; recording; </a:t>
            </a:r>
          </a:p>
          <a:p>
            <a:pPr lvl="1">
              <a:buFont typeface="Arial" panose="020B0604020202020204" pitchFamily="34" charset="0"/>
              <a:buChar char="•"/>
            </a:pPr>
            <a:r>
              <a:rPr lang="en-US" b="0" dirty="0"/>
              <a:t>procedures to prevent external and internal access being open at the same time.</a:t>
            </a:r>
          </a:p>
        </p:txBody>
      </p:sp>
    </p:spTree>
    <p:extLst>
      <p:ext uri="{BB962C8B-B14F-4D97-AF65-F5344CB8AC3E}">
        <p14:creationId xmlns:p14="http://schemas.microsoft.com/office/powerpoint/2010/main" val="4134082518"/>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AD739-A60B-4459-8493-DA822C391A5A}"/>
              </a:ext>
            </a:extLst>
          </p:cNvPr>
          <p:cNvSpPr>
            <a:spLocks noGrp="1"/>
          </p:cNvSpPr>
          <p:nvPr>
            <p:ph type="title"/>
          </p:nvPr>
        </p:nvSpPr>
        <p:spPr/>
        <p:txBody>
          <a:bodyPr/>
          <a:lstStyle/>
          <a:p>
            <a:r>
              <a:rPr lang="en-US" sz="2800" dirty="0"/>
              <a:t>Equipment Siting and Protection</a:t>
            </a:r>
          </a:p>
        </p:txBody>
      </p:sp>
      <p:sp>
        <p:nvSpPr>
          <p:cNvPr id="3" name="Content Placeholder 2">
            <a:extLst>
              <a:ext uri="{FF2B5EF4-FFF2-40B4-BE49-F238E27FC236}">
                <a16:creationId xmlns:a16="http://schemas.microsoft.com/office/drawing/2014/main" id="{D2E95512-F9D9-48F8-B1F2-558667A933C9}"/>
              </a:ext>
            </a:extLst>
          </p:cNvPr>
          <p:cNvSpPr>
            <a:spLocks noGrp="1"/>
          </p:cNvSpPr>
          <p:nvPr>
            <p:ph idx="1"/>
          </p:nvPr>
        </p:nvSpPr>
        <p:spPr/>
        <p:txBody>
          <a:bodyPr>
            <a:normAutofit fontScale="92500" lnSpcReduction="20000"/>
          </a:bodyPr>
          <a:lstStyle/>
          <a:p>
            <a:r>
              <a:rPr lang="en-US" b="0" dirty="0"/>
              <a:t>Equipment needs to be sited and protected to reduce the risks from environmental threats and hazards, and against unauthorised access. The siting of equipment will be determined by a number of factors including the size and nature of the equipment, it’s proposed use and accessibility and environmental requirements. Those responsible for siting equipment must conduct a risk assessment and apply the following wherever possible in line with the risk levels:</a:t>
            </a:r>
          </a:p>
          <a:p>
            <a:pPr lvl="1">
              <a:buFont typeface="Arial" panose="020B0604020202020204" pitchFamily="34" charset="0"/>
              <a:buChar char="•"/>
            </a:pPr>
            <a:r>
              <a:rPr lang="en-US" b="0" dirty="0"/>
              <a:t>Information processing facilities (laptops, desktops </a:t>
            </a:r>
            <a:r>
              <a:rPr lang="en-US" b="0" dirty="0" err="1"/>
              <a:t>etc</a:t>
            </a:r>
            <a:r>
              <a:rPr lang="en-US" b="0" dirty="0"/>
              <a:t>) handling sensitive data should be positioned and the viewing angle restricted to reduce the risk of information being viewed by unauthorised persons during their use.</a:t>
            </a:r>
          </a:p>
          <a:p>
            <a:pPr lvl="1">
              <a:buFont typeface="Arial" panose="020B0604020202020204" pitchFamily="34" charset="0"/>
              <a:buChar char="•"/>
            </a:pPr>
            <a:r>
              <a:rPr lang="en-US" b="0" dirty="0"/>
              <a:t>Storage facilities are secured to avoid unauthorised access with keys held by </a:t>
            </a:r>
            <a:r>
              <a:rPr lang="en-US" b="0" dirty="0" err="1"/>
              <a:t>authorised</a:t>
            </a:r>
            <a:r>
              <a:rPr lang="en-US" b="0" dirty="0"/>
              <a:t> key holders.</a:t>
            </a:r>
          </a:p>
          <a:p>
            <a:pPr lvl="1">
              <a:buFont typeface="Arial" panose="020B0604020202020204" pitchFamily="34" charset="0"/>
              <a:buChar char="•"/>
            </a:pPr>
            <a:r>
              <a:rPr lang="en-US" b="0" dirty="0"/>
              <a:t>Food and drink should be kept away from ICT equipment.</a:t>
            </a:r>
          </a:p>
          <a:p>
            <a:endParaRPr lang="en-US" b="0" dirty="0"/>
          </a:p>
          <a:p>
            <a:endParaRPr lang="en-US" b="0" dirty="0"/>
          </a:p>
        </p:txBody>
      </p:sp>
    </p:spTree>
    <p:extLst>
      <p:ext uri="{BB962C8B-B14F-4D97-AF65-F5344CB8AC3E}">
        <p14:creationId xmlns:p14="http://schemas.microsoft.com/office/powerpoint/2010/main" val="1938586370"/>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41E15-012E-4487-8A74-2A483B3CBB6D}"/>
              </a:ext>
            </a:extLst>
          </p:cNvPr>
          <p:cNvSpPr>
            <a:spLocks noGrp="1"/>
          </p:cNvSpPr>
          <p:nvPr>
            <p:ph type="title"/>
          </p:nvPr>
        </p:nvSpPr>
        <p:spPr/>
        <p:txBody>
          <a:bodyPr/>
          <a:lstStyle/>
          <a:p>
            <a:r>
              <a:rPr lang="en-US" dirty="0"/>
              <a:t>Analysis</a:t>
            </a:r>
          </a:p>
        </p:txBody>
      </p:sp>
      <p:sp>
        <p:nvSpPr>
          <p:cNvPr id="3" name="Content Placeholder 2">
            <a:extLst>
              <a:ext uri="{FF2B5EF4-FFF2-40B4-BE49-F238E27FC236}">
                <a16:creationId xmlns:a16="http://schemas.microsoft.com/office/drawing/2014/main" id="{C0BFE6F8-180F-4D5D-A384-A1A3711747AA}"/>
              </a:ext>
            </a:extLst>
          </p:cNvPr>
          <p:cNvSpPr>
            <a:spLocks noGrp="1"/>
          </p:cNvSpPr>
          <p:nvPr>
            <p:ph idx="1"/>
          </p:nvPr>
        </p:nvSpPr>
        <p:spPr/>
        <p:txBody>
          <a:bodyPr>
            <a:normAutofit fontScale="92500"/>
          </a:bodyPr>
          <a:lstStyle/>
          <a:p>
            <a:r>
              <a:rPr lang="en-US" sz="3500" b="1" dirty="0"/>
              <a:t>System Analysis</a:t>
            </a:r>
            <a:r>
              <a:rPr lang="en-US" b="1" dirty="0"/>
              <a:t>:</a:t>
            </a:r>
            <a:r>
              <a:rPr lang="en-US" dirty="0"/>
              <a:t> </a:t>
            </a:r>
            <a:r>
              <a:rPr lang="en-US" b="0" dirty="0"/>
              <a:t>In this phase, detailed document analysis of the documents from the System Investigation phase are done. Already existing security policies, applications and software are analyzed in order to check for different flaws and vulnerabilities in the system. Upcoming threat possibilities are also analyzed. Risk management comes under this process only.</a:t>
            </a:r>
          </a:p>
          <a:p>
            <a:pPr marL="0" indent="0">
              <a:buNone/>
            </a:pPr>
            <a:r>
              <a:rPr lang="en-US" dirty="0"/>
              <a:t>Components of risk management;</a:t>
            </a:r>
          </a:p>
          <a:p>
            <a:pPr lvl="1">
              <a:buFont typeface="Wingdings" panose="05000000000000000000" pitchFamily="2" charset="2"/>
              <a:buChar char="§"/>
            </a:pPr>
            <a:r>
              <a:rPr lang="en-US" dirty="0"/>
              <a:t>Risk Identification</a:t>
            </a:r>
          </a:p>
          <a:p>
            <a:pPr lvl="1">
              <a:buFont typeface="Wingdings" panose="05000000000000000000" pitchFamily="2" charset="2"/>
              <a:buChar char="§"/>
            </a:pPr>
            <a:r>
              <a:rPr lang="en-US" dirty="0"/>
              <a:t>Risk assessment</a:t>
            </a:r>
          </a:p>
          <a:p>
            <a:pPr lvl="1">
              <a:buFont typeface="Wingdings" panose="05000000000000000000" pitchFamily="2" charset="2"/>
              <a:buChar char="§"/>
            </a:pPr>
            <a:r>
              <a:rPr lang="en-US" dirty="0"/>
              <a:t>Risk control</a:t>
            </a:r>
          </a:p>
          <a:p>
            <a:pPr lvl="1">
              <a:buFont typeface="Wingdings" panose="05000000000000000000" pitchFamily="2" charset="2"/>
              <a:buChar char="§"/>
            </a:pPr>
            <a:r>
              <a:rPr lang="en-US" dirty="0"/>
              <a:t>Risk analysis</a:t>
            </a:r>
          </a:p>
        </p:txBody>
      </p:sp>
    </p:spTree>
    <p:extLst>
      <p:ext uri="{BB962C8B-B14F-4D97-AF65-F5344CB8AC3E}">
        <p14:creationId xmlns:p14="http://schemas.microsoft.com/office/powerpoint/2010/main" val="3781464451"/>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8BD4D-A2A6-47B2-A1E4-1CA9A3426D17}"/>
              </a:ext>
            </a:extLst>
          </p:cNvPr>
          <p:cNvSpPr>
            <a:spLocks noGrp="1"/>
          </p:cNvSpPr>
          <p:nvPr>
            <p:ph type="title"/>
          </p:nvPr>
        </p:nvSpPr>
        <p:spPr/>
        <p:txBody>
          <a:bodyPr/>
          <a:lstStyle/>
          <a:p>
            <a:r>
              <a:rPr lang="en-US" sz="2800" b="1" dirty="0"/>
              <a:t>Supporting Utilities</a:t>
            </a:r>
            <a:endParaRPr lang="en-US" sz="2800" dirty="0"/>
          </a:p>
        </p:txBody>
      </p:sp>
      <p:sp>
        <p:nvSpPr>
          <p:cNvPr id="3" name="Content Placeholder 2">
            <a:extLst>
              <a:ext uri="{FF2B5EF4-FFF2-40B4-BE49-F238E27FC236}">
                <a16:creationId xmlns:a16="http://schemas.microsoft.com/office/drawing/2014/main" id="{171476F0-2A4D-4C41-ABD2-DEAA12AE8653}"/>
              </a:ext>
            </a:extLst>
          </p:cNvPr>
          <p:cNvSpPr>
            <a:spLocks noGrp="1"/>
          </p:cNvSpPr>
          <p:nvPr>
            <p:ph idx="1"/>
          </p:nvPr>
        </p:nvSpPr>
        <p:spPr/>
        <p:txBody>
          <a:bodyPr/>
          <a:lstStyle/>
          <a:p>
            <a:r>
              <a:rPr lang="en-US" sz="2300" b="0" dirty="0"/>
              <a:t>Equipment needs to be protected from power failures and other disruptions caused by failures in supporting utilities. For example, risks related to failing or faulty power supplies should be assessed and considered. This might include; </a:t>
            </a:r>
          </a:p>
          <a:p>
            <a:pPr lvl="1">
              <a:buFont typeface="Arial" panose="020B0604020202020204" pitchFamily="34" charset="0"/>
              <a:buChar char="•"/>
            </a:pPr>
            <a:r>
              <a:rPr lang="en-US" sz="2300" b="0" dirty="0"/>
              <a:t>Dual power supplies from different sub-stations; </a:t>
            </a:r>
          </a:p>
          <a:p>
            <a:pPr lvl="1">
              <a:buFont typeface="Arial" panose="020B0604020202020204" pitchFamily="34" charset="0"/>
              <a:buChar char="•"/>
            </a:pPr>
            <a:r>
              <a:rPr lang="en-US" sz="2300" b="0" dirty="0"/>
              <a:t>Backup power generation facilities; </a:t>
            </a:r>
          </a:p>
          <a:p>
            <a:pPr lvl="1">
              <a:buFont typeface="Arial" panose="020B0604020202020204" pitchFamily="34" charset="0"/>
              <a:buChar char="•"/>
            </a:pPr>
            <a:r>
              <a:rPr lang="en-US" sz="2300" b="0" dirty="0"/>
              <a:t>Regular testing of power provision and management. </a:t>
            </a:r>
          </a:p>
          <a:p>
            <a:pPr marL="0" indent="0">
              <a:buNone/>
            </a:pPr>
            <a:r>
              <a:rPr lang="en-US" sz="2300" b="0" dirty="0"/>
              <a:t>For telecommunications, in order to maintain the ability for them to continue – considerations might include; </a:t>
            </a:r>
          </a:p>
          <a:p>
            <a:pPr lvl="1">
              <a:buFont typeface="Arial" panose="020B0604020202020204" pitchFamily="34" charset="0"/>
              <a:buChar char="•"/>
            </a:pPr>
            <a:r>
              <a:rPr lang="en-US" sz="2300" b="0" dirty="0"/>
              <a:t>Dual or multiple routing; </a:t>
            </a:r>
          </a:p>
          <a:p>
            <a:pPr lvl="1">
              <a:buFont typeface="Arial" panose="020B0604020202020204" pitchFamily="34" charset="0"/>
              <a:buChar char="•"/>
            </a:pPr>
            <a:r>
              <a:rPr lang="en-US" sz="2300" b="0" dirty="0"/>
              <a:t>Load balancing and redundancy in switching equipment; </a:t>
            </a:r>
          </a:p>
          <a:p>
            <a:endParaRPr lang="en-US" sz="2300" b="0" dirty="0"/>
          </a:p>
        </p:txBody>
      </p:sp>
    </p:spTree>
    <p:extLst>
      <p:ext uri="{BB962C8B-B14F-4D97-AF65-F5344CB8AC3E}">
        <p14:creationId xmlns:p14="http://schemas.microsoft.com/office/powerpoint/2010/main" val="3350053188"/>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87631-6A09-4B77-ACA8-145B1971BA2A}"/>
              </a:ext>
            </a:extLst>
          </p:cNvPr>
          <p:cNvSpPr>
            <a:spLocks noGrp="1"/>
          </p:cNvSpPr>
          <p:nvPr>
            <p:ph type="title"/>
          </p:nvPr>
        </p:nvSpPr>
        <p:spPr/>
        <p:txBody>
          <a:bodyPr/>
          <a:lstStyle/>
          <a:p>
            <a:r>
              <a:rPr lang="en-US" sz="2800" dirty="0"/>
              <a:t>Cabling Security</a:t>
            </a:r>
          </a:p>
        </p:txBody>
      </p:sp>
      <p:sp>
        <p:nvSpPr>
          <p:cNvPr id="3" name="Content Placeholder 2">
            <a:extLst>
              <a:ext uri="{FF2B5EF4-FFF2-40B4-BE49-F238E27FC236}">
                <a16:creationId xmlns:a16="http://schemas.microsoft.com/office/drawing/2014/main" id="{CF660237-8CE0-40BC-B54F-FD2D58D74DD8}"/>
              </a:ext>
            </a:extLst>
          </p:cNvPr>
          <p:cNvSpPr>
            <a:spLocks noGrp="1"/>
          </p:cNvSpPr>
          <p:nvPr>
            <p:ph idx="1"/>
          </p:nvPr>
        </p:nvSpPr>
        <p:spPr/>
        <p:txBody>
          <a:bodyPr>
            <a:normAutofit lnSpcReduction="10000"/>
          </a:bodyPr>
          <a:lstStyle/>
          <a:p>
            <a:r>
              <a:rPr lang="en-US" b="0" dirty="0"/>
              <a:t>Power and telecommunications cabling carrying data or supporting information services needs to be protected from interception, interference or damage. If power and network cables are not sited and protected adequately it is possible that an attacker may be able to intercept or disrupt communications or shut down power provision. </a:t>
            </a:r>
          </a:p>
          <a:p>
            <a:r>
              <a:rPr lang="en-US" b="0" dirty="0"/>
              <a:t>Wherever possible, network and power cables should be underground or otherwise protected and separated in order to protect against interference. Depending on the sensitivity or classification of data it may be necessary to separate communications cables for different levels and additionally inspect termination points for unauthorised devices. </a:t>
            </a:r>
          </a:p>
        </p:txBody>
      </p:sp>
    </p:spTree>
    <p:extLst>
      <p:ext uri="{BB962C8B-B14F-4D97-AF65-F5344CB8AC3E}">
        <p14:creationId xmlns:p14="http://schemas.microsoft.com/office/powerpoint/2010/main" val="342613577"/>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E78E2-FCFB-4C38-AB59-BCC9169D43B9}"/>
              </a:ext>
            </a:extLst>
          </p:cNvPr>
          <p:cNvSpPr>
            <a:spLocks noGrp="1"/>
          </p:cNvSpPr>
          <p:nvPr>
            <p:ph type="title"/>
          </p:nvPr>
        </p:nvSpPr>
        <p:spPr/>
        <p:txBody>
          <a:bodyPr/>
          <a:lstStyle/>
          <a:p>
            <a:r>
              <a:rPr lang="en-US" sz="2800" dirty="0"/>
              <a:t>Equipment Maintenance</a:t>
            </a:r>
          </a:p>
        </p:txBody>
      </p:sp>
      <p:sp>
        <p:nvSpPr>
          <p:cNvPr id="3" name="Content Placeholder 2">
            <a:extLst>
              <a:ext uri="{FF2B5EF4-FFF2-40B4-BE49-F238E27FC236}">
                <a16:creationId xmlns:a16="http://schemas.microsoft.com/office/drawing/2014/main" id="{EA3EF733-79CB-4067-8CB4-44706FB76290}"/>
              </a:ext>
            </a:extLst>
          </p:cNvPr>
          <p:cNvSpPr>
            <a:spLocks noGrp="1"/>
          </p:cNvSpPr>
          <p:nvPr>
            <p:ph idx="1"/>
          </p:nvPr>
        </p:nvSpPr>
        <p:spPr/>
        <p:txBody>
          <a:bodyPr>
            <a:normAutofit lnSpcReduction="10000"/>
          </a:bodyPr>
          <a:lstStyle/>
          <a:p>
            <a:r>
              <a:rPr lang="en-US" b="0" dirty="0"/>
              <a:t>Equipment should be correctly maintained to ensure its continued availability and integrity. </a:t>
            </a:r>
          </a:p>
          <a:p>
            <a:r>
              <a:rPr lang="en-US" b="0" dirty="0"/>
              <a:t>The requirement for routine, preventative and reactive maintenance of equipment will vary according to the type, nature, siting environment and purpose of the equipment and any contractual agreements with manufacturers and third party suppliers. Maintenance needs be carried out on equipment at appropriate frequencies to ensure that it remains effectively functional and to reduce the risk of failure. </a:t>
            </a:r>
          </a:p>
          <a:p>
            <a:r>
              <a:rPr lang="en-US" b="0" dirty="0"/>
              <a:t>It is a good idea to keep maintenance schedules as evidence if at all the equipment needs serving or repair.</a:t>
            </a:r>
          </a:p>
        </p:txBody>
      </p:sp>
    </p:spTree>
    <p:extLst>
      <p:ext uri="{BB962C8B-B14F-4D97-AF65-F5344CB8AC3E}">
        <p14:creationId xmlns:p14="http://schemas.microsoft.com/office/powerpoint/2010/main" val="93837741"/>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24E72-CB38-44B9-BD5B-B5A3A0541938}"/>
              </a:ext>
            </a:extLst>
          </p:cNvPr>
          <p:cNvSpPr>
            <a:spLocks noGrp="1"/>
          </p:cNvSpPr>
          <p:nvPr>
            <p:ph type="title"/>
          </p:nvPr>
        </p:nvSpPr>
        <p:spPr/>
        <p:txBody>
          <a:bodyPr/>
          <a:lstStyle/>
          <a:p>
            <a:r>
              <a:rPr lang="en-US" sz="2800" dirty="0"/>
              <a:t>Secure disposal or reuse of equipment</a:t>
            </a:r>
          </a:p>
        </p:txBody>
      </p:sp>
      <p:sp>
        <p:nvSpPr>
          <p:cNvPr id="3" name="Content Placeholder 2">
            <a:extLst>
              <a:ext uri="{FF2B5EF4-FFF2-40B4-BE49-F238E27FC236}">
                <a16:creationId xmlns:a16="http://schemas.microsoft.com/office/drawing/2014/main" id="{AA039E3E-3A44-429A-ABAB-353E32475775}"/>
              </a:ext>
            </a:extLst>
          </p:cNvPr>
          <p:cNvSpPr>
            <a:spLocks noGrp="1"/>
          </p:cNvSpPr>
          <p:nvPr>
            <p:ph idx="1"/>
          </p:nvPr>
        </p:nvSpPr>
        <p:spPr/>
        <p:txBody>
          <a:bodyPr/>
          <a:lstStyle/>
          <a:p>
            <a:r>
              <a:rPr lang="en-US" b="0" dirty="0"/>
              <a:t>All items of equipment including storage media should be verified to ensure that any sensitive data and licensed software has been removed or securely overwritten prior to disposal or re-use. </a:t>
            </a:r>
          </a:p>
          <a:p>
            <a:r>
              <a:rPr lang="en-US" b="0" dirty="0"/>
              <a:t>This is another area of common vulnerability where many incidents have arisen from poor disposal or re-use practices. If equipment is being disposed of that contained sensitive information, it is critical that data bearing devices and components are either physically destroyed or securely wiped using appropriate tools and technologies. If equipment is going to be re-used it is important that any previous data and potentially installed software is securely “wiped” and the device returned to a known “clean” state. </a:t>
            </a:r>
          </a:p>
          <a:p>
            <a:endParaRPr lang="en-US" b="0" dirty="0"/>
          </a:p>
        </p:txBody>
      </p:sp>
    </p:spTree>
    <p:extLst>
      <p:ext uri="{BB962C8B-B14F-4D97-AF65-F5344CB8AC3E}">
        <p14:creationId xmlns:p14="http://schemas.microsoft.com/office/powerpoint/2010/main" val="1872347196"/>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36648-575F-4634-8FCD-004C759BFF72}"/>
              </a:ext>
            </a:extLst>
          </p:cNvPr>
          <p:cNvSpPr>
            <a:spLocks noGrp="1"/>
          </p:cNvSpPr>
          <p:nvPr>
            <p:ph type="title"/>
          </p:nvPr>
        </p:nvSpPr>
        <p:spPr/>
        <p:txBody>
          <a:bodyPr/>
          <a:lstStyle/>
          <a:p>
            <a:r>
              <a:rPr lang="en-US" dirty="0"/>
              <a:t>System analysis </a:t>
            </a:r>
            <a:r>
              <a:rPr lang="en-US" dirty="0" err="1"/>
              <a:t>con’td</a:t>
            </a:r>
            <a:endParaRPr lang="en-US" dirty="0"/>
          </a:p>
        </p:txBody>
      </p:sp>
      <p:sp>
        <p:nvSpPr>
          <p:cNvPr id="3" name="Content Placeholder 2">
            <a:extLst>
              <a:ext uri="{FF2B5EF4-FFF2-40B4-BE49-F238E27FC236}">
                <a16:creationId xmlns:a16="http://schemas.microsoft.com/office/drawing/2014/main" id="{E158BD54-FB08-4564-AA24-211E1278B067}"/>
              </a:ext>
            </a:extLst>
          </p:cNvPr>
          <p:cNvSpPr>
            <a:spLocks noGrp="1"/>
          </p:cNvSpPr>
          <p:nvPr>
            <p:ph idx="1"/>
          </p:nvPr>
        </p:nvSpPr>
        <p:spPr/>
        <p:txBody>
          <a:bodyPr>
            <a:normAutofit fontScale="92500" lnSpcReduction="10000"/>
          </a:bodyPr>
          <a:lstStyle/>
          <a:p>
            <a:r>
              <a:rPr lang="en-US" dirty="0"/>
              <a:t>Preliminary analysis; </a:t>
            </a:r>
            <a:r>
              <a:rPr lang="en-US" b="0" dirty="0"/>
              <a:t>preliminary analysis of existing security policies is done. Then the team comes up with something compatible with the existing system.</a:t>
            </a:r>
          </a:p>
          <a:p>
            <a:r>
              <a:rPr lang="en-US" dirty="0"/>
              <a:t>Threat analysis; </a:t>
            </a:r>
            <a:r>
              <a:rPr lang="en-US" b="0" dirty="0"/>
              <a:t>process used to determine which components of the system need to be protected and the type of security risks or threats they should be protected from.</a:t>
            </a:r>
          </a:p>
          <a:p>
            <a:r>
              <a:rPr lang="en-US" dirty="0"/>
              <a:t>Legal analysis; </a:t>
            </a:r>
            <a:r>
              <a:rPr lang="en-US" b="0" dirty="0"/>
              <a:t>the examination of policy vs law is done. To ensure that policies being developed are in line with the law.</a:t>
            </a:r>
          </a:p>
          <a:p>
            <a:pPr marL="0" indent="0">
              <a:buNone/>
            </a:pPr>
            <a:endParaRPr lang="en-US" dirty="0"/>
          </a:p>
          <a:p>
            <a:pPr marL="0" indent="0">
              <a:buNone/>
            </a:pPr>
            <a:r>
              <a:rPr lang="en-US" dirty="0"/>
              <a:t>At the end, the team comes up with a documentation of system/ user requirements and a feasibility report.</a:t>
            </a:r>
          </a:p>
        </p:txBody>
      </p:sp>
    </p:spTree>
    <p:extLst>
      <p:ext uri="{BB962C8B-B14F-4D97-AF65-F5344CB8AC3E}">
        <p14:creationId xmlns:p14="http://schemas.microsoft.com/office/powerpoint/2010/main" val="2995227262"/>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C6623-1452-4874-8383-B4BBD43E7210}"/>
              </a:ext>
            </a:extLst>
          </p:cNvPr>
          <p:cNvSpPr>
            <a:spLocks noGrp="1"/>
          </p:cNvSpPr>
          <p:nvPr>
            <p:ph type="title"/>
          </p:nvPr>
        </p:nvSpPr>
        <p:spPr/>
        <p:txBody>
          <a:bodyPr/>
          <a:lstStyle/>
          <a:p>
            <a:r>
              <a:rPr lang="en-US" dirty="0"/>
              <a:t>Design</a:t>
            </a:r>
          </a:p>
        </p:txBody>
      </p:sp>
      <p:sp>
        <p:nvSpPr>
          <p:cNvPr id="3" name="Content Placeholder 2">
            <a:extLst>
              <a:ext uri="{FF2B5EF4-FFF2-40B4-BE49-F238E27FC236}">
                <a16:creationId xmlns:a16="http://schemas.microsoft.com/office/drawing/2014/main" id="{23D5269A-A8BD-4997-864F-99BF002B240E}"/>
              </a:ext>
            </a:extLst>
          </p:cNvPr>
          <p:cNvSpPr>
            <a:spLocks noGrp="1"/>
          </p:cNvSpPr>
          <p:nvPr>
            <p:ph idx="1"/>
          </p:nvPr>
        </p:nvSpPr>
        <p:spPr/>
        <p:txBody>
          <a:bodyPr>
            <a:normAutofit/>
          </a:bodyPr>
          <a:lstStyle/>
          <a:p>
            <a:pPr fontAlgn="base"/>
            <a:r>
              <a:rPr lang="en-US" sz="3200" b="1" dirty="0"/>
              <a:t>Logical Design:</a:t>
            </a:r>
            <a:r>
              <a:rPr lang="en-US" dirty="0"/>
              <a:t> </a:t>
            </a:r>
            <a:r>
              <a:rPr lang="en-US" b="0" dirty="0"/>
              <a:t>The Logical Design phase deals with the development of tools and following blueprints that are involved in various information security policies, their applications and software. Backup and recovery policies are also drafted in order to prevent future losses. In case of any disaster, the steps to take in business are also planned. The decision to outsource the company project is decided in this phase. It is analyzed whether the project can be completed in the company itself or it needs to be sent to another company for the specific task.</a:t>
            </a:r>
          </a:p>
          <a:p>
            <a:endParaRPr lang="en-US" dirty="0"/>
          </a:p>
        </p:txBody>
      </p:sp>
    </p:spTree>
    <p:extLst>
      <p:ext uri="{BB962C8B-B14F-4D97-AF65-F5344CB8AC3E}">
        <p14:creationId xmlns:p14="http://schemas.microsoft.com/office/powerpoint/2010/main" val="21809470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BE7ED-2F10-4CF4-A045-95F13702A19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F731F96-1E11-491A-B2B1-E2A5D6C6B937}"/>
              </a:ext>
            </a:extLst>
          </p:cNvPr>
          <p:cNvSpPr>
            <a:spLocks noGrp="1"/>
          </p:cNvSpPr>
          <p:nvPr>
            <p:ph idx="1"/>
          </p:nvPr>
        </p:nvSpPr>
        <p:spPr/>
        <p:txBody>
          <a:bodyPr/>
          <a:lstStyle/>
          <a:p>
            <a:r>
              <a:rPr lang="en-US" sz="3200" b="1" dirty="0"/>
              <a:t>Physical Design:</a:t>
            </a:r>
            <a:r>
              <a:rPr lang="en-US" sz="3600" dirty="0"/>
              <a:t> </a:t>
            </a:r>
            <a:r>
              <a:rPr lang="en-US" b="0" dirty="0"/>
              <a:t>The technical teams acquire the tools and blueprints needed for the implementation of the software and application of the system security. During this phase, different solutions are investigated for any unforeseen issues which may be encountered in the future. They are analyzed and written down in order to cover most of the vulnerabilities that were missed during the analysis phase.</a:t>
            </a:r>
          </a:p>
        </p:txBody>
      </p:sp>
    </p:spTree>
    <p:extLst>
      <p:ext uri="{BB962C8B-B14F-4D97-AF65-F5344CB8AC3E}">
        <p14:creationId xmlns:p14="http://schemas.microsoft.com/office/powerpoint/2010/main" val="2600471903"/>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6C827-FF41-4196-8D8D-76539076326F}"/>
              </a:ext>
            </a:extLst>
          </p:cNvPr>
          <p:cNvSpPr>
            <a:spLocks noGrp="1"/>
          </p:cNvSpPr>
          <p:nvPr>
            <p:ph type="title"/>
          </p:nvPr>
        </p:nvSpPr>
        <p:spPr/>
        <p:txBody>
          <a:bodyPr/>
          <a:lstStyle/>
          <a:p>
            <a:r>
              <a:rPr lang="en-US" dirty="0"/>
              <a:t>Implementation</a:t>
            </a:r>
          </a:p>
        </p:txBody>
      </p:sp>
      <p:sp>
        <p:nvSpPr>
          <p:cNvPr id="3" name="Content Placeholder 2">
            <a:extLst>
              <a:ext uri="{FF2B5EF4-FFF2-40B4-BE49-F238E27FC236}">
                <a16:creationId xmlns:a16="http://schemas.microsoft.com/office/drawing/2014/main" id="{5004A739-EC17-4E87-AE68-A2FD77704AC3}"/>
              </a:ext>
            </a:extLst>
          </p:cNvPr>
          <p:cNvSpPr>
            <a:spLocks noGrp="1"/>
          </p:cNvSpPr>
          <p:nvPr>
            <p:ph idx="1"/>
          </p:nvPr>
        </p:nvSpPr>
        <p:spPr/>
        <p:txBody>
          <a:bodyPr/>
          <a:lstStyle/>
          <a:p>
            <a:r>
              <a:rPr lang="en-US" dirty="0"/>
              <a:t>Implementation</a:t>
            </a:r>
            <a:r>
              <a:rPr lang="en-US" b="0" dirty="0"/>
              <a:t>: The solution decided in earlier phases is made final whether the project is in-house or outsourced. The proper documentation is provided of the product in order to meet the requirements specified for the project to be met. Implementation and integration process of the project are carried out with the help of various teams aggressively testing whether the product meets the system requirements specified in the system documentation.</a:t>
            </a:r>
          </a:p>
          <a:p>
            <a:pPr marL="0" indent="0">
              <a:buNone/>
            </a:pPr>
            <a:endParaRPr lang="en-US" dirty="0"/>
          </a:p>
        </p:txBody>
      </p:sp>
    </p:spTree>
    <p:extLst>
      <p:ext uri="{BB962C8B-B14F-4D97-AF65-F5344CB8AC3E}">
        <p14:creationId xmlns:p14="http://schemas.microsoft.com/office/powerpoint/2010/main" val="1936442220"/>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A065D-85A0-476F-8FF9-58DBB186D80D}"/>
              </a:ext>
            </a:extLst>
          </p:cNvPr>
          <p:cNvSpPr>
            <a:spLocks noGrp="1"/>
          </p:cNvSpPr>
          <p:nvPr>
            <p:ph type="title"/>
          </p:nvPr>
        </p:nvSpPr>
        <p:spPr/>
        <p:txBody>
          <a:bodyPr/>
          <a:lstStyle/>
          <a:p>
            <a:r>
              <a:rPr lang="en-US" dirty="0"/>
              <a:t>Maintenance</a:t>
            </a:r>
          </a:p>
        </p:txBody>
      </p:sp>
      <p:sp>
        <p:nvSpPr>
          <p:cNvPr id="3" name="Content Placeholder 2">
            <a:extLst>
              <a:ext uri="{FF2B5EF4-FFF2-40B4-BE49-F238E27FC236}">
                <a16:creationId xmlns:a16="http://schemas.microsoft.com/office/drawing/2014/main" id="{5A2CAD07-EB3E-45BE-91D2-FFFF1D657A6B}"/>
              </a:ext>
            </a:extLst>
          </p:cNvPr>
          <p:cNvSpPr>
            <a:spLocks noGrp="1"/>
          </p:cNvSpPr>
          <p:nvPr>
            <p:ph idx="1"/>
          </p:nvPr>
        </p:nvSpPr>
        <p:spPr/>
        <p:txBody>
          <a:bodyPr/>
          <a:lstStyle/>
          <a:p>
            <a:r>
              <a:rPr lang="en-US" b="1" dirty="0"/>
              <a:t>Maintenance:</a:t>
            </a:r>
            <a:r>
              <a:rPr lang="en-US" dirty="0"/>
              <a:t> </a:t>
            </a:r>
            <a:r>
              <a:rPr lang="en-US" b="0" dirty="0"/>
              <a:t>After the implementation of the security program it must be ensured that it is functioning properly and is managed accordingly. The security program must be kept up to date accordingly in order to counter new threats that can be left unseen at the time of design.</a:t>
            </a:r>
          </a:p>
          <a:p>
            <a:pPr marL="0" indent="0">
              <a:buNone/>
            </a:pPr>
            <a:endParaRPr lang="en-US" dirty="0"/>
          </a:p>
          <a:p>
            <a:pPr marL="0" indent="0">
              <a:buNone/>
            </a:pPr>
            <a:endParaRPr lang="en-US" dirty="0"/>
          </a:p>
          <a:p>
            <a:pPr marL="0" indent="0">
              <a:buNone/>
            </a:pPr>
            <a:r>
              <a:rPr lang="en-US" dirty="0"/>
              <a:t>Note; Securing the SDLC should be developed from scratch with security components under considerations.</a:t>
            </a:r>
          </a:p>
        </p:txBody>
      </p:sp>
    </p:spTree>
    <p:extLst>
      <p:ext uri="{BB962C8B-B14F-4D97-AF65-F5344CB8AC3E}">
        <p14:creationId xmlns:p14="http://schemas.microsoft.com/office/powerpoint/2010/main" val="2350269695"/>
      </p:ext>
    </p:extLst>
  </p:cSld>
  <p:clrMapOvr>
    <a:masterClrMapping/>
  </p:clrMapOvr>
  <p:transition spd="slow"/>
</p:sld>
</file>

<file path=ppt/theme/theme1.xml><?xml version="1.0" encoding="utf-8"?>
<a:theme xmlns:a="http://schemas.openxmlformats.org/drawingml/2006/main" name="Mlay's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lay's theme" id="{9549D780-E39B-4847-8945-D5A72067C110}" vid="{193DAB95-3797-425A-8C75-2DB8B9E545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Mlay's theme</Template>
  <TotalTime>7442</TotalTime>
  <Words>3723</Words>
  <Application>Microsoft Office PowerPoint</Application>
  <PresentationFormat>Widescreen</PresentationFormat>
  <Paragraphs>211</Paragraphs>
  <Slides>43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Times New Roman</vt:lpstr>
      <vt:lpstr>Wingdings</vt:lpstr>
      <vt:lpstr>Mlay's theme</vt:lpstr>
      <vt:lpstr>SECURITY SYSTEM DEVELOPMENT LIFE CYCLE (Sec SDLC)</vt:lpstr>
      <vt:lpstr>Introduction</vt:lpstr>
      <vt:lpstr>Stages involved in Sec SDLC</vt:lpstr>
      <vt:lpstr>Analysis</vt:lpstr>
      <vt:lpstr>System analysis con’td</vt:lpstr>
      <vt:lpstr>Design</vt:lpstr>
      <vt:lpstr>PowerPoint Presentation</vt:lpstr>
      <vt:lpstr>Implementation</vt:lpstr>
      <vt:lpstr>Maintenance</vt:lpstr>
      <vt:lpstr>Advantages of using the Security System Development Life Cycle (Sec SDLC) </vt:lpstr>
      <vt:lpstr>PowerPoint Presentation</vt:lpstr>
      <vt:lpstr>Disadvantages of using the Sec SDLC. </vt:lpstr>
      <vt:lpstr>PowerPoint Presentation</vt:lpstr>
      <vt:lpstr>SECURITY MODELS AND SECURITY POLICY</vt:lpstr>
      <vt:lpstr>Introduction</vt:lpstr>
      <vt:lpstr>PowerPoint Presentation</vt:lpstr>
      <vt:lpstr>The ISO 27000 Series</vt:lpstr>
      <vt:lpstr>PowerPoint Presentation</vt:lpstr>
      <vt:lpstr>NIST Security Models</vt:lpstr>
      <vt:lpstr>PowerPoint Presentation</vt:lpstr>
      <vt:lpstr>The NIST CyberSecurity Framework</vt:lpstr>
      <vt:lpstr>Cont’d</vt:lpstr>
      <vt:lpstr>cont’d</vt:lpstr>
      <vt:lpstr>Cont’d</vt:lpstr>
      <vt:lpstr>Cont’d</vt:lpstr>
      <vt:lpstr>Cont’d</vt:lpstr>
      <vt:lpstr>The seven-step approach organizations are encouraged to follow when implementing or improving risk management and information security programs: </vt:lpstr>
      <vt:lpstr>PowerPoint Presentation</vt:lpstr>
      <vt:lpstr>PowerPoint Presentation</vt:lpstr>
      <vt:lpstr>Introduction to ISO 27001</vt:lpstr>
      <vt:lpstr>Physical and Environmental Security</vt:lpstr>
      <vt:lpstr>What is the purpose of Annex A.11.1 of ISO 27001?</vt:lpstr>
      <vt:lpstr>Physical security Perimeter</vt:lpstr>
      <vt:lpstr>Physical Entry Controls</vt:lpstr>
      <vt:lpstr>Securing offices, rooms and, facilities</vt:lpstr>
      <vt:lpstr>Protecting against external and environmental threats</vt:lpstr>
      <vt:lpstr>Working in Secure areas</vt:lpstr>
      <vt:lpstr>Delivery and loading areas</vt:lpstr>
      <vt:lpstr>Equipment Siting and Protection</vt:lpstr>
      <vt:lpstr>Supporting Utilities</vt:lpstr>
      <vt:lpstr>Cabling Security</vt:lpstr>
      <vt:lpstr>Equipment Maintenance</vt:lpstr>
      <vt:lpstr>Secure disposal or reuse of equipment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 SDLC</dc:title>
  <dc:creator>Stex Curter</dc:creator>
  <cp:lastModifiedBy>Stex Curter</cp:lastModifiedBy>
  <cp:revision>22</cp:revision>
  <dcterms:created xsi:type="dcterms:W3CDTF">2024-09-09T07:39:00Z</dcterms:created>
  <dcterms:modified xsi:type="dcterms:W3CDTF">2024-09-20T09:09:17Z</dcterms:modified>
</cp:coreProperties>
</file>