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9" r:id="rId4"/>
    <p:sldId id="258" r:id="rId5"/>
    <p:sldId id="260" r:id="rId6"/>
    <p:sldId id="26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9900CC"/>
    <a:srgbClr val="000099"/>
    <a:srgbClr val="33339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6985" autoAdjust="0"/>
    <p:restoredTop sz="94660"/>
  </p:normalViewPr>
  <p:slideViewPr>
    <p:cSldViewPr snapToGrid="0">
      <p:cViewPr varScale="1">
        <p:scale>
          <a:sx n="67" d="100"/>
          <a:sy n="67" d="100"/>
        </p:scale>
        <p:origin x="6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45AF7F53-55A1-4F94-9FCD-CF0D78607626}" type="datetimeFigureOut">
              <a:rPr lang="en-US" smtClean="0"/>
              <a:t>3/24/2023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EE968A-15D9-4783-BA05-A8248B356E28}" type="slidenum">
              <a:rPr lang="en-US" smtClean="0"/>
              <a:t>‹#›</a:t>
            </a:fld>
            <a:endParaRPr lang="en-US"/>
          </a:p>
        </p:txBody>
      </p:sp>
    </p:spTree>
    <p:extLst>
      <p:ext uri="{BB962C8B-B14F-4D97-AF65-F5344CB8AC3E}">
        <p14:creationId xmlns:p14="http://schemas.microsoft.com/office/powerpoint/2010/main" val="309634224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AF7F53-55A1-4F94-9FCD-CF0D78607626}" type="datetimeFigureOut">
              <a:rPr lang="en-US" smtClean="0"/>
              <a:t>3/24/2023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EE968A-15D9-4783-BA05-A8248B356E28}" type="slidenum">
              <a:rPr lang="en-US" smtClean="0"/>
              <a:t>‹#›</a:t>
            </a:fld>
            <a:endParaRPr lang="en-US"/>
          </a:p>
        </p:txBody>
      </p:sp>
    </p:spTree>
    <p:extLst>
      <p:ext uri="{BB962C8B-B14F-4D97-AF65-F5344CB8AC3E}">
        <p14:creationId xmlns:p14="http://schemas.microsoft.com/office/powerpoint/2010/main" val="1634725293"/>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AF7F53-55A1-4F94-9FCD-CF0D78607626}" type="datetimeFigureOut">
              <a:rPr lang="en-US" smtClean="0"/>
              <a:t>3/24/2023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EE968A-15D9-4783-BA05-A8248B356E28}" type="slidenum">
              <a:rPr lang="en-US" smtClean="0"/>
              <a:t>‹#›</a:t>
            </a:fld>
            <a:endParaRPr lang="en-US"/>
          </a:p>
        </p:txBody>
      </p:sp>
    </p:spTree>
    <p:extLst>
      <p:ext uri="{BB962C8B-B14F-4D97-AF65-F5344CB8AC3E}">
        <p14:creationId xmlns:p14="http://schemas.microsoft.com/office/powerpoint/2010/main" val="145074134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45AF7F53-55A1-4F94-9FCD-CF0D78607626}" type="datetimeFigureOut">
              <a:rPr lang="en-US" smtClean="0"/>
              <a:t>3/24/2023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EE968A-15D9-4783-BA05-A8248B356E28}" type="slidenum">
              <a:rPr lang="en-US" smtClean="0"/>
              <a:t>‹#›</a:t>
            </a:fld>
            <a:endParaRPr lang="en-US"/>
          </a:p>
        </p:txBody>
      </p:sp>
    </p:spTree>
    <p:extLst>
      <p:ext uri="{BB962C8B-B14F-4D97-AF65-F5344CB8AC3E}">
        <p14:creationId xmlns:p14="http://schemas.microsoft.com/office/powerpoint/2010/main" val="326536803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45AF7F53-55A1-4F94-9FCD-CF0D78607626}" type="datetimeFigureOut">
              <a:rPr lang="en-US" smtClean="0"/>
              <a:t>3/24/2023</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0DEE968A-15D9-4783-BA05-A8248B356E28}" type="slidenum">
              <a:rPr lang="en-US" smtClean="0"/>
              <a:t>‹#›</a:t>
            </a:fld>
            <a:endParaRPr lang="en-US"/>
          </a:p>
        </p:txBody>
      </p:sp>
    </p:spTree>
    <p:extLst>
      <p:ext uri="{BB962C8B-B14F-4D97-AF65-F5344CB8AC3E}">
        <p14:creationId xmlns:p14="http://schemas.microsoft.com/office/powerpoint/2010/main" val="31789373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45AF7F53-55A1-4F94-9FCD-CF0D78607626}" type="datetimeFigureOut">
              <a:rPr lang="en-US" smtClean="0"/>
              <a:t>3/24/2023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EE968A-15D9-4783-BA05-A8248B356E28}" type="slidenum">
              <a:rPr lang="en-US" smtClean="0"/>
              <a:t>‹#›</a:t>
            </a:fld>
            <a:endParaRPr lang="en-US"/>
          </a:p>
        </p:txBody>
      </p:sp>
    </p:spTree>
    <p:extLst>
      <p:ext uri="{BB962C8B-B14F-4D97-AF65-F5344CB8AC3E}">
        <p14:creationId xmlns:p14="http://schemas.microsoft.com/office/powerpoint/2010/main" val="30374850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45AF7F53-55A1-4F94-9FCD-CF0D78607626}" type="datetimeFigureOut">
              <a:rPr lang="en-US" smtClean="0"/>
              <a:t>3/24/2023</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0DEE968A-15D9-4783-BA05-A8248B356E28}" type="slidenum">
              <a:rPr lang="en-US" smtClean="0"/>
              <a:t>‹#›</a:t>
            </a:fld>
            <a:endParaRPr lang="en-US"/>
          </a:p>
        </p:txBody>
      </p:sp>
    </p:spTree>
    <p:extLst>
      <p:ext uri="{BB962C8B-B14F-4D97-AF65-F5344CB8AC3E}">
        <p14:creationId xmlns:p14="http://schemas.microsoft.com/office/powerpoint/2010/main" val="3436779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45AF7F53-55A1-4F94-9FCD-CF0D78607626}" type="datetimeFigureOut">
              <a:rPr lang="en-US" smtClean="0"/>
              <a:t>3/24/2023</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0DEE968A-15D9-4783-BA05-A8248B356E28}" type="slidenum">
              <a:rPr lang="en-US" smtClean="0"/>
              <a:t>‹#›</a:t>
            </a:fld>
            <a:endParaRPr lang="en-US"/>
          </a:p>
        </p:txBody>
      </p:sp>
    </p:spTree>
    <p:extLst>
      <p:ext uri="{BB962C8B-B14F-4D97-AF65-F5344CB8AC3E}">
        <p14:creationId xmlns:p14="http://schemas.microsoft.com/office/powerpoint/2010/main" val="261371005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5AF7F53-55A1-4F94-9FCD-CF0D78607626}" type="datetimeFigureOut">
              <a:rPr lang="en-US" smtClean="0"/>
              <a:t>3/24/2023</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0DEE968A-15D9-4783-BA05-A8248B356E28}" type="slidenum">
              <a:rPr lang="en-US" smtClean="0"/>
              <a:t>‹#›</a:t>
            </a:fld>
            <a:endParaRPr lang="en-US"/>
          </a:p>
        </p:txBody>
      </p:sp>
    </p:spTree>
    <p:extLst>
      <p:ext uri="{BB962C8B-B14F-4D97-AF65-F5344CB8AC3E}">
        <p14:creationId xmlns:p14="http://schemas.microsoft.com/office/powerpoint/2010/main" val="296935619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AF7F53-55A1-4F94-9FCD-CF0D78607626}" type="datetimeFigureOut">
              <a:rPr lang="en-US" smtClean="0"/>
              <a:t>3/24/2023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EE968A-15D9-4783-BA05-A8248B356E28}" type="slidenum">
              <a:rPr lang="en-US" smtClean="0"/>
              <a:t>‹#›</a:t>
            </a:fld>
            <a:endParaRPr lang="en-US"/>
          </a:p>
        </p:txBody>
      </p:sp>
    </p:spTree>
    <p:extLst>
      <p:ext uri="{BB962C8B-B14F-4D97-AF65-F5344CB8AC3E}">
        <p14:creationId xmlns:p14="http://schemas.microsoft.com/office/powerpoint/2010/main" val="207652057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45AF7F53-55A1-4F94-9FCD-CF0D78607626}" type="datetimeFigureOut">
              <a:rPr lang="en-US" smtClean="0"/>
              <a:t>3/24/2023</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0DEE968A-15D9-4783-BA05-A8248B356E28}" type="slidenum">
              <a:rPr lang="en-US" smtClean="0"/>
              <a:t>‹#›</a:t>
            </a:fld>
            <a:endParaRPr lang="en-US"/>
          </a:p>
        </p:txBody>
      </p:sp>
    </p:spTree>
    <p:extLst>
      <p:ext uri="{BB962C8B-B14F-4D97-AF65-F5344CB8AC3E}">
        <p14:creationId xmlns:p14="http://schemas.microsoft.com/office/powerpoint/2010/main" val="234722299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AF7F53-55A1-4F94-9FCD-CF0D78607626}" type="datetimeFigureOut">
              <a:rPr lang="en-US" smtClean="0"/>
              <a:t>3/24/2023</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DEE968A-15D9-4783-BA05-A8248B356E28}" type="slidenum">
              <a:rPr lang="en-US" smtClean="0"/>
              <a:t>‹#›</a:t>
            </a:fld>
            <a:endParaRPr lang="en-US"/>
          </a:p>
        </p:txBody>
      </p:sp>
    </p:spTree>
    <p:extLst>
      <p:ext uri="{BB962C8B-B14F-4D97-AF65-F5344CB8AC3E}">
        <p14:creationId xmlns:p14="http://schemas.microsoft.com/office/powerpoint/2010/main" val="186903608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rgbClr val="333399"/>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solidFill>
                  <a:schemeClr val="accent4"/>
                </a:solidFill>
              </a:rPr>
              <a:t>Uganda’s Industrial Policies</a:t>
            </a:r>
            <a:endParaRPr lang="en-US" dirty="0">
              <a:solidFill>
                <a:schemeClr val="accent4"/>
              </a:solidFill>
            </a:endParaRPr>
          </a:p>
        </p:txBody>
      </p:sp>
      <p:sp>
        <p:nvSpPr>
          <p:cNvPr id="3" name="Subtitle 2"/>
          <p:cNvSpPr>
            <a:spLocks noGrp="1"/>
          </p:cNvSpPr>
          <p:nvPr>
            <p:ph type="subTitle" idx="1"/>
          </p:nvPr>
        </p:nvSpPr>
        <p:spPr>
          <a:xfrm>
            <a:off x="7829550" y="3644901"/>
            <a:ext cx="6072187" cy="512762"/>
          </a:xfrm>
        </p:spPr>
        <p:txBody>
          <a:bodyPr/>
          <a:lstStyle/>
          <a:p>
            <a:r>
              <a:rPr lang="en-US" dirty="0" smtClean="0">
                <a:solidFill>
                  <a:schemeClr val="bg2">
                    <a:lumMod val="90000"/>
                  </a:schemeClr>
                </a:solidFill>
              </a:rPr>
              <a:t>BY JULIET JOY APIO</a:t>
            </a:r>
            <a:endParaRPr lang="en-US" dirty="0">
              <a:solidFill>
                <a:schemeClr val="bg2">
                  <a:lumMod val="90000"/>
                </a:schemeClr>
              </a:solidFill>
            </a:endParaRPr>
          </a:p>
        </p:txBody>
      </p:sp>
    </p:spTree>
    <p:extLst>
      <p:ext uri="{BB962C8B-B14F-4D97-AF65-F5344CB8AC3E}">
        <p14:creationId xmlns:p14="http://schemas.microsoft.com/office/powerpoint/2010/main" val="146238133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78059"/>
            <a:ext cx="10515600" cy="981307"/>
          </a:xfrm>
        </p:spPr>
        <p:txBody>
          <a:bodyPr/>
          <a:lstStyle/>
          <a:p>
            <a:r>
              <a:rPr lang="en-US" b="1" dirty="0" smtClean="0"/>
              <a:t>Industrial </a:t>
            </a:r>
            <a:r>
              <a:rPr lang="en-US" b="1" dirty="0" smtClean="0"/>
              <a:t>policies in Uganda</a:t>
            </a:r>
            <a:endParaRPr lang="en-US" b="1" dirty="0"/>
          </a:p>
        </p:txBody>
      </p:sp>
      <p:sp>
        <p:nvSpPr>
          <p:cNvPr id="3" name="Content Placeholder 2"/>
          <p:cNvSpPr>
            <a:spLocks noGrp="1"/>
          </p:cNvSpPr>
          <p:nvPr>
            <p:ph idx="1"/>
          </p:nvPr>
        </p:nvSpPr>
        <p:spPr>
          <a:xfrm>
            <a:off x="735980" y="1360450"/>
            <a:ext cx="10617820" cy="5340622"/>
          </a:xfrm>
        </p:spPr>
        <p:txBody>
          <a:bodyPr/>
          <a:lstStyle/>
          <a:p>
            <a:pPr marL="0" indent="0">
              <a:buNone/>
            </a:pPr>
            <a:r>
              <a:rPr lang="en-US" dirty="0"/>
              <a:t>Industrial policy in Uganda refers to the government's strategies and interventions aimed at promoting industrial development and diversification. </a:t>
            </a:r>
            <a:endParaRPr lang="en-US" dirty="0" smtClean="0"/>
          </a:p>
          <a:p>
            <a:pPr marL="0" indent="0">
              <a:buNone/>
            </a:pPr>
            <a:endParaRPr lang="en-US" dirty="0" smtClean="0"/>
          </a:p>
          <a:p>
            <a:pPr marL="0" indent="0">
              <a:buNone/>
            </a:pPr>
            <a:r>
              <a:rPr lang="en-US" dirty="0" smtClean="0"/>
              <a:t>Uganda's </a:t>
            </a:r>
            <a:r>
              <a:rPr lang="en-US" dirty="0"/>
              <a:t>industrial policy framework is guided by the Industrial Policy 2010-2020, which aims to transform the country into a modern, industrialized, and prosperous nation. </a:t>
            </a:r>
            <a:endParaRPr lang="en-US" dirty="0" smtClean="0"/>
          </a:p>
        </p:txBody>
      </p:sp>
    </p:spTree>
    <p:extLst>
      <p:ext uri="{BB962C8B-B14F-4D97-AF65-F5344CB8AC3E}">
        <p14:creationId xmlns:p14="http://schemas.microsoft.com/office/powerpoint/2010/main" val="35460422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838200" y="0"/>
            <a:ext cx="10515600" cy="663575"/>
          </a:xfrm>
        </p:spPr>
        <p:txBody>
          <a:bodyPr>
            <a:normAutofit fontScale="90000"/>
          </a:bodyPr>
          <a:lstStyle/>
          <a:p>
            <a:r>
              <a:rPr lang="en-US" b="1" dirty="0" smtClean="0"/>
              <a:t>Features of the Industrial Policies</a:t>
            </a:r>
            <a:endParaRPr lang="en-US" b="1" dirty="0"/>
          </a:p>
        </p:txBody>
      </p:sp>
      <p:sp>
        <p:nvSpPr>
          <p:cNvPr id="3" name="Content Placeholder 2"/>
          <p:cNvSpPr>
            <a:spLocks noGrp="1"/>
          </p:cNvSpPr>
          <p:nvPr>
            <p:ph idx="1"/>
          </p:nvPr>
        </p:nvSpPr>
        <p:spPr>
          <a:xfrm>
            <a:off x="0" y="663575"/>
            <a:ext cx="12044363" cy="7180263"/>
          </a:xfrm>
        </p:spPr>
        <p:txBody>
          <a:bodyPr>
            <a:normAutofit fontScale="25000" lnSpcReduction="20000"/>
          </a:bodyPr>
          <a:lstStyle/>
          <a:p>
            <a:r>
              <a:rPr lang="en-US" sz="9600" dirty="0"/>
              <a:t>Value addition: The policy prioritizes value addition to raw materials as a means of increasing export earnings, creating jobs, and increasing incomes for the population.</a:t>
            </a:r>
          </a:p>
          <a:p>
            <a:r>
              <a:rPr lang="en-US" sz="9600" dirty="0"/>
              <a:t>Infrastructure development: The policy recognizes that infrastructure development is critical to supporting industrial development and improving the business environment. As such, the policy emphasizes investment in key infrastructure such as power, water, transport, and ICT.</a:t>
            </a:r>
          </a:p>
          <a:p>
            <a:r>
              <a:rPr lang="en-US" sz="9600" dirty="0"/>
              <a:t>Investment promotion: The policy aims to attract foreign and domestic investment in the industrial sector through the provision of incentives such as tax exemptions, duty-free importation of capital goods, and investment guarantees.</a:t>
            </a:r>
          </a:p>
          <a:p>
            <a:r>
              <a:rPr lang="en-US" sz="9600" dirty="0"/>
              <a:t>Promotion of Small and Medium Enterprises (SMEs): The policy recognizes the important role that SMEs play in promoting industrial development and job creation. As such, the policy provides support to SMEs through access to finance, technology transfer, and business development services.</a:t>
            </a:r>
          </a:p>
          <a:p>
            <a:r>
              <a:rPr lang="en-US" sz="9600" dirty="0"/>
              <a:t>Export promotion: The policy aims to promote exports as a means of diversifying the economy and reducing the country's dependence on primary commodity exports. The policy provides support to exporters through access to export markets, market intelligence, and export financing.</a:t>
            </a:r>
          </a:p>
          <a:p>
            <a:r>
              <a:rPr lang="en-US" sz="9600" dirty="0"/>
              <a:t>Science, technology, and innovation: The policy recognizes the importance of science, technology, and innovation in promoting industrial development and competitiveness. As such, the policy provides support for research and development, technology transfer, and innovation.</a:t>
            </a:r>
          </a:p>
          <a:p>
            <a:pPr marL="0" indent="0">
              <a:buNone/>
            </a:pPr>
            <a:r>
              <a:rPr lang="en-US" sz="9600" dirty="0"/>
              <a:t>Overall, the Industrial Policy of Uganda aims to create a conducive environment for industrial development and to promote the growth of the country's industrial sector in a sustainable and inclusive manner</a:t>
            </a:r>
          </a:p>
          <a:p>
            <a:endParaRPr lang="en-US" dirty="0"/>
          </a:p>
        </p:txBody>
      </p:sp>
    </p:spTree>
    <p:extLst>
      <p:ext uri="{BB962C8B-B14F-4D97-AF65-F5344CB8AC3E}">
        <p14:creationId xmlns:p14="http://schemas.microsoft.com/office/powerpoint/2010/main" val="1301749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Examples of the industrial policies in Uganda</a:t>
            </a:r>
            <a:endParaRPr lang="en-US" b="1" dirty="0"/>
          </a:p>
        </p:txBody>
      </p:sp>
      <p:sp>
        <p:nvSpPr>
          <p:cNvPr id="3" name="Content Placeholder 2"/>
          <p:cNvSpPr>
            <a:spLocks noGrp="1"/>
          </p:cNvSpPr>
          <p:nvPr>
            <p:ph idx="1"/>
          </p:nvPr>
        </p:nvSpPr>
        <p:spPr>
          <a:xfrm>
            <a:off x="442913" y="1514475"/>
            <a:ext cx="10910887" cy="4986686"/>
          </a:xfrm>
        </p:spPr>
        <p:txBody>
          <a:bodyPr>
            <a:normAutofit fontScale="77500" lnSpcReduction="20000"/>
          </a:bodyPr>
          <a:lstStyle/>
          <a:p>
            <a:r>
              <a:rPr lang="en-US" dirty="0"/>
              <a:t>Promotion of value addition: The government is promoting value addition in the country's primary products, such as coffee, cotton, and fish, to increase their value and generate higher incomes for producers. This is being done through the establishment of processing plants and the provision of incentives to investors.</a:t>
            </a:r>
          </a:p>
          <a:p>
            <a:r>
              <a:rPr lang="en-US" dirty="0"/>
              <a:t>Infrastructure development: The government is investing in infrastructure development, such as roads, electricity, and water supply, to support industrial development. This aims to improve connectivity and reduce the cost of doing business in the country.</a:t>
            </a:r>
          </a:p>
          <a:p>
            <a:r>
              <a:rPr lang="en-US" dirty="0"/>
              <a:t>Investment promotion: The government is promoting foreign and domestic investment in the manufacturing sector through the provision of investment incentives, such as tax holidays, duty exemptions, and land grants. The government is also improving the investment climate by simplifying business registration procedures and improving access to credit.</a:t>
            </a:r>
          </a:p>
          <a:p>
            <a:r>
              <a:rPr lang="en-US" dirty="0"/>
              <a:t>Technology transfer: The government is promoting technology transfer and innovation to support industrial development. This is being done through the establishment of technology incubators and the provision of technical assistance to small and medium-sized enterprises.</a:t>
            </a:r>
          </a:p>
          <a:p>
            <a:r>
              <a:rPr lang="en-US" dirty="0"/>
              <a:t>Export promotion: The government is promoting exports by providing export incentives and improving access to export markets. This aims to diversify the economy and increase foreign exchange </a:t>
            </a:r>
            <a:r>
              <a:rPr lang="en-US" dirty="0" smtClean="0"/>
              <a:t>earnings</a:t>
            </a:r>
          </a:p>
          <a:p>
            <a:endParaRPr lang="en-US" dirty="0"/>
          </a:p>
        </p:txBody>
      </p:sp>
    </p:spTree>
    <p:extLst>
      <p:ext uri="{BB962C8B-B14F-4D97-AF65-F5344CB8AC3E}">
        <p14:creationId xmlns:p14="http://schemas.microsoft.com/office/powerpoint/2010/main" val="303519384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Examples of Industrial Policies in </a:t>
            </a:r>
            <a:r>
              <a:rPr lang="en-US" b="1" dirty="0" smtClean="0"/>
              <a:t>Uganda Continued</a:t>
            </a:r>
            <a:endParaRPr lang="en-US" b="1" dirty="0"/>
          </a:p>
        </p:txBody>
      </p:sp>
      <p:sp>
        <p:nvSpPr>
          <p:cNvPr id="3" name="Content Placeholder 2"/>
          <p:cNvSpPr>
            <a:spLocks noGrp="1"/>
          </p:cNvSpPr>
          <p:nvPr>
            <p:ph idx="1"/>
          </p:nvPr>
        </p:nvSpPr>
        <p:spPr>
          <a:xfrm>
            <a:off x="685800" y="1825624"/>
            <a:ext cx="10668000" cy="4689475"/>
          </a:xfrm>
        </p:spPr>
        <p:txBody>
          <a:bodyPr>
            <a:normAutofit fontScale="70000" lnSpcReduction="20000"/>
          </a:bodyPr>
          <a:lstStyle/>
          <a:p>
            <a:r>
              <a:rPr lang="en-US" dirty="0"/>
              <a:t>Industrial Policy: The Industrial Policy of Uganda aims to create an enabling environment for industrial development and promote the growth of the country's industrial sector. It emphasizes value addition, infrastructure development, investment promotion, and export promotion, among other things.</a:t>
            </a:r>
          </a:p>
          <a:p>
            <a:r>
              <a:rPr lang="en-US" dirty="0"/>
              <a:t>Small and Medium Enterprises (SME) Policy: The SME Policy of Uganda aims to promote the development of SMEs in the country. It provides support to SMEs through access to finance, technology transfer, and business development services. The policy also aims to improve the business environment for SMEs, reduce the cost of doing business, and promote innovation and competitiveness.</a:t>
            </a:r>
          </a:p>
          <a:p>
            <a:r>
              <a:rPr lang="en-US" dirty="0"/>
              <a:t>Leather and Leather Products Strategy: The Leather and Leather Products Strategy of Uganda aims to develop the country's leather industry. It seeks to promote the production of quality leather products for local and export markets, improve the competitiveness of the industry, and increase value addition.</a:t>
            </a:r>
          </a:p>
          <a:p>
            <a:r>
              <a:rPr lang="en-US" dirty="0"/>
              <a:t>Textile and Garment Sector Strategy: The Textile and Garment Sector Strategy of Uganda aims to promote the development of the country's textile and garment industry. It seeks to increase local production, create employment opportunities, and promote export-oriented production.</a:t>
            </a:r>
          </a:p>
          <a:p>
            <a:r>
              <a:rPr lang="en-US" dirty="0"/>
              <a:t>National Handicrafts Policy: The National Handicrafts Policy of Uganda aims to promote the development of the country's handicraft industry. It seeks to improve the quality of handicraft products, increase value addition, and promote the marketing and export of handicraft products.</a:t>
            </a:r>
          </a:p>
          <a:p>
            <a:endParaRPr lang="en-US" dirty="0"/>
          </a:p>
        </p:txBody>
      </p:sp>
    </p:spTree>
    <p:extLst>
      <p:ext uri="{BB962C8B-B14F-4D97-AF65-F5344CB8AC3E}">
        <p14:creationId xmlns:p14="http://schemas.microsoft.com/office/powerpoint/2010/main" val="128645138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871538" y="614363"/>
            <a:ext cx="10482262" cy="5562600"/>
          </a:xfrm>
        </p:spPr>
        <p:txBody>
          <a:bodyPr>
            <a:normAutofit fontScale="77500" lnSpcReduction="20000"/>
          </a:bodyPr>
          <a:lstStyle/>
          <a:p>
            <a:r>
              <a:rPr lang="en-US" dirty="0"/>
              <a:t>The Kampala Industrial and Business Park (KIBP): The KIBP is a government initiative aimed at promoting industrial development in Uganda. It provides serviced industrial land and infrastructure to investors, as well as tax incentives and other business support services. The park is designed to attract both local and foreign investors and promote the growth of Uganda's manufacturing sector.</a:t>
            </a:r>
          </a:p>
          <a:p>
            <a:r>
              <a:rPr lang="en-US" dirty="0"/>
              <a:t>The Uganda Industrial Research Institute (UIRI): The UIRI is a government agency that provides research and development services to industries in Uganda. It offers technical support, technology transfer, and product development services to companies in various sectors, including food processing, textiles, and electronics.</a:t>
            </a:r>
          </a:p>
          <a:p>
            <a:r>
              <a:rPr lang="en-US" dirty="0"/>
              <a:t>The Uganda Development Corporation (UDC): The UDC is a government agency that promotes industrial development in Uganda. It provides financing, technical support, and business development services to companies in various sectors, including agro-processing, tourism, and infrastructure development.</a:t>
            </a:r>
          </a:p>
          <a:p>
            <a:r>
              <a:rPr lang="en-US" dirty="0"/>
              <a:t>The National Agricultural and Advisory Services (NAADS): The NAADS is a government program aimed at promoting agricultural productivity and value addition. It provides technical support, financing, and market linkages to farmers and agribusinesses, with the aim of promoting value addition and increasing income generation.</a:t>
            </a:r>
          </a:p>
          <a:p>
            <a:r>
              <a:rPr lang="en-US" dirty="0"/>
              <a:t>The BUBU (Buy Uganda, Build Uganda) Policy: The BUBU policy is a government initiative aimed at promoting local content in public procurement. It seeks to increase the participation of Ugandan businesses in public procurement, with the aim of promoting local industrial development and reducing import dependency</a:t>
            </a:r>
          </a:p>
          <a:p>
            <a:endParaRPr lang="en-US" dirty="0"/>
          </a:p>
        </p:txBody>
      </p:sp>
    </p:spTree>
    <p:extLst>
      <p:ext uri="{BB962C8B-B14F-4D97-AF65-F5344CB8AC3E}">
        <p14:creationId xmlns:p14="http://schemas.microsoft.com/office/powerpoint/2010/main" val="4512755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794</TotalTime>
  <Words>1088</Words>
  <Application>Microsoft Office PowerPoint</Application>
  <PresentationFormat>Widescreen</PresentationFormat>
  <Paragraphs>31</Paragraphs>
  <Slides>6</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6</vt:i4>
      </vt:variant>
    </vt:vector>
  </HeadingPairs>
  <TitlesOfParts>
    <vt:vector size="10" baseType="lpstr">
      <vt:lpstr>Arial</vt:lpstr>
      <vt:lpstr>Calibri</vt:lpstr>
      <vt:lpstr>Calibri Light</vt:lpstr>
      <vt:lpstr>Office Theme</vt:lpstr>
      <vt:lpstr>Uganda’s Industrial Policies</vt:lpstr>
      <vt:lpstr>Industrial policies in Uganda</vt:lpstr>
      <vt:lpstr>Features of the Industrial Policies</vt:lpstr>
      <vt:lpstr>Examples of the industrial policies in Uganda</vt:lpstr>
      <vt:lpstr>Examples of Industrial Policies in Uganda Continued</vt:lpstr>
      <vt:lpstr>PowerPoint Presentation</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Microsoft account</dc:creator>
  <cp:lastModifiedBy>Microsoft account</cp:lastModifiedBy>
  <cp:revision>9</cp:revision>
  <dcterms:created xsi:type="dcterms:W3CDTF">2023-03-23T18:26:35Z</dcterms:created>
  <dcterms:modified xsi:type="dcterms:W3CDTF">2023-03-24T15:55:35Z</dcterms:modified>
</cp:coreProperties>
</file>