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6" r:id="rId1"/>
  </p:sldMasterIdLst>
  <p:notesMasterIdLst>
    <p:notesMasterId r:id="rId39"/>
  </p:notesMasterIdLst>
  <p:handoutMasterIdLst>
    <p:handoutMasterId r:id="rId40"/>
  </p:handoutMasterIdLst>
  <p:sldIdLst>
    <p:sldId id="256" r:id="rId2"/>
    <p:sldId id="581" r:id="rId3"/>
    <p:sldId id="582" r:id="rId4"/>
    <p:sldId id="583" r:id="rId5"/>
    <p:sldId id="594" r:id="rId6"/>
    <p:sldId id="584" r:id="rId7"/>
    <p:sldId id="527" r:id="rId8"/>
    <p:sldId id="538" r:id="rId9"/>
    <p:sldId id="577" r:id="rId10"/>
    <p:sldId id="576" r:id="rId11"/>
    <p:sldId id="567" r:id="rId12"/>
    <p:sldId id="556" r:id="rId13"/>
    <p:sldId id="557" r:id="rId14"/>
    <p:sldId id="558" r:id="rId15"/>
    <p:sldId id="574" r:id="rId16"/>
    <p:sldId id="575" r:id="rId17"/>
    <p:sldId id="559" r:id="rId18"/>
    <p:sldId id="560" r:id="rId19"/>
    <p:sldId id="561" r:id="rId20"/>
    <p:sldId id="562" r:id="rId21"/>
    <p:sldId id="550" r:id="rId22"/>
    <p:sldId id="568" r:id="rId23"/>
    <p:sldId id="585" r:id="rId24"/>
    <p:sldId id="586" r:id="rId25"/>
    <p:sldId id="569" r:id="rId26"/>
    <p:sldId id="570" r:id="rId27"/>
    <p:sldId id="571" r:id="rId28"/>
    <p:sldId id="572" r:id="rId29"/>
    <p:sldId id="573" r:id="rId30"/>
    <p:sldId id="589" r:id="rId31"/>
    <p:sldId id="590" r:id="rId32"/>
    <p:sldId id="591" r:id="rId33"/>
    <p:sldId id="592" r:id="rId34"/>
    <p:sldId id="593" r:id="rId35"/>
    <p:sldId id="587" r:id="rId36"/>
    <p:sldId id="588" r:id="rId37"/>
    <p:sldId id="420" r:id="rId38"/>
  </p:sldIdLst>
  <p:sldSz cx="9144000" cy="6858000" type="screen4x3"/>
  <p:notesSz cx="7026275" cy="93122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CCCCFF"/>
    <a:srgbClr val="0099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40" autoAdjust="0"/>
    <p:restoredTop sz="92564" autoAdjust="0"/>
  </p:normalViewPr>
  <p:slideViewPr>
    <p:cSldViewPr>
      <p:cViewPr varScale="1">
        <p:scale>
          <a:sx n="70" d="100"/>
          <a:sy n="70" d="100"/>
        </p:scale>
        <p:origin x="1544" y="56"/>
      </p:cViewPr>
      <p:guideLst>
        <p:guide orient="horz" pos="2160"/>
        <p:guide pos="2880"/>
      </p:guideLst>
    </p:cSldViewPr>
  </p:slideViewPr>
  <p:outlineViewPr>
    <p:cViewPr>
      <p:scale>
        <a:sx n="33" d="100"/>
        <a:sy n="33" d="100"/>
      </p:scale>
      <p:origin x="0" y="0"/>
    </p:cViewPr>
  </p:outlineViewPr>
  <p:notesTextViewPr>
    <p:cViewPr>
      <p:scale>
        <a:sx n="85" d="100"/>
        <a:sy n="85" d="100"/>
      </p:scale>
      <p:origin x="0" y="0"/>
    </p:cViewPr>
  </p:notesTextViewPr>
  <p:sorterViewPr>
    <p:cViewPr varScale="1">
      <p:scale>
        <a:sx n="1" d="1"/>
        <a:sy n="1" d="1"/>
      </p:scale>
      <p:origin x="0" y="-381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defTabSz="936625">
              <a:defRPr sz="1200"/>
            </a:lvl1pPr>
          </a:lstStyle>
          <a:p>
            <a:pPr>
              <a:defRPr/>
            </a:pPr>
            <a:endParaRPr lang="en-US"/>
          </a:p>
        </p:txBody>
      </p:sp>
      <p:sp>
        <p:nvSpPr>
          <p:cNvPr id="73731" name="Rectangle 3"/>
          <p:cNvSpPr>
            <a:spLocks noGrp="1" noChangeArrowheads="1"/>
          </p:cNvSpPr>
          <p:nvPr>
            <p:ph type="dt" sz="quarter" idx="1"/>
          </p:nvPr>
        </p:nvSpPr>
        <p:spPr bwMode="auto">
          <a:xfrm>
            <a:off x="3979863"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algn="r" defTabSz="936625">
              <a:defRPr sz="1200"/>
            </a:lvl1pPr>
          </a:lstStyle>
          <a:p>
            <a:pPr>
              <a:defRPr/>
            </a:pPr>
            <a:endParaRPr lang="en-US"/>
          </a:p>
        </p:txBody>
      </p:sp>
      <p:sp>
        <p:nvSpPr>
          <p:cNvPr id="73732" name="Rectangle 4"/>
          <p:cNvSpPr>
            <a:spLocks noGrp="1" noChangeArrowheads="1"/>
          </p:cNvSpPr>
          <p:nvPr>
            <p:ph type="ftr" sz="quarter" idx="2"/>
          </p:nvPr>
        </p:nvSpPr>
        <p:spPr bwMode="auto">
          <a:xfrm>
            <a:off x="0"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defTabSz="936625">
              <a:defRPr sz="1200"/>
            </a:lvl1pPr>
          </a:lstStyle>
          <a:p>
            <a:pPr>
              <a:defRPr/>
            </a:pPr>
            <a:endParaRPr lang="en-US"/>
          </a:p>
        </p:txBody>
      </p:sp>
      <p:sp>
        <p:nvSpPr>
          <p:cNvPr id="73733" name="Rectangle 5"/>
          <p:cNvSpPr>
            <a:spLocks noGrp="1" noChangeArrowheads="1"/>
          </p:cNvSpPr>
          <p:nvPr>
            <p:ph type="sldNum" sz="quarter" idx="3"/>
          </p:nvPr>
        </p:nvSpPr>
        <p:spPr bwMode="auto">
          <a:xfrm>
            <a:off x="3979863"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algn="r" defTabSz="936625">
              <a:defRPr sz="1200"/>
            </a:lvl1pPr>
          </a:lstStyle>
          <a:p>
            <a:pPr>
              <a:defRPr/>
            </a:pPr>
            <a:fld id="{648E6BF0-B5D9-4564-BFAF-994C0795ECCF}" type="slidenum">
              <a:rPr lang="en-US"/>
              <a:pPr>
                <a:defRPr/>
              </a:pPr>
              <a:t>‹#›</a:t>
            </a:fld>
            <a:endParaRPr lang="en-US"/>
          </a:p>
        </p:txBody>
      </p:sp>
    </p:spTree>
    <p:extLst>
      <p:ext uri="{BB962C8B-B14F-4D97-AF65-F5344CB8AC3E}">
        <p14:creationId xmlns:p14="http://schemas.microsoft.com/office/powerpoint/2010/main" val="40641838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defTabSz="936625">
              <a:defRPr sz="1200"/>
            </a:lvl1pPr>
          </a:lstStyle>
          <a:p>
            <a:pPr>
              <a:defRPr/>
            </a:pPr>
            <a:endParaRPr lang="en-US"/>
          </a:p>
        </p:txBody>
      </p:sp>
      <p:sp>
        <p:nvSpPr>
          <p:cNvPr id="8195" name="Rectangle 3"/>
          <p:cNvSpPr>
            <a:spLocks noGrp="1" noChangeArrowheads="1"/>
          </p:cNvSpPr>
          <p:nvPr>
            <p:ph type="dt" idx="1"/>
          </p:nvPr>
        </p:nvSpPr>
        <p:spPr bwMode="auto">
          <a:xfrm>
            <a:off x="3979863" y="0"/>
            <a:ext cx="3044825" cy="465138"/>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lvl1pPr algn="r" defTabSz="936625">
              <a:defRPr sz="1200"/>
            </a:lvl1pPr>
          </a:lstStyle>
          <a:p>
            <a:pPr>
              <a:defRPr/>
            </a:pPr>
            <a:endParaRPr lang="en-US"/>
          </a:p>
        </p:txBody>
      </p:sp>
      <p:sp>
        <p:nvSpPr>
          <p:cNvPr id="73732" name="Rectangle 4"/>
          <p:cNvSpPr>
            <a:spLocks noGrp="1" noRot="1" noChangeAspect="1" noChangeArrowheads="1" noTextEdit="1"/>
          </p:cNvSpPr>
          <p:nvPr>
            <p:ph type="sldImg" idx="2"/>
          </p:nvPr>
        </p:nvSpPr>
        <p:spPr bwMode="auto">
          <a:xfrm>
            <a:off x="1185863" y="698500"/>
            <a:ext cx="4656137" cy="34925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3263" y="4422775"/>
            <a:ext cx="5619750" cy="4191000"/>
          </a:xfrm>
          <a:prstGeom prst="rect">
            <a:avLst/>
          </a:prstGeom>
          <a:noFill/>
          <a:ln w="9525">
            <a:noFill/>
            <a:miter lim="800000"/>
            <a:headEnd/>
            <a:tailEnd/>
          </a:ln>
          <a:effectLst/>
        </p:spPr>
        <p:txBody>
          <a:bodyPr vert="horz" wrap="square" lIns="93726" tIns="46863" rIns="93726" bIns="46863"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defTabSz="936625">
              <a:defRPr sz="1200"/>
            </a:lvl1pPr>
          </a:lstStyle>
          <a:p>
            <a:pPr>
              <a:defRPr/>
            </a:pPr>
            <a:endParaRPr lang="en-US"/>
          </a:p>
        </p:txBody>
      </p:sp>
      <p:sp>
        <p:nvSpPr>
          <p:cNvPr id="8199" name="Rectangle 7"/>
          <p:cNvSpPr>
            <a:spLocks noGrp="1" noChangeArrowheads="1"/>
          </p:cNvSpPr>
          <p:nvPr>
            <p:ph type="sldNum" sz="quarter" idx="5"/>
          </p:nvPr>
        </p:nvSpPr>
        <p:spPr bwMode="auto">
          <a:xfrm>
            <a:off x="3979863" y="8845550"/>
            <a:ext cx="3044825" cy="465138"/>
          </a:xfrm>
          <a:prstGeom prst="rect">
            <a:avLst/>
          </a:prstGeom>
          <a:noFill/>
          <a:ln w="9525">
            <a:noFill/>
            <a:miter lim="800000"/>
            <a:headEnd/>
            <a:tailEnd/>
          </a:ln>
          <a:effectLst/>
        </p:spPr>
        <p:txBody>
          <a:bodyPr vert="horz" wrap="square" lIns="93726" tIns="46863" rIns="93726" bIns="46863" numCol="1" anchor="b" anchorCtr="0" compatLnSpc="1">
            <a:prstTxWarp prst="textNoShape">
              <a:avLst/>
            </a:prstTxWarp>
          </a:bodyPr>
          <a:lstStyle>
            <a:lvl1pPr algn="r" defTabSz="936625">
              <a:defRPr sz="1200"/>
            </a:lvl1pPr>
          </a:lstStyle>
          <a:p>
            <a:pPr>
              <a:defRPr/>
            </a:pPr>
            <a:fld id="{CDB66903-22E6-4B96-AE36-8CA81F1506FC}" type="slidenum">
              <a:rPr lang="en-US"/>
              <a:pPr>
                <a:defRPr/>
              </a:pPr>
              <a:t>‹#›</a:t>
            </a:fld>
            <a:endParaRPr lang="en-US"/>
          </a:p>
        </p:txBody>
      </p:sp>
    </p:spTree>
    <p:extLst>
      <p:ext uri="{BB962C8B-B14F-4D97-AF65-F5344CB8AC3E}">
        <p14:creationId xmlns:p14="http://schemas.microsoft.com/office/powerpoint/2010/main" val="13248318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p:spPr>
        <p:txBody>
          <a:bodyPr/>
          <a:lstStyle/>
          <a:p>
            <a:fld id="{BA5FE3AD-F34E-472C-A80C-A0C80F256085}" type="slidenum">
              <a:rPr lang="en-US" smtClean="0"/>
              <a:pPr/>
              <a:t>1</a:t>
            </a:fld>
            <a:endParaRPr lang="en-US"/>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659237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3200" dirty="0"/>
              <a:t>Defining stage: Specifications of the project are defined; project objectives are established; teams are formed; major responsibilities are assigned.</a:t>
            </a:r>
          </a:p>
          <a:p>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13</a:t>
            </a:fld>
            <a:endParaRPr lang="en-US"/>
          </a:p>
        </p:txBody>
      </p:sp>
    </p:spTree>
    <p:extLst>
      <p:ext uri="{BB962C8B-B14F-4D97-AF65-F5344CB8AC3E}">
        <p14:creationId xmlns:p14="http://schemas.microsoft.com/office/powerpoint/2010/main" val="39057069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There</a:t>
            </a:r>
            <a:r>
              <a:rPr lang="en-US" baseline="0" dirty="0" smtClean="0"/>
              <a:t> sponsorship of project</a:t>
            </a:r>
          </a:p>
          <a:p>
            <a:r>
              <a:rPr lang="en-US" baseline="0" dirty="0" smtClean="0"/>
              <a:t>- Provides green light </a:t>
            </a:r>
          </a:p>
          <a:p>
            <a:pPr marL="171450" indent="-171450">
              <a:buFontTx/>
              <a:buChar char="-"/>
            </a:pPr>
            <a:r>
              <a:rPr lang="en-US" baseline="0" dirty="0" smtClean="0"/>
              <a:t>Formal authorizations of the project teams to mobilize resources  </a:t>
            </a:r>
          </a:p>
          <a:p>
            <a:pPr marL="171450" indent="-171450">
              <a:buFontTx/>
              <a:buChar char="-"/>
            </a:pPr>
            <a:r>
              <a:rPr lang="en-US" baseline="0" dirty="0" smtClean="0"/>
              <a:t>Establishes clarity regard the step required to move forward  with the project.</a:t>
            </a:r>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14</a:t>
            </a:fld>
            <a:endParaRPr lang="en-US"/>
          </a:p>
        </p:txBody>
      </p:sp>
    </p:spTree>
    <p:extLst>
      <p:ext uri="{BB962C8B-B14F-4D97-AF65-F5344CB8AC3E}">
        <p14:creationId xmlns:p14="http://schemas.microsoft.com/office/powerpoint/2010/main" val="42019165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a:solidFill>
                  <a:schemeClr val="tx1"/>
                </a:solidFill>
                <a:latin typeface="Arial" charset="0"/>
                <a:ea typeface="+mn-ea"/>
                <a:cs typeface="+mn-cs"/>
              </a:rPr>
              <a:t>Planning stage: </a:t>
            </a:r>
            <a:r>
              <a:rPr lang="en-US" sz="1200" b="0" i="0" u="none" strike="noStrike" kern="1200" baseline="0" dirty="0">
                <a:solidFill>
                  <a:schemeClr val="tx1"/>
                </a:solidFill>
                <a:latin typeface="Arial" charset="0"/>
                <a:ea typeface="+mn-ea"/>
                <a:cs typeface="+mn-cs"/>
              </a:rPr>
              <a:t>The level of effort increases, and plans are developed to determine 8what the project will entail, when it will be scheduled, whom it will benefit,</a:t>
            </a:r>
          </a:p>
          <a:p>
            <a:r>
              <a:rPr lang="en-US" sz="1200" b="0" i="0" u="none" strike="noStrike" kern="1200" baseline="0" dirty="0">
                <a:solidFill>
                  <a:schemeClr val="tx1"/>
                </a:solidFill>
                <a:latin typeface="Arial" charset="0"/>
                <a:ea typeface="+mn-ea"/>
                <a:cs typeface="+mn-cs"/>
              </a:rPr>
              <a:t>what quality level should be maintained, and what the budget will be.</a:t>
            </a:r>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17</a:t>
            </a:fld>
            <a:endParaRPr lang="en-US"/>
          </a:p>
        </p:txBody>
      </p:sp>
    </p:spTree>
    <p:extLst>
      <p:ext uri="{BB962C8B-B14F-4D97-AF65-F5344CB8AC3E}">
        <p14:creationId xmlns:p14="http://schemas.microsoft.com/office/powerpoint/2010/main" val="296351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sz="1200" b="1" i="0" u="none" strike="noStrike" kern="1200" baseline="0" dirty="0">
                <a:solidFill>
                  <a:schemeClr val="tx1"/>
                </a:solidFill>
                <a:latin typeface="Arial" charset="0"/>
                <a:ea typeface="+mn-ea"/>
                <a:cs typeface="+mn-cs"/>
              </a:rPr>
              <a:t>Executing stage: </a:t>
            </a:r>
            <a:r>
              <a:rPr lang="en-US" sz="1200" b="0" i="0" u="none" strike="noStrike" kern="1200" baseline="0" dirty="0">
                <a:solidFill>
                  <a:schemeClr val="tx1"/>
                </a:solidFill>
                <a:latin typeface="Arial" charset="0"/>
                <a:ea typeface="+mn-ea"/>
                <a:cs typeface="+mn-cs"/>
              </a:rPr>
              <a:t>A major portion of the project work takes place—both physical and mental. </a:t>
            </a:r>
          </a:p>
          <a:p>
            <a:r>
              <a:rPr lang="en-US" sz="1200" b="0" i="0" u="none" strike="noStrike" kern="1200" baseline="0" dirty="0">
                <a:solidFill>
                  <a:schemeClr val="tx1"/>
                </a:solidFill>
                <a:latin typeface="Arial" charset="0"/>
                <a:ea typeface="+mn-ea"/>
                <a:cs typeface="+mn-cs"/>
              </a:rPr>
              <a:t>		- The physical product is produced (a bridge, a report, a software program). Time, cost, and specification measures are used for control. </a:t>
            </a:r>
          </a:p>
          <a:p>
            <a:r>
              <a:rPr lang="en-US" sz="1200" b="0" i="0" u="none" strike="noStrike" kern="1200" baseline="0" dirty="0">
                <a:solidFill>
                  <a:schemeClr val="tx1"/>
                </a:solidFill>
                <a:latin typeface="Arial" charset="0"/>
                <a:ea typeface="+mn-ea"/>
                <a:cs typeface="+mn-cs"/>
              </a:rPr>
              <a:t>		- Is the project on schedule, on budget, and meeting specifications? </a:t>
            </a:r>
          </a:p>
          <a:p>
            <a:r>
              <a:rPr lang="en-US" sz="1200" b="0" i="0" u="none" strike="noStrike" kern="1200" baseline="0" dirty="0">
                <a:solidFill>
                  <a:schemeClr val="tx1"/>
                </a:solidFill>
                <a:latin typeface="Arial" charset="0"/>
                <a:ea typeface="+mn-ea"/>
                <a:cs typeface="+mn-cs"/>
              </a:rPr>
              <a:t>		- What are the forecasts of each of these measures? What revisions/changes are necessary</a:t>
            </a:r>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18</a:t>
            </a:fld>
            <a:endParaRPr lang="en-US"/>
          </a:p>
        </p:txBody>
      </p:sp>
    </p:spTree>
    <p:extLst>
      <p:ext uri="{BB962C8B-B14F-4D97-AF65-F5344CB8AC3E}">
        <p14:creationId xmlns:p14="http://schemas.microsoft.com/office/powerpoint/2010/main" val="31327562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r>
              <a:rPr lang="en-US" sz="1200" b="1" i="0" u="none" strike="noStrike" kern="1200" baseline="0" dirty="0">
                <a:solidFill>
                  <a:schemeClr val="tx1"/>
                </a:solidFill>
                <a:latin typeface="Arial" charset="0"/>
                <a:ea typeface="+mn-ea"/>
                <a:cs typeface="+mn-cs"/>
              </a:rPr>
              <a:t>Closing stage: </a:t>
            </a:r>
            <a:r>
              <a:rPr lang="en-US" sz="1200" b="0" i="0" u="none" strike="noStrike" kern="1200" baseline="0" dirty="0">
                <a:solidFill>
                  <a:schemeClr val="tx1"/>
                </a:solidFill>
                <a:latin typeface="Arial" charset="0"/>
                <a:ea typeface="+mn-ea"/>
                <a:cs typeface="+mn-cs"/>
              </a:rPr>
              <a:t>Closing includes three activities: delivering the project product to the customer, redeploying project resources, and post-project review. </a:t>
            </a:r>
          </a:p>
          <a:p>
            <a:r>
              <a:rPr lang="en-US" sz="1200" b="0" i="0" u="none" strike="noStrike" kern="1200" baseline="0" dirty="0">
                <a:solidFill>
                  <a:schemeClr val="tx1"/>
                </a:solidFill>
                <a:latin typeface="Arial" charset="0"/>
                <a:ea typeface="+mn-ea"/>
                <a:cs typeface="+mn-cs"/>
              </a:rPr>
              <a:t>		- Delivery of the project might include customer training and transferring documents. </a:t>
            </a:r>
          </a:p>
          <a:p>
            <a:r>
              <a:rPr lang="en-US" sz="1200" b="0" i="0" u="none" strike="noStrike" kern="1200" baseline="0" dirty="0">
                <a:solidFill>
                  <a:schemeClr val="tx1"/>
                </a:solidFill>
                <a:latin typeface="Arial" charset="0"/>
                <a:ea typeface="+mn-ea"/>
                <a:cs typeface="+mn-cs"/>
              </a:rPr>
              <a:t>		- Redeployment usually involves releasing project equipment/materials to other projects and finding new assignments for team members. </a:t>
            </a:r>
          </a:p>
          <a:p>
            <a:r>
              <a:rPr lang="en-US" sz="1200" b="0" i="0" u="none" strike="noStrike" kern="1200" baseline="0" dirty="0">
                <a:solidFill>
                  <a:schemeClr val="tx1"/>
                </a:solidFill>
                <a:latin typeface="Arial" charset="0"/>
                <a:ea typeface="+mn-ea"/>
                <a:cs typeface="+mn-cs"/>
              </a:rPr>
              <a:t>		- Post-project reviews include not only assessing performance but also capturing lessons learned.</a:t>
            </a:r>
            <a:endParaRPr lang="en-US" dirty="0"/>
          </a:p>
        </p:txBody>
      </p:sp>
      <p:sp>
        <p:nvSpPr>
          <p:cNvPr id="4" name="Slide Number Placeholder 3"/>
          <p:cNvSpPr>
            <a:spLocks noGrp="1"/>
          </p:cNvSpPr>
          <p:nvPr>
            <p:ph type="sldNum" sz="quarter" idx="5"/>
          </p:nvPr>
        </p:nvSpPr>
        <p:spPr/>
        <p:txBody>
          <a:bodyPr/>
          <a:lstStyle/>
          <a:p>
            <a:pPr>
              <a:defRPr/>
            </a:pPr>
            <a:fld id="{CDB66903-22E6-4B96-AE36-8CA81F1506FC}" type="slidenum">
              <a:rPr lang="en-US" smtClean="0"/>
              <a:pPr>
                <a:defRPr/>
              </a:pPr>
              <a:t>20</a:t>
            </a:fld>
            <a:endParaRPr lang="en-US"/>
          </a:p>
        </p:txBody>
      </p:sp>
    </p:spTree>
    <p:extLst>
      <p:ext uri="{BB962C8B-B14F-4D97-AF65-F5344CB8AC3E}">
        <p14:creationId xmlns:p14="http://schemas.microsoft.com/office/powerpoint/2010/main" val="39120578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dirty="0" smtClean="0"/>
              <a:t>Project management processes apply globally across industries.</a:t>
            </a:r>
            <a:r>
              <a:rPr lang="en-US" sz="1200" dirty="0" smtClean="0">
                <a:latin typeface="Perpetua" panose="02020502060401020303" pitchFamily="18" charset="0"/>
              </a:rPr>
              <a:t> </a:t>
            </a:r>
          </a:p>
          <a:p>
            <a:r>
              <a:rPr lang="en-US" sz="1200" dirty="0" smtClean="0"/>
              <a:t>Processes may contain overlapping activities that occur throughout the project</a:t>
            </a:r>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22</a:t>
            </a:fld>
            <a:endParaRPr lang="en-US"/>
          </a:p>
        </p:txBody>
      </p:sp>
    </p:spTree>
    <p:extLst>
      <p:ext uri="{BB962C8B-B14F-4D97-AF65-F5344CB8AC3E}">
        <p14:creationId xmlns:p14="http://schemas.microsoft.com/office/powerpoint/2010/main" val="1708842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solidFill>
                  <a:schemeClr val="tx1"/>
                </a:solidFill>
              </a:rPr>
              <a:t>Processes may contain overlapping activities that occur throughout the project. The output of one process generally results in either:  An input to another process, or A deliverable of the project or project phase.</a:t>
            </a:r>
            <a:endParaRPr lang="en-US" dirty="0">
              <a:solidFill>
                <a:schemeClr val="tx1"/>
              </a:solidFill>
            </a:endParaRPr>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25</a:t>
            </a:fld>
            <a:endParaRPr lang="en-US"/>
          </a:p>
        </p:txBody>
      </p:sp>
    </p:spTree>
    <p:extLst>
      <p:ext uri="{BB962C8B-B14F-4D97-AF65-F5344CB8AC3E}">
        <p14:creationId xmlns:p14="http://schemas.microsoft.com/office/powerpoint/2010/main" val="2746680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CDB66903-22E6-4B96-AE36-8CA81F1506FC}" type="slidenum">
              <a:rPr lang="en-US" smtClean="0"/>
              <a:pPr>
                <a:defRPr/>
              </a:pPr>
              <a:t>35</a:t>
            </a:fld>
            <a:endParaRPr lang="en-US"/>
          </a:p>
        </p:txBody>
      </p:sp>
    </p:spTree>
    <p:extLst>
      <p:ext uri="{BB962C8B-B14F-4D97-AF65-F5344CB8AC3E}">
        <p14:creationId xmlns:p14="http://schemas.microsoft.com/office/powerpoint/2010/main" val="24058846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fld id="{9EDB4332-02F4-4B4F-ACC3-E80766C9CF3F}"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F6B0116B-5A5C-49BB-B79C-A8855B832B5C}" type="slidenum">
              <a:rPr lang="en-US" smtClean="0"/>
              <a:pPr>
                <a:defRPr/>
              </a:pPr>
              <a:t>‹#›</a:t>
            </a:fld>
            <a:endParaRPr lang="en-US"/>
          </a:p>
        </p:txBody>
      </p:sp>
    </p:spTree>
    <p:extLst>
      <p:ext uri="{BB962C8B-B14F-4D97-AF65-F5344CB8AC3E}">
        <p14:creationId xmlns:p14="http://schemas.microsoft.com/office/powerpoint/2010/main" val="4237670623"/>
      </p:ext>
    </p:extLst>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D08E97BB-0D71-4B9E-8488-165813ACFAA2}"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5C2E1071-500B-4FAA-AD8F-483F25FD6B24}" type="slidenum">
              <a:rPr lang="en-US" smtClean="0"/>
              <a:pPr>
                <a:defRPr/>
              </a:pPr>
              <a:t>‹#›</a:t>
            </a:fld>
            <a:endParaRPr lang="en-US"/>
          </a:p>
        </p:txBody>
      </p:sp>
    </p:spTree>
    <p:extLst>
      <p:ext uri="{BB962C8B-B14F-4D97-AF65-F5344CB8AC3E}">
        <p14:creationId xmlns:p14="http://schemas.microsoft.com/office/powerpoint/2010/main" val="2067612315"/>
      </p:ext>
    </p:extLst>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DE54441B-9369-48D3-BB0E-70AF30BCFB30}"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FF8A3179-032B-4A05-90BE-5147E3D3FCF9}" type="slidenum">
              <a:rPr lang="en-US" smtClean="0"/>
              <a:pPr>
                <a:defRPr/>
              </a:pPr>
              <a:t>‹#›</a:t>
            </a:fld>
            <a:endParaRPr lang="en-US"/>
          </a:p>
        </p:txBody>
      </p:sp>
    </p:spTree>
    <p:extLst>
      <p:ext uri="{BB962C8B-B14F-4D97-AF65-F5344CB8AC3E}">
        <p14:creationId xmlns:p14="http://schemas.microsoft.com/office/powerpoint/2010/main" val="2526396527"/>
      </p:ext>
    </p:extLst>
  </p:cSld>
  <p:clrMapOvr>
    <a:masterClrMapping/>
  </p:clrMapOvr>
  <p:transition>
    <p:comb/>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a:t>
            </a:fld>
            <a:endParaRPr lang="en-US"/>
          </a:p>
        </p:txBody>
      </p:sp>
    </p:spTree>
    <p:extLst>
      <p:ext uri="{BB962C8B-B14F-4D97-AF65-F5344CB8AC3E}">
        <p14:creationId xmlns:p14="http://schemas.microsoft.com/office/powerpoint/2010/main" val="1196963277"/>
      </p:ext>
    </p:extLst>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fld id="{17315C25-328A-43F5-AE20-BEB3A009F6AA}"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32C77B57-A3AF-4454-B74F-FF4DCDCD02C1}" type="slidenum">
              <a:rPr lang="en-US" smtClean="0"/>
              <a:pPr>
                <a:defRPr/>
              </a:pPr>
              <a:t>‹#›</a:t>
            </a:fld>
            <a:endParaRPr lang="en-US"/>
          </a:p>
        </p:txBody>
      </p:sp>
    </p:spTree>
    <p:extLst>
      <p:ext uri="{BB962C8B-B14F-4D97-AF65-F5344CB8AC3E}">
        <p14:creationId xmlns:p14="http://schemas.microsoft.com/office/powerpoint/2010/main" val="282305276"/>
      </p:ext>
    </p:extLst>
  </p:cSld>
  <p:clrMapOvr>
    <a:masterClrMapping/>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fld id="{137450CE-F1B4-4D9D-8040-4ECAE9F0856A}" type="datetime1">
              <a:rPr lang="en-US" smtClean="0"/>
              <a:pPr>
                <a:defRPr/>
              </a:pPr>
              <a:t>3/3/2026</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F80C98E7-6D05-42DC-8248-26C122F1A6C4}" type="slidenum">
              <a:rPr lang="en-US" smtClean="0"/>
              <a:pPr>
                <a:defRPr/>
              </a:pPr>
              <a:t>‹#›</a:t>
            </a:fld>
            <a:endParaRPr lang="en-US"/>
          </a:p>
        </p:txBody>
      </p:sp>
    </p:spTree>
    <p:extLst>
      <p:ext uri="{BB962C8B-B14F-4D97-AF65-F5344CB8AC3E}">
        <p14:creationId xmlns:p14="http://schemas.microsoft.com/office/powerpoint/2010/main" val="3132487191"/>
      </p:ext>
    </p:extLst>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fld id="{0B291D6D-9252-4B19-B4DB-4284A66AF156}" type="datetime1">
              <a:rPr lang="en-US" smtClean="0"/>
              <a:pPr>
                <a:defRPr/>
              </a:pPr>
              <a:t>3/3/2026</a:t>
            </a:fld>
            <a:endParaRPr lang="en-US"/>
          </a:p>
        </p:txBody>
      </p:sp>
      <p:sp>
        <p:nvSpPr>
          <p:cNvPr id="8" name="Footer Placeholder 7"/>
          <p:cNvSpPr>
            <a:spLocks noGrp="1"/>
          </p:cNvSpPr>
          <p:nvPr>
            <p:ph type="ftr" sz="quarter" idx="11"/>
          </p:nvPr>
        </p:nvSpPr>
        <p:spPr/>
        <p:txBody>
          <a:bodyPr/>
          <a:lstStyle/>
          <a:p>
            <a:pPr>
              <a:defRPr/>
            </a:pPr>
            <a:r>
              <a:rPr lang="en-US" smtClean="0"/>
              <a:t>Francis K.K fnckkschool@gamil.com</a:t>
            </a:r>
            <a:endParaRPr lang="en-US"/>
          </a:p>
        </p:txBody>
      </p:sp>
      <p:sp>
        <p:nvSpPr>
          <p:cNvPr id="9" name="Slide Number Placeholder 8"/>
          <p:cNvSpPr>
            <a:spLocks noGrp="1"/>
          </p:cNvSpPr>
          <p:nvPr>
            <p:ph type="sldNum" sz="quarter" idx="12"/>
          </p:nvPr>
        </p:nvSpPr>
        <p:spPr/>
        <p:txBody>
          <a:bodyPr/>
          <a:lstStyle/>
          <a:p>
            <a:pPr>
              <a:defRPr/>
            </a:pPr>
            <a:fld id="{E30611D1-9DB2-4B7A-A306-B25C56AC488D}" type="slidenum">
              <a:rPr lang="en-US" smtClean="0"/>
              <a:pPr>
                <a:defRPr/>
              </a:pPr>
              <a:t>‹#›</a:t>
            </a:fld>
            <a:endParaRPr lang="en-US"/>
          </a:p>
        </p:txBody>
      </p:sp>
    </p:spTree>
    <p:extLst>
      <p:ext uri="{BB962C8B-B14F-4D97-AF65-F5344CB8AC3E}">
        <p14:creationId xmlns:p14="http://schemas.microsoft.com/office/powerpoint/2010/main" val="2615649605"/>
      </p:ext>
    </p:extLst>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fld id="{D5EBEB04-FD9F-4510-916C-23051C69DFC6}" type="datetime1">
              <a:rPr lang="en-US" smtClean="0"/>
              <a:pPr>
                <a:defRPr/>
              </a:pPr>
              <a:t>3/3/2026</a:t>
            </a:fld>
            <a:endParaRPr lang="en-US"/>
          </a:p>
        </p:txBody>
      </p:sp>
      <p:sp>
        <p:nvSpPr>
          <p:cNvPr id="4" name="Footer Placeholder 3"/>
          <p:cNvSpPr>
            <a:spLocks noGrp="1"/>
          </p:cNvSpPr>
          <p:nvPr>
            <p:ph type="ftr" sz="quarter" idx="11"/>
          </p:nvPr>
        </p:nvSpPr>
        <p:spPr/>
        <p:txBody>
          <a:bodyPr/>
          <a:lstStyle/>
          <a:p>
            <a:pPr>
              <a:defRPr/>
            </a:pPr>
            <a:r>
              <a:rPr lang="en-US" smtClean="0"/>
              <a:t>Francis K.K fnckkschool@gamil.com</a:t>
            </a:r>
            <a:endParaRPr lang="en-US"/>
          </a:p>
        </p:txBody>
      </p:sp>
      <p:sp>
        <p:nvSpPr>
          <p:cNvPr id="5" name="Slide Number Placeholder 4"/>
          <p:cNvSpPr>
            <a:spLocks noGrp="1"/>
          </p:cNvSpPr>
          <p:nvPr>
            <p:ph type="sldNum" sz="quarter" idx="12"/>
          </p:nvPr>
        </p:nvSpPr>
        <p:spPr/>
        <p:txBody>
          <a:bodyPr/>
          <a:lstStyle/>
          <a:p>
            <a:pPr>
              <a:defRPr/>
            </a:pPr>
            <a:fld id="{26C1EDD3-1DDD-4AC6-BECD-A1E909A01682}" type="slidenum">
              <a:rPr lang="en-US" smtClean="0"/>
              <a:pPr>
                <a:defRPr/>
              </a:pPr>
              <a:t>‹#›</a:t>
            </a:fld>
            <a:endParaRPr lang="en-US"/>
          </a:p>
        </p:txBody>
      </p:sp>
    </p:spTree>
    <p:extLst>
      <p:ext uri="{BB962C8B-B14F-4D97-AF65-F5344CB8AC3E}">
        <p14:creationId xmlns:p14="http://schemas.microsoft.com/office/powerpoint/2010/main" val="1403544563"/>
      </p:ext>
    </p:extLst>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7BFF5A1F-C030-46D8-8646-9349EFB6F581}" type="datetime1">
              <a:rPr lang="en-US" smtClean="0"/>
              <a:pPr>
                <a:defRPr/>
              </a:pPr>
              <a:t>3/3/2026</a:t>
            </a:fld>
            <a:endParaRPr lang="en-US"/>
          </a:p>
        </p:txBody>
      </p:sp>
      <p:sp>
        <p:nvSpPr>
          <p:cNvPr id="3" name="Footer Placeholder 2"/>
          <p:cNvSpPr>
            <a:spLocks noGrp="1"/>
          </p:cNvSpPr>
          <p:nvPr>
            <p:ph type="ftr" sz="quarter" idx="11"/>
          </p:nvPr>
        </p:nvSpPr>
        <p:spPr/>
        <p:txBody>
          <a:bodyPr/>
          <a:lstStyle/>
          <a:p>
            <a:pPr>
              <a:defRPr/>
            </a:pPr>
            <a:r>
              <a:rPr lang="en-US" smtClean="0"/>
              <a:t>Francis K.K fnckkschool@gamil.com</a:t>
            </a:r>
            <a:endParaRPr lang="en-US"/>
          </a:p>
        </p:txBody>
      </p:sp>
      <p:sp>
        <p:nvSpPr>
          <p:cNvPr id="4" name="Slide Number Placeholder 3"/>
          <p:cNvSpPr>
            <a:spLocks noGrp="1"/>
          </p:cNvSpPr>
          <p:nvPr>
            <p:ph type="sldNum" sz="quarter" idx="12"/>
          </p:nvPr>
        </p:nvSpPr>
        <p:spPr/>
        <p:txBody>
          <a:bodyPr/>
          <a:lstStyle/>
          <a:p>
            <a:pPr>
              <a:defRPr/>
            </a:pPr>
            <a:fld id="{5EBFF286-19A9-49FA-B96F-3F35F514FA67}" type="slidenum">
              <a:rPr lang="en-US" smtClean="0"/>
              <a:pPr>
                <a:defRPr/>
              </a:pPr>
              <a:t>‹#›</a:t>
            </a:fld>
            <a:endParaRPr lang="en-US"/>
          </a:p>
        </p:txBody>
      </p:sp>
    </p:spTree>
    <p:extLst>
      <p:ext uri="{BB962C8B-B14F-4D97-AF65-F5344CB8AC3E}">
        <p14:creationId xmlns:p14="http://schemas.microsoft.com/office/powerpoint/2010/main" val="1026184506"/>
      </p:ext>
    </p:extLst>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B401988B-9FDF-4DA9-9F90-5668B1729C42}" type="datetime1">
              <a:rPr lang="en-US" smtClean="0"/>
              <a:pPr>
                <a:defRPr/>
              </a:pPr>
              <a:t>3/3/2026</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E71859B8-7B00-4564-8ABC-57983495D4F8}" type="slidenum">
              <a:rPr lang="en-US" smtClean="0"/>
              <a:pPr>
                <a:defRPr/>
              </a:pPr>
              <a:t>‹#›</a:t>
            </a:fld>
            <a:endParaRPr lang="en-US"/>
          </a:p>
        </p:txBody>
      </p:sp>
    </p:spTree>
    <p:extLst>
      <p:ext uri="{BB962C8B-B14F-4D97-AF65-F5344CB8AC3E}">
        <p14:creationId xmlns:p14="http://schemas.microsoft.com/office/powerpoint/2010/main" val="1209128216"/>
      </p:ext>
    </p:extLst>
  </p:cSld>
  <p:clrMapOvr>
    <a:masterClrMapping/>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fld id="{4659F6B5-F74F-4D39-87C1-FA0D0B019931}" type="datetime1">
              <a:rPr lang="en-US" smtClean="0"/>
              <a:pPr>
                <a:defRPr/>
              </a:pPr>
              <a:t>3/3/2026</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F8F73004-878B-4806-B642-AB5D815E36B5}" type="slidenum">
              <a:rPr lang="en-US" smtClean="0"/>
              <a:pPr>
                <a:defRPr/>
              </a:pPr>
              <a:t>‹#›</a:t>
            </a:fld>
            <a:endParaRPr lang="en-US"/>
          </a:p>
        </p:txBody>
      </p:sp>
    </p:spTree>
    <p:extLst>
      <p:ext uri="{BB962C8B-B14F-4D97-AF65-F5344CB8AC3E}">
        <p14:creationId xmlns:p14="http://schemas.microsoft.com/office/powerpoint/2010/main" val="3343798113"/>
      </p:ext>
    </p:extLst>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C147EB7A-BE24-4BF6-9B8A-A1385DE07D4A}" type="datetime1">
              <a:rPr lang="en-US" smtClean="0"/>
              <a:pPr>
                <a:defRPr/>
              </a:pPr>
              <a:t>3/3/2026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r>
              <a:rPr lang="en-US" smtClean="0"/>
              <a:t>Francis K.K fnckkschool@gamil.com</a:t>
            </a:r>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0DA525CB-6223-4A28-9A8C-299A9150D4AB}" type="slidenum">
              <a:rPr lang="en-US" smtClean="0"/>
              <a:pPr>
                <a:defRPr/>
              </a:pPr>
              <a:t>‹#›</a:t>
            </a:fld>
            <a:endParaRPr lang="en-US"/>
          </a:p>
        </p:txBody>
      </p:sp>
    </p:spTree>
    <p:extLst>
      <p:ext uri="{BB962C8B-B14F-4D97-AF65-F5344CB8AC3E}">
        <p14:creationId xmlns:p14="http://schemas.microsoft.com/office/powerpoint/2010/main" val="1305269274"/>
      </p:ext>
    </p:extLst>
  </p:cSld>
  <p:clrMap bg1="lt1" tx1="dk1" bg2="lt2" tx2="dk2" accent1="accent1" accent2="accent2" accent3="accent3" accent4="accent4" accent5="accent5" accent6="accent6" hlink="hlink" folHlink="folHlink"/>
  <p:sldLayoutIdLst>
    <p:sldLayoutId id="2147483857" r:id="rId1"/>
    <p:sldLayoutId id="2147483858" r:id="rId2"/>
    <p:sldLayoutId id="2147483859" r:id="rId3"/>
    <p:sldLayoutId id="2147483860" r:id="rId4"/>
    <p:sldLayoutId id="2147483861" r:id="rId5"/>
    <p:sldLayoutId id="2147483862" r:id="rId6"/>
    <p:sldLayoutId id="2147483863" r:id="rId7"/>
    <p:sldLayoutId id="2147483864" r:id="rId8"/>
    <p:sldLayoutId id="2147483865" r:id="rId9"/>
    <p:sldLayoutId id="2147483866" r:id="rId10"/>
    <p:sldLayoutId id="2147483867" r:id="rId11"/>
  </p:sldLayoutIdLst>
  <p:transition>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7"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1000"/>
                                        <p:tgtEl>
                                          <p:spTgt spid="3">
                                            <p:txEl>
                                              <p:pRg st="0" end="0"/>
                                            </p:txEl>
                                          </p:spTgt>
                                        </p:tgtEl>
                                      </p:cBhvr>
                                    </p:animEffect>
                                    <p:anim calcmode="lin" valueType="num">
                                      <p:cBhvr>
                                        <p:cTn id="1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grpId="0"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fade">
                                      <p:cBhvr>
                                        <p:cTn id="22" dur="1000"/>
                                        <p:tgtEl>
                                          <p:spTgt spid="3">
                                            <p:txEl>
                                              <p:pRg st="1" end="1"/>
                                            </p:txEl>
                                          </p:spTgt>
                                        </p:tgtEl>
                                      </p:cBhvr>
                                    </p:animEffect>
                                    <p:anim calcmode="lin" valueType="num">
                                      <p:cBhvr>
                                        <p:cTn id="2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grpId="0"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fade">
                                      <p:cBhvr>
                                        <p:cTn id="27" dur="1000"/>
                                        <p:tgtEl>
                                          <p:spTgt spid="3">
                                            <p:txEl>
                                              <p:pRg st="2" end="2"/>
                                            </p:txEl>
                                          </p:spTgt>
                                        </p:tgtEl>
                                      </p:cBhvr>
                                    </p:animEffect>
                                    <p:anim calcmode="lin" valueType="num">
                                      <p:cBhvr>
                                        <p:cTn id="2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grpId="0" nodeType="with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grpId="0"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fade">
                                      <p:cBhvr>
                                        <p:cTn id="37" dur="1000"/>
                                        <p:tgtEl>
                                          <p:spTgt spid="3">
                                            <p:txEl>
                                              <p:pRg st="4" end="4"/>
                                            </p:txEl>
                                          </p:spTgt>
                                        </p:tgtEl>
                                      </p:cBhvr>
                                    </p:animEffect>
                                    <p:anim calcmode="lin" valueType="num">
                                      <p:cBhvr>
                                        <p:cTn id="3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hf hdr="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1000" y="914400"/>
            <a:ext cx="8229600" cy="2133600"/>
          </a:xfrm>
        </p:spPr>
        <p:txBody>
          <a:bodyPr>
            <a:noAutofit/>
          </a:bodyPr>
          <a:lstStyle/>
          <a:p>
            <a:pPr algn="ctr"/>
            <a:r>
              <a:rPr lang="en-US" sz="4800" dirty="0">
                <a:solidFill>
                  <a:schemeClr val="tx1"/>
                </a:solidFill>
                <a:latin typeface="Perpetua" pitchFamily="18" charset="0"/>
              </a:rPr>
              <a:t>Project management frameworks/ Lifecycle and </a:t>
            </a:r>
            <a:r>
              <a:rPr lang="en-US" sz="4800" dirty="0" smtClean="0">
                <a:solidFill>
                  <a:schemeClr val="tx1"/>
                </a:solidFill>
                <a:latin typeface="Perpetua" pitchFamily="18" charset="0"/>
              </a:rPr>
              <a:t>Integrated </a:t>
            </a:r>
            <a:r>
              <a:rPr lang="en-US" sz="4800" dirty="0">
                <a:solidFill>
                  <a:schemeClr val="tx1"/>
                </a:solidFill>
                <a:latin typeface="Perpetua" pitchFamily="18" charset="0"/>
              </a:rPr>
              <a:t>Project Management.</a:t>
            </a:r>
          </a:p>
        </p:txBody>
      </p:sp>
      <p:sp>
        <p:nvSpPr>
          <p:cNvPr id="3075" name="Content Placeholder 2"/>
          <p:cNvSpPr>
            <a:spLocks noGrp="1"/>
          </p:cNvSpPr>
          <p:nvPr>
            <p:ph idx="1"/>
          </p:nvPr>
        </p:nvSpPr>
        <p:spPr>
          <a:xfrm>
            <a:off x="914400" y="3352799"/>
            <a:ext cx="7772400" cy="2286001"/>
          </a:xfrm>
        </p:spPr>
        <p:txBody>
          <a:bodyPr>
            <a:normAutofit lnSpcReduction="10000"/>
          </a:bodyPr>
          <a:lstStyle/>
          <a:p>
            <a:pPr algn="ctr">
              <a:buFont typeface="Wingdings" pitchFamily="2" charset="2"/>
              <a:buNone/>
            </a:pPr>
            <a:endParaRPr lang="en-US" sz="3100" i="1" dirty="0"/>
          </a:p>
          <a:p>
            <a:pPr algn="ctr">
              <a:buFont typeface="Wingdings" pitchFamily="2" charset="2"/>
              <a:buNone/>
            </a:pPr>
            <a:endParaRPr lang="en-US" i="1" dirty="0"/>
          </a:p>
          <a:p>
            <a:pPr algn="ctr">
              <a:buFont typeface="Wingdings" pitchFamily="2" charset="2"/>
              <a:buNone/>
            </a:pPr>
            <a:endParaRPr lang="en-US" i="1" dirty="0"/>
          </a:p>
          <a:p>
            <a:pPr algn="ctr">
              <a:buFont typeface="Wingdings" pitchFamily="2" charset="2"/>
              <a:buNone/>
            </a:pPr>
            <a:r>
              <a:rPr lang="en-US" i="1" dirty="0"/>
              <a:t>By:</a:t>
            </a:r>
          </a:p>
          <a:p>
            <a:pPr algn="ctr">
              <a:buFont typeface="Wingdings" pitchFamily="2" charset="2"/>
              <a:buNone/>
            </a:pPr>
            <a:r>
              <a:rPr lang="en-US" dirty="0"/>
              <a:t>Francis Kenneth Kimbugwe</a:t>
            </a:r>
          </a:p>
          <a:p>
            <a:pPr algn="ctr">
              <a:spcBef>
                <a:spcPts val="0"/>
              </a:spcBef>
              <a:buFont typeface="Wingdings" pitchFamily="2" charset="2"/>
              <a:buNone/>
            </a:pPr>
            <a:r>
              <a:rPr lang="en-US" dirty="0"/>
              <a:t>Lecturers, Dept. of </a:t>
            </a:r>
            <a:r>
              <a:rPr lang="en-US" dirty="0" smtClean="0"/>
              <a:t>Projects &amp; Small Business Management </a:t>
            </a:r>
            <a:endParaRPr lang="en-US" sz="3600" dirty="0"/>
          </a:p>
        </p:txBody>
      </p:sp>
      <p:sp>
        <p:nvSpPr>
          <p:cNvPr id="5" name="Date Placeholder 4"/>
          <p:cNvSpPr>
            <a:spLocks noGrp="1"/>
          </p:cNvSpPr>
          <p:nvPr>
            <p:ph type="dt" sz="half" idx="10"/>
          </p:nvPr>
        </p:nvSpPr>
        <p:spPr/>
        <p:txBody>
          <a:bodyPr/>
          <a:lstStyle/>
          <a:p>
            <a:pPr>
              <a:defRPr/>
            </a:pPr>
            <a:fld id="{6FCD2912-5C52-4365-B85E-56D07D33BEEC}" type="datetime1">
              <a:rPr lang="en-US" smtClean="0"/>
              <a:pPr>
                <a:defRPr/>
              </a:pPr>
              <a:t>3/3/2026</a:t>
            </a:fld>
            <a:endParaRPr lang="en-US"/>
          </a:p>
        </p:txBody>
      </p:sp>
      <p:sp>
        <p:nvSpPr>
          <p:cNvPr id="3076" name="Footer Placeholder 3"/>
          <p:cNvSpPr>
            <a:spLocks noGrp="1"/>
          </p:cNvSpPr>
          <p:nvPr>
            <p:ph type="ftr" sz="quarter" idx="11"/>
          </p:nvPr>
        </p:nvSpPr>
        <p:spPr>
          <a:noFill/>
        </p:spPr>
        <p:txBody>
          <a:bodyPr/>
          <a:lstStyle/>
          <a:p>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a:t>
            </a:fld>
            <a:endParaRPr lang="en-US"/>
          </a:p>
        </p:txBody>
      </p:sp>
    </p:spTree>
  </p:cSld>
  <p:clrMapOvr>
    <a:masterClrMapping/>
  </p:clrMapOvr>
  <p:transition>
    <p:comb/>
  </p:transition>
  <p:timing>
    <p:tnLst>
      <p:par>
        <p:cTn id="1" dur="indefinite" restart="never" nodeType="tmRoot"/>
      </p:par>
    </p:tnLst>
    <p:bldLst>
      <p:bldP spid="3074" grpId="0"/>
      <p:bldP spid="3075"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26741C4-490A-4882-88DE-46B76E7D1340}"/>
              </a:ext>
            </a:extLst>
          </p:cNvPr>
          <p:cNvSpPr>
            <a:spLocks noGrp="1"/>
          </p:cNvSpPr>
          <p:nvPr>
            <p:ph type="title"/>
          </p:nvPr>
        </p:nvSpPr>
        <p:spPr>
          <a:xfrm>
            <a:off x="228600" y="152400"/>
            <a:ext cx="8610600" cy="990600"/>
          </a:xfrm>
        </p:spPr>
        <p:txBody>
          <a:bodyPr>
            <a:normAutofit fontScale="90000"/>
          </a:bodyPr>
          <a:lstStyle/>
          <a:p>
            <a:r>
              <a:rPr lang="en-GB" altLang="en-US" sz="3600" b="1" dirty="0">
                <a:latin typeface="Perpetua" panose="02020502060401020303" pitchFamily="18" charset="0"/>
                <a:cs typeface="Arial" panose="020B0604020202020204" pitchFamily="34" charset="0"/>
              </a:rPr>
              <a:t>Considerations when selecting a PLC Model</a:t>
            </a:r>
            <a:endParaRPr lang="en-US" sz="3600" dirty="0">
              <a:latin typeface="Perpetua" panose="02020502060401020303" pitchFamily="18" charset="0"/>
            </a:endParaRPr>
          </a:p>
        </p:txBody>
      </p:sp>
      <p:sp>
        <p:nvSpPr>
          <p:cNvPr id="3" name="Content Placeholder 2">
            <a:extLst>
              <a:ext uri="{FF2B5EF4-FFF2-40B4-BE49-F238E27FC236}">
                <a16:creationId xmlns="" xmlns:a16="http://schemas.microsoft.com/office/drawing/2014/main" id="{FFAD1CF9-4366-4342-837F-1515E3067A65}"/>
              </a:ext>
            </a:extLst>
          </p:cNvPr>
          <p:cNvSpPr>
            <a:spLocks noGrp="1"/>
          </p:cNvSpPr>
          <p:nvPr>
            <p:ph idx="1"/>
          </p:nvPr>
        </p:nvSpPr>
        <p:spPr>
          <a:xfrm>
            <a:off x="304800" y="1143000"/>
            <a:ext cx="8686800" cy="5181600"/>
          </a:xfrm>
        </p:spPr>
        <p:txBody>
          <a:bodyPr>
            <a:normAutofit fontScale="70000" lnSpcReduction="20000"/>
          </a:bodyPr>
          <a:lstStyle/>
          <a:p>
            <a:pPr marL="609600" indent="-609600">
              <a:buFontTx/>
              <a:buChar char="•"/>
            </a:pPr>
            <a:r>
              <a:rPr lang="en-US" sz="3500" dirty="0">
                <a:latin typeface="Perpetua" panose="02020502060401020303" pitchFamily="18" charset="0"/>
              </a:rPr>
              <a:t>The project phases may be established based on various factors including, but not limited to: </a:t>
            </a:r>
          </a:p>
          <a:p>
            <a:pPr marL="609600" indent="-609600">
              <a:buFontTx/>
              <a:buChar char="•"/>
            </a:pPr>
            <a:r>
              <a:rPr lang="en-GB" altLang="en-US" sz="3500" dirty="0" smtClean="0">
                <a:latin typeface="Perpetua" panose="02020502060401020303" pitchFamily="18" charset="0"/>
                <a:cs typeface="Arial" panose="020B0604020202020204" pitchFamily="34" charset="0"/>
              </a:rPr>
              <a:t>Type /Nature of </a:t>
            </a:r>
            <a:r>
              <a:rPr lang="en-GB" altLang="en-US" sz="3500" dirty="0">
                <a:latin typeface="Perpetua" panose="02020502060401020303" pitchFamily="18" charset="0"/>
                <a:cs typeface="Arial" panose="020B0604020202020204" pitchFamily="34" charset="0"/>
              </a:rPr>
              <a:t>project undertaken.</a:t>
            </a:r>
          </a:p>
          <a:p>
            <a:pPr marL="609600" indent="-609600">
              <a:buFontTx/>
              <a:buChar char="•"/>
            </a:pPr>
            <a:r>
              <a:rPr lang="en-GB" altLang="en-US" sz="3500" dirty="0">
                <a:latin typeface="Perpetua" panose="02020502060401020303" pitchFamily="18" charset="0"/>
                <a:cs typeface="Arial" panose="020B0604020202020204" pitchFamily="34" charset="0"/>
              </a:rPr>
              <a:t>Nature of stake holders.</a:t>
            </a:r>
          </a:p>
          <a:p>
            <a:pPr marL="609600" indent="-609600">
              <a:buFontTx/>
              <a:buChar char="•"/>
            </a:pPr>
            <a:r>
              <a:rPr lang="en-GB" altLang="en-US" sz="3500" dirty="0">
                <a:latin typeface="Perpetua" panose="02020502060401020303" pitchFamily="18" charset="0"/>
                <a:cs typeface="Arial" panose="020B0604020202020204" pitchFamily="34" charset="0"/>
              </a:rPr>
              <a:t>Level of project risk and </a:t>
            </a:r>
            <a:r>
              <a:rPr lang="en-GB" altLang="en-US" sz="3500" dirty="0" smtClean="0">
                <a:latin typeface="Perpetua" panose="02020502060401020303" pitchFamily="18" charset="0"/>
                <a:cs typeface="Arial" panose="020B0604020202020204" pitchFamily="34" charset="0"/>
              </a:rPr>
              <a:t>uncertainty.</a:t>
            </a:r>
            <a:endParaRPr lang="en-GB" altLang="en-US" sz="3500" dirty="0">
              <a:latin typeface="Perpetua" panose="02020502060401020303" pitchFamily="18" charset="0"/>
              <a:cs typeface="Arial" panose="020B0604020202020204" pitchFamily="34" charset="0"/>
            </a:endParaRPr>
          </a:p>
          <a:p>
            <a:pPr marL="609600" indent="-609600">
              <a:buFontTx/>
              <a:buChar char="•"/>
            </a:pPr>
            <a:r>
              <a:rPr lang="en-GB" altLang="en-US" sz="3500" dirty="0">
                <a:latin typeface="Perpetua" panose="02020502060401020303" pitchFamily="18" charset="0"/>
                <a:cs typeface="Arial" panose="020B0604020202020204" pitchFamily="34" charset="0"/>
              </a:rPr>
              <a:t>Speed with which deliverables are required.</a:t>
            </a:r>
          </a:p>
          <a:p>
            <a:pPr marL="609600" indent="-609600">
              <a:buFontTx/>
              <a:buChar char="•"/>
            </a:pPr>
            <a:r>
              <a:rPr lang="en-GB" altLang="en-US" sz="3500" dirty="0">
                <a:latin typeface="Perpetua" panose="02020502060401020303" pitchFamily="18" charset="0"/>
                <a:cs typeface="Arial" panose="020B0604020202020204" pitchFamily="34" charset="0"/>
              </a:rPr>
              <a:t>Resources available.</a:t>
            </a:r>
          </a:p>
          <a:p>
            <a:pPr marL="609600" indent="-609600">
              <a:buFontTx/>
              <a:buChar char="•"/>
            </a:pPr>
            <a:r>
              <a:rPr lang="en-GB" altLang="en-US" sz="3500" dirty="0">
                <a:latin typeface="Perpetua" panose="02020502060401020303" pitchFamily="18" charset="0"/>
                <a:cs typeface="Arial" panose="020B0604020202020204" pitchFamily="34" charset="0"/>
              </a:rPr>
              <a:t>Priorities of key </a:t>
            </a:r>
            <a:r>
              <a:rPr lang="en-GB" altLang="en-US" sz="3500" dirty="0" smtClean="0">
                <a:latin typeface="Perpetua" panose="02020502060401020303" pitchFamily="18" charset="0"/>
                <a:cs typeface="Arial" panose="020B0604020202020204" pitchFamily="34" charset="0"/>
              </a:rPr>
              <a:t>stakeholders. </a:t>
            </a:r>
          </a:p>
          <a:p>
            <a:pPr marL="609600" indent="-609600">
              <a:buFontTx/>
              <a:buChar char="•"/>
            </a:pPr>
            <a:r>
              <a:rPr lang="en-US" sz="3500" dirty="0" smtClean="0">
                <a:latin typeface="Perpetua" panose="02020502060401020303" pitchFamily="18" charset="0"/>
              </a:rPr>
              <a:t>Management needs</a:t>
            </a:r>
          </a:p>
          <a:p>
            <a:pPr marL="609600" indent="-609600">
              <a:buFontTx/>
              <a:buChar char="•"/>
            </a:pPr>
            <a:r>
              <a:rPr lang="en-US" sz="3500" dirty="0" smtClean="0">
                <a:latin typeface="Perpetua" panose="02020502060401020303" pitchFamily="18" charset="0"/>
              </a:rPr>
              <a:t>Unique </a:t>
            </a:r>
            <a:r>
              <a:rPr lang="en-US" sz="3500" dirty="0">
                <a:latin typeface="Perpetua" panose="02020502060401020303" pitchFamily="18" charset="0"/>
              </a:rPr>
              <a:t>characteristics of the organization, industry, or </a:t>
            </a:r>
            <a:r>
              <a:rPr lang="en-US" sz="3500" dirty="0" smtClean="0">
                <a:latin typeface="Perpetua" panose="02020502060401020303" pitchFamily="18" charset="0"/>
              </a:rPr>
              <a:t>technology</a:t>
            </a:r>
          </a:p>
          <a:p>
            <a:pPr marL="609600" indent="-609600">
              <a:buFontTx/>
              <a:buChar char="•"/>
            </a:pPr>
            <a:r>
              <a:rPr lang="en-US" sz="3500" dirty="0" smtClean="0">
                <a:latin typeface="Perpetua" panose="02020502060401020303" pitchFamily="18" charset="0"/>
              </a:rPr>
              <a:t>Project </a:t>
            </a:r>
            <a:r>
              <a:rPr lang="en-US" sz="3500" dirty="0">
                <a:latin typeface="Perpetua" panose="02020502060401020303" pitchFamily="18" charset="0"/>
              </a:rPr>
              <a:t>elements including, but not limited to, technology, engineering, business, process, or legal; </a:t>
            </a:r>
            <a:r>
              <a:rPr lang="en-US" sz="3500" dirty="0" smtClean="0">
                <a:latin typeface="Perpetua" panose="02020502060401020303" pitchFamily="18" charset="0"/>
              </a:rPr>
              <a:t>and</a:t>
            </a:r>
          </a:p>
          <a:p>
            <a:pPr marL="609600" indent="-609600">
              <a:buFontTx/>
              <a:buChar char="•"/>
            </a:pPr>
            <a:r>
              <a:rPr lang="en-US" sz="3500" dirty="0" smtClean="0">
                <a:latin typeface="Perpetua" panose="02020502060401020303" pitchFamily="18" charset="0"/>
              </a:rPr>
              <a:t>Decision </a:t>
            </a:r>
            <a:r>
              <a:rPr lang="en-US" sz="3500" dirty="0">
                <a:latin typeface="Perpetua" panose="02020502060401020303" pitchFamily="18" charset="0"/>
              </a:rPr>
              <a:t>points (e.g., funding, project go/no-go, and milestone review</a:t>
            </a:r>
          </a:p>
          <a:p>
            <a:pPr marL="609600" indent="-609600">
              <a:buFontTx/>
              <a:buChar char="•"/>
            </a:pPr>
            <a:endParaRPr lang="en-GB" altLang="en-US" sz="3600" dirty="0">
              <a:latin typeface="Perpetua" panose="02020502060401020303" pitchFamily="18" charset="0"/>
              <a:cs typeface="Arial" panose="020B0604020202020204" pitchFamily="34" charset="0"/>
            </a:endParaRPr>
          </a:p>
          <a:p>
            <a:pPr marL="0" indent="0">
              <a:buNone/>
            </a:pPr>
            <a:endParaRPr lang="en-US" dirty="0"/>
          </a:p>
        </p:txBody>
      </p:sp>
      <p:sp>
        <p:nvSpPr>
          <p:cNvPr id="4" name="Date Placeholder 3">
            <a:extLst>
              <a:ext uri="{FF2B5EF4-FFF2-40B4-BE49-F238E27FC236}">
                <a16:creationId xmlns="" xmlns:a16="http://schemas.microsoft.com/office/drawing/2014/main" id="{1172AFF5-1818-4C32-B877-8A3C184FD336}"/>
              </a:ext>
            </a:extLst>
          </p:cNvPr>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a:extLst>
              <a:ext uri="{FF2B5EF4-FFF2-40B4-BE49-F238E27FC236}">
                <a16:creationId xmlns="" xmlns:a16="http://schemas.microsoft.com/office/drawing/2014/main" id="{5BD9DD2F-9FB7-4A93-96C5-45783FF297B0}"/>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00ADD588-ABD4-4A0F-AAA2-04447F6251DC}"/>
              </a:ext>
            </a:extLst>
          </p:cNvPr>
          <p:cNvSpPr>
            <a:spLocks noGrp="1"/>
          </p:cNvSpPr>
          <p:nvPr>
            <p:ph type="sldNum" sz="quarter" idx="12"/>
          </p:nvPr>
        </p:nvSpPr>
        <p:spPr/>
        <p:txBody>
          <a:bodyPr/>
          <a:lstStyle/>
          <a:p>
            <a:pPr>
              <a:defRPr/>
            </a:pPr>
            <a:fld id="{183A7383-9C05-473C-91CC-7696E27F8941}" type="slidenum">
              <a:rPr lang="en-US" smtClean="0"/>
              <a:pPr>
                <a:defRPr/>
              </a:pPr>
              <a:t>10</a:t>
            </a:fld>
            <a:endParaRPr lang="en-US"/>
          </a:p>
        </p:txBody>
      </p:sp>
    </p:spTree>
    <p:extLst>
      <p:ext uri="{BB962C8B-B14F-4D97-AF65-F5344CB8AC3E}">
        <p14:creationId xmlns:p14="http://schemas.microsoft.com/office/powerpoint/2010/main" val="2248906427"/>
      </p:ext>
    </p:extLst>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dirty="0">
                <a:latin typeface="Perpetua" panose="02020502060401020303" pitchFamily="18" charset="0"/>
              </a:rPr>
              <a:t>Project Life Cycle</a:t>
            </a:r>
          </a:p>
        </p:txBody>
      </p:sp>
      <p:sp>
        <p:nvSpPr>
          <p:cNvPr id="3" name="Content Placeholder 2"/>
          <p:cNvSpPr>
            <a:spLocks noGrp="1"/>
          </p:cNvSpPr>
          <p:nvPr>
            <p:ph idx="1"/>
          </p:nvPr>
        </p:nvSpPr>
        <p:spPr>
          <a:xfrm>
            <a:off x="304800" y="1600200"/>
            <a:ext cx="8382000" cy="4724400"/>
          </a:xfrm>
        </p:spPr>
        <p:txBody>
          <a:bodyPr/>
          <a:lstStyle/>
          <a:p>
            <a:pPr marL="514350" indent="-514350">
              <a:buFont typeface="+mj-lt"/>
              <a:buAutoNum type="arabicPeriod"/>
            </a:pPr>
            <a:r>
              <a:rPr lang="en-US" sz="3000" b="1" dirty="0">
                <a:latin typeface="Perpetua" pitchFamily="18" charset="0"/>
              </a:rPr>
              <a:t>Where are we</a:t>
            </a:r>
            <a:r>
              <a:rPr lang="en-US" sz="3000" dirty="0">
                <a:latin typeface="Perpetua" pitchFamily="18" charset="0"/>
              </a:rPr>
              <a:t>? Situational Analysis</a:t>
            </a:r>
          </a:p>
          <a:p>
            <a:pPr marL="514350" indent="-514350">
              <a:buFont typeface="+mj-lt"/>
              <a:buAutoNum type="arabicPeriod"/>
            </a:pPr>
            <a:r>
              <a:rPr lang="en-US" sz="3000" b="1" dirty="0">
                <a:latin typeface="Perpetua" pitchFamily="18" charset="0"/>
              </a:rPr>
              <a:t>Where do we want to be</a:t>
            </a:r>
            <a:r>
              <a:rPr lang="en-US" sz="3000" dirty="0">
                <a:latin typeface="Perpetua" pitchFamily="18" charset="0"/>
              </a:rPr>
              <a:t>? Priorities? Vision of preferred future.</a:t>
            </a:r>
          </a:p>
          <a:p>
            <a:pPr marL="514350" indent="-514350">
              <a:buFont typeface="+mj-lt"/>
              <a:buAutoNum type="arabicPeriod"/>
            </a:pPr>
            <a:r>
              <a:rPr lang="en-US" sz="3000" b="1" dirty="0">
                <a:latin typeface="Perpetua" pitchFamily="18" charset="0"/>
              </a:rPr>
              <a:t>How do we get there</a:t>
            </a:r>
            <a:r>
              <a:rPr lang="en-US" sz="3000" dirty="0">
                <a:latin typeface="Perpetua" pitchFamily="18" charset="0"/>
              </a:rPr>
              <a:t>? Project design Goals and </a:t>
            </a:r>
            <a:r>
              <a:rPr lang="en-US" sz="3000" dirty="0" smtClean="0">
                <a:latin typeface="Perpetua" pitchFamily="18" charset="0"/>
              </a:rPr>
              <a:t>Objectives, </a:t>
            </a:r>
            <a:r>
              <a:rPr lang="en-US" sz="3000" dirty="0">
                <a:latin typeface="Perpetua" pitchFamily="18" charset="0"/>
              </a:rPr>
              <a:t>action plans , time line.</a:t>
            </a:r>
          </a:p>
          <a:p>
            <a:pPr marL="514350" indent="-514350">
              <a:buFont typeface="+mj-lt"/>
              <a:buAutoNum type="arabicPeriod"/>
            </a:pPr>
            <a:r>
              <a:rPr lang="en-US" sz="3000" dirty="0">
                <a:latin typeface="Perpetua" pitchFamily="18" charset="0"/>
              </a:rPr>
              <a:t>Go a head with Plan. </a:t>
            </a:r>
            <a:r>
              <a:rPr lang="en-US" sz="3000" dirty="0" smtClean="0">
                <a:latin typeface="Perpetua" pitchFamily="18" charset="0"/>
              </a:rPr>
              <a:t>Implement.</a:t>
            </a:r>
            <a:endParaRPr lang="en-US" sz="3000" dirty="0">
              <a:latin typeface="Perpetua" pitchFamily="18" charset="0"/>
            </a:endParaRPr>
          </a:p>
          <a:p>
            <a:pPr marL="514350" indent="-514350">
              <a:buFont typeface="+mj-lt"/>
              <a:buAutoNum type="arabicPeriod"/>
            </a:pPr>
            <a:r>
              <a:rPr lang="en-US" sz="3000" dirty="0">
                <a:latin typeface="Perpetua" pitchFamily="18" charset="0"/>
              </a:rPr>
              <a:t>How did we do? What did we learn? Evaluation</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11</a:t>
            </a:fld>
            <a:endParaRPr lang="en-US"/>
          </a:p>
        </p:txBody>
      </p:sp>
    </p:spTree>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pPr>
              <a:spcBef>
                <a:spcPts val="0"/>
              </a:spcBef>
              <a:spcAft>
                <a:spcPts val="600"/>
              </a:spcAft>
            </a:pPr>
            <a:r>
              <a:rPr lang="en-US" sz="5400" dirty="0">
                <a:latin typeface="Perpetua" pitchFamily="18" charset="0"/>
              </a:rPr>
              <a:t>A generic project cycle</a:t>
            </a:r>
          </a:p>
        </p:txBody>
      </p:sp>
      <p:sp>
        <p:nvSpPr>
          <p:cNvPr id="3" name="Content Placeholder 2"/>
          <p:cNvSpPr>
            <a:spLocks noGrp="1"/>
          </p:cNvSpPr>
          <p:nvPr>
            <p:ph idx="1"/>
          </p:nvPr>
        </p:nvSpPr>
        <p:spPr>
          <a:xfrm>
            <a:off x="457200" y="1524000"/>
            <a:ext cx="8229600" cy="4800600"/>
          </a:xfrm>
        </p:spPr>
        <p:txBody>
          <a:bodyPr>
            <a:normAutofit/>
          </a:bodyPr>
          <a:lstStyle/>
          <a:p>
            <a:pPr>
              <a:buFont typeface="Wingdings" pitchFamily="2" charset="2"/>
              <a:buChar char="q"/>
            </a:pPr>
            <a:r>
              <a:rPr lang="en-US" sz="3200" dirty="0">
                <a:latin typeface="Perpetua" pitchFamily="18" charset="0"/>
              </a:rPr>
              <a:t>The process of planning &amp; managing projects can be drawn as a cycle.</a:t>
            </a:r>
          </a:p>
          <a:p>
            <a:pPr>
              <a:buFont typeface="Wingdings" pitchFamily="2" charset="2"/>
              <a:buChar char="q"/>
            </a:pPr>
            <a:r>
              <a:rPr lang="en-US" sz="3200" dirty="0">
                <a:latin typeface="Perpetua" pitchFamily="18" charset="0"/>
              </a:rPr>
              <a:t>A project goes through six phases during its life:</a:t>
            </a:r>
          </a:p>
          <a:p>
            <a:pPr marL="907542" lvl="1" indent="-514350">
              <a:buFont typeface="+mj-lt"/>
              <a:buAutoNum type="arabicPeriod"/>
            </a:pPr>
            <a:r>
              <a:rPr lang="en-US" sz="3000" dirty="0">
                <a:latin typeface="Perpetua" pitchFamily="18" charset="0"/>
              </a:rPr>
              <a:t>Project Definition:.</a:t>
            </a:r>
          </a:p>
          <a:p>
            <a:pPr marL="907542" lvl="1" indent="-514350">
              <a:buFont typeface="+mj-lt"/>
              <a:buAutoNum type="arabicPeriod"/>
            </a:pPr>
            <a:r>
              <a:rPr lang="en-US" sz="3000" dirty="0">
                <a:latin typeface="Perpetua" pitchFamily="18" charset="0"/>
              </a:rPr>
              <a:t>Project Initiation:</a:t>
            </a:r>
          </a:p>
          <a:p>
            <a:pPr marL="907542" lvl="1" indent="-514350">
              <a:buFont typeface="+mj-lt"/>
              <a:buAutoNum type="arabicPeriod"/>
            </a:pPr>
            <a:r>
              <a:rPr lang="en-US" sz="3000" dirty="0">
                <a:latin typeface="Perpetua" pitchFamily="18" charset="0"/>
              </a:rPr>
              <a:t>Project Planning:</a:t>
            </a:r>
          </a:p>
          <a:p>
            <a:pPr marL="907542" lvl="1" indent="-514350">
              <a:buFont typeface="+mj-lt"/>
              <a:buAutoNum type="arabicPeriod"/>
            </a:pPr>
            <a:r>
              <a:rPr lang="en-US" sz="3000" dirty="0">
                <a:latin typeface="Perpetua" pitchFamily="18" charset="0"/>
              </a:rPr>
              <a:t>Project Execution:</a:t>
            </a:r>
          </a:p>
          <a:p>
            <a:pPr marL="907542" lvl="1" indent="-514350">
              <a:buFont typeface="+mj-lt"/>
              <a:buAutoNum type="arabicPeriod"/>
            </a:pPr>
            <a:r>
              <a:rPr lang="en-US" sz="3000" dirty="0">
                <a:latin typeface="Perpetua" pitchFamily="18" charset="0"/>
              </a:rPr>
              <a:t>Project Monitoring &amp; Control:</a:t>
            </a:r>
          </a:p>
          <a:p>
            <a:pPr marL="907542" lvl="1" indent="-514350">
              <a:buFont typeface="+mj-lt"/>
              <a:buAutoNum type="arabicPeriod"/>
            </a:pPr>
            <a:r>
              <a:rPr lang="en-US" sz="3000" dirty="0">
                <a:latin typeface="Perpetua" pitchFamily="18" charset="0"/>
              </a:rPr>
              <a:t>Project Closure:</a:t>
            </a:r>
          </a:p>
          <a:p>
            <a:pPr>
              <a:buNone/>
            </a:pPr>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12</a:t>
            </a:fld>
            <a:endParaRPr lang="en-US"/>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b="1" dirty="0">
                <a:latin typeface="Perpetua" pitchFamily="18" charset="0"/>
              </a:rPr>
              <a:t>Project Definition</a:t>
            </a:r>
            <a:endParaRPr lang="en-US" dirty="0">
              <a:latin typeface="Perpetua" pitchFamily="18" charset="0"/>
            </a:endParaRPr>
          </a:p>
        </p:txBody>
      </p:sp>
      <p:sp>
        <p:nvSpPr>
          <p:cNvPr id="3" name="Content Placeholder 2"/>
          <p:cNvSpPr>
            <a:spLocks noGrp="1"/>
          </p:cNvSpPr>
          <p:nvPr>
            <p:ph idx="1"/>
          </p:nvPr>
        </p:nvSpPr>
        <p:spPr>
          <a:xfrm>
            <a:off x="457200" y="1524000"/>
            <a:ext cx="8229600" cy="4800600"/>
          </a:xfrm>
        </p:spPr>
        <p:txBody>
          <a:bodyPr>
            <a:normAutofit/>
          </a:bodyPr>
          <a:lstStyle/>
          <a:p>
            <a:pPr marL="342900" lvl="1" indent="-342900">
              <a:buFont typeface="Wingdings" pitchFamily="2" charset="2"/>
              <a:buChar char="q"/>
            </a:pPr>
            <a:r>
              <a:rPr lang="en-US" sz="3200" dirty="0">
                <a:latin typeface="Perpetua" pitchFamily="18" charset="0"/>
              </a:rPr>
              <a:t>Defining the goals, objectives and critical success factors for the project. i.e.</a:t>
            </a:r>
          </a:p>
          <a:p>
            <a:pPr marL="615950" lvl="2" indent="-342900">
              <a:buFont typeface="Wingdings" pitchFamily="2" charset="2"/>
              <a:buChar char="q"/>
            </a:pPr>
            <a:r>
              <a:rPr lang="en-US" sz="2800" dirty="0">
                <a:latin typeface="Perpetua" pitchFamily="18" charset="0"/>
              </a:rPr>
              <a:t>What do we want to do?</a:t>
            </a:r>
          </a:p>
          <a:p>
            <a:pPr marL="615950" lvl="2" indent="-342900">
              <a:buFont typeface="Wingdings" pitchFamily="2" charset="2"/>
              <a:buChar char="q"/>
            </a:pPr>
            <a:r>
              <a:rPr lang="en-US" sz="2800" dirty="0">
                <a:latin typeface="Perpetua" pitchFamily="18" charset="0"/>
              </a:rPr>
              <a:t>What problem is being addressed?</a:t>
            </a:r>
          </a:p>
          <a:p>
            <a:pPr marL="615950" lvl="2" indent="-342900">
              <a:buFont typeface="Wingdings" pitchFamily="2" charset="2"/>
              <a:buChar char="q"/>
            </a:pPr>
            <a:r>
              <a:rPr lang="en-US" sz="2800" dirty="0">
                <a:latin typeface="Perpetua" pitchFamily="18" charset="0"/>
              </a:rPr>
              <a:t>Whom are we targeting?</a:t>
            </a:r>
          </a:p>
          <a:p>
            <a:pPr marL="615950" lvl="2" indent="-342900">
              <a:buFont typeface="Wingdings" pitchFamily="2" charset="2"/>
              <a:buChar char="q"/>
            </a:pPr>
            <a:r>
              <a:rPr lang="en-US" sz="2800" dirty="0">
                <a:latin typeface="Perpetua" pitchFamily="18" charset="0"/>
              </a:rPr>
              <a:t>What do we want to achieve at the end of it all?</a:t>
            </a:r>
          </a:p>
          <a:p>
            <a:pPr marL="615950" lvl="2" indent="-342900">
              <a:buFont typeface="Wingdings" pitchFamily="2" charset="2"/>
              <a:buChar char="q"/>
            </a:pPr>
            <a:r>
              <a:rPr lang="en-US" sz="2800" dirty="0">
                <a:latin typeface="Perpetua" pitchFamily="18" charset="0"/>
              </a:rPr>
              <a:t>What will show that we have made it?</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13</a:t>
            </a:fld>
            <a:endParaRPr lang="en-US"/>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b="1" dirty="0">
                <a:latin typeface="Perpetua" pitchFamily="18" charset="0"/>
              </a:rPr>
              <a:t>Project Initiation</a:t>
            </a:r>
            <a:endParaRPr lang="en-US" dirty="0">
              <a:latin typeface="Perpetua" pitchFamily="18" charset="0"/>
            </a:endParaRPr>
          </a:p>
        </p:txBody>
      </p:sp>
      <p:sp>
        <p:nvSpPr>
          <p:cNvPr id="3" name="Content Placeholder 2"/>
          <p:cNvSpPr>
            <a:spLocks noGrp="1"/>
          </p:cNvSpPr>
          <p:nvPr>
            <p:ph idx="1"/>
          </p:nvPr>
        </p:nvSpPr>
        <p:spPr>
          <a:xfrm>
            <a:off x="228600" y="1600200"/>
            <a:ext cx="8610600" cy="4724400"/>
          </a:xfrm>
        </p:spPr>
        <p:txBody>
          <a:bodyPr/>
          <a:lstStyle/>
          <a:p>
            <a:pPr marL="342900" lvl="1" indent="-342900">
              <a:buFont typeface="Wingdings" pitchFamily="2" charset="2"/>
              <a:buChar char="q"/>
            </a:pPr>
            <a:r>
              <a:rPr lang="en-US" sz="3600" dirty="0">
                <a:latin typeface="Perpetua" pitchFamily="18" charset="0"/>
              </a:rPr>
              <a:t>Everything that is needed to set-up the project before work can start.</a:t>
            </a:r>
          </a:p>
          <a:p>
            <a:pPr marL="342900" lvl="1" indent="-342900">
              <a:buFont typeface="Wingdings" pitchFamily="2" charset="2"/>
              <a:buChar char="q"/>
            </a:pPr>
            <a:r>
              <a:rPr lang="en-US" sz="3600" dirty="0">
                <a:latin typeface="Perpetua" pitchFamily="18" charset="0"/>
              </a:rPr>
              <a:t>Involves coming up with the different options for addressing the problem i.e. </a:t>
            </a:r>
          </a:p>
          <a:p>
            <a:pPr marL="615950" lvl="2" indent="-342900"/>
            <a:r>
              <a:rPr lang="en-US" sz="3200" dirty="0">
                <a:latin typeface="Perpetua" pitchFamily="18" charset="0"/>
              </a:rPr>
              <a:t>What is needed for the project start up?</a:t>
            </a:r>
          </a:p>
          <a:p>
            <a:pPr marL="615950" lvl="2" indent="-342900"/>
            <a:r>
              <a:rPr lang="en-US" sz="3200" dirty="0">
                <a:latin typeface="Perpetua" pitchFamily="18" charset="0"/>
              </a:rPr>
              <a:t>How  do we get what is needed?</a:t>
            </a:r>
          </a:p>
          <a:p>
            <a:pPr marL="615950" lvl="2" indent="-342900"/>
            <a:r>
              <a:rPr lang="en-US" sz="3200" dirty="0">
                <a:latin typeface="Perpetua" pitchFamily="18" charset="0"/>
              </a:rPr>
              <a:t>What is the source for what is needed?</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14</a:t>
            </a:fld>
            <a:endParaRPr lang="en-US"/>
          </a:p>
        </p:txBody>
      </p:sp>
    </p:spTree>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6663FD1-A2F1-4241-99AC-3C919AF3D869}"/>
              </a:ext>
            </a:extLst>
          </p:cNvPr>
          <p:cNvSpPr>
            <a:spLocks noGrp="1"/>
          </p:cNvSpPr>
          <p:nvPr>
            <p:ph type="title"/>
          </p:nvPr>
        </p:nvSpPr>
        <p:spPr>
          <a:xfrm>
            <a:off x="457200" y="762000"/>
            <a:ext cx="8229600" cy="743712"/>
          </a:xfrm>
        </p:spPr>
        <p:txBody>
          <a:bodyPr>
            <a:normAutofit/>
          </a:bodyPr>
          <a:lstStyle/>
          <a:p>
            <a:r>
              <a:rPr lang="en-US" dirty="0"/>
              <a:t>Benefits of </a:t>
            </a:r>
            <a:r>
              <a:rPr lang="en-US" dirty="0" smtClean="0"/>
              <a:t>Project </a:t>
            </a:r>
            <a:r>
              <a:rPr lang="en-US" dirty="0"/>
              <a:t>I</a:t>
            </a:r>
            <a:r>
              <a:rPr lang="en-US" dirty="0" smtClean="0"/>
              <a:t>nitiation</a:t>
            </a:r>
            <a:endParaRPr lang="en-US" dirty="0"/>
          </a:p>
        </p:txBody>
      </p:sp>
      <p:sp>
        <p:nvSpPr>
          <p:cNvPr id="3" name="Content Placeholder 2">
            <a:extLst>
              <a:ext uri="{FF2B5EF4-FFF2-40B4-BE49-F238E27FC236}">
                <a16:creationId xmlns="" xmlns:a16="http://schemas.microsoft.com/office/drawing/2014/main" id="{277CDEB7-3A14-4CE9-907D-1AF91C83A2B4}"/>
              </a:ext>
            </a:extLst>
          </p:cNvPr>
          <p:cNvSpPr>
            <a:spLocks noGrp="1"/>
          </p:cNvSpPr>
          <p:nvPr>
            <p:ph idx="1"/>
          </p:nvPr>
        </p:nvSpPr>
        <p:spPr>
          <a:xfrm>
            <a:off x="457200" y="1676400"/>
            <a:ext cx="8229600" cy="4648200"/>
          </a:xfrm>
        </p:spPr>
        <p:txBody>
          <a:bodyPr>
            <a:normAutofit/>
          </a:bodyPr>
          <a:lstStyle/>
          <a:p>
            <a:r>
              <a:rPr lang="en-US" sz="3200" dirty="0">
                <a:latin typeface="Perpetua" panose="02020502060401020303" pitchFamily="18" charset="0"/>
              </a:rPr>
              <a:t>Sponsorship </a:t>
            </a:r>
          </a:p>
          <a:p>
            <a:r>
              <a:rPr lang="en-US" sz="3200" dirty="0">
                <a:latin typeface="Perpetua" panose="02020502060401020303" pitchFamily="18" charset="0"/>
              </a:rPr>
              <a:t>Formal authorization of the project team to </a:t>
            </a:r>
            <a:r>
              <a:rPr lang="en-US" sz="3200" dirty="0" smtClean="0">
                <a:latin typeface="Perpetua" panose="02020502060401020303" pitchFamily="18" charset="0"/>
              </a:rPr>
              <a:t>mobilize &amp;expend </a:t>
            </a:r>
            <a:r>
              <a:rPr lang="en-US" sz="3200" dirty="0">
                <a:latin typeface="Perpetua" panose="02020502060401020303" pitchFamily="18" charset="0"/>
              </a:rPr>
              <a:t>resources- (Project Charter)</a:t>
            </a:r>
          </a:p>
          <a:p>
            <a:r>
              <a:rPr lang="en-US" sz="3200" dirty="0">
                <a:latin typeface="Perpetua" panose="02020502060401020303" pitchFamily="18" charset="0"/>
              </a:rPr>
              <a:t>A green light for the project to begin activities and expend resources.</a:t>
            </a:r>
          </a:p>
          <a:p>
            <a:r>
              <a:rPr lang="en-US" sz="3200" dirty="0">
                <a:latin typeface="Perpetua" panose="02020502060401020303" pitchFamily="18" charset="0"/>
              </a:rPr>
              <a:t>Establishes clarity  regarding the steps require to move forward with the project </a:t>
            </a:r>
          </a:p>
        </p:txBody>
      </p:sp>
      <p:sp>
        <p:nvSpPr>
          <p:cNvPr id="4" name="Date Placeholder 3">
            <a:extLst>
              <a:ext uri="{FF2B5EF4-FFF2-40B4-BE49-F238E27FC236}">
                <a16:creationId xmlns="" xmlns:a16="http://schemas.microsoft.com/office/drawing/2014/main" id="{FE625D8A-BC18-45D9-B0AD-1AD744339A90}"/>
              </a:ext>
            </a:extLst>
          </p:cNvPr>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a:extLst>
              <a:ext uri="{FF2B5EF4-FFF2-40B4-BE49-F238E27FC236}">
                <a16:creationId xmlns="" xmlns:a16="http://schemas.microsoft.com/office/drawing/2014/main" id="{F463C512-9866-42B7-8DC3-306376E4A5C6}"/>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EB8664C9-E21F-47FE-913F-EC7E13782488}"/>
              </a:ext>
            </a:extLst>
          </p:cNvPr>
          <p:cNvSpPr>
            <a:spLocks noGrp="1"/>
          </p:cNvSpPr>
          <p:nvPr>
            <p:ph type="sldNum" sz="quarter" idx="12"/>
          </p:nvPr>
        </p:nvSpPr>
        <p:spPr/>
        <p:txBody>
          <a:bodyPr/>
          <a:lstStyle/>
          <a:p>
            <a:pPr>
              <a:defRPr/>
            </a:pPr>
            <a:fld id="{183A7383-9C05-473C-91CC-7696E27F8941}" type="slidenum">
              <a:rPr lang="en-US" smtClean="0"/>
              <a:pPr>
                <a:defRPr/>
              </a:pPr>
              <a:t>15</a:t>
            </a:fld>
            <a:endParaRPr lang="en-US"/>
          </a:p>
        </p:txBody>
      </p:sp>
    </p:spTree>
    <p:extLst>
      <p:ext uri="{BB962C8B-B14F-4D97-AF65-F5344CB8AC3E}">
        <p14:creationId xmlns:p14="http://schemas.microsoft.com/office/powerpoint/2010/main" val="4008694737"/>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21ECF1B-E432-4515-9425-4E087F22AC7C}"/>
              </a:ext>
            </a:extLst>
          </p:cNvPr>
          <p:cNvSpPr>
            <a:spLocks noGrp="1"/>
          </p:cNvSpPr>
          <p:nvPr>
            <p:ph type="title"/>
          </p:nvPr>
        </p:nvSpPr>
        <p:spPr>
          <a:xfrm>
            <a:off x="457200" y="704088"/>
            <a:ext cx="8229600" cy="743712"/>
          </a:xfrm>
        </p:spPr>
        <p:txBody>
          <a:bodyPr>
            <a:normAutofit/>
          </a:bodyPr>
          <a:lstStyle/>
          <a:p>
            <a:r>
              <a:rPr lang="en-US" dirty="0"/>
              <a:t>Project Initiation </a:t>
            </a:r>
            <a:r>
              <a:rPr lang="en-US" dirty="0" smtClean="0"/>
              <a:t>Decision </a:t>
            </a:r>
            <a:r>
              <a:rPr lang="en-US" dirty="0"/>
              <a:t>G</a:t>
            </a:r>
            <a:r>
              <a:rPr lang="en-US" dirty="0" smtClean="0"/>
              <a:t>ates </a:t>
            </a:r>
            <a:endParaRPr lang="en-US" dirty="0"/>
          </a:p>
        </p:txBody>
      </p:sp>
      <p:sp>
        <p:nvSpPr>
          <p:cNvPr id="3" name="Content Placeholder 2">
            <a:extLst>
              <a:ext uri="{FF2B5EF4-FFF2-40B4-BE49-F238E27FC236}">
                <a16:creationId xmlns="" xmlns:a16="http://schemas.microsoft.com/office/drawing/2014/main" id="{41EFBCB7-87BC-433C-A077-56720D6D8A5C}"/>
              </a:ext>
            </a:extLst>
          </p:cNvPr>
          <p:cNvSpPr>
            <a:spLocks noGrp="1"/>
          </p:cNvSpPr>
          <p:nvPr>
            <p:ph idx="1"/>
          </p:nvPr>
        </p:nvSpPr>
        <p:spPr>
          <a:xfrm>
            <a:off x="381000" y="1676400"/>
            <a:ext cx="8305800" cy="4648200"/>
          </a:xfrm>
        </p:spPr>
        <p:txBody>
          <a:bodyPr>
            <a:normAutofit/>
          </a:bodyPr>
          <a:lstStyle/>
          <a:p>
            <a:pPr>
              <a:spcBef>
                <a:spcPts val="1800"/>
              </a:spcBef>
              <a:spcAft>
                <a:spcPts val="1200"/>
              </a:spcAft>
            </a:pPr>
            <a:r>
              <a:rPr lang="en-US" sz="3200" dirty="0">
                <a:latin typeface="Perpetua" panose="02020502060401020303" pitchFamily="18" charset="0"/>
              </a:rPr>
              <a:t>Initial internal decision gate– Project Concept note/paper.</a:t>
            </a:r>
          </a:p>
          <a:p>
            <a:pPr>
              <a:spcBef>
                <a:spcPts val="1800"/>
              </a:spcBef>
              <a:spcAft>
                <a:spcPts val="1200"/>
              </a:spcAft>
            </a:pPr>
            <a:r>
              <a:rPr lang="en-US" sz="3200" dirty="0">
                <a:latin typeface="Perpetua" panose="02020502060401020303" pitchFamily="18" charset="0"/>
              </a:rPr>
              <a:t>Initial external decision gate– Expression of interest</a:t>
            </a:r>
          </a:p>
          <a:p>
            <a:pPr>
              <a:spcBef>
                <a:spcPts val="1800"/>
              </a:spcBef>
              <a:spcAft>
                <a:spcPts val="1200"/>
              </a:spcAft>
            </a:pPr>
            <a:r>
              <a:rPr lang="en-US" sz="3200" dirty="0">
                <a:latin typeface="Perpetua" panose="02020502060401020303" pitchFamily="18" charset="0"/>
              </a:rPr>
              <a:t>Funding approval decision gate– Project Proposal</a:t>
            </a:r>
          </a:p>
          <a:p>
            <a:pPr>
              <a:spcBef>
                <a:spcPts val="1800"/>
              </a:spcBef>
              <a:spcAft>
                <a:spcPts val="1200"/>
              </a:spcAft>
            </a:pPr>
            <a:r>
              <a:rPr lang="en-US" sz="3200" dirty="0">
                <a:latin typeface="Perpetua" panose="02020502060401020303" pitchFamily="18" charset="0"/>
              </a:rPr>
              <a:t>Formal authorization decision gate – Project Charter</a:t>
            </a:r>
          </a:p>
        </p:txBody>
      </p:sp>
      <p:sp>
        <p:nvSpPr>
          <p:cNvPr id="4" name="Date Placeholder 3">
            <a:extLst>
              <a:ext uri="{FF2B5EF4-FFF2-40B4-BE49-F238E27FC236}">
                <a16:creationId xmlns="" xmlns:a16="http://schemas.microsoft.com/office/drawing/2014/main" id="{FF87BB3A-0D59-43D6-A20B-3FE176E9068A}"/>
              </a:ext>
            </a:extLst>
          </p:cNvPr>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a:extLst>
              <a:ext uri="{FF2B5EF4-FFF2-40B4-BE49-F238E27FC236}">
                <a16:creationId xmlns="" xmlns:a16="http://schemas.microsoft.com/office/drawing/2014/main" id="{CDA681C7-560A-46B5-BB80-AC5BACA53C6A}"/>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716F0540-8FBE-402B-B39D-EDB4AF956048}"/>
              </a:ext>
            </a:extLst>
          </p:cNvPr>
          <p:cNvSpPr>
            <a:spLocks noGrp="1"/>
          </p:cNvSpPr>
          <p:nvPr>
            <p:ph type="sldNum" sz="quarter" idx="12"/>
          </p:nvPr>
        </p:nvSpPr>
        <p:spPr/>
        <p:txBody>
          <a:bodyPr/>
          <a:lstStyle/>
          <a:p>
            <a:pPr>
              <a:defRPr/>
            </a:pPr>
            <a:fld id="{183A7383-9C05-473C-91CC-7696E27F8941}" type="slidenum">
              <a:rPr lang="en-US" smtClean="0"/>
              <a:pPr>
                <a:defRPr/>
              </a:pPr>
              <a:t>16</a:t>
            </a:fld>
            <a:endParaRPr lang="en-US"/>
          </a:p>
        </p:txBody>
      </p:sp>
    </p:spTree>
    <p:extLst>
      <p:ext uri="{BB962C8B-B14F-4D97-AF65-F5344CB8AC3E}">
        <p14:creationId xmlns:p14="http://schemas.microsoft.com/office/powerpoint/2010/main" val="1901374312"/>
      </p:ext>
    </p:extLst>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38200"/>
          </a:xfrm>
        </p:spPr>
        <p:txBody>
          <a:bodyPr/>
          <a:lstStyle/>
          <a:p>
            <a:r>
              <a:rPr lang="en-US" b="1" dirty="0">
                <a:latin typeface="Perpetua" pitchFamily="18" charset="0"/>
              </a:rPr>
              <a:t>Project Planning</a:t>
            </a:r>
            <a:endParaRPr lang="en-US" dirty="0">
              <a:latin typeface="Perpetua" pitchFamily="18" charset="0"/>
            </a:endParaRPr>
          </a:p>
        </p:txBody>
      </p:sp>
      <p:sp>
        <p:nvSpPr>
          <p:cNvPr id="3" name="Content Placeholder 2"/>
          <p:cNvSpPr>
            <a:spLocks noGrp="1"/>
          </p:cNvSpPr>
          <p:nvPr>
            <p:ph idx="1"/>
          </p:nvPr>
        </p:nvSpPr>
        <p:spPr>
          <a:xfrm>
            <a:off x="304800" y="1447800"/>
            <a:ext cx="8534400" cy="4876800"/>
          </a:xfrm>
        </p:spPr>
        <p:txBody>
          <a:bodyPr>
            <a:normAutofit/>
          </a:bodyPr>
          <a:lstStyle/>
          <a:p>
            <a:pPr marL="342900" lvl="1" indent="-342900" algn="just">
              <a:buFont typeface="Wingdings" pitchFamily="2" charset="2"/>
              <a:buChar char="q"/>
            </a:pPr>
            <a:r>
              <a:rPr lang="en-US" sz="2800" dirty="0">
                <a:latin typeface="Perpetua" pitchFamily="18" charset="0"/>
              </a:rPr>
              <a:t>Detailed plans of how the work will be carried out including time, cost and resource estimates.</a:t>
            </a:r>
          </a:p>
          <a:p>
            <a:pPr marL="342900" lvl="1" indent="-342900" algn="just">
              <a:buFont typeface="Wingdings" pitchFamily="2" charset="2"/>
              <a:buChar char="q"/>
            </a:pPr>
            <a:r>
              <a:rPr lang="en-US" sz="2800" dirty="0">
                <a:latin typeface="Perpetua" pitchFamily="18" charset="0"/>
              </a:rPr>
              <a:t>Involves carrying out the appraisal and feasibility studies of the selected </a:t>
            </a:r>
            <a:r>
              <a:rPr lang="en-US" sz="2800" dirty="0" smtClean="0">
                <a:latin typeface="Perpetua" pitchFamily="18" charset="0"/>
              </a:rPr>
              <a:t>options.</a:t>
            </a:r>
            <a:endParaRPr lang="en-US" sz="2800" dirty="0">
              <a:latin typeface="Perpetua" pitchFamily="18" charset="0"/>
            </a:endParaRPr>
          </a:p>
          <a:p>
            <a:pPr marL="615950" lvl="2" indent="-342900" algn="just"/>
            <a:r>
              <a:rPr lang="en-US" sz="2800" dirty="0">
                <a:latin typeface="Perpetua" pitchFamily="18" charset="0"/>
              </a:rPr>
              <a:t>What is going to be implemented?</a:t>
            </a:r>
          </a:p>
          <a:p>
            <a:pPr marL="615950" lvl="2" indent="-342900" algn="just"/>
            <a:r>
              <a:rPr lang="en-US" sz="2800" dirty="0">
                <a:latin typeface="Perpetua" pitchFamily="18" charset="0"/>
              </a:rPr>
              <a:t>How is it going to be implemented?</a:t>
            </a:r>
          </a:p>
          <a:p>
            <a:pPr marL="615950" lvl="2" indent="-342900" algn="just"/>
            <a:r>
              <a:rPr lang="en-US" sz="2800" dirty="0">
                <a:latin typeface="Perpetua" pitchFamily="18" charset="0"/>
              </a:rPr>
              <a:t>When is it going to be implemented?</a:t>
            </a:r>
          </a:p>
          <a:p>
            <a:pPr marL="615950" lvl="2" indent="-342900" algn="just"/>
            <a:r>
              <a:rPr lang="en-US" sz="2800" dirty="0">
                <a:latin typeface="Perpetua" pitchFamily="18" charset="0"/>
              </a:rPr>
              <a:t>What is needed for the implementation to take place?</a:t>
            </a:r>
          </a:p>
          <a:p>
            <a:pPr marL="615950" lvl="2" indent="-342900" algn="just"/>
            <a:r>
              <a:rPr lang="en-US" sz="2800" dirty="0">
                <a:latin typeface="Perpetua" pitchFamily="18" charset="0"/>
              </a:rPr>
              <a:t>Who is going to do what?</a:t>
            </a:r>
          </a:p>
          <a:p>
            <a:pPr marL="615950" lvl="2" indent="-342900" algn="just"/>
            <a:r>
              <a:rPr lang="en-US" sz="2800" dirty="0">
                <a:latin typeface="Perpetua" pitchFamily="18" charset="0"/>
              </a:rPr>
              <a:t>What costs will be incurred?</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17</a:t>
            </a:fld>
            <a:endParaRPr lang="en-US"/>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838200"/>
          </a:xfrm>
        </p:spPr>
        <p:txBody>
          <a:bodyPr>
            <a:normAutofit/>
          </a:bodyPr>
          <a:lstStyle/>
          <a:p>
            <a:r>
              <a:rPr lang="en-US" b="1" dirty="0">
                <a:latin typeface="Perpetua" pitchFamily="18" charset="0"/>
              </a:rPr>
              <a:t>Project Execution</a:t>
            </a:r>
            <a:endParaRPr lang="en-US" dirty="0">
              <a:latin typeface="Perpetua" pitchFamily="18" charset="0"/>
            </a:endParaRPr>
          </a:p>
        </p:txBody>
      </p:sp>
      <p:sp>
        <p:nvSpPr>
          <p:cNvPr id="3" name="Content Placeholder 2"/>
          <p:cNvSpPr>
            <a:spLocks noGrp="1"/>
          </p:cNvSpPr>
          <p:nvPr>
            <p:ph idx="1"/>
          </p:nvPr>
        </p:nvSpPr>
        <p:spPr>
          <a:xfrm>
            <a:off x="304800" y="1295400"/>
            <a:ext cx="8534400" cy="5029200"/>
          </a:xfrm>
        </p:spPr>
        <p:txBody>
          <a:bodyPr>
            <a:normAutofit/>
          </a:bodyPr>
          <a:lstStyle/>
          <a:p>
            <a:pPr>
              <a:buFont typeface="Wingdings" pitchFamily="2" charset="2"/>
              <a:buChar char="q"/>
            </a:pPr>
            <a:r>
              <a:rPr lang="en-US" sz="3200" dirty="0">
                <a:latin typeface="Perpetua" pitchFamily="18" charset="0"/>
              </a:rPr>
              <a:t>Doing the work to deliver the product, service or desired outcome.</a:t>
            </a:r>
          </a:p>
          <a:p>
            <a:pPr lvl="1"/>
            <a:r>
              <a:rPr lang="en-US" sz="2800" dirty="0">
                <a:latin typeface="Perpetua" pitchFamily="18" charset="0"/>
              </a:rPr>
              <a:t>Project is commissioned/ launched.</a:t>
            </a:r>
          </a:p>
          <a:p>
            <a:pPr lvl="1"/>
            <a:r>
              <a:rPr lang="en-US" sz="2800" dirty="0">
                <a:latin typeface="Perpetua" pitchFamily="18" charset="0"/>
              </a:rPr>
              <a:t>Resources are being dispensed according to budget.</a:t>
            </a:r>
          </a:p>
          <a:p>
            <a:pPr lvl="1"/>
            <a:r>
              <a:rPr lang="en-US" sz="2800" dirty="0">
                <a:latin typeface="Perpetua" pitchFamily="18" charset="0"/>
              </a:rPr>
              <a:t>Tasks are being implemented according to the work plan.</a:t>
            </a:r>
          </a:p>
          <a:p>
            <a:pPr lvl="1"/>
            <a:r>
              <a:rPr lang="en-US" sz="2800" dirty="0">
                <a:latin typeface="Perpetua" pitchFamily="18" charset="0"/>
              </a:rPr>
              <a:t>Deliverables are  produced.</a:t>
            </a:r>
          </a:p>
          <a:p>
            <a:pPr>
              <a:buFont typeface="Wingdings" pitchFamily="2" charset="2"/>
              <a:buChar char="q"/>
            </a:pPr>
            <a:r>
              <a:rPr lang="en-US" sz="3200" dirty="0">
                <a:latin typeface="Perpetua" pitchFamily="18" charset="0"/>
              </a:rPr>
              <a:t>Remember to carry out a baseline survey before the project is fully executed.</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18</a:t>
            </a:fld>
            <a:endParaRPr lang="en-US"/>
          </a:p>
        </p:txBody>
      </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a:bodyPr>
          <a:lstStyle/>
          <a:p>
            <a:r>
              <a:rPr lang="en-US" sz="4400" b="1" dirty="0">
                <a:latin typeface="Perpetua" pitchFamily="18" charset="0"/>
              </a:rPr>
              <a:t>Project Monitoring &amp; Control</a:t>
            </a:r>
            <a:endParaRPr lang="en-US" sz="4400" dirty="0">
              <a:latin typeface="Perpetua" pitchFamily="18" charset="0"/>
            </a:endParaRPr>
          </a:p>
        </p:txBody>
      </p:sp>
      <p:sp>
        <p:nvSpPr>
          <p:cNvPr id="3" name="Content Placeholder 2"/>
          <p:cNvSpPr>
            <a:spLocks noGrp="1"/>
          </p:cNvSpPr>
          <p:nvPr>
            <p:ph idx="1"/>
          </p:nvPr>
        </p:nvSpPr>
        <p:spPr>
          <a:xfrm>
            <a:off x="457200" y="1676400"/>
            <a:ext cx="8458200" cy="4648200"/>
          </a:xfrm>
        </p:spPr>
        <p:txBody>
          <a:bodyPr>
            <a:normAutofit/>
          </a:bodyPr>
          <a:lstStyle/>
          <a:p>
            <a:pPr>
              <a:buFont typeface="Wingdings" pitchFamily="2" charset="2"/>
              <a:buChar char="q"/>
            </a:pPr>
            <a:r>
              <a:rPr lang="en-US" sz="3200" dirty="0">
                <a:latin typeface="Perpetua" pitchFamily="18" charset="0"/>
              </a:rPr>
              <a:t>Ensuring that a project stays on track and taking corrective action to ensure it does.</a:t>
            </a:r>
          </a:p>
          <a:p>
            <a:pPr lvl="1">
              <a:buFont typeface="Wingdings" pitchFamily="2" charset="2"/>
              <a:buChar char="q"/>
            </a:pPr>
            <a:r>
              <a:rPr lang="en-US" sz="3200" dirty="0">
                <a:latin typeface="Perpetua" pitchFamily="18" charset="0"/>
              </a:rPr>
              <a:t>We monitor the following:</a:t>
            </a:r>
          </a:p>
          <a:p>
            <a:pPr lvl="2"/>
            <a:r>
              <a:rPr lang="en-US" sz="2800" dirty="0">
                <a:latin typeface="Perpetua" pitchFamily="18" charset="0"/>
              </a:rPr>
              <a:t>Costs</a:t>
            </a:r>
          </a:p>
          <a:p>
            <a:pPr lvl="2"/>
            <a:r>
              <a:rPr lang="en-US" sz="2800" dirty="0">
                <a:latin typeface="Perpetua" pitchFamily="18" charset="0"/>
              </a:rPr>
              <a:t>Resources</a:t>
            </a:r>
          </a:p>
          <a:p>
            <a:pPr lvl="2"/>
            <a:r>
              <a:rPr lang="en-US" sz="2800" dirty="0">
                <a:latin typeface="Perpetua" pitchFamily="18" charset="0"/>
              </a:rPr>
              <a:t>Activities</a:t>
            </a:r>
          </a:p>
          <a:p>
            <a:pPr lvl="2"/>
            <a:r>
              <a:rPr lang="en-US" sz="2800" dirty="0">
                <a:latin typeface="Perpetua" pitchFamily="18" charset="0"/>
              </a:rPr>
              <a:t>Outputs</a:t>
            </a:r>
          </a:p>
          <a:p>
            <a:pPr lvl="2"/>
            <a:r>
              <a:rPr lang="en-US" sz="2800" dirty="0">
                <a:latin typeface="Perpetua" pitchFamily="18" charset="0"/>
              </a:rPr>
              <a:t>Processes</a:t>
            </a:r>
          </a:p>
          <a:p>
            <a:pPr lvl="2"/>
            <a:r>
              <a:rPr lang="en-US" sz="2800" dirty="0">
                <a:latin typeface="Perpetua" pitchFamily="18" charset="0"/>
              </a:rPr>
              <a:t>Quality</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19</a:t>
            </a:fld>
            <a:endParaRPr lang="en-US"/>
          </a:p>
        </p:txBody>
      </p:sp>
    </p:spTree>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838200"/>
          </a:xfrm>
        </p:spPr>
        <p:txBody>
          <a:bodyPr/>
          <a:lstStyle/>
          <a:p>
            <a:r>
              <a:rPr lang="en-US" dirty="0" smtClean="0"/>
              <a:t>Introduction</a:t>
            </a:r>
            <a:endParaRPr lang="en-US" dirty="0"/>
          </a:p>
        </p:txBody>
      </p:sp>
      <p:sp>
        <p:nvSpPr>
          <p:cNvPr id="3" name="Content Placeholder 2"/>
          <p:cNvSpPr>
            <a:spLocks noGrp="1"/>
          </p:cNvSpPr>
          <p:nvPr>
            <p:ph idx="1"/>
          </p:nvPr>
        </p:nvSpPr>
        <p:spPr>
          <a:xfrm>
            <a:off x="457200" y="1219200"/>
            <a:ext cx="8229600" cy="5105400"/>
          </a:xfrm>
        </p:spPr>
        <p:txBody>
          <a:bodyPr>
            <a:normAutofit fontScale="85000" lnSpcReduction="20000"/>
          </a:bodyPr>
          <a:lstStyle/>
          <a:p>
            <a:r>
              <a:rPr lang="en-US" sz="2800" dirty="0">
                <a:latin typeface="Perpetua" panose="02020502060401020303" pitchFamily="18" charset="0"/>
              </a:rPr>
              <a:t>A </a:t>
            </a:r>
            <a:r>
              <a:rPr lang="en-US" sz="2800" b="1" dirty="0">
                <a:latin typeface="Perpetua" panose="02020502060401020303" pitchFamily="18" charset="0"/>
              </a:rPr>
              <a:t>project life cycle </a:t>
            </a:r>
            <a:r>
              <a:rPr lang="en-US" sz="2800" dirty="0">
                <a:latin typeface="Perpetua" panose="02020502060401020303" pitchFamily="18" charset="0"/>
              </a:rPr>
              <a:t>is the series of phases that a project passes through from its start to its completion. </a:t>
            </a:r>
          </a:p>
          <a:p>
            <a:r>
              <a:rPr lang="en-US" sz="2800" dirty="0">
                <a:latin typeface="Perpetua" panose="02020502060401020303" pitchFamily="18" charset="0"/>
              </a:rPr>
              <a:t>It provides the basic framework for managing the project. This basic framework applies regardless of the specific project work involved. </a:t>
            </a:r>
          </a:p>
          <a:p>
            <a:r>
              <a:rPr lang="en-US" sz="2800" dirty="0">
                <a:latin typeface="Perpetua" panose="02020502060401020303" pitchFamily="18" charset="0"/>
              </a:rPr>
              <a:t>The phases may be sequential, iterative, or overlapping. </a:t>
            </a:r>
          </a:p>
          <a:p>
            <a:r>
              <a:rPr lang="en-US" sz="2800" dirty="0">
                <a:latin typeface="Perpetua" panose="02020502060401020303" pitchFamily="18" charset="0"/>
              </a:rPr>
              <a:t>Project life cycles can be predictive or adaptive. </a:t>
            </a:r>
          </a:p>
          <a:p>
            <a:r>
              <a:rPr lang="en-US" sz="2800" dirty="0">
                <a:latin typeface="Perpetua" panose="02020502060401020303" pitchFamily="18" charset="0"/>
              </a:rPr>
              <a:t>Within a project life cycle, there are generally one or more phases that are associated with the development of the product, service, or result. </a:t>
            </a:r>
          </a:p>
          <a:p>
            <a:pPr lvl="1"/>
            <a:r>
              <a:rPr lang="en-US" sz="2800" dirty="0">
                <a:latin typeface="Perpetua" panose="02020502060401020303" pitchFamily="18" charset="0"/>
              </a:rPr>
              <a:t>These are called a development life cycle. </a:t>
            </a:r>
          </a:p>
          <a:p>
            <a:r>
              <a:rPr lang="en-US" sz="2800" dirty="0">
                <a:latin typeface="Perpetua" panose="02020502060401020303" pitchFamily="18" charset="0"/>
              </a:rPr>
              <a:t>Development life cycles can be;</a:t>
            </a:r>
          </a:p>
          <a:p>
            <a:pPr lvl="1"/>
            <a:r>
              <a:rPr lang="en-US" sz="2800" dirty="0">
                <a:latin typeface="Perpetua" panose="02020502060401020303" pitchFamily="18" charset="0"/>
              </a:rPr>
              <a:t>Predictive</a:t>
            </a:r>
          </a:p>
          <a:p>
            <a:pPr lvl="1"/>
            <a:r>
              <a:rPr lang="en-US" sz="2800" dirty="0">
                <a:latin typeface="Perpetua" panose="02020502060401020303" pitchFamily="18" charset="0"/>
              </a:rPr>
              <a:t>Iterative</a:t>
            </a:r>
          </a:p>
          <a:p>
            <a:pPr lvl="1"/>
            <a:r>
              <a:rPr lang="en-US" sz="2800" dirty="0">
                <a:latin typeface="Perpetua" panose="02020502060401020303" pitchFamily="18" charset="0"/>
              </a:rPr>
              <a:t>Incremental</a:t>
            </a:r>
          </a:p>
          <a:p>
            <a:pPr lvl="1"/>
            <a:r>
              <a:rPr lang="en-US" sz="2800" dirty="0">
                <a:latin typeface="Perpetua" panose="02020502060401020303" pitchFamily="18" charset="0"/>
              </a:rPr>
              <a:t>Adaptive, or </a:t>
            </a:r>
          </a:p>
          <a:p>
            <a:pPr lvl="1"/>
            <a:r>
              <a:rPr lang="en-US" sz="2800" dirty="0">
                <a:latin typeface="Perpetua" panose="02020502060401020303" pitchFamily="18" charset="0"/>
              </a:rPr>
              <a:t>Hybrid model: </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a:t>
            </a:fld>
            <a:endParaRPr lang="en-US"/>
          </a:p>
        </p:txBody>
      </p:sp>
    </p:spTree>
    <p:extLst>
      <p:ext uri="{BB962C8B-B14F-4D97-AF65-F5344CB8AC3E}">
        <p14:creationId xmlns:p14="http://schemas.microsoft.com/office/powerpoint/2010/main" val="2928259528"/>
      </p:ext>
    </p:extLst>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609600"/>
          </a:xfrm>
        </p:spPr>
        <p:txBody>
          <a:bodyPr>
            <a:normAutofit/>
          </a:bodyPr>
          <a:lstStyle/>
          <a:p>
            <a:r>
              <a:rPr lang="en-US" b="1" dirty="0">
                <a:latin typeface="Perpetua" pitchFamily="18" charset="0"/>
              </a:rPr>
              <a:t>Project Closure</a:t>
            </a:r>
            <a:endParaRPr lang="en-US" dirty="0">
              <a:latin typeface="Perpetua" pitchFamily="18" charset="0"/>
            </a:endParaRPr>
          </a:p>
        </p:txBody>
      </p:sp>
      <p:sp>
        <p:nvSpPr>
          <p:cNvPr id="3" name="Content Placeholder 2"/>
          <p:cNvSpPr>
            <a:spLocks noGrp="1"/>
          </p:cNvSpPr>
          <p:nvPr>
            <p:ph idx="1"/>
          </p:nvPr>
        </p:nvSpPr>
        <p:spPr>
          <a:xfrm>
            <a:off x="228600" y="1524000"/>
            <a:ext cx="8610600" cy="4724400"/>
          </a:xfrm>
        </p:spPr>
        <p:txBody>
          <a:bodyPr>
            <a:normAutofit/>
          </a:bodyPr>
          <a:lstStyle/>
          <a:p>
            <a:pPr>
              <a:buFont typeface="Wingdings" pitchFamily="2" charset="2"/>
              <a:buChar char="§"/>
            </a:pPr>
            <a:r>
              <a:rPr lang="en-US" sz="3200" dirty="0">
                <a:latin typeface="Perpetua" pitchFamily="18" charset="0"/>
              </a:rPr>
              <a:t>Formal acceptance of the deliverables and disbanding of all the elements that were required to run the project.</a:t>
            </a:r>
          </a:p>
          <a:p>
            <a:pPr>
              <a:buFont typeface="Wingdings" pitchFamily="2" charset="2"/>
              <a:buChar char="§"/>
            </a:pPr>
            <a:r>
              <a:rPr lang="en-US" sz="3200" dirty="0">
                <a:latin typeface="Perpetua" pitchFamily="18" charset="0"/>
              </a:rPr>
              <a:t>Take stock of the project </a:t>
            </a:r>
            <a:r>
              <a:rPr lang="en-US" sz="3200" dirty="0" smtClean="0">
                <a:latin typeface="Perpetua" pitchFamily="18" charset="0"/>
              </a:rPr>
              <a:t>assets.</a:t>
            </a:r>
            <a:endParaRPr lang="en-US" sz="3200" dirty="0">
              <a:latin typeface="Perpetua" pitchFamily="18" charset="0"/>
            </a:endParaRPr>
          </a:p>
          <a:p>
            <a:pPr>
              <a:buFont typeface="Wingdings" pitchFamily="2" charset="2"/>
              <a:buChar char="§"/>
            </a:pPr>
            <a:r>
              <a:rPr lang="en-US" sz="3200" dirty="0">
                <a:latin typeface="Perpetua" pitchFamily="18" charset="0"/>
              </a:rPr>
              <a:t>Assets could be distributed to other </a:t>
            </a:r>
            <a:r>
              <a:rPr lang="en-US" sz="3200" dirty="0" smtClean="0">
                <a:latin typeface="Perpetua" pitchFamily="18" charset="0"/>
              </a:rPr>
              <a:t>beneficiaries. </a:t>
            </a:r>
            <a:endParaRPr lang="en-US" sz="3200" dirty="0">
              <a:latin typeface="Perpetua" pitchFamily="18" charset="0"/>
            </a:endParaRPr>
          </a:p>
          <a:p>
            <a:pPr>
              <a:buFont typeface="Wingdings" pitchFamily="2" charset="2"/>
              <a:buChar char="§"/>
            </a:pPr>
            <a:r>
              <a:rPr lang="en-US" sz="3200" dirty="0">
                <a:latin typeface="Perpetua" pitchFamily="18" charset="0"/>
              </a:rPr>
              <a:t>End of project evaluation is already </a:t>
            </a:r>
            <a:r>
              <a:rPr lang="en-US" sz="3200" dirty="0" smtClean="0">
                <a:latin typeface="Perpetua" pitchFamily="18" charset="0"/>
              </a:rPr>
              <a:t>done.</a:t>
            </a:r>
            <a:endParaRPr lang="en-US" sz="3200" dirty="0">
              <a:latin typeface="Perpetua" pitchFamily="18" charset="0"/>
            </a:endParaRPr>
          </a:p>
          <a:p>
            <a:pPr>
              <a:buFont typeface="Wingdings" pitchFamily="2" charset="2"/>
              <a:buChar char="§"/>
            </a:pPr>
            <a:r>
              <a:rPr lang="en-US" sz="3200" dirty="0">
                <a:latin typeface="Perpetua" pitchFamily="18" charset="0"/>
              </a:rPr>
              <a:t>Report shared with the different </a:t>
            </a:r>
            <a:r>
              <a:rPr lang="en-US" sz="3200" dirty="0" smtClean="0">
                <a:latin typeface="Perpetua" pitchFamily="18" charset="0"/>
              </a:rPr>
              <a:t>stakeholders.</a:t>
            </a:r>
            <a:endParaRPr lang="en-US" sz="3200" dirty="0">
              <a:latin typeface="Perpetua" pitchFamily="18" charset="0"/>
            </a:endParaRPr>
          </a:p>
          <a:p>
            <a:pPr>
              <a:buFont typeface="Wingdings" pitchFamily="2" charset="2"/>
              <a:buChar char="§"/>
            </a:pPr>
            <a:r>
              <a:rPr lang="en-US" sz="3200" dirty="0">
                <a:latin typeface="Perpetua" pitchFamily="18" charset="0"/>
              </a:rPr>
              <a:t>Findings of this report could lead to another project coming on board.</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20</a:t>
            </a:fld>
            <a:endParaRPr lang="en-US"/>
          </a:p>
        </p:txBody>
      </p:sp>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dirty="0"/>
              <a:t>In Summary</a:t>
            </a:r>
          </a:p>
        </p:txBody>
      </p:sp>
      <p:sp>
        <p:nvSpPr>
          <p:cNvPr id="3" name="Content Placeholder 2"/>
          <p:cNvSpPr>
            <a:spLocks noGrp="1"/>
          </p:cNvSpPr>
          <p:nvPr>
            <p:ph idx="1"/>
          </p:nvPr>
        </p:nvSpPr>
        <p:spPr>
          <a:xfrm>
            <a:off x="457200" y="1828800"/>
            <a:ext cx="8382000" cy="4648200"/>
          </a:xfrm>
        </p:spPr>
        <p:txBody>
          <a:bodyPr>
            <a:normAutofit lnSpcReduction="10000"/>
          </a:bodyPr>
          <a:lstStyle/>
          <a:p>
            <a:pPr marL="514350" indent="-514350">
              <a:spcAft>
                <a:spcPts val="1200"/>
              </a:spcAft>
              <a:buFont typeface="Wingdings" pitchFamily="2" charset="2"/>
              <a:buChar char="q"/>
            </a:pPr>
            <a:r>
              <a:rPr lang="en-US" sz="2400" b="1" dirty="0">
                <a:latin typeface="Perpetua" pitchFamily="18" charset="0"/>
              </a:rPr>
              <a:t> </a:t>
            </a:r>
            <a:r>
              <a:rPr lang="en-US" sz="3200" dirty="0">
                <a:latin typeface="Perpetua" pitchFamily="18" charset="0"/>
              </a:rPr>
              <a:t>A project life cycle in modern project management goes through: </a:t>
            </a:r>
          </a:p>
          <a:p>
            <a:pPr marL="514350" indent="-514350">
              <a:buFont typeface="+mj-lt"/>
              <a:buAutoNum type="arabicPeriod"/>
            </a:pPr>
            <a:r>
              <a:rPr lang="en-US" sz="3000" b="1" dirty="0">
                <a:latin typeface="Perpetua" pitchFamily="18" charset="0"/>
              </a:rPr>
              <a:t>Defining phase: </a:t>
            </a:r>
            <a:r>
              <a:rPr lang="en-US" sz="3000" dirty="0">
                <a:latin typeface="Perpetua" pitchFamily="18" charset="0"/>
              </a:rPr>
              <a:t>Goals, specifications, tasks, &amp; responsibilities.</a:t>
            </a:r>
          </a:p>
          <a:p>
            <a:pPr marL="514350" indent="-514350">
              <a:buFont typeface="+mj-lt"/>
              <a:buAutoNum type="arabicPeriod"/>
            </a:pPr>
            <a:r>
              <a:rPr lang="en-US" sz="3000" b="1" dirty="0">
                <a:latin typeface="Perpetua" pitchFamily="18" charset="0"/>
              </a:rPr>
              <a:t>Planning phase : </a:t>
            </a:r>
            <a:r>
              <a:rPr lang="en-US" sz="3000" dirty="0">
                <a:latin typeface="Perpetua" pitchFamily="18" charset="0"/>
              </a:rPr>
              <a:t>schedules, budgets, resources, risks &amp; staffing.</a:t>
            </a:r>
          </a:p>
          <a:p>
            <a:pPr marL="514350" indent="-514350">
              <a:buFont typeface="+mj-lt"/>
              <a:buAutoNum type="arabicPeriod"/>
            </a:pPr>
            <a:r>
              <a:rPr lang="en-US" sz="3000" b="1" dirty="0">
                <a:latin typeface="Perpetua" pitchFamily="18" charset="0"/>
              </a:rPr>
              <a:t>Execution phase: </a:t>
            </a:r>
            <a:r>
              <a:rPr lang="en-US" sz="3000" dirty="0">
                <a:latin typeface="Perpetua" pitchFamily="18" charset="0"/>
              </a:rPr>
              <a:t>status reports, changes, quality &amp; forecasts.</a:t>
            </a:r>
          </a:p>
          <a:p>
            <a:pPr marL="514350" indent="-514350">
              <a:buFont typeface="+mj-lt"/>
              <a:buAutoNum type="arabicPeriod"/>
            </a:pPr>
            <a:r>
              <a:rPr lang="en-US" sz="3000" b="1" dirty="0">
                <a:latin typeface="Perpetua" pitchFamily="18" charset="0"/>
              </a:rPr>
              <a:t>Closing phase: </a:t>
            </a:r>
            <a:r>
              <a:rPr lang="en-US" sz="3000" dirty="0">
                <a:latin typeface="Perpetua" pitchFamily="18" charset="0"/>
              </a:rPr>
              <a:t>Train customer, transfer documents, release resources, evaluation &amp; lessons learned.</a:t>
            </a:r>
          </a:p>
          <a:p>
            <a:endParaRPr lang="en-US" dirty="0"/>
          </a:p>
        </p:txBody>
      </p:sp>
      <p:sp>
        <p:nvSpPr>
          <p:cNvPr id="4" name="Date Placeholder 3"/>
          <p:cNvSpPr>
            <a:spLocks noGrp="1"/>
          </p:cNvSpPr>
          <p:nvPr>
            <p:ph type="dt" sz="half" idx="10"/>
          </p:nvPr>
        </p:nvSpPr>
        <p:spPr/>
        <p:txBody>
          <a:bodyPr/>
          <a:lstStyle/>
          <a:p>
            <a:pPr>
              <a:defRPr/>
            </a:pPr>
            <a:fld id="{164ADC76-BEBE-4385-8C91-77D2B4E61239}"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21</a:t>
            </a:fld>
            <a:endParaRPr lang="en-US"/>
          </a:p>
        </p:txBody>
      </p:sp>
    </p:spTree>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685800"/>
          </a:xfrm>
        </p:spPr>
        <p:txBody>
          <a:bodyPr>
            <a:normAutofit/>
          </a:bodyPr>
          <a:lstStyle/>
          <a:p>
            <a:r>
              <a:rPr lang="en-US" sz="4000" b="1" dirty="0"/>
              <a:t>Project Management Process Groups</a:t>
            </a:r>
          </a:p>
        </p:txBody>
      </p:sp>
      <p:sp>
        <p:nvSpPr>
          <p:cNvPr id="3" name="Content Placeholder 2"/>
          <p:cNvSpPr>
            <a:spLocks noGrp="1"/>
          </p:cNvSpPr>
          <p:nvPr>
            <p:ph idx="1"/>
          </p:nvPr>
        </p:nvSpPr>
        <p:spPr>
          <a:xfrm>
            <a:off x="304800" y="1143000"/>
            <a:ext cx="8534400" cy="5181600"/>
          </a:xfrm>
        </p:spPr>
        <p:txBody>
          <a:bodyPr>
            <a:noAutofit/>
          </a:bodyPr>
          <a:lstStyle/>
          <a:p>
            <a:r>
              <a:rPr lang="en-US" sz="2800" dirty="0">
                <a:latin typeface="Perpetua" panose="02020502060401020303" pitchFamily="18" charset="0"/>
              </a:rPr>
              <a:t>The project life cycle is managed by executing a series of project management activities known as project management processes. </a:t>
            </a:r>
            <a:endParaRPr lang="en-US" sz="2800" dirty="0" smtClean="0">
              <a:latin typeface="Perpetua" panose="02020502060401020303" pitchFamily="18" charset="0"/>
            </a:endParaRPr>
          </a:p>
          <a:p>
            <a:r>
              <a:rPr lang="en-US" sz="2800" dirty="0" smtClean="0">
                <a:latin typeface="Perpetua" panose="02020502060401020303" pitchFamily="18" charset="0"/>
              </a:rPr>
              <a:t>Every </a:t>
            </a:r>
            <a:r>
              <a:rPr lang="en-US" sz="2800" dirty="0">
                <a:latin typeface="Perpetua" panose="02020502060401020303" pitchFamily="18" charset="0"/>
              </a:rPr>
              <a:t>project management process produces one or more outputs from one or more inputs by using appropriate project management tools and techniques. </a:t>
            </a:r>
            <a:endParaRPr lang="en-US" sz="2800" dirty="0" smtClean="0">
              <a:latin typeface="Perpetua" panose="02020502060401020303" pitchFamily="18" charset="0"/>
            </a:endParaRPr>
          </a:p>
          <a:p>
            <a:r>
              <a:rPr lang="en-US" sz="2800" dirty="0" smtClean="0">
                <a:latin typeface="Perpetua" panose="02020502060401020303" pitchFamily="18" charset="0"/>
              </a:rPr>
              <a:t>The </a:t>
            </a:r>
            <a:r>
              <a:rPr lang="en-US" sz="2800" dirty="0">
                <a:latin typeface="Perpetua" panose="02020502060401020303" pitchFamily="18" charset="0"/>
              </a:rPr>
              <a:t>output can be a </a:t>
            </a:r>
            <a:r>
              <a:rPr lang="en-US" sz="2800" b="1" dirty="0">
                <a:latin typeface="Perpetua" panose="02020502060401020303" pitchFamily="18" charset="0"/>
              </a:rPr>
              <a:t>deliverable</a:t>
            </a:r>
            <a:r>
              <a:rPr lang="en-US" sz="2800" dirty="0">
                <a:latin typeface="Perpetua" panose="02020502060401020303" pitchFamily="18" charset="0"/>
              </a:rPr>
              <a:t> or an </a:t>
            </a:r>
            <a:r>
              <a:rPr lang="en-US" sz="2800" b="1" dirty="0">
                <a:latin typeface="Perpetua" panose="02020502060401020303" pitchFamily="18" charset="0"/>
              </a:rPr>
              <a:t>outcome</a:t>
            </a:r>
            <a:r>
              <a:rPr lang="en-US" sz="2800" dirty="0" smtClean="0">
                <a:latin typeface="Perpetua" panose="02020502060401020303" pitchFamily="18" charset="0"/>
              </a:rPr>
              <a:t>.</a:t>
            </a:r>
          </a:p>
          <a:p>
            <a:r>
              <a:rPr lang="en-US" sz="2800" dirty="0" smtClean="0">
                <a:latin typeface="Perpetua" panose="02020502060401020303" pitchFamily="18" charset="0"/>
              </a:rPr>
              <a:t>Project </a:t>
            </a:r>
            <a:r>
              <a:rPr lang="en-US" sz="2800" dirty="0">
                <a:latin typeface="Perpetua" panose="02020502060401020303" pitchFamily="18" charset="0"/>
              </a:rPr>
              <a:t>management processes are logically linked by the outputs they produce</a:t>
            </a:r>
            <a:r>
              <a:rPr lang="en-US" sz="2800" dirty="0" smtClean="0">
                <a:latin typeface="Perpetua" panose="02020502060401020303" pitchFamily="18" charset="0"/>
              </a:rPr>
              <a:t>..</a:t>
            </a:r>
          </a:p>
          <a:p>
            <a:r>
              <a:rPr lang="en-US" sz="2800" dirty="0" smtClean="0">
                <a:latin typeface="Perpetua" panose="02020502060401020303" pitchFamily="18" charset="0"/>
              </a:rPr>
              <a:t>The </a:t>
            </a:r>
            <a:r>
              <a:rPr lang="en-US" sz="2800" dirty="0">
                <a:latin typeface="Perpetua" panose="02020502060401020303" pitchFamily="18" charset="0"/>
              </a:rPr>
              <a:t>output of one process generally results in either: </a:t>
            </a:r>
            <a:endParaRPr lang="en-US" sz="2800" dirty="0" smtClean="0">
              <a:latin typeface="Perpetua" panose="02020502060401020303" pitchFamily="18" charset="0"/>
            </a:endParaRPr>
          </a:p>
          <a:p>
            <a:pPr lvl="1"/>
            <a:r>
              <a:rPr lang="en-US" sz="2500" dirty="0" smtClean="0">
                <a:latin typeface="Perpetua" panose="02020502060401020303" pitchFamily="18" charset="0"/>
              </a:rPr>
              <a:t>An </a:t>
            </a:r>
            <a:r>
              <a:rPr lang="en-US" sz="2500" dirty="0">
                <a:latin typeface="Perpetua" panose="02020502060401020303" pitchFamily="18" charset="0"/>
              </a:rPr>
              <a:t>input to another process, or </a:t>
            </a:r>
            <a:endParaRPr lang="en-US" sz="2500" dirty="0" smtClean="0">
              <a:latin typeface="Perpetua" panose="02020502060401020303" pitchFamily="18" charset="0"/>
            </a:endParaRPr>
          </a:p>
          <a:p>
            <a:pPr lvl="1"/>
            <a:r>
              <a:rPr lang="en-US" sz="2500" dirty="0" smtClean="0">
                <a:latin typeface="Perpetua" panose="02020502060401020303" pitchFamily="18" charset="0"/>
              </a:rPr>
              <a:t>A </a:t>
            </a:r>
            <a:r>
              <a:rPr lang="en-US" sz="2500" dirty="0">
                <a:latin typeface="Perpetua" panose="02020502060401020303" pitchFamily="18" charset="0"/>
              </a:rPr>
              <a:t>deliverable of the project or project phase</a:t>
            </a:r>
            <a:endParaRPr lang="en-US" sz="2500" dirty="0" smtClean="0">
              <a:latin typeface="Perpetua" panose="02020502060401020303" pitchFamily="18" charset="0"/>
            </a:endParaRP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22</a:t>
            </a:fld>
            <a:endParaRPr lang="en-US"/>
          </a:p>
        </p:txBody>
      </p:sp>
    </p:spTree>
    <p:extLst>
      <p:ext uri="{BB962C8B-B14F-4D97-AF65-F5344CB8AC3E}">
        <p14:creationId xmlns:p14="http://schemas.microsoft.com/office/powerpoint/2010/main" val="4107318237"/>
      </p:ext>
    </p:extLst>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lstStyle/>
          <a:p>
            <a:r>
              <a:rPr lang="en-US" b="1" dirty="0">
                <a:latin typeface="Perpetua" panose="02020502060401020303" pitchFamily="18" charset="0"/>
              </a:rPr>
              <a:t>Processes </a:t>
            </a:r>
            <a:r>
              <a:rPr lang="en-US" b="1" dirty="0" smtClean="0">
                <a:latin typeface="Perpetua" panose="02020502060401020303" pitchFamily="18" charset="0"/>
              </a:rPr>
              <a:t>categories</a:t>
            </a:r>
            <a:endParaRPr lang="en-US" b="1" dirty="0">
              <a:latin typeface="Perpetua" panose="02020502060401020303" pitchFamily="18" charset="0"/>
            </a:endParaRPr>
          </a:p>
        </p:txBody>
      </p:sp>
      <p:sp>
        <p:nvSpPr>
          <p:cNvPr id="3" name="Content Placeholder 2"/>
          <p:cNvSpPr>
            <a:spLocks noGrp="1"/>
          </p:cNvSpPr>
          <p:nvPr>
            <p:ph idx="1"/>
          </p:nvPr>
        </p:nvSpPr>
        <p:spPr>
          <a:xfrm>
            <a:off x="304800" y="1371599"/>
            <a:ext cx="8534400" cy="4805363"/>
          </a:xfrm>
        </p:spPr>
        <p:txBody>
          <a:bodyPr>
            <a:noAutofit/>
          </a:bodyPr>
          <a:lstStyle/>
          <a:p>
            <a:pPr marL="0" indent="0">
              <a:buNone/>
            </a:pPr>
            <a:r>
              <a:rPr lang="en-US" sz="2800" dirty="0" smtClean="0">
                <a:latin typeface="Perpetua" panose="02020502060401020303" pitchFamily="18" charset="0"/>
              </a:rPr>
              <a:t>1. Processes </a:t>
            </a:r>
            <a:r>
              <a:rPr lang="en-US" sz="2800" dirty="0">
                <a:latin typeface="Perpetua" panose="02020502060401020303" pitchFamily="18" charset="0"/>
              </a:rPr>
              <a:t>used once or at predefined points in the project. </a:t>
            </a:r>
          </a:p>
          <a:p>
            <a:pPr lvl="1"/>
            <a:r>
              <a:rPr lang="en-US" sz="2800" dirty="0" smtClean="0">
                <a:latin typeface="Perpetua" panose="02020502060401020303" pitchFamily="18" charset="0"/>
              </a:rPr>
              <a:t>The </a:t>
            </a:r>
            <a:r>
              <a:rPr lang="en-US" sz="2800" dirty="0">
                <a:latin typeface="Perpetua" panose="02020502060401020303" pitchFamily="18" charset="0"/>
              </a:rPr>
              <a:t>processes Develop Project Charter and Close Project or Phase are examples. </a:t>
            </a:r>
            <a:endParaRPr lang="en-US" sz="2800" dirty="0" smtClean="0">
              <a:latin typeface="Perpetua" panose="02020502060401020303" pitchFamily="18" charset="0"/>
            </a:endParaRPr>
          </a:p>
          <a:p>
            <a:pPr marL="0" indent="0">
              <a:buNone/>
            </a:pPr>
            <a:r>
              <a:rPr lang="en-US" sz="2800" dirty="0" smtClean="0">
                <a:latin typeface="Perpetua" panose="02020502060401020303" pitchFamily="18" charset="0"/>
              </a:rPr>
              <a:t>2. Processes </a:t>
            </a:r>
            <a:r>
              <a:rPr lang="en-US" sz="2800" dirty="0">
                <a:latin typeface="Perpetua" panose="02020502060401020303" pitchFamily="18" charset="0"/>
              </a:rPr>
              <a:t>that are performed periodically as </a:t>
            </a:r>
            <a:r>
              <a:rPr lang="en-US" sz="2800" dirty="0" smtClean="0">
                <a:latin typeface="Perpetua" panose="02020502060401020303" pitchFamily="18" charset="0"/>
              </a:rPr>
              <a:t>needed.</a:t>
            </a:r>
          </a:p>
          <a:p>
            <a:pPr lvl="1"/>
            <a:r>
              <a:rPr lang="en-US" sz="2800" dirty="0" smtClean="0">
                <a:latin typeface="Perpetua" panose="02020502060401020303" pitchFamily="18" charset="0"/>
              </a:rPr>
              <a:t>The </a:t>
            </a:r>
            <a:r>
              <a:rPr lang="en-US" sz="2800" dirty="0">
                <a:latin typeface="Perpetua" panose="02020502060401020303" pitchFamily="18" charset="0"/>
              </a:rPr>
              <a:t>process Acquire </a:t>
            </a:r>
            <a:r>
              <a:rPr lang="en-US" sz="2800" dirty="0" smtClean="0">
                <a:latin typeface="Perpetua" panose="02020502060401020303" pitchFamily="18" charset="0"/>
              </a:rPr>
              <a:t>Resources and the </a:t>
            </a:r>
            <a:r>
              <a:rPr lang="en-US" sz="2800" dirty="0">
                <a:latin typeface="Perpetua" panose="02020502060401020303" pitchFamily="18" charset="0"/>
              </a:rPr>
              <a:t>process Conduct </a:t>
            </a:r>
            <a:r>
              <a:rPr lang="en-US" sz="2800" dirty="0" smtClean="0">
                <a:latin typeface="Perpetua" panose="02020502060401020303" pitchFamily="18" charset="0"/>
              </a:rPr>
              <a:t>Procurements.</a:t>
            </a:r>
          </a:p>
          <a:p>
            <a:pPr marL="0" indent="0">
              <a:buNone/>
            </a:pPr>
            <a:r>
              <a:rPr lang="en-US" sz="2800" dirty="0" smtClean="0">
                <a:latin typeface="Perpetua" panose="02020502060401020303" pitchFamily="18" charset="0"/>
              </a:rPr>
              <a:t>3. Processes that are performed continuously throughout the project.</a:t>
            </a:r>
          </a:p>
          <a:p>
            <a:pPr lvl="1"/>
            <a:r>
              <a:rPr lang="en-US" sz="2800" dirty="0" smtClean="0">
                <a:latin typeface="Perpetua" panose="02020502060401020303" pitchFamily="18" charset="0"/>
              </a:rPr>
              <a:t>The </a:t>
            </a:r>
            <a:r>
              <a:rPr lang="en-US" sz="2800" dirty="0">
                <a:latin typeface="Perpetua" panose="02020502060401020303" pitchFamily="18" charset="0"/>
              </a:rPr>
              <a:t>process Define </a:t>
            </a:r>
            <a:r>
              <a:rPr lang="en-US" sz="2800" dirty="0" smtClean="0">
                <a:latin typeface="Perpetua" panose="02020502060401020303" pitchFamily="18" charset="0"/>
              </a:rPr>
              <a:t>Activities and monitoring </a:t>
            </a:r>
            <a:r>
              <a:rPr lang="en-US" sz="2800" dirty="0">
                <a:latin typeface="Perpetua" panose="02020502060401020303" pitchFamily="18" charset="0"/>
              </a:rPr>
              <a:t>and control </a:t>
            </a:r>
            <a:r>
              <a:rPr lang="en-US" sz="2800" dirty="0" smtClean="0">
                <a:latin typeface="Perpetua" panose="02020502060401020303" pitchFamily="18" charset="0"/>
              </a:rPr>
              <a:t>processes. </a:t>
            </a:r>
            <a:endParaRPr lang="en-US" sz="2800" dirty="0">
              <a:latin typeface="Perpetua" panose="02020502060401020303" pitchFamily="18" charset="0"/>
            </a:endParaRP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Tree>
    <p:extLst>
      <p:ext uri="{BB962C8B-B14F-4D97-AF65-F5344CB8AC3E}">
        <p14:creationId xmlns:p14="http://schemas.microsoft.com/office/powerpoint/2010/main" val="3873704202"/>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9273"/>
          </a:xfrm>
        </p:spPr>
        <p:txBody>
          <a:bodyPr>
            <a:normAutofit fontScale="90000"/>
          </a:bodyPr>
          <a:lstStyle/>
          <a:p>
            <a:r>
              <a:rPr lang="en-US" sz="3600" dirty="0" smtClean="0">
                <a:latin typeface="Perpetua" pitchFamily="18" charset="0"/>
              </a:rPr>
              <a:t>Process </a:t>
            </a:r>
            <a:r>
              <a:rPr lang="en-US" sz="3600" dirty="0">
                <a:latin typeface="Perpetua" pitchFamily="18" charset="0"/>
              </a:rPr>
              <a:t>groups</a:t>
            </a:r>
            <a:endParaRPr lang="en-US" dirty="0"/>
          </a:p>
        </p:txBody>
      </p:sp>
      <p:sp>
        <p:nvSpPr>
          <p:cNvPr id="3" name="Content Placeholder 2"/>
          <p:cNvSpPr>
            <a:spLocks noGrp="1"/>
          </p:cNvSpPr>
          <p:nvPr>
            <p:ph idx="1"/>
          </p:nvPr>
        </p:nvSpPr>
        <p:spPr>
          <a:xfrm>
            <a:off x="457200" y="990600"/>
            <a:ext cx="8382000" cy="5186363"/>
          </a:xfrm>
        </p:spPr>
        <p:txBody>
          <a:bodyPr>
            <a:normAutofit lnSpcReduction="10000"/>
          </a:bodyPr>
          <a:lstStyle/>
          <a:p>
            <a:pPr>
              <a:spcAft>
                <a:spcPts val="600"/>
              </a:spcAft>
            </a:pPr>
            <a:r>
              <a:rPr lang="en-US" sz="2800" dirty="0">
                <a:latin typeface="Perpetua" panose="02020502060401020303" pitchFamily="18" charset="0"/>
              </a:rPr>
              <a:t>Project management is accomplished through the appropriate application and integration of logically grouped project management processes</a:t>
            </a:r>
            <a:r>
              <a:rPr lang="en-US" sz="2800" dirty="0" smtClean="0">
                <a:latin typeface="Perpetua" panose="02020502060401020303" pitchFamily="18" charset="0"/>
              </a:rPr>
              <a:t>.</a:t>
            </a:r>
          </a:p>
          <a:p>
            <a:pPr>
              <a:spcAft>
                <a:spcPts val="600"/>
              </a:spcAft>
            </a:pPr>
            <a:r>
              <a:rPr lang="en-US" sz="2800" dirty="0">
                <a:latin typeface="Perpetua" panose="02020502060401020303" pitchFamily="18" charset="0"/>
              </a:rPr>
              <a:t>A Project Management Process Group is a logical grouping of project management processes to achieve specific project objectives. </a:t>
            </a:r>
            <a:endParaRPr lang="en-US" sz="2800" dirty="0" smtClean="0">
              <a:latin typeface="Perpetua" panose="02020502060401020303" pitchFamily="18" charset="0"/>
            </a:endParaRPr>
          </a:p>
          <a:p>
            <a:pPr>
              <a:spcAft>
                <a:spcPts val="600"/>
              </a:spcAft>
            </a:pPr>
            <a:r>
              <a:rPr lang="en-US" sz="2800" dirty="0" smtClean="0">
                <a:latin typeface="Perpetua" panose="02020502060401020303" pitchFamily="18" charset="0"/>
              </a:rPr>
              <a:t>Process </a:t>
            </a:r>
            <a:r>
              <a:rPr lang="en-US" sz="2800" dirty="0">
                <a:latin typeface="Perpetua" panose="02020502060401020303" pitchFamily="18" charset="0"/>
              </a:rPr>
              <a:t>Groups are independent of project phases.</a:t>
            </a:r>
            <a:endParaRPr lang="en-US" sz="2800" dirty="0" smtClean="0">
              <a:latin typeface="Perpetua" pitchFamily="18" charset="0"/>
            </a:endParaRPr>
          </a:p>
          <a:p>
            <a:pPr>
              <a:spcAft>
                <a:spcPts val="600"/>
              </a:spcAft>
            </a:pPr>
            <a:r>
              <a:rPr lang="en-US" sz="2800" dirty="0" smtClean="0">
                <a:latin typeface="Perpetua" pitchFamily="18" charset="0"/>
              </a:rPr>
              <a:t>There five </a:t>
            </a:r>
            <a:r>
              <a:rPr lang="en-US" sz="2800" dirty="0">
                <a:latin typeface="Perpetua" pitchFamily="18" charset="0"/>
              </a:rPr>
              <a:t>interactive process </a:t>
            </a:r>
            <a:r>
              <a:rPr lang="en-US" sz="2800" dirty="0" smtClean="0">
                <a:latin typeface="Perpetua" pitchFamily="18" charset="0"/>
              </a:rPr>
              <a:t>groups include; </a:t>
            </a:r>
            <a:endParaRPr lang="en-US" sz="2800" dirty="0">
              <a:latin typeface="Perpetua" pitchFamily="18" charset="0"/>
            </a:endParaRPr>
          </a:p>
          <a:p>
            <a:pPr marL="857250" lvl="1" indent="-514350">
              <a:spcBef>
                <a:spcPts val="0"/>
              </a:spcBef>
              <a:buFont typeface="+mj-lt"/>
              <a:buAutoNum type="arabicPeriod"/>
            </a:pPr>
            <a:r>
              <a:rPr lang="en-US" sz="2500" dirty="0">
                <a:latin typeface="Perpetua" pitchFamily="18" charset="0"/>
              </a:rPr>
              <a:t>Initiating Process group</a:t>
            </a:r>
          </a:p>
          <a:p>
            <a:pPr marL="857250" lvl="1" indent="-514350">
              <a:spcBef>
                <a:spcPts val="0"/>
              </a:spcBef>
              <a:buFont typeface="+mj-lt"/>
              <a:buAutoNum type="arabicPeriod"/>
            </a:pPr>
            <a:r>
              <a:rPr lang="en-US" sz="2500" dirty="0">
                <a:latin typeface="Perpetua" pitchFamily="18" charset="0"/>
              </a:rPr>
              <a:t>Planning Process group</a:t>
            </a:r>
          </a:p>
          <a:p>
            <a:pPr marL="857250" lvl="1" indent="-514350">
              <a:spcBef>
                <a:spcPts val="0"/>
              </a:spcBef>
              <a:buFont typeface="+mj-lt"/>
              <a:buAutoNum type="arabicPeriod"/>
            </a:pPr>
            <a:r>
              <a:rPr lang="en-US" sz="2500" dirty="0">
                <a:latin typeface="Perpetua" pitchFamily="18" charset="0"/>
              </a:rPr>
              <a:t>Executing Process group</a:t>
            </a:r>
          </a:p>
          <a:p>
            <a:pPr marL="857250" lvl="1" indent="-514350">
              <a:spcBef>
                <a:spcPts val="0"/>
              </a:spcBef>
              <a:buFont typeface="+mj-lt"/>
              <a:buAutoNum type="arabicPeriod"/>
            </a:pPr>
            <a:r>
              <a:rPr lang="en-US" sz="2500" dirty="0">
                <a:latin typeface="Perpetua" pitchFamily="18" charset="0"/>
              </a:rPr>
              <a:t>Monitoring and controlling Process group</a:t>
            </a:r>
          </a:p>
          <a:p>
            <a:pPr marL="857250" lvl="1" indent="-514350">
              <a:spcBef>
                <a:spcPts val="0"/>
              </a:spcBef>
              <a:buFont typeface="+mj-lt"/>
              <a:buAutoNum type="arabicPeriod"/>
            </a:pPr>
            <a:r>
              <a:rPr lang="en-US" sz="2500" dirty="0">
                <a:latin typeface="Perpetua" pitchFamily="18" charset="0"/>
              </a:rPr>
              <a:t>Closing Process group</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24</a:t>
            </a:fld>
            <a:endParaRPr lang="en-US"/>
          </a:p>
        </p:txBody>
      </p:sp>
    </p:spTree>
    <p:extLst>
      <p:ext uri="{BB962C8B-B14F-4D97-AF65-F5344CB8AC3E}">
        <p14:creationId xmlns:p14="http://schemas.microsoft.com/office/powerpoint/2010/main" val="1597732904"/>
      </p:ext>
    </p:extLst>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55686"/>
          </a:xfrm>
        </p:spPr>
        <p:txBody>
          <a:bodyPr/>
          <a:lstStyle/>
          <a:p>
            <a:r>
              <a:rPr lang="en-US" dirty="0">
                <a:latin typeface="Perpetua" panose="02020502060401020303" pitchFamily="18" charset="0"/>
              </a:rPr>
              <a:t>Initiating process </a:t>
            </a:r>
            <a:r>
              <a:rPr lang="en-US" dirty="0" smtClean="0">
                <a:latin typeface="Perpetua" panose="02020502060401020303" pitchFamily="18" charset="0"/>
              </a:rPr>
              <a:t>groups</a:t>
            </a:r>
            <a:endParaRPr lang="en-US" dirty="0">
              <a:latin typeface="Perpetua" panose="02020502060401020303" pitchFamily="18" charset="0"/>
            </a:endParaRPr>
          </a:p>
        </p:txBody>
      </p:sp>
      <p:sp>
        <p:nvSpPr>
          <p:cNvPr id="3" name="Content Placeholder 2"/>
          <p:cNvSpPr>
            <a:spLocks noGrp="1"/>
          </p:cNvSpPr>
          <p:nvPr>
            <p:ph idx="1"/>
          </p:nvPr>
        </p:nvSpPr>
        <p:spPr>
          <a:xfrm>
            <a:off x="628650" y="1600200"/>
            <a:ext cx="8058150" cy="4576763"/>
          </a:xfrm>
        </p:spPr>
        <p:txBody>
          <a:bodyPr>
            <a:normAutofit fontScale="92500" lnSpcReduction="20000"/>
          </a:bodyPr>
          <a:lstStyle/>
          <a:p>
            <a:pPr algn="just">
              <a:spcBef>
                <a:spcPts val="1200"/>
              </a:spcBef>
              <a:spcAft>
                <a:spcPts val="1200"/>
              </a:spcAft>
            </a:pPr>
            <a:r>
              <a:rPr lang="en-US" sz="3600" dirty="0" smtClean="0">
                <a:latin typeface="Perpetua" panose="02020502060401020303" pitchFamily="18" charset="0"/>
              </a:rPr>
              <a:t>Those </a:t>
            </a:r>
            <a:r>
              <a:rPr lang="en-US" sz="3600" dirty="0">
                <a:latin typeface="Perpetua" panose="02020502060401020303" pitchFamily="18" charset="0"/>
              </a:rPr>
              <a:t>processes performed to define a new project or a new phase of an existing project by obtaining authorization to start the project or </a:t>
            </a:r>
            <a:r>
              <a:rPr lang="en-US" sz="3600" dirty="0" smtClean="0">
                <a:latin typeface="Perpetua" panose="02020502060401020303" pitchFamily="18" charset="0"/>
              </a:rPr>
              <a:t>phase.</a:t>
            </a:r>
          </a:p>
          <a:p>
            <a:pPr>
              <a:spcBef>
                <a:spcPts val="1200"/>
              </a:spcBef>
              <a:spcAft>
                <a:spcPts val="1200"/>
              </a:spcAft>
            </a:pPr>
            <a:r>
              <a:rPr lang="en-US" sz="3600" dirty="0">
                <a:latin typeface="Perpetua" pitchFamily="18" charset="0"/>
              </a:rPr>
              <a:t>Defines and authorizes  the project phase or project</a:t>
            </a:r>
            <a:r>
              <a:rPr lang="en-US" sz="3600" dirty="0" smtClean="0">
                <a:latin typeface="Perpetua" pitchFamily="18" charset="0"/>
              </a:rPr>
              <a:t>.</a:t>
            </a:r>
            <a:endParaRPr lang="en-US" sz="3600" dirty="0">
              <a:latin typeface="Perpetua" pitchFamily="18" charset="0"/>
            </a:endParaRPr>
          </a:p>
          <a:p>
            <a:pPr>
              <a:spcBef>
                <a:spcPts val="1200"/>
              </a:spcBef>
              <a:spcAft>
                <a:spcPts val="1200"/>
              </a:spcAft>
            </a:pPr>
            <a:r>
              <a:rPr lang="en-US" sz="3600" dirty="0">
                <a:latin typeface="Perpetua" pitchFamily="18" charset="0"/>
              </a:rPr>
              <a:t>The Outputs of this process are: </a:t>
            </a:r>
          </a:p>
          <a:p>
            <a:pPr marL="1097280" lvl="2" indent="-457200">
              <a:spcBef>
                <a:spcPts val="1200"/>
              </a:spcBef>
            </a:pPr>
            <a:r>
              <a:rPr lang="en-US" sz="3200" dirty="0">
                <a:latin typeface="Perpetua" pitchFamily="18" charset="0"/>
              </a:rPr>
              <a:t>A project Charter</a:t>
            </a:r>
          </a:p>
          <a:p>
            <a:pPr marL="1097280" lvl="2" indent="-457200">
              <a:spcBef>
                <a:spcPts val="1200"/>
              </a:spcBef>
            </a:pPr>
            <a:r>
              <a:rPr lang="en-US" sz="3200" dirty="0">
                <a:latin typeface="Perpetua" pitchFamily="18" charset="0"/>
              </a:rPr>
              <a:t>Preliminary Scope Statement</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25</a:t>
            </a:fld>
            <a:endParaRPr lang="en-US"/>
          </a:p>
        </p:txBody>
      </p:sp>
    </p:spTree>
    <p:extLst>
      <p:ext uri="{BB962C8B-B14F-4D97-AF65-F5344CB8AC3E}">
        <p14:creationId xmlns:p14="http://schemas.microsoft.com/office/powerpoint/2010/main" val="3006316976"/>
      </p:ext>
    </p:extLst>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a:bodyPr>
          <a:lstStyle/>
          <a:p>
            <a:r>
              <a:rPr lang="en-US" dirty="0"/>
              <a:t>Planning Process Groups</a:t>
            </a:r>
          </a:p>
        </p:txBody>
      </p:sp>
      <p:sp>
        <p:nvSpPr>
          <p:cNvPr id="3" name="Content Placeholder 2"/>
          <p:cNvSpPr>
            <a:spLocks noGrp="1"/>
          </p:cNvSpPr>
          <p:nvPr>
            <p:ph idx="1"/>
          </p:nvPr>
        </p:nvSpPr>
        <p:spPr>
          <a:xfrm>
            <a:off x="381000" y="1447800"/>
            <a:ext cx="8305800" cy="4876800"/>
          </a:xfrm>
        </p:spPr>
        <p:txBody>
          <a:bodyPr>
            <a:normAutofit/>
          </a:bodyPr>
          <a:lstStyle/>
          <a:p>
            <a:pPr algn="just">
              <a:spcBef>
                <a:spcPts val="600"/>
              </a:spcBef>
            </a:pPr>
            <a:r>
              <a:rPr lang="en-US" sz="2800" dirty="0" smtClean="0">
                <a:latin typeface="Perpetua" panose="02020502060401020303" pitchFamily="18" charset="0"/>
              </a:rPr>
              <a:t>Those </a:t>
            </a:r>
            <a:r>
              <a:rPr lang="en-US" sz="2800" dirty="0">
                <a:latin typeface="Perpetua" panose="02020502060401020303" pitchFamily="18" charset="0"/>
              </a:rPr>
              <a:t>processes required to establish the scope of the project, refine the objectives, and define the course of action required to attain the objectives that the project was undertaken to achieve</a:t>
            </a:r>
          </a:p>
          <a:p>
            <a:pPr>
              <a:spcBef>
                <a:spcPts val="600"/>
              </a:spcBef>
            </a:pPr>
            <a:r>
              <a:rPr lang="en-US" sz="2800" dirty="0">
                <a:latin typeface="Perpetua" panose="02020502060401020303" pitchFamily="18" charset="0"/>
              </a:rPr>
              <a:t>The output of this process are</a:t>
            </a:r>
            <a:r>
              <a:rPr lang="en-US" sz="2400" dirty="0">
                <a:latin typeface="Perpetua" pitchFamily="18" charset="0"/>
              </a:rPr>
              <a:t>:</a:t>
            </a:r>
          </a:p>
          <a:p>
            <a:pPr lvl="1">
              <a:spcBef>
                <a:spcPts val="600"/>
              </a:spcBef>
            </a:pPr>
            <a:r>
              <a:rPr lang="en-US" sz="2400" dirty="0">
                <a:latin typeface="Perpetua" pitchFamily="18" charset="0"/>
              </a:rPr>
              <a:t>Project Management Plan</a:t>
            </a:r>
          </a:p>
          <a:p>
            <a:pPr lvl="1">
              <a:spcBef>
                <a:spcPts val="600"/>
              </a:spcBef>
            </a:pPr>
            <a:r>
              <a:rPr lang="en-US" sz="2400" dirty="0">
                <a:latin typeface="Perpetua" pitchFamily="18" charset="0"/>
              </a:rPr>
              <a:t>Project Scope Management Plan</a:t>
            </a:r>
          </a:p>
          <a:p>
            <a:pPr lvl="1">
              <a:spcBef>
                <a:spcPts val="600"/>
              </a:spcBef>
            </a:pPr>
            <a:r>
              <a:rPr lang="en-US" sz="2400" dirty="0">
                <a:latin typeface="Perpetua" pitchFamily="18" charset="0"/>
              </a:rPr>
              <a:t>Project Scope statement</a:t>
            </a:r>
          </a:p>
          <a:p>
            <a:pPr lvl="1">
              <a:spcBef>
                <a:spcPts val="600"/>
              </a:spcBef>
            </a:pPr>
            <a:r>
              <a:rPr lang="en-US" sz="2400" dirty="0">
                <a:latin typeface="Perpetua" pitchFamily="18" charset="0"/>
              </a:rPr>
              <a:t>Project Schedule</a:t>
            </a:r>
          </a:p>
          <a:p>
            <a:pPr lvl="1">
              <a:spcBef>
                <a:spcPts val="600"/>
              </a:spcBef>
            </a:pPr>
            <a:r>
              <a:rPr lang="en-US" sz="2400" dirty="0">
                <a:latin typeface="Perpetua" pitchFamily="18" charset="0"/>
              </a:rPr>
              <a:t>Project risk Management Plan</a:t>
            </a:r>
          </a:p>
          <a:p>
            <a:pPr lvl="1">
              <a:spcBef>
                <a:spcPts val="600"/>
              </a:spcBef>
            </a:pPr>
            <a:r>
              <a:rPr lang="en-US" sz="2400" dirty="0">
                <a:latin typeface="Perpetua" pitchFamily="18" charset="0"/>
              </a:rPr>
              <a:t>Project Procurement Plans</a:t>
            </a:r>
          </a:p>
          <a:p>
            <a:endParaRPr lang="en-US" dirty="0"/>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26</a:t>
            </a:fld>
            <a:endParaRPr lang="en-US"/>
          </a:p>
        </p:txBody>
      </p:sp>
    </p:spTree>
    <p:extLst>
      <p:ext uri="{BB962C8B-B14F-4D97-AF65-F5344CB8AC3E}">
        <p14:creationId xmlns:p14="http://schemas.microsoft.com/office/powerpoint/2010/main" val="2549569091"/>
      </p:ext>
    </p:extLst>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Executing Process Groups</a:t>
            </a:r>
          </a:p>
        </p:txBody>
      </p:sp>
      <p:sp>
        <p:nvSpPr>
          <p:cNvPr id="3" name="Content Placeholder 2"/>
          <p:cNvSpPr>
            <a:spLocks noGrp="1"/>
          </p:cNvSpPr>
          <p:nvPr>
            <p:ph idx="1"/>
          </p:nvPr>
        </p:nvSpPr>
        <p:spPr>
          <a:xfrm>
            <a:off x="304800" y="1600200"/>
            <a:ext cx="8382000" cy="4724400"/>
          </a:xfrm>
        </p:spPr>
        <p:txBody>
          <a:bodyPr/>
          <a:lstStyle/>
          <a:p>
            <a:pPr algn="just">
              <a:spcBef>
                <a:spcPts val="1200"/>
              </a:spcBef>
              <a:spcAft>
                <a:spcPts val="600"/>
              </a:spcAft>
            </a:pPr>
            <a:r>
              <a:rPr lang="en-US" sz="3200" dirty="0">
                <a:latin typeface="Perpetua" panose="02020502060401020303" pitchFamily="18" charset="0"/>
              </a:rPr>
              <a:t>Those processes performed to complete the work defined in the project management plan to satisfy the project requirements.</a:t>
            </a:r>
            <a:endParaRPr lang="en-US" sz="3200" dirty="0" smtClean="0">
              <a:latin typeface="Perpetua" pitchFamily="18" charset="0"/>
            </a:endParaRPr>
          </a:p>
          <a:p>
            <a:pPr algn="just">
              <a:spcBef>
                <a:spcPts val="1200"/>
              </a:spcBef>
              <a:spcAft>
                <a:spcPts val="600"/>
              </a:spcAft>
            </a:pPr>
            <a:r>
              <a:rPr lang="en-US" sz="3200" dirty="0" smtClean="0">
                <a:latin typeface="Perpetua" pitchFamily="18" charset="0"/>
              </a:rPr>
              <a:t>Integrates </a:t>
            </a:r>
            <a:r>
              <a:rPr lang="en-US" sz="3200" dirty="0">
                <a:latin typeface="Perpetua" pitchFamily="18" charset="0"/>
              </a:rPr>
              <a:t>people and other resources to carry out the PMP for the project.</a:t>
            </a:r>
          </a:p>
          <a:p>
            <a:pPr>
              <a:spcBef>
                <a:spcPts val="1200"/>
              </a:spcBef>
              <a:spcAft>
                <a:spcPts val="600"/>
              </a:spcAft>
            </a:pPr>
            <a:r>
              <a:rPr lang="en-US" sz="3200" dirty="0">
                <a:latin typeface="Perpetua" pitchFamily="18" charset="0"/>
              </a:rPr>
              <a:t>The output of this process are:</a:t>
            </a:r>
          </a:p>
          <a:p>
            <a:pPr lvl="1"/>
            <a:r>
              <a:rPr lang="en-US" sz="2800" dirty="0">
                <a:latin typeface="Perpetua" pitchFamily="18" charset="0"/>
              </a:rPr>
              <a:t>Deliverables</a:t>
            </a:r>
          </a:p>
          <a:p>
            <a:pPr lvl="1"/>
            <a:r>
              <a:rPr lang="en-US" sz="2800" dirty="0">
                <a:latin typeface="Perpetua" pitchFamily="18" charset="0"/>
              </a:rPr>
              <a:t>Requested changes</a:t>
            </a:r>
          </a:p>
          <a:p>
            <a:pPr marL="0" indent="0">
              <a:buNone/>
            </a:pPr>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27</a:t>
            </a:fld>
            <a:endParaRPr lang="en-US"/>
          </a:p>
        </p:txBody>
      </p:sp>
    </p:spTree>
    <p:extLst>
      <p:ext uri="{BB962C8B-B14F-4D97-AF65-F5344CB8AC3E}">
        <p14:creationId xmlns:p14="http://schemas.microsoft.com/office/powerpoint/2010/main" val="4244343360"/>
      </p:ext>
    </p:extLst>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Autofit/>
          </a:bodyPr>
          <a:lstStyle/>
          <a:p>
            <a:r>
              <a:rPr lang="en-US" sz="3600" dirty="0"/>
              <a:t>Monitoring and controlling Process Groups</a:t>
            </a:r>
          </a:p>
        </p:txBody>
      </p:sp>
      <p:sp>
        <p:nvSpPr>
          <p:cNvPr id="3" name="Content Placeholder 2"/>
          <p:cNvSpPr>
            <a:spLocks noGrp="1"/>
          </p:cNvSpPr>
          <p:nvPr>
            <p:ph idx="1"/>
          </p:nvPr>
        </p:nvSpPr>
        <p:spPr>
          <a:xfrm>
            <a:off x="228600" y="1524000"/>
            <a:ext cx="8686800" cy="4800600"/>
          </a:xfrm>
        </p:spPr>
        <p:txBody>
          <a:bodyPr>
            <a:normAutofit fontScale="77500" lnSpcReduction="20000"/>
          </a:bodyPr>
          <a:lstStyle/>
          <a:p>
            <a:pPr algn="just">
              <a:spcBef>
                <a:spcPts val="1200"/>
              </a:spcBef>
            </a:pPr>
            <a:r>
              <a:rPr lang="en-US" sz="4000" dirty="0">
                <a:latin typeface="Perpetua" panose="02020502060401020303" pitchFamily="18" charset="0"/>
              </a:rPr>
              <a:t>Those processes required </a:t>
            </a:r>
            <a:r>
              <a:rPr lang="en-US" sz="4000" dirty="0" smtClean="0">
                <a:latin typeface="Perpetua" panose="02020502060401020303" pitchFamily="18" charset="0"/>
              </a:rPr>
              <a:t>to;</a:t>
            </a:r>
          </a:p>
          <a:p>
            <a:pPr lvl="1" algn="just">
              <a:spcBef>
                <a:spcPts val="600"/>
              </a:spcBef>
              <a:spcAft>
                <a:spcPts val="600"/>
              </a:spcAft>
            </a:pPr>
            <a:r>
              <a:rPr lang="en-US" sz="3600" dirty="0" smtClean="0">
                <a:latin typeface="Perpetua" panose="02020502060401020303" pitchFamily="18" charset="0"/>
              </a:rPr>
              <a:t>track</a:t>
            </a:r>
            <a:r>
              <a:rPr lang="en-US" sz="3600" dirty="0">
                <a:latin typeface="Perpetua" panose="02020502060401020303" pitchFamily="18" charset="0"/>
              </a:rPr>
              <a:t>, review, and regulate the progress and performance of the project; </a:t>
            </a:r>
            <a:endParaRPr lang="en-US" sz="3600" dirty="0" smtClean="0">
              <a:latin typeface="Perpetua" panose="02020502060401020303" pitchFamily="18" charset="0"/>
            </a:endParaRPr>
          </a:p>
          <a:p>
            <a:pPr lvl="1" algn="just">
              <a:spcBef>
                <a:spcPts val="600"/>
              </a:spcBef>
              <a:spcAft>
                <a:spcPts val="600"/>
              </a:spcAft>
            </a:pPr>
            <a:r>
              <a:rPr lang="en-US" sz="3600" dirty="0" smtClean="0">
                <a:latin typeface="Perpetua" panose="02020502060401020303" pitchFamily="18" charset="0"/>
              </a:rPr>
              <a:t>identify </a:t>
            </a:r>
            <a:r>
              <a:rPr lang="en-US" sz="3600" dirty="0">
                <a:latin typeface="Perpetua" panose="02020502060401020303" pitchFamily="18" charset="0"/>
              </a:rPr>
              <a:t>any areas in which changes to the plan are required; </a:t>
            </a:r>
            <a:endParaRPr lang="en-US" sz="3600" dirty="0" smtClean="0">
              <a:latin typeface="Perpetua" panose="02020502060401020303" pitchFamily="18" charset="0"/>
            </a:endParaRPr>
          </a:p>
          <a:p>
            <a:pPr lvl="1" algn="just">
              <a:spcBef>
                <a:spcPts val="0"/>
              </a:spcBef>
            </a:pPr>
            <a:r>
              <a:rPr lang="en-US" sz="3600" dirty="0" smtClean="0">
                <a:latin typeface="Perpetua" panose="02020502060401020303" pitchFamily="18" charset="0"/>
              </a:rPr>
              <a:t>initiate </a:t>
            </a:r>
            <a:r>
              <a:rPr lang="en-US" sz="3600" dirty="0">
                <a:latin typeface="Perpetua" panose="02020502060401020303" pitchFamily="18" charset="0"/>
              </a:rPr>
              <a:t>the </a:t>
            </a:r>
            <a:r>
              <a:rPr lang="en-US" sz="3600" dirty="0" smtClean="0">
                <a:latin typeface="Perpetua" panose="02020502060401020303" pitchFamily="18" charset="0"/>
              </a:rPr>
              <a:t>corresponding </a:t>
            </a:r>
            <a:r>
              <a:rPr lang="en-US" sz="3600" dirty="0">
                <a:latin typeface="Perpetua" panose="02020502060401020303" pitchFamily="18" charset="0"/>
              </a:rPr>
              <a:t>changes</a:t>
            </a:r>
            <a:endParaRPr lang="en-US" sz="3600" dirty="0" smtClean="0">
              <a:latin typeface="Perpetua" pitchFamily="18" charset="0"/>
            </a:endParaRPr>
          </a:p>
          <a:p>
            <a:pPr algn="just">
              <a:spcBef>
                <a:spcPts val="1200"/>
              </a:spcBef>
              <a:spcAft>
                <a:spcPts val="1200"/>
              </a:spcAft>
            </a:pPr>
            <a:r>
              <a:rPr lang="en-US" sz="4000" dirty="0" smtClean="0">
                <a:latin typeface="Perpetua" pitchFamily="18" charset="0"/>
              </a:rPr>
              <a:t>Regularly monitors and measures the progress to identify variances from the PMP so that corrective actions can be taken where necessary to meet the project objectives.</a:t>
            </a:r>
          </a:p>
          <a:p>
            <a:pPr>
              <a:spcBef>
                <a:spcPts val="600"/>
              </a:spcBef>
            </a:pPr>
            <a:r>
              <a:rPr lang="en-US" sz="4000" dirty="0">
                <a:latin typeface="Perpetua" pitchFamily="18" charset="0"/>
              </a:rPr>
              <a:t>The output of this process are:</a:t>
            </a:r>
          </a:p>
          <a:p>
            <a:pPr marL="982980" lvl="2" indent="-342900">
              <a:spcBef>
                <a:spcPts val="600"/>
              </a:spcBef>
            </a:pPr>
            <a:r>
              <a:rPr lang="en-US" sz="3200" dirty="0">
                <a:latin typeface="Perpetua" pitchFamily="18" charset="0"/>
              </a:rPr>
              <a:t>Recommended corrective </a:t>
            </a:r>
            <a:r>
              <a:rPr lang="en-US" sz="3200" dirty="0" smtClean="0">
                <a:latin typeface="Perpetua" pitchFamily="18" charset="0"/>
              </a:rPr>
              <a:t>actions.</a:t>
            </a:r>
            <a:endParaRPr lang="en-US" sz="3200" dirty="0">
              <a:latin typeface="Perpetua" pitchFamily="18" charset="0"/>
            </a:endParaRPr>
          </a:p>
          <a:p>
            <a:pPr marL="982980" lvl="2" indent="-342900">
              <a:spcBef>
                <a:spcPts val="600"/>
              </a:spcBef>
            </a:pPr>
            <a:r>
              <a:rPr lang="en-US" sz="3200" dirty="0">
                <a:latin typeface="Perpetua" pitchFamily="18" charset="0"/>
              </a:rPr>
              <a:t>Requested </a:t>
            </a:r>
            <a:r>
              <a:rPr lang="en-US" sz="3200" dirty="0" smtClean="0">
                <a:latin typeface="Perpetua" pitchFamily="18" charset="0"/>
              </a:rPr>
              <a:t>changes.</a:t>
            </a:r>
            <a:endParaRPr lang="en-US" sz="3200" dirty="0">
              <a:latin typeface="Perpetua" pitchFamily="18" charset="0"/>
            </a:endParaRPr>
          </a:p>
          <a:p>
            <a:pPr marL="0" indent="0">
              <a:buNone/>
            </a:pPr>
            <a:endParaRPr lang="en-US" i="1" dirty="0"/>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28</a:t>
            </a:fld>
            <a:endParaRPr lang="en-US"/>
          </a:p>
        </p:txBody>
      </p:sp>
    </p:spTree>
    <p:extLst>
      <p:ext uri="{BB962C8B-B14F-4D97-AF65-F5344CB8AC3E}">
        <p14:creationId xmlns:p14="http://schemas.microsoft.com/office/powerpoint/2010/main" val="4230478868"/>
      </p:ext>
    </p:extLst>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 Process Groups</a:t>
            </a:r>
          </a:p>
        </p:txBody>
      </p:sp>
      <p:sp>
        <p:nvSpPr>
          <p:cNvPr id="3" name="Content Placeholder 2"/>
          <p:cNvSpPr>
            <a:spLocks noGrp="1"/>
          </p:cNvSpPr>
          <p:nvPr>
            <p:ph idx="1"/>
          </p:nvPr>
        </p:nvSpPr>
        <p:spPr>
          <a:xfrm>
            <a:off x="533400" y="1600200"/>
            <a:ext cx="7981950" cy="4576763"/>
          </a:xfrm>
        </p:spPr>
        <p:txBody>
          <a:bodyPr>
            <a:normAutofit fontScale="92500" lnSpcReduction="10000"/>
          </a:bodyPr>
          <a:lstStyle/>
          <a:p>
            <a:pPr algn="just"/>
            <a:r>
              <a:rPr lang="en-US" sz="3200" dirty="0">
                <a:latin typeface="Perpetua" panose="02020502060401020303" pitchFamily="18" charset="0"/>
              </a:rPr>
              <a:t>Those processes performed to formally complete or close the project, phase, or contract.</a:t>
            </a:r>
            <a:endParaRPr lang="en-US" sz="3200" dirty="0" smtClean="0">
              <a:latin typeface="Perpetua" pitchFamily="18" charset="0"/>
            </a:endParaRPr>
          </a:p>
          <a:p>
            <a:pPr algn="just"/>
            <a:r>
              <a:rPr lang="en-US" sz="3200" dirty="0" smtClean="0">
                <a:latin typeface="Perpetua" pitchFamily="18" charset="0"/>
              </a:rPr>
              <a:t>Formalizes </a:t>
            </a:r>
            <a:r>
              <a:rPr lang="en-US" sz="3200" dirty="0">
                <a:latin typeface="Perpetua" pitchFamily="18" charset="0"/>
              </a:rPr>
              <a:t>the acceptance of the product, service or results and brings the project or project phase to an orderly end.</a:t>
            </a:r>
          </a:p>
          <a:p>
            <a:pPr algn="just"/>
            <a:r>
              <a:rPr lang="en-US" sz="3200" dirty="0">
                <a:latin typeface="Perpetua" pitchFamily="18" charset="0"/>
              </a:rPr>
              <a:t>The output of this process are:</a:t>
            </a:r>
          </a:p>
          <a:p>
            <a:pPr marL="982980" lvl="2" indent="-342900"/>
            <a:r>
              <a:rPr lang="en-US" sz="2800" dirty="0">
                <a:latin typeface="Perpetua" pitchFamily="18" charset="0"/>
              </a:rPr>
              <a:t>Administrative closure procedures</a:t>
            </a:r>
          </a:p>
          <a:p>
            <a:pPr marL="982980" lvl="2" indent="-342900"/>
            <a:r>
              <a:rPr lang="en-US" sz="2800" dirty="0">
                <a:latin typeface="Perpetua" pitchFamily="18" charset="0"/>
              </a:rPr>
              <a:t>Contract closure</a:t>
            </a:r>
          </a:p>
          <a:p>
            <a:pPr marL="982980" lvl="2" indent="-342900"/>
            <a:r>
              <a:rPr lang="en-US" sz="2800" dirty="0">
                <a:latin typeface="Perpetua" pitchFamily="18" charset="0"/>
              </a:rPr>
              <a:t>Final product, service, or result.</a:t>
            </a:r>
          </a:p>
          <a:p>
            <a:pPr marL="982980" lvl="2" indent="-342900"/>
            <a:r>
              <a:rPr lang="en-US" sz="2800" dirty="0">
                <a:latin typeface="Perpetua" pitchFamily="18" charset="0"/>
              </a:rPr>
              <a:t>Organizational process Assets updates</a:t>
            </a:r>
          </a:p>
          <a:p>
            <a:pPr marL="982980" lvl="2" indent="-342900"/>
            <a:r>
              <a:rPr lang="en-US" sz="2800" dirty="0">
                <a:latin typeface="Perpetua" pitchFamily="18" charset="0"/>
              </a:rPr>
              <a:t>A project History /closure report</a:t>
            </a:r>
            <a:endParaRPr lang="en-US" sz="2800" dirty="0"/>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29</a:t>
            </a:fld>
            <a:endParaRPr lang="en-US"/>
          </a:p>
        </p:txBody>
      </p:sp>
    </p:spTree>
    <p:extLst>
      <p:ext uri="{BB962C8B-B14F-4D97-AF65-F5344CB8AC3E}">
        <p14:creationId xmlns:p14="http://schemas.microsoft.com/office/powerpoint/2010/main" val="2002157929"/>
      </p:ext>
    </p:extLst>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latin typeface="Perpetua" panose="02020502060401020303" pitchFamily="18" charset="0"/>
              </a:rPr>
              <a:t>Introduction</a:t>
            </a:r>
            <a:endParaRPr lang="en-US" dirty="0">
              <a:latin typeface="Perpetua" panose="02020502060401020303" pitchFamily="18" charset="0"/>
            </a:endParaRPr>
          </a:p>
        </p:txBody>
      </p:sp>
      <p:sp>
        <p:nvSpPr>
          <p:cNvPr id="3" name="Content Placeholder 2"/>
          <p:cNvSpPr>
            <a:spLocks noGrp="1"/>
          </p:cNvSpPr>
          <p:nvPr>
            <p:ph idx="1"/>
          </p:nvPr>
        </p:nvSpPr>
        <p:spPr>
          <a:xfrm>
            <a:off x="304800" y="1491241"/>
            <a:ext cx="8534400" cy="4648200"/>
          </a:xfrm>
        </p:spPr>
        <p:txBody>
          <a:bodyPr>
            <a:noAutofit/>
          </a:bodyPr>
          <a:lstStyle/>
          <a:p>
            <a:r>
              <a:rPr lang="en-US" sz="2800" dirty="0">
                <a:latin typeface="Perpetua" panose="02020502060401020303" pitchFamily="18" charset="0"/>
              </a:rPr>
              <a:t>A </a:t>
            </a:r>
            <a:r>
              <a:rPr lang="en-US" sz="2800" b="1" dirty="0">
                <a:latin typeface="Perpetua" panose="02020502060401020303" pitchFamily="18" charset="0"/>
              </a:rPr>
              <a:t>project life cycle </a:t>
            </a:r>
            <a:r>
              <a:rPr lang="en-US" sz="2800" dirty="0">
                <a:latin typeface="Perpetua" panose="02020502060401020303" pitchFamily="18" charset="0"/>
              </a:rPr>
              <a:t>is the series of phases that a project passes through from its start to its completion. </a:t>
            </a:r>
          </a:p>
          <a:p>
            <a:r>
              <a:rPr lang="en-US" sz="2800" dirty="0">
                <a:latin typeface="Perpetua" panose="02020502060401020303" pitchFamily="18" charset="0"/>
              </a:rPr>
              <a:t>It provides the basic framework for managing the project. </a:t>
            </a:r>
            <a:endParaRPr lang="en-US" sz="2800" dirty="0" smtClean="0">
              <a:latin typeface="Perpetua" panose="02020502060401020303" pitchFamily="18" charset="0"/>
            </a:endParaRPr>
          </a:p>
          <a:p>
            <a:pPr lvl="1"/>
            <a:r>
              <a:rPr lang="en-US" sz="2500" dirty="0" smtClean="0">
                <a:latin typeface="Perpetua" panose="02020502060401020303" pitchFamily="18" charset="0"/>
              </a:rPr>
              <a:t>The </a:t>
            </a:r>
            <a:r>
              <a:rPr lang="en-US" sz="2500" dirty="0">
                <a:latin typeface="Perpetua" panose="02020502060401020303" pitchFamily="18" charset="0"/>
              </a:rPr>
              <a:t>phases may be sequential, iterative, or overlapping. </a:t>
            </a:r>
          </a:p>
          <a:p>
            <a:pPr lvl="1"/>
            <a:r>
              <a:rPr lang="en-US" sz="2500" dirty="0">
                <a:latin typeface="Perpetua" panose="02020502060401020303" pitchFamily="18" charset="0"/>
              </a:rPr>
              <a:t>Project life cycles can be predictive or adaptive. </a:t>
            </a:r>
          </a:p>
          <a:p>
            <a:r>
              <a:rPr lang="en-US" sz="2800" dirty="0">
                <a:latin typeface="Perpetua" panose="02020502060401020303" pitchFamily="18" charset="0"/>
              </a:rPr>
              <a:t>Within a project life cycle, there are generally one or more phases that are associated with the development of the product, service, or result. </a:t>
            </a:r>
          </a:p>
          <a:p>
            <a:pPr lvl="1"/>
            <a:r>
              <a:rPr lang="en-US" sz="2800" dirty="0">
                <a:latin typeface="Perpetua" panose="02020502060401020303" pitchFamily="18" charset="0"/>
              </a:rPr>
              <a:t>These are called a development life cycle. </a:t>
            </a:r>
          </a:p>
          <a:p>
            <a:r>
              <a:rPr lang="en-US" sz="2800" dirty="0">
                <a:latin typeface="Perpetua" panose="02020502060401020303" pitchFamily="18" charset="0"/>
              </a:rPr>
              <a:t>Development life cycles can </a:t>
            </a:r>
            <a:r>
              <a:rPr lang="en-US" sz="2800" dirty="0" err="1" smtClean="0">
                <a:latin typeface="Perpetua" panose="02020502060401020303" pitchFamily="18" charset="0"/>
              </a:rPr>
              <a:t>be;Predictive</a:t>
            </a:r>
            <a:r>
              <a:rPr lang="en-US" sz="2800" dirty="0" smtClean="0">
                <a:latin typeface="Perpetua" panose="02020502060401020303" pitchFamily="18" charset="0"/>
              </a:rPr>
              <a:t>, Iterative, Incremental, Adaptive</a:t>
            </a:r>
            <a:r>
              <a:rPr lang="en-US" sz="2800" dirty="0">
                <a:latin typeface="Perpetua" panose="02020502060401020303" pitchFamily="18" charset="0"/>
              </a:rPr>
              <a:t>, or </a:t>
            </a:r>
            <a:r>
              <a:rPr lang="en-US" sz="2800" dirty="0" smtClean="0">
                <a:latin typeface="Perpetua" panose="02020502060401020303" pitchFamily="18" charset="0"/>
              </a:rPr>
              <a:t>Hybrid </a:t>
            </a:r>
            <a:r>
              <a:rPr lang="en-US" sz="2800" dirty="0">
                <a:latin typeface="Perpetua" panose="02020502060401020303" pitchFamily="18" charset="0"/>
              </a:rPr>
              <a:t>model: </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a:t>
            </a:fld>
            <a:endParaRPr lang="en-US"/>
          </a:p>
        </p:txBody>
      </p:sp>
    </p:spTree>
    <p:extLst>
      <p:ext uri="{BB962C8B-B14F-4D97-AF65-F5344CB8AC3E}">
        <p14:creationId xmlns:p14="http://schemas.microsoft.com/office/powerpoint/2010/main" val="1782172752"/>
      </p:ext>
    </p:extLst>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930274"/>
          </a:xfrm>
        </p:spPr>
        <p:txBody>
          <a:bodyPr/>
          <a:lstStyle/>
          <a:p>
            <a:r>
              <a:rPr lang="en-US" b="1" dirty="0">
                <a:latin typeface="Perpetua" panose="02020502060401020303" pitchFamily="18" charset="0"/>
              </a:rPr>
              <a:t>Project Management Knowledge Areas</a:t>
            </a:r>
            <a:endParaRPr lang="en-US" dirty="0"/>
          </a:p>
        </p:txBody>
      </p:sp>
      <p:sp>
        <p:nvSpPr>
          <p:cNvPr id="3" name="Content Placeholder 2"/>
          <p:cNvSpPr>
            <a:spLocks noGrp="1"/>
          </p:cNvSpPr>
          <p:nvPr>
            <p:ph idx="1"/>
          </p:nvPr>
        </p:nvSpPr>
        <p:spPr>
          <a:xfrm>
            <a:off x="304800" y="1524000"/>
            <a:ext cx="8305800" cy="4652963"/>
          </a:xfrm>
        </p:spPr>
        <p:txBody>
          <a:bodyPr/>
          <a:lstStyle/>
          <a:p>
            <a:pPr algn="just">
              <a:spcBef>
                <a:spcPts val="1200"/>
              </a:spcBef>
              <a:spcAft>
                <a:spcPts val="600"/>
              </a:spcAft>
            </a:pPr>
            <a:r>
              <a:rPr lang="en-US" sz="2800" dirty="0">
                <a:latin typeface="Perpetua" panose="02020502060401020303" pitchFamily="18" charset="0"/>
              </a:rPr>
              <a:t>A </a:t>
            </a:r>
            <a:r>
              <a:rPr lang="en-US" sz="2800" b="1" dirty="0">
                <a:latin typeface="Perpetua" panose="02020502060401020303" pitchFamily="18" charset="0"/>
              </a:rPr>
              <a:t>Knowledge Area </a:t>
            </a:r>
            <a:r>
              <a:rPr lang="en-US" sz="2800" dirty="0">
                <a:latin typeface="Perpetua" panose="02020502060401020303" pitchFamily="18" charset="0"/>
              </a:rPr>
              <a:t>is an identified area of project management defined by its knowledge requirements and described in terms of its component processes, practices, inputs, outputs, tools, and techniques.</a:t>
            </a:r>
          </a:p>
          <a:p>
            <a:pPr>
              <a:spcBef>
                <a:spcPts val="1200"/>
              </a:spcBef>
              <a:spcAft>
                <a:spcPts val="600"/>
              </a:spcAft>
            </a:pPr>
            <a:r>
              <a:rPr lang="en-US" sz="2800" dirty="0">
                <a:latin typeface="Perpetua" panose="02020502060401020303" pitchFamily="18" charset="0"/>
              </a:rPr>
              <a:t>The needs of a specific project may require one or more additional Knowledge Areas, for example, construction may require financial management or safety and health management. </a:t>
            </a:r>
          </a:p>
          <a:p>
            <a:pPr marL="0" indent="0">
              <a:buNone/>
            </a:pPr>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30</a:t>
            </a:fld>
            <a:endParaRPr lang="en-US"/>
          </a:p>
        </p:txBody>
      </p:sp>
    </p:spTree>
    <p:extLst>
      <p:ext uri="{BB962C8B-B14F-4D97-AF65-F5344CB8AC3E}">
        <p14:creationId xmlns:p14="http://schemas.microsoft.com/office/powerpoint/2010/main" val="1117061288"/>
      </p:ext>
    </p:extLst>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1006474"/>
          </a:xfrm>
        </p:spPr>
        <p:txBody>
          <a:bodyPr>
            <a:normAutofit/>
          </a:bodyPr>
          <a:lstStyle/>
          <a:p>
            <a:r>
              <a:rPr lang="en-US" sz="3600" dirty="0" smtClean="0"/>
              <a:t>The Ten </a:t>
            </a:r>
            <a:r>
              <a:rPr lang="en-US" sz="3600" dirty="0"/>
              <a:t>Knowledge </a:t>
            </a:r>
            <a:r>
              <a:rPr lang="en-US" sz="3600" dirty="0" smtClean="0"/>
              <a:t>Areas (PMI Guide)</a:t>
            </a:r>
            <a:endParaRPr lang="en-US" sz="3600" dirty="0"/>
          </a:p>
        </p:txBody>
      </p:sp>
      <p:sp>
        <p:nvSpPr>
          <p:cNvPr id="3" name="Content Placeholder 2"/>
          <p:cNvSpPr>
            <a:spLocks noGrp="1"/>
          </p:cNvSpPr>
          <p:nvPr>
            <p:ph sz="half" idx="1"/>
          </p:nvPr>
        </p:nvSpPr>
        <p:spPr>
          <a:xfrm>
            <a:off x="76200" y="1825625"/>
            <a:ext cx="4343400" cy="4351338"/>
          </a:xfrm>
        </p:spPr>
        <p:txBody>
          <a:bodyPr>
            <a:normAutofit fontScale="92500"/>
          </a:bodyPr>
          <a:lstStyle/>
          <a:p>
            <a:pPr>
              <a:spcBef>
                <a:spcPts val="1200"/>
              </a:spcBef>
              <a:spcAft>
                <a:spcPts val="1200"/>
              </a:spcAft>
            </a:pPr>
            <a:r>
              <a:rPr lang="en-US" sz="3000" dirty="0">
                <a:latin typeface="Perpetua" panose="02020502060401020303" pitchFamily="18" charset="0"/>
              </a:rPr>
              <a:t>Project Integration Management. </a:t>
            </a:r>
          </a:p>
          <a:p>
            <a:pPr>
              <a:spcBef>
                <a:spcPts val="1200"/>
              </a:spcBef>
              <a:spcAft>
                <a:spcPts val="1200"/>
              </a:spcAft>
            </a:pPr>
            <a:r>
              <a:rPr lang="en-US" sz="3000" dirty="0">
                <a:latin typeface="Perpetua" panose="02020502060401020303" pitchFamily="18" charset="0"/>
              </a:rPr>
              <a:t>Project Scope Management. </a:t>
            </a:r>
          </a:p>
          <a:p>
            <a:pPr>
              <a:spcBef>
                <a:spcPts val="1200"/>
              </a:spcBef>
              <a:spcAft>
                <a:spcPts val="1200"/>
              </a:spcAft>
            </a:pPr>
            <a:r>
              <a:rPr lang="en-US" sz="3000" dirty="0">
                <a:latin typeface="Perpetua" panose="02020502060401020303" pitchFamily="18" charset="0"/>
              </a:rPr>
              <a:t>Project Schedule Management</a:t>
            </a:r>
          </a:p>
          <a:p>
            <a:pPr>
              <a:spcBef>
                <a:spcPts val="1200"/>
              </a:spcBef>
              <a:spcAft>
                <a:spcPts val="1200"/>
              </a:spcAft>
            </a:pPr>
            <a:r>
              <a:rPr lang="en-US" sz="3000" dirty="0">
                <a:latin typeface="Perpetua" panose="02020502060401020303" pitchFamily="18" charset="0"/>
              </a:rPr>
              <a:t>Project Cost Management</a:t>
            </a:r>
          </a:p>
          <a:p>
            <a:pPr>
              <a:spcBef>
                <a:spcPts val="1200"/>
              </a:spcBef>
              <a:spcAft>
                <a:spcPts val="1200"/>
              </a:spcAft>
            </a:pPr>
            <a:r>
              <a:rPr lang="en-US" sz="3000" dirty="0">
                <a:latin typeface="Perpetua" panose="02020502060401020303" pitchFamily="18" charset="0"/>
              </a:rPr>
              <a:t>Project Quality Management</a:t>
            </a:r>
          </a:p>
          <a:p>
            <a:endParaRPr lang="en-US" dirty="0"/>
          </a:p>
        </p:txBody>
      </p:sp>
      <p:sp>
        <p:nvSpPr>
          <p:cNvPr id="4" name="Content Placeholder 3"/>
          <p:cNvSpPr>
            <a:spLocks noGrp="1"/>
          </p:cNvSpPr>
          <p:nvPr>
            <p:ph sz="half" idx="2"/>
          </p:nvPr>
        </p:nvSpPr>
        <p:spPr>
          <a:xfrm>
            <a:off x="4267200" y="1825625"/>
            <a:ext cx="4800600" cy="4351338"/>
          </a:xfrm>
        </p:spPr>
        <p:txBody>
          <a:bodyPr>
            <a:normAutofit fontScale="92500"/>
          </a:bodyPr>
          <a:lstStyle/>
          <a:p>
            <a:pPr>
              <a:spcBef>
                <a:spcPts val="1200"/>
              </a:spcBef>
              <a:spcAft>
                <a:spcPts val="1200"/>
              </a:spcAft>
            </a:pPr>
            <a:r>
              <a:rPr lang="en-US" sz="3000" dirty="0">
                <a:latin typeface="Perpetua" panose="02020502060401020303" pitchFamily="18" charset="0"/>
              </a:rPr>
              <a:t>Project Resource Management</a:t>
            </a:r>
          </a:p>
          <a:p>
            <a:pPr>
              <a:spcBef>
                <a:spcPts val="1200"/>
              </a:spcBef>
              <a:spcAft>
                <a:spcPts val="1200"/>
              </a:spcAft>
            </a:pPr>
            <a:r>
              <a:rPr lang="en-US" sz="3000" dirty="0">
                <a:latin typeface="Perpetua" panose="02020502060401020303" pitchFamily="18" charset="0"/>
              </a:rPr>
              <a:t>Project Communications Management</a:t>
            </a:r>
          </a:p>
          <a:p>
            <a:pPr>
              <a:spcBef>
                <a:spcPts val="1200"/>
              </a:spcBef>
              <a:spcAft>
                <a:spcPts val="1200"/>
              </a:spcAft>
            </a:pPr>
            <a:r>
              <a:rPr lang="en-US" sz="3000" dirty="0">
                <a:latin typeface="Perpetua" panose="02020502060401020303" pitchFamily="18" charset="0"/>
              </a:rPr>
              <a:t>Project Risk Management</a:t>
            </a:r>
          </a:p>
          <a:p>
            <a:pPr>
              <a:spcBef>
                <a:spcPts val="1200"/>
              </a:spcBef>
              <a:spcAft>
                <a:spcPts val="1200"/>
              </a:spcAft>
            </a:pPr>
            <a:r>
              <a:rPr lang="en-US" sz="3000" dirty="0">
                <a:latin typeface="Perpetua" panose="02020502060401020303" pitchFamily="18" charset="0"/>
              </a:rPr>
              <a:t>Project Procurement Management</a:t>
            </a:r>
          </a:p>
          <a:p>
            <a:pPr>
              <a:spcBef>
                <a:spcPts val="1200"/>
              </a:spcBef>
              <a:spcAft>
                <a:spcPts val="1200"/>
              </a:spcAft>
            </a:pPr>
            <a:r>
              <a:rPr lang="en-US" sz="3000" dirty="0">
                <a:latin typeface="Perpetua" panose="02020502060401020303" pitchFamily="18" charset="0"/>
              </a:rPr>
              <a:t>Project Stakeholder Management</a:t>
            </a:r>
          </a:p>
          <a:p>
            <a:pPr marL="0" indent="0">
              <a:buNone/>
            </a:pPr>
            <a:endParaRPr lang="en-US" dirty="0"/>
          </a:p>
        </p:txBody>
      </p:sp>
      <p:sp>
        <p:nvSpPr>
          <p:cNvPr id="5" name="Date Placeholder 4"/>
          <p:cNvSpPr>
            <a:spLocks noGrp="1"/>
          </p:cNvSpPr>
          <p:nvPr>
            <p:ph type="dt" sz="half" idx="10"/>
          </p:nvPr>
        </p:nvSpPr>
        <p:spPr/>
        <p:txBody>
          <a:bodyPr/>
          <a:lstStyle/>
          <a:p>
            <a:pPr>
              <a:defRPr/>
            </a:pPr>
            <a:fld id="{137450CE-F1B4-4D9D-8040-4ECAE9F0856A}" type="datetime1">
              <a:rPr lang="en-US" smtClean="0"/>
              <a:pPr>
                <a:defRPr/>
              </a:pPr>
              <a:t>3/3/2026</a:t>
            </a:fld>
            <a:endParaRPr lang="en-US"/>
          </a:p>
        </p:txBody>
      </p:sp>
      <p:sp>
        <p:nvSpPr>
          <p:cNvPr id="6" name="Footer Placeholder 5"/>
          <p:cNvSpPr>
            <a:spLocks noGrp="1"/>
          </p:cNvSpPr>
          <p:nvPr>
            <p:ph type="ftr" sz="quarter" idx="11"/>
          </p:nvPr>
        </p:nvSpPr>
        <p:spPr/>
        <p:txBody>
          <a:bodyPr/>
          <a:lstStyle/>
          <a:p>
            <a:pPr>
              <a:defRPr/>
            </a:pPr>
            <a:r>
              <a:rPr lang="en-US" smtClean="0"/>
              <a:t>Francis K.K fnckkschool@gamil.com</a:t>
            </a:r>
            <a:endParaRPr lang="en-US"/>
          </a:p>
        </p:txBody>
      </p:sp>
      <p:sp>
        <p:nvSpPr>
          <p:cNvPr id="7" name="Slide Number Placeholder 6"/>
          <p:cNvSpPr>
            <a:spLocks noGrp="1"/>
          </p:cNvSpPr>
          <p:nvPr>
            <p:ph type="sldNum" sz="quarter" idx="12"/>
          </p:nvPr>
        </p:nvSpPr>
        <p:spPr/>
        <p:txBody>
          <a:bodyPr/>
          <a:lstStyle/>
          <a:p>
            <a:pPr>
              <a:defRPr/>
            </a:pPr>
            <a:fld id="{F80C98E7-6D05-42DC-8248-26C122F1A6C4}" type="slidenum">
              <a:rPr lang="en-US" smtClean="0"/>
              <a:pPr>
                <a:defRPr/>
              </a:pPr>
              <a:t>31</a:t>
            </a:fld>
            <a:endParaRPr lang="en-US"/>
          </a:p>
        </p:txBody>
      </p:sp>
    </p:spTree>
    <p:extLst>
      <p:ext uri="{BB962C8B-B14F-4D97-AF65-F5344CB8AC3E}">
        <p14:creationId xmlns:p14="http://schemas.microsoft.com/office/powerpoint/2010/main" val="494293060"/>
      </p:ext>
    </p:extLst>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701673"/>
          </a:xfrm>
        </p:spPr>
        <p:txBody>
          <a:bodyPr/>
          <a:lstStyle/>
          <a:p>
            <a:r>
              <a:rPr lang="en-US" sz="3200" dirty="0">
                <a:latin typeface="Perpetua" panose="02020502060401020303" pitchFamily="18" charset="0"/>
              </a:rPr>
              <a:t>The Ten Knowledge Areas</a:t>
            </a:r>
            <a:endParaRPr lang="en-US" dirty="0">
              <a:latin typeface="Perpetua" panose="02020502060401020303" pitchFamily="18" charset="0"/>
            </a:endParaRPr>
          </a:p>
        </p:txBody>
      </p:sp>
      <p:sp>
        <p:nvSpPr>
          <p:cNvPr id="3" name="Content Placeholder 2"/>
          <p:cNvSpPr>
            <a:spLocks noGrp="1"/>
          </p:cNvSpPr>
          <p:nvPr>
            <p:ph idx="1"/>
          </p:nvPr>
        </p:nvSpPr>
        <p:spPr>
          <a:xfrm>
            <a:off x="428625" y="1246188"/>
            <a:ext cx="8286750" cy="5110163"/>
          </a:xfrm>
        </p:spPr>
        <p:txBody>
          <a:bodyPr>
            <a:noAutofit/>
          </a:bodyPr>
          <a:lstStyle/>
          <a:p>
            <a:pPr marL="0" indent="0">
              <a:spcBef>
                <a:spcPts val="600"/>
              </a:spcBef>
              <a:buNone/>
            </a:pPr>
            <a:r>
              <a:rPr lang="en-US" sz="2800" dirty="0" smtClean="0">
                <a:latin typeface="Perpetua" panose="02020502060401020303" pitchFamily="18" charset="0"/>
              </a:rPr>
              <a:t>1</a:t>
            </a:r>
            <a:r>
              <a:rPr lang="en-US" sz="2800" dirty="0" smtClean="0"/>
              <a:t>. </a:t>
            </a:r>
            <a:r>
              <a:rPr lang="en-US" sz="2800" dirty="0" smtClean="0">
                <a:latin typeface="Perpetua" panose="02020502060401020303" pitchFamily="18" charset="0"/>
              </a:rPr>
              <a:t>Project </a:t>
            </a:r>
            <a:r>
              <a:rPr lang="en-US" sz="2800" dirty="0">
                <a:latin typeface="Perpetua" panose="02020502060401020303" pitchFamily="18" charset="0"/>
              </a:rPr>
              <a:t>Integration Management. </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and activities to identify, define, combine, unify, and coordinate the various processes and project management activities within the Project Management Process Groups. </a:t>
            </a:r>
          </a:p>
          <a:p>
            <a:pPr marL="0" indent="0">
              <a:spcBef>
                <a:spcPts val="600"/>
              </a:spcBef>
              <a:buNone/>
            </a:pPr>
            <a:r>
              <a:rPr lang="en-US" sz="2800" dirty="0" smtClean="0">
                <a:latin typeface="Perpetua" panose="02020502060401020303" pitchFamily="18" charset="0"/>
              </a:rPr>
              <a:t>2. Project </a:t>
            </a:r>
            <a:r>
              <a:rPr lang="en-US" sz="2800" dirty="0">
                <a:latin typeface="Perpetua" panose="02020502060401020303" pitchFamily="18" charset="0"/>
              </a:rPr>
              <a:t>Scope Management. </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required to ensure the project includes all the work required, and only the work required, to complete the project successfully. </a:t>
            </a:r>
            <a:endParaRPr lang="en-US" sz="2000" dirty="0" smtClean="0">
              <a:latin typeface="Perpetua" panose="02020502060401020303" pitchFamily="18" charset="0"/>
            </a:endParaRPr>
          </a:p>
          <a:p>
            <a:pPr marL="0" indent="0">
              <a:spcBef>
                <a:spcPts val="600"/>
              </a:spcBef>
              <a:buNone/>
            </a:pPr>
            <a:r>
              <a:rPr lang="en-US" sz="2800" dirty="0" smtClean="0">
                <a:latin typeface="Perpetua" panose="02020502060401020303" pitchFamily="18" charset="0"/>
              </a:rPr>
              <a:t>3. Project </a:t>
            </a:r>
            <a:r>
              <a:rPr lang="en-US" sz="2800" dirty="0">
                <a:latin typeface="Perpetua" panose="02020502060401020303" pitchFamily="18" charset="0"/>
              </a:rPr>
              <a:t>Schedule Management. </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required to manage the timely completion of the project. </a:t>
            </a:r>
          </a:p>
          <a:p>
            <a:pPr marL="0" indent="0">
              <a:spcBef>
                <a:spcPts val="600"/>
              </a:spcBef>
              <a:buNone/>
            </a:pPr>
            <a:r>
              <a:rPr lang="en-US" sz="2800" dirty="0" smtClean="0">
                <a:latin typeface="Perpetua" panose="02020502060401020303" pitchFamily="18" charset="0"/>
              </a:rPr>
              <a:t>4. Project </a:t>
            </a:r>
            <a:r>
              <a:rPr lang="en-US" sz="2800" dirty="0">
                <a:latin typeface="Perpetua" panose="02020502060401020303" pitchFamily="18" charset="0"/>
              </a:rPr>
              <a:t>Cost </a:t>
            </a:r>
            <a:r>
              <a:rPr lang="en-US" sz="2800" dirty="0" smtClean="0">
                <a:latin typeface="Perpetua" panose="02020502060401020303" pitchFamily="18" charset="0"/>
              </a:rPr>
              <a:t>Management.</a:t>
            </a:r>
          </a:p>
          <a:p>
            <a:pPr lvl="1">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involved in planning, estimating, budgeting, financing, funding, managing, and controlling costs so the project can be completed within the approved budget. </a:t>
            </a: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dirty="0"/>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32</a:t>
            </a:fld>
            <a:endParaRPr lang="en-US"/>
          </a:p>
        </p:txBody>
      </p:sp>
    </p:spTree>
    <p:extLst>
      <p:ext uri="{BB962C8B-B14F-4D97-AF65-F5344CB8AC3E}">
        <p14:creationId xmlns:p14="http://schemas.microsoft.com/office/powerpoint/2010/main" val="2158952154"/>
      </p:ext>
    </p:extLst>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28600"/>
            <a:ext cx="7886700" cy="762000"/>
          </a:xfrm>
        </p:spPr>
        <p:txBody>
          <a:bodyPr>
            <a:normAutofit/>
          </a:bodyPr>
          <a:lstStyle/>
          <a:p>
            <a:r>
              <a:rPr lang="en-US" sz="3200" dirty="0">
                <a:latin typeface="Perpetua" panose="02020502060401020303" pitchFamily="18" charset="0"/>
              </a:rPr>
              <a:t>The Ten Knowledge Areas</a:t>
            </a:r>
            <a:endParaRPr lang="en-US" dirty="0">
              <a:latin typeface="Perpetua" panose="02020502060401020303" pitchFamily="18" charset="0"/>
            </a:endParaRPr>
          </a:p>
        </p:txBody>
      </p:sp>
      <p:sp>
        <p:nvSpPr>
          <p:cNvPr id="3" name="Content Placeholder 2"/>
          <p:cNvSpPr>
            <a:spLocks noGrp="1"/>
          </p:cNvSpPr>
          <p:nvPr>
            <p:ph idx="1"/>
          </p:nvPr>
        </p:nvSpPr>
        <p:spPr>
          <a:xfrm>
            <a:off x="304800" y="990600"/>
            <a:ext cx="8534400" cy="5181600"/>
          </a:xfrm>
        </p:spPr>
        <p:txBody>
          <a:bodyPr>
            <a:normAutofit/>
          </a:bodyPr>
          <a:lstStyle/>
          <a:p>
            <a:pPr marL="0" indent="0" algn="just">
              <a:spcBef>
                <a:spcPts val="600"/>
              </a:spcBef>
              <a:buNone/>
            </a:pPr>
            <a:r>
              <a:rPr lang="en-US" sz="2800" dirty="0" smtClean="0">
                <a:latin typeface="Perpetua" panose="02020502060401020303" pitchFamily="18" charset="0"/>
              </a:rPr>
              <a:t>5. Project </a:t>
            </a:r>
            <a:r>
              <a:rPr lang="en-US" sz="2800" dirty="0">
                <a:latin typeface="Perpetua" panose="02020502060401020303" pitchFamily="18" charset="0"/>
              </a:rPr>
              <a:t>Quality Management. </a:t>
            </a:r>
          </a:p>
          <a:p>
            <a:pPr lvl="1" algn="just">
              <a:spcBef>
                <a:spcPts val="600"/>
              </a:spcBef>
            </a:pPr>
            <a:r>
              <a:rPr lang="en-US" sz="2000" dirty="0">
                <a:latin typeface="Perpetua" panose="02020502060401020303" pitchFamily="18" charset="0"/>
              </a:rPr>
              <a:t>Includes the processes for incorporating the organization’s quality policy regarding planning, managing, and controlling project and product quality requirements, in order to meet stakeholders’ expectations. </a:t>
            </a:r>
            <a:endParaRPr lang="en-US" sz="2000" dirty="0" smtClean="0">
              <a:latin typeface="Perpetua" panose="02020502060401020303" pitchFamily="18" charset="0"/>
            </a:endParaRPr>
          </a:p>
          <a:p>
            <a:pPr marL="0" indent="0" algn="just">
              <a:spcBef>
                <a:spcPts val="600"/>
              </a:spcBef>
              <a:buNone/>
            </a:pPr>
            <a:r>
              <a:rPr lang="en-US" sz="2800" dirty="0" smtClean="0">
                <a:latin typeface="Perpetua" panose="02020502060401020303" pitchFamily="18" charset="0"/>
              </a:rPr>
              <a:t>6. Project </a:t>
            </a:r>
            <a:r>
              <a:rPr lang="en-US" sz="2800" dirty="0">
                <a:latin typeface="Perpetua" panose="02020502060401020303" pitchFamily="18" charset="0"/>
              </a:rPr>
              <a:t>Resource Management</a:t>
            </a:r>
            <a:r>
              <a:rPr lang="en-US" dirty="0">
                <a:latin typeface="Perpetua" panose="02020502060401020303" pitchFamily="18" charset="0"/>
              </a:rPr>
              <a:t>. </a:t>
            </a:r>
            <a:endParaRPr lang="en-US" dirty="0" smtClean="0">
              <a:latin typeface="Perpetua" panose="02020502060401020303" pitchFamily="18" charset="0"/>
            </a:endParaRPr>
          </a:p>
          <a:p>
            <a:pPr lvl="1" algn="just">
              <a:spcBef>
                <a:spcPts val="600"/>
              </a:spcBef>
            </a:pPr>
            <a:r>
              <a:rPr lang="en-US" sz="2000" dirty="0" smtClean="0">
                <a:latin typeface="Perpetua" panose="02020502060401020303" pitchFamily="18" charset="0"/>
              </a:rPr>
              <a:t>Includes </a:t>
            </a:r>
            <a:r>
              <a:rPr lang="en-US" sz="2000" dirty="0">
                <a:latin typeface="Perpetua" panose="02020502060401020303" pitchFamily="18" charset="0"/>
              </a:rPr>
              <a:t>the processes to identify, acquire, and manage the resources needed for the successful completion of the project. </a:t>
            </a:r>
          </a:p>
          <a:p>
            <a:pPr marL="0" indent="0" algn="just">
              <a:spcBef>
                <a:spcPts val="600"/>
              </a:spcBef>
              <a:buNone/>
            </a:pPr>
            <a:r>
              <a:rPr lang="en-US" sz="2800" dirty="0" smtClean="0">
                <a:latin typeface="Perpetua" panose="02020502060401020303" pitchFamily="18" charset="0"/>
              </a:rPr>
              <a:t>7. Project </a:t>
            </a:r>
            <a:r>
              <a:rPr lang="en-US" sz="2800" dirty="0">
                <a:latin typeface="Perpetua" panose="02020502060401020303" pitchFamily="18" charset="0"/>
              </a:rPr>
              <a:t>Communications Management</a:t>
            </a:r>
            <a:r>
              <a:rPr lang="en-US" dirty="0" smtClean="0">
                <a:latin typeface="Perpetua" panose="02020502060401020303" pitchFamily="18" charset="0"/>
              </a:rPr>
              <a:t>.</a:t>
            </a:r>
          </a:p>
          <a:p>
            <a:pPr lvl="1" algn="just">
              <a:spcBef>
                <a:spcPts val="600"/>
              </a:spcBef>
            </a:pPr>
            <a:r>
              <a:rPr lang="en-US" dirty="0" smtClean="0">
                <a:latin typeface="Perpetua" panose="02020502060401020303" pitchFamily="18" charset="0"/>
              </a:rPr>
              <a:t> </a:t>
            </a:r>
            <a:r>
              <a:rPr lang="en-US" sz="2000" dirty="0">
                <a:latin typeface="Perpetua" panose="02020502060401020303" pitchFamily="18" charset="0"/>
              </a:rPr>
              <a:t>Includes the processes required to ensure timely and appropriate planning, collection, creation, distribution, storage, retrieval, management, control, monitoring, and ultimate disposition of project information. </a:t>
            </a:r>
            <a:endParaRPr lang="en-US" sz="2000" dirty="0" smtClean="0">
              <a:latin typeface="Perpetua" panose="02020502060401020303" pitchFamily="18" charset="0"/>
            </a:endParaRPr>
          </a:p>
          <a:p>
            <a:pPr marL="0" indent="0" algn="just">
              <a:spcBef>
                <a:spcPts val="600"/>
              </a:spcBef>
              <a:buNone/>
            </a:pPr>
            <a:r>
              <a:rPr lang="en-US" sz="2800" dirty="0">
                <a:latin typeface="Perpetua" panose="02020502060401020303" pitchFamily="18" charset="0"/>
              </a:rPr>
              <a:t>8. Project Risk Management</a:t>
            </a:r>
            <a:r>
              <a:rPr lang="en-US" dirty="0">
                <a:latin typeface="Perpetua" panose="02020502060401020303" pitchFamily="18" charset="0"/>
              </a:rPr>
              <a:t>. </a:t>
            </a:r>
          </a:p>
          <a:p>
            <a:pPr lvl="1" algn="just">
              <a:spcBef>
                <a:spcPts val="600"/>
              </a:spcBef>
            </a:pPr>
            <a:r>
              <a:rPr lang="en-US" sz="2000" dirty="0">
                <a:latin typeface="Perpetua" panose="02020502060401020303" pitchFamily="18" charset="0"/>
              </a:rPr>
              <a:t>Includes the processes of conducting risk management planning, identification, analysis, response planning, response implementation, and monitoring risk on a project</a:t>
            </a:r>
            <a:r>
              <a:rPr lang="en-US" sz="2000" dirty="0" smtClean="0">
                <a:latin typeface="Perpetua" panose="02020502060401020303" pitchFamily="18" charset="0"/>
              </a:rPr>
              <a:t>.</a:t>
            </a:r>
            <a:endParaRPr lang="en-US" sz="2000" dirty="0">
              <a:latin typeface="Perpetua" panose="02020502060401020303" pitchFamily="18" charset="0"/>
            </a:endParaRPr>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33</a:t>
            </a:fld>
            <a:endParaRPr lang="en-US"/>
          </a:p>
        </p:txBody>
      </p:sp>
    </p:spTree>
    <p:extLst>
      <p:ext uri="{BB962C8B-B14F-4D97-AF65-F5344CB8AC3E}">
        <p14:creationId xmlns:p14="http://schemas.microsoft.com/office/powerpoint/2010/main" val="2263533891"/>
      </p:ext>
    </p:extLst>
  </p:cSld>
  <p:clrMapOvr>
    <a:masterClrMapping/>
  </p:clrMapOvr>
  <p:transition>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854074"/>
          </a:xfrm>
        </p:spPr>
        <p:txBody>
          <a:bodyPr/>
          <a:lstStyle/>
          <a:p>
            <a:r>
              <a:rPr lang="en-US" sz="3200" dirty="0">
                <a:latin typeface="Perpetua" panose="02020502060401020303" pitchFamily="18" charset="0"/>
              </a:rPr>
              <a:t>The Ten Knowledge Areas</a:t>
            </a:r>
            <a:endParaRPr lang="en-US" dirty="0">
              <a:latin typeface="Perpetua" panose="02020502060401020303" pitchFamily="18" charset="0"/>
            </a:endParaRPr>
          </a:p>
        </p:txBody>
      </p:sp>
      <p:sp>
        <p:nvSpPr>
          <p:cNvPr id="3" name="Content Placeholder 2"/>
          <p:cNvSpPr>
            <a:spLocks noGrp="1"/>
          </p:cNvSpPr>
          <p:nvPr>
            <p:ph idx="1"/>
          </p:nvPr>
        </p:nvSpPr>
        <p:spPr>
          <a:xfrm>
            <a:off x="457200" y="1219202"/>
            <a:ext cx="8382000" cy="4957762"/>
          </a:xfrm>
        </p:spPr>
        <p:txBody>
          <a:bodyPr>
            <a:normAutofit/>
          </a:bodyPr>
          <a:lstStyle/>
          <a:p>
            <a:pPr marL="0" indent="0">
              <a:spcBef>
                <a:spcPts val="600"/>
              </a:spcBef>
              <a:buNone/>
            </a:pPr>
            <a:r>
              <a:rPr lang="en-US" sz="2800" dirty="0" smtClean="0">
                <a:latin typeface="Perpetua" panose="02020502060401020303" pitchFamily="18" charset="0"/>
              </a:rPr>
              <a:t>9. Project </a:t>
            </a:r>
            <a:r>
              <a:rPr lang="en-US" sz="2800" dirty="0">
                <a:latin typeface="Perpetua" panose="02020502060401020303" pitchFamily="18" charset="0"/>
              </a:rPr>
              <a:t>Procurement Management</a:t>
            </a:r>
            <a:r>
              <a:rPr lang="en-US" dirty="0">
                <a:latin typeface="Perpetua" panose="02020502060401020303" pitchFamily="18" charset="0"/>
              </a:rPr>
              <a:t>. </a:t>
            </a:r>
          </a:p>
          <a:p>
            <a:pPr lvl="1" algn="just">
              <a:spcBef>
                <a:spcPts val="600"/>
              </a:spcBef>
            </a:pPr>
            <a:r>
              <a:rPr lang="en-US" sz="2000" dirty="0">
                <a:latin typeface="Perpetua" panose="02020502060401020303" pitchFamily="18" charset="0"/>
              </a:rPr>
              <a:t>Includes the processes necessary to purchase or acquire products, services, or results needed from outside the project team. </a:t>
            </a:r>
          </a:p>
          <a:p>
            <a:pPr marL="0" indent="0">
              <a:spcBef>
                <a:spcPts val="600"/>
              </a:spcBef>
              <a:buNone/>
            </a:pPr>
            <a:r>
              <a:rPr lang="en-US" sz="2800" dirty="0" smtClean="0">
                <a:latin typeface="Perpetua" panose="02020502060401020303" pitchFamily="18" charset="0"/>
              </a:rPr>
              <a:t>10.Project </a:t>
            </a:r>
            <a:r>
              <a:rPr lang="en-US" sz="2800" dirty="0">
                <a:latin typeface="Perpetua" panose="02020502060401020303" pitchFamily="18" charset="0"/>
              </a:rPr>
              <a:t>Stakeholder Management. </a:t>
            </a:r>
          </a:p>
          <a:p>
            <a:pPr lvl="1" algn="just">
              <a:spcBef>
                <a:spcPts val="600"/>
              </a:spcBef>
            </a:pPr>
            <a:r>
              <a:rPr lang="en-US" sz="2000" dirty="0">
                <a:latin typeface="Perpetua" panose="02020502060401020303" pitchFamily="18" charset="0"/>
              </a:rPr>
              <a:t>Includes the processes required to identify the people, groups, or organizations that could impact or be impacted by the project, to analyze stakeholder expectations and their impact on the project, and to develop appropriate management strategies for effectively engaging stakeholders in project decisions and execution</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34</a:t>
            </a:fld>
            <a:endParaRPr lang="en-US"/>
          </a:p>
        </p:txBody>
      </p:sp>
    </p:spTree>
    <p:extLst>
      <p:ext uri="{BB962C8B-B14F-4D97-AF65-F5344CB8AC3E}">
        <p14:creationId xmlns:p14="http://schemas.microsoft.com/office/powerpoint/2010/main" val="3465291757"/>
      </p:ext>
    </p:extLst>
  </p:cSld>
  <p:clrMapOvr>
    <a:masterClrMapping/>
  </p:clrMapOvr>
  <p:transition>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8915400" cy="533400"/>
          </a:xfrm>
        </p:spPr>
        <p:txBody>
          <a:bodyPr>
            <a:normAutofit/>
          </a:bodyPr>
          <a:lstStyle/>
          <a:p>
            <a:r>
              <a:rPr lang="en-US" sz="2400" b="1" dirty="0">
                <a:latin typeface="Perpetua" panose="02020502060401020303" pitchFamily="18" charset="0"/>
              </a:rPr>
              <a:t>Project Management Process Group and Knowledge Area Mapping</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66667570"/>
              </p:ext>
            </p:extLst>
          </p:nvPr>
        </p:nvGraphicFramePr>
        <p:xfrm>
          <a:off x="228600" y="685800"/>
          <a:ext cx="8763000" cy="6884422"/>
        </p:xfrm>
        <a:graphic>
          <a:graphicData uri="http://schemas.openxmlformats.org/drawingml/2006/table">
            <a:tbl>
              <a:tblPr firstRow="1" bandRow="1">
                <a:tableStyleId>{073A0DAA-6AF3-43AB-8588-CEC1D06C72B9}</a:tableStyleId>
              </a:tblPr>
              <a:tblGrid>
                <a:gridCol w="1861168"/>
                <a:gridCol w="1318328"/>
                <a:gridCol w="1911390"/>
                <a:gridCol w="1140581"/>
                <a:gridCol w="1557867"/>
                <a:gridCol w="973666"/>
              </a:tblGrid>
              <a:tr h="381000">
                <a:tc>
                  <a:txBody>
                    <a:bodyPr/>
                    <a:lstStyle/>
                    <a:p>
                      <a:endParaRPr lang="en-US" dirty="0">
                        <a:latin typeface="Perpetua" panose="02020502060401020303" pitchFamily="18" charset="0"/>
                      </a:endParaRPr>
                    </a:p>
                  </a:txBody>
                  <a:tcPr/>
                </a:tc>
                <a:tc gridSpan="5">
                  <a:txBody>
                    <a:bodyPr/>
                    <a:lstStyle/>
                    <a:p>
                      <a:pPr algn="ctr"/>
                      <a:r>
                        <a:rPr lang="en-US" dirty="0" smtClean="0">
                          <a:latin typeface="Perpetua" panose="02020502060401020303" pitchFamily="18" charset="0"/>
                        </a:rPr>
                        <a:t>Project Management Process Groups </a:t>
                      </a:r>
                      <a:endParaRPr lang="en-US" dirty="0">
                        <a:latin typeface="Perpetua" panose="02020502060401020303"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730457">
                <a:tc>
                  <a:txBody>
                    <a:bodyPr/>
                    <a:lstStyle/>
                    <a:p>
                      <a:r>
                        <a:rPr lang="en-US" dirty="0" smtClean="0">
                          <a:latin typeface="Perpetua" panose="02020502060401020303" pitchFamily="18" charset="0"/>
                        </a:rPr>
                        <a:t>Knowledge Areas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Initiating Process Group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Planning Process Group</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Executing Process Group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Monitoring and Controlling Process Group</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Closing Process Group</a:t>
                      </a:r>
                      <a:endParaRPr lang="en-US" dirty="0">
                        <a:latin typeface="Perpetua" panose="02020502060401020303" pitchFamily="18" charset="0"/>
                      </a:endParaRPr>
                    </a:p>
                  </a:txBody>
                  <a:tcPr/>
                </a:tc>
              </a:tr>
              <a:tr h="1578729">
                <a:tc>
                  <a:txBody>
                    <a:bodyPr/>
                    <a:lstStyle/>
                    <a:p>
                      <a:r>
                        <a:rPr lang="en-US" dirty="0" smtClean="0">
                          <a:latin typeface="Perpetua" panose="02020502060401020303" pitchFamily="18" charset="0"/>
                        </a:rPr>
                        <a:t>Project Integration Management Project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4.1 Develop Project Charter</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4.2 Develop Project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Plan 4.3 Direct and Manage Project Work </a:t>
                      </a:r>
                    </a:p>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4.4 Manage Project Knowledge </a:t>
                      </a:r>
                    </a:p>
                  </a:txBody>
                  <a:tcPr/>
                </a:tc>
                <a:tc>
                  <a:txBody>
                    <a:bodyPr/>
                    <a:lstStyle/>
                    <a:p>
                      <a:r>
                        <a:rPr lang="en-US" dirty="0" smtClean="0">
                          <a:latin typeface="Perpetua" panose="02020502060401020303" pitchFamily="18" charset="0"/>
                        </a:rPr>
                        <a:t>4.5 Monitor and Control Project Work </a:t>
                      </a:r>
                    </a:p>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4.6 Perform Integrated Change Control</a:t>
                      </a: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4.7 Close Project or Phase</a:t>
                      </a:r>
                    </a:p>
                    <a:p>
                      <a:endParaRPr lang="en-US" dirty="0">
                        <a:latin typeface="Perpetua" panose="02020502060401020303" pitchFamily="18" charset="0"/>
                      </a:endParaRPr>
                    </a:p>
                  </a:txBody>
                  <a:tcPr/>
                </a:tc>
              </a:tr>
              <a:tr h="1154593">
                <a:tc>
                  <a:txBody>
                    <a:bodyPr/>
                    <a:lstStyle/>
                    <a:p>
                      <a:r>
                        <a:rPr lang="en-US" dirty="0" smtClean="0">
                          <a:latin typeface="Perpetua" panose="02020502060401020303" pitchFamily="18" charset="0"/>
                        </a:rPr>
                        <a:t>Project Scope Management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5.1 Plan Scope Management 5.2 Collect Requirements 5.3 </a:t>
                      </a:r>
                      <a:r>
                        <a:rPr lang="en-US" dirty="0" err="1" smtClean="0">
                          <a:latin typeface="Perpetua" panose="02020502060401020303" pitchFamily="18" charset="0"/>
                        </a:rPr>
                        <a:t>Define</a:t>
                      </a:r>
                      <a:r>
                        <a:rPr lang="en-US" baseline="0" dirty="0" smtClean="0">
                          <a:latin typeface="Perpetua" panose="02020502060401020303" pitchFamily="18" charset="0"/>
                        </a:rPr>
                        <a:t> s</a:t>
                      </a:r>
                      <a:r>
                        <a:rPr lang="en-US" dirty="0" smtClean="0">
                          <a:latin typeface="Perpetua" panose="02020502060401020303" pitchFamily="18" charset="0"/>
                        </a:rPr>
                        <a:t>cope</a:t>
                      </a:r>
                    </a:p>
                    <a:p>
                      <a:r>
                        <a:rPr lang="en-US" dirty="0" smtClean="0">
                          <a:latin typeface="Perpetua" panose="02020502060401020303" pitchFamily="18" charset="0"/>
                        </a:rPr>
                        <a:t>5.4 Create WBS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5.5 Validate Scope </a:t>
                      </a:r>
                    </a:p>
                    <a:p>
                      <a:pPr marL="0" marR="0" indent="0" algn="l" defTabSz="685800" rtl="0" eaLnBrk="1" fontAlgn="auto" latinLnBrk="0" hangingPunct="1">
                        <a:lnSpc>
                          <a:spcPct val="100000"/>
                        </a:lnSpc>
                        <a:spcBef>
                          <a:spcPts val="0"/>
                        </a:spcBef>
                        <a:spcAft>
                          <a:spcPts val="0"/>
                        </a:spcAft>
                        <a:buClrTx/>
                        <a:buSzTx/>
                        <a:buFontTx/>
                        <a:buNone/>
                        <a:tabLst/>
                        <a:defRPr/>
                      </a:pPr>
                      <a:r>
                        <a:rPr lang="en-US" dirty="0" smtClean="0">
                          <a:latin typeface="Perpetua" panose="02020502060401020303" pitchFamily="18" charset="0"/>
                        </a:rPr>
                        <a:t>5.6 Control Scope </a:t>
                      </a:r>
                    </a:p>
                    <a:p>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1578729">
                <a:tc>
                  <a:txBody>
                    <a:bodyPr/>
                    <a:lstStyle/>
                    <a:p>
                      <a:r>
                        <a:rPr lang="en-US" dirty="0" smtClean="0">
                          <a:latin typeface="Perpetua" panose="02020502060401020303" pitchFamily="18" charset="0"/>
                        </a:rPr>
                        <a:t>Project Schedule Management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6.1 Plan Schedule Management </a:t>
                      </a:r>
                    </a:p>
                    <a:p>
                      <a:r>
                        <a:rPr lang="en-US" dirty="0" smtClean="0">
                          <a:latin typeface="Perpetua" panose="02020502060401020303" pitchFamily="18" charset="0"/>
                        </a:rPr>
                        <a:t>6.2 </a:t>
                      </a:r>
                      <a:r>
                        <a:rPr lang="en-US" dirty="0" err="1" smtClean="0">
                          <a:latin typeface="Perpetua" panose="02020502060401020303" pitchFamily="18" charset="0"/>
                        </a:rPr>
                        <a:t>Dene</a:t>
                      </a:r>
                      <a:r>
                        <a:rPr lang="en-US" dirty="0" smtClean="0">
                          <a:latin typeface="Perpetua" panose="02020502060401020303" pitchFamily="18" charset="0"/>
                        </a:rPr>
                        <a:t> Activities </a:t>
                      </a:r>
                    </a:p>
                    <a:p>
                      <a:r>
                        <a:rPr lang="en-US" dirty="0" smtClean="0">
                          <a:latin typeface="Perpetua" panose="02020502060401020303" pitchFamily="18" charset="0"/>
                        </a:rPr>
                        <a:t>6.3 Sequence Activities 6.4 Estimate Activity Durations </a:t>
                      </a:r>
                    </a:p>
                    <a:p>
                      <a:r>
                        <a:rPr lang="en-US" dirty="0" smtClean="0">
                          <a:latin typeface="Perpetua" panose="02020502060401020303" pitchFamily="18" charset="0"/>
                        </a:rPr>
                        <a:t>6.5 Develop Schedule</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6.6 Control Schedule</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r h="942525">
                <a:tc>
                  <a:txBody>
                    <a:bodyPr/>
                    <a:lstStyle/>
                    <a:p>
                      <a:r>
                        <a:rPr lang="en-US" dirty="0" smtClean="0">
                          <a:latin typeface="Perpetua" panose="02020502060401020303" pitchFamily="18" charset="0"/>
                        </a:rPr>
                        <a:t>Project Cost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7.1 Plan Cost Management </a:t>
                      </a:r>
                    </a:p>
                    <a:p>
                      <a:r>
                        <a:rPr lang="en-US" dirty="0" smtClean="0">
                          <a:latin typeface="Perpetua" panose="02020502060401020303" pitchFamily="18" charset="0"/>
                        </a:rPr>
                        <a:t>7.2 Estimate Costs </a:t>
                      </a:r>
                    </a:p>
                    <a:p>
                      <a:r>
                        <a:rPr lang="en-US" dirty="0" smtClean="0">
                          <a:latin typeface="Perpetua" panose="02020502060401020303" pitchFamily="18" charset="0"/>
                        </a:rPr>
                        <a:t>7.3 Determine Budget</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7.4 Control Costs</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r h="518389">
                <a:tc>
                  <a:txBody>
                    <a:bodyPr/>
                    <a:lstStyle/>
                    <a:p>
                      <a:r>
                        <a:rPr lang="en-US" dirty="0" smtClean="0">
                          <a:latin typeface="Perpetua" panose="02020502060401020303" pitchFamily="18" charset="0"/>
                        </a:rPr>
                        <a:t>Project Quality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8.1 Plan Quality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8.2 Manage Quality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8.3 Control Quality</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bl>
          </a:graphicData>
        </a:graphic>
      </p:graphicFrame>
      <p:sp>
        <p:nvSpPr>
          <p:cNvPr id="4" name="Date Placeholder 3"/>
          <p:cNvSpPr>
            <a:spLocks noGrp="1"/>
          </p:cNvSpPr>
          <p:nvPr>
            <p:ph type="dt" sz="half" idx="10"/>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35</a:t>
            </a:fld>
            <a:endParaRPr lang="en-US"/>
          </a:p>
        </p:txBody>
      </p:sp>
    </p:spTree>
    <p:extLst>
      <p:ext uri="{BB962C8B-B14F-4D97-AF65-F5344CB8AC3E}">
        <p14:creationId xmlns:p14="http://schemas.microsoft.com/office/powerpoint/2010/main" val="3261170547"/>
      </p:ext>
    </p:extLst>
  </p:cSld>
  <p:clrMapOvr>
    <a:masterClrMapping/>
  </p:clrMapOvr>
  <p:transition>
    <p:comb/>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1954442376"/>
              </p:ext>
            </p:extLst>
          </p:nvPr>
        </p:nvGraphicFramePr>
        <p:xfrm>
          <a:off x="228600" y="152401"/>
          <a:ext cx="8763000" cy="5923786"/>
        </p:xfrm>
        <a:graphic>
          <a:graphicData uri="http://schemas.openxmlformats.org/drawingml/2006/table">
            <a:tbl>
              <a:tblPr firstRow="1" bandRow="1">
                <a:tableStyleId>{073A0DAA-6AF3-43AB-8588-CEC1D06C72B9}</a:tableStyleId>
              </a:tblPr>
              <a:tblGrid>
                <a:gridCol w="1460500"/>
                <a:gridCol w="1460500"/>
                <a:gridCol w="1460500"/>
                <a:gridCol w="1460500"/>
                <a:gridCol w="1460500"/>
                <a:gridCol w="1460500"/>
              </a:tblGrid>
              <a:tr h="380999">
                <a:tc>
                  <a:txBody>
                    <a:bodyPr/>
                    <a:lstStyle/>
                    <a:p>
                      <a:endParaRPr lang="en-US" dirty="0">
                        <a:latin typeface="Perpetua" panose="02020502060401020303" pitchFamily="18" charset="0"/>
                      </a:endParaRPr>
                    </a:p>
                  </a:txBody>
                  <a:tcPr/>
                </a:tc>
                <a:tc gridSpan="5">
                  <a:txBody>
                    <a:bodyPr/>
                    <a:lstStyle/>
                    <a:p>
                      <a:pPr algn="ctr"/>
                      <a:r>
                        <a:rPr lang="en-US" dirty="0" smtClean="0">
                          <a:latin typeface="Perpetua" panose="02020502060401020303" pitchFamily="18" charset="0"/>
                        </a:rPr>
                        <a:t>Project Management Process Groups </a:t>
                      </a:r>
                      <a:endParaRPr lang="en-US" dirty="0">
                        <a:latin typeface="Perpetua" panose="02020502060401020303" pitchFamily="18"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891481">
                <a:tc>
                  <a:txBody>
                    <a:bodyPr/>
                    <a:lstStyle/>
                    <a:p>
                      <a:r>
                        <a:rPr lang="en-US" dirty="0" smtClean="0">
                          <a:latin typeface="Perpetua" panose="02020502060401020303" pitchFamily="18" charset="0"/>
                        </a:rPr>
                        <a:t>Project Resource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9.1 Plan Resource Management 9.2 Estimate Activity Resources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9.3 Acquire Resources 9.4 Develop Team 9.5 Manage Team</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9.6 Control Resources</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724402">
                <a:tc>
                  <a:txBody>
                    <a:bodyPr/>
                    <a:lstStyle/>
                    <a:p>
                      <a:r>
                        <a:rPr lang="en-US" dirty="0" smtClean="0">
                          <a:latin typeface="Perpetua" panose="02020502060401020303" pitchFamily="18" charset="0"/>
                        </a:rPr>
                        <a:t>Project Communications Management </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c>
                  <a:txBody>
                    <a:bodyPr/>
                    <a:lstStyle/>
                    <a:p>
                      <a:r>
                        <a:rPr lang="en-US" dirty="0" smtClean="0">
                          <a:latin typeface="Perpetua" panose="02020502060401020303" pitchFamily="18" charset="0"/>
                        </a:rPr>
                        <a:t>10.1 Plan Communications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10.1 Plan Communications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10.2 Manage Communications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11.7 Monitor Risks</a:t>
                      </a:r>
                      <a:endParaRPr lang="en-US" dirty="0">
                        <a:latin typeface="Perpetua" panose="02020502060401020303" pitchFamily="18" charset="0"/>
                      </a:endParaRPr>
                    </a:p>
                  </a:txBody>
                  <a:tcPr/>
                </a:tc>
              </a:tr>
              <a:tr h="2163169">
                <a:tc>
                  <a:txBody>
                    <a:bodyPr/>
                    <a:lstStyle/>
                    <a:p>
                      <a:r>
                        <a:rPr lang="en-US" dirty="0" smtClean="0">
                          <a:latin typeface="Perpetua" panose="02020502060401020303" pitchFamily="18" charset="0"/>
                        </a:rPr>
                        <a:t>Project Risk Management </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11.1 Plan Risk Management 11.2 Identify Risks 11.3 Perform Qualitative Risk Analysis 11.4 Perform Quantitative Risk Analysis 11.5 Plan Risk Responses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11.6 Implement Risk Responses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11.7 Monitor Risks</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870408">
                <a:tc>
                  <a:txBody>
                    <a:bodyPr/>
                    <a:lstStyle/>
                    <a:p>
                      <a:r>
                        <a:rPr lang="en-US" dirty="0" smtClean="0">
                          <a:latin typeface="Perpetua" panose="02020502060401020303" pitchFamily="18" charset="0"/>
                        </a:rPr>
                        <a:t>Procurement Management</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12.1 Plan Procurement Management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12.2 Conduct Procurements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12.3 Control Procurements</a:t>
                      </a:r>
                      <a:endParaRPr lang="en-US" dirty="0">
                        <a:latin typeface="Perpetua" panose="02020502060401020303" pitchFamily="18" charset="0"/>
                      </a:endParaRPr>
                    </a:p>
                  </a:txBody>
                  <a:tcPr/>
                </a:tc>
                <a:tc>
                  <a:txBody>
                    <a:bodyPr/>
                    <a:lstStyle/>
                    <a:p>
                      <a:endParaRPr lang="en-US">
                        <a:latin typeface="Perpetua" panose="02020502060401020303" pitchFamily="18" charset="0"/>
                      </a:endParaRPr>
                    </a:p>
                  </a:txBody>
                  <a:tcPr/>
                </a:tc>
              </a:tr>
              <a:tr h="870408">
                <a:tc>
                  <a:txBody>
                    <a:bodyPr/>
                    <a:lstStyle/>
                    <a:p>
                      <a:r>
                        <a:rPr lang="en-US" dirty="0" smtClean="0">
                          <a:latin typeface="Perpetua" panose="02020502060401020303" pitchFamily="18" charset="0"/>
                        </a:rPr>
                        <a:t>Project Stakeholder Management </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13.1 Identify Stakeholders</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13.2 Plan Stakeholder Engagement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13.3 Manage Stakeholder Engagement</a:t>
                      </a:r>
                      <a:endParaRPr lang="en-US" dirty="0">
                        <a:latin typeface="Perpetua" panose="02020502060401020303" pitchFamily="18" charset="0"/>
                      </a:endParaRPr>
                    </a:p>
                  </a:txBody>
                  <a:tcPr/>
                </a:tc>
                <a:tc>
                  <a:txBody>
                    <a:bodyPr/>
                    <a:lstStyle/>
                    <a:p>
                      <a:r>
                        <a:rPr lang="en-US" dirty="0" smtClean="0">
                          <a:latin typeface="Perpetua" panose="02020502060401020303" pitchFamily="18" charset="0"/>
                        </a:rPr>
                        <a:t>13.4 Monitor Stakeholder Engagement</a:t>
                      </a:r>
                      <a:endParaRPr lang="en-US" dirty="0">
                        <a:latin typeface="Perpetua" panose="02020502060401020303" pitchFamily="18" charset="0"/>
                      </a:endParaRPr>
                    </a:p>
                  </a:txBody>
                  <a:tcPr/>
                </a:tc>
                <a:tc>
                  <a:txBody>
                    <a:bodyPr/>
                    <a:lstStyle/>
                    <a:p>
                      <a:endParaRPr lang="en-US" dirty="0">
                        <a:latin typeface="Perpetua" panose="02020502060401020303" pitchFamily="18" charset="0"/>
                      </a:endParaRPr>
                    </a:p>
                  </a:txBody>
                  <a:tcPr/>
                </a:tc>
              </a:tr>
            </a:tbl>
          </a:graphicData>
        </a:graphic>
      </p:graphicFrame>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dirty="0" smtClean="0"/>
              <a:t>Francs K.K fnckkschool@gamil.com</a:t>
            </a:r>
            <a:endParaRPr lang="en-US" dirty="0"/>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36</a:t>
            </a:fld>
            <a:endParaRPr lang="en-US"/>
          </a:p>
        </p:txBody>
      </p:sp>
    </p:spTree>
    <p:extLst>
      <p:ext uri="{BB962C8B-B14F-4D97-AF65-F5344CB8AC3E}">
        <p14:creationId xmlns:p14="http://schemas.microsoft.com/office/powerpoint/2010/main" val="3379649613"/>
      </p:ext>
    </p:extLst>
  </p:cSld>
  <p:clrMapOvr>
    <a:masterClrMapping/>
  </p:clrMapOvr>
  <p:transition>
    <p:comb/>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ctr">
              <a:buNone/>
            </a:pPr>
            <a:endParaRPr lang="en-US" dirty="0"/>
          </a:p>
          <a:p>
            <a:pPr algn="ctr">
              <a:buNone/>
            </a:pPr>
            <a:r>
              <a:rPr lang="en-US" sz="4400" dirty="0" smtClean="0"/>
              <a:t>Q </a:t>
            </a:r>
            <a:r>
              <a:rPr lang="en-US" sz="4400" dirty="0"/>
              <a:t>&amp; A</a:t>
            </a:r>
          </a:p>
        </p:txBody>
      </p:sp>
      <p:sp>
        <p:nvSpPr>
          <p:cNvPr id="5" name="Date Placeholder 4"/>
          <p:cNvSpPr>
            <a:spLocks noGrp="1"/>
          </p:cNvSpPr>
          <p:nvPr>
            <p:ph type="dt" sz="half" idx="10"/>
          </p:nvPr>
        </p:nvSpPr>
        <p:spPr/>
        <p:txBody>
          <a:bodyPr/>
          <a:lstStyle/>
          <a:p>
            <a:pPr>
              <a:defRPr/>
            </a:pPr>
            <a:fld id="{109804D6-B8F7-46BD-AFF9-1B8F08583F5B}" type="datetime1">
              <a:rPr lang="en-US" smtClean="0"/>
              <a:pPr>
                <a:defRPr/>
              </a:pPr>
              <a:t>3/3/2026</a:t>
            </a:fld>
            <a:endParaRPr lang="en-US"/>
          </a:p>
        </p:txBody>
      </p:sp>
      <p:sp>
        <p:nvSpPr>
          <p:cNvPr id="4" name="Footer Placeholder 3"/>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37</a:t>
            </a:fld>
            <a:endParaRPr lang="en-US"/>
          </a:p>
        </p:txBody>
      </p:sp>
    </p:spTree>
  </p:cSld>
  <p:clrMapOvr>
    <a:masterClrMapping/>
  </p:clrMapOvr>
  <p:transition>
    <p:comb/>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674685"/>
          </a:xfrm>
        </p:spPr>
        <p:txBody>
          <a:bodyPr>
            <a:normAutofit/>
          </a:bodyPr>
          <a:lstStyle/>
          <a:p>
            <a:r>
              <a:rPr lang="en-US" dirty="0" smtClean="0">
                <a:latin typeface="Perpetua" panose="02020502060401020303" pitchFamily="18" charset="0"/>
              </a:rPr>
              <a:t>Development Life cycles</a:t>
            </a:r>
            <a:endParaRPr lang="en-US" dirty="0">
              <a:latin typeface="Perpetua" panose="02020502060401020303" pitchFamily="18" charset="0"/>
            </a:endParaRPr>
          </a:p>
        </p:txBody>
      </p:sp>
      <p:sp>
        <p:nvSpPr>
          <p:cNvPr id="3" name="Content Placeholder 2"/>
          <p:cNvSpPr>
            <a:spLocks noGrp="1"/>
          </p:cNvSpPr>
          <p:nvPr>
            <p:ph idx="1"/>
          </p:nvPr>
        </p:nvSpPr>
        <p:spPr>
          <a:xfrm>
            <a:off x="628650" y="1219200"/>
            <a:ext cx="8210550" cy="4957763"/>
          </a:xfrm>
        </p:spPr>
        <p:txBody>
          <a:bodyPr>
            <a:normAutofit fontScale="92500" lnSpcReduction="10000"/>
          </a:bodyPr>
          <a:lstStyle/>
          <a:p>
            <a:r>
              <a:rPr lang="en-US" sz="3500" b="1" dirty="0" smtClean="0">
                <a:latin typeface="Perpetua" panose="02020502060401020303" pitchFamily="18" charset="0"/>
              </a:rPr>
              <a:t>A predictive life cycle</a:t>
            </a:r>
            <a:r>
              <a:rPr lang="en-US" sz="3500" dirty="0" smtClean="0">
                <a:latin typeface="Perpetua" panose="02020502060401020303" pitchFamily="18" charset="0"/>
              </a:rPr>
              <a:t>, </a:t>
            </a:r>
            <a:r>
              <a:rPr lang="en-US" sz="3200" dirty="0" smtClean="0">
                <a:latin typeface="Perpetua" panose="02020502060401020303" pitchFamily="18" charset="0"/>
              </a:rPr>
              <a:t>the project scope, time, and cost are determined in the early phases of the life cycle. </a:t>
            </a:r>
          </a:p>
          <a:p>
            <a:pPr lvl="1"/>
            <a:r>
              <a:rPr lang="en-US" sz="3500" dirty="0" smtClean="0">
                <a:latin typeface="Perpetua" panose="02020502060401020303" pitchFamily="18" charset="0"/>
              </a:rPr>
              <a:t>Any changes to the scope are carefully managed. Predictive life cycles may also be referred to as waterfall life cycles. </a:t>
            </a:r>
          </a:p>
          <a:p>
            <a:r>
              <a:rPr lang="en-US" sz="3500" dirty="0" smtClean="0">
                <a:latin typeface="Perpetua" panose="02020502060401020303" pitchFamily="18" charset="0"/>
              </a:rPr>
              <a:t>An </a:t>
            </a:r>
            <a:r>
              <a:rPr lang="en-US" sz="3500" b="1" dirty="0" smtClean="0">
                <a:latin typeface="Perpetua" panose="02020502060401020303" pitchFamily="18" charset="0"/>
              </a:rPr>
              <a:t>iterative life cycle, </a:t>
            </a:r>
            <a:r>
              <a:rPr lang="en-US" sz="3200" dirty="0" smtClean="0">
                <a:latin typeface="Perpetua" panose="02020502060401020303" pitchFamily="18" charset="0"/>
              </a:rPr>
              <a:t>the project scope is generally determined early in the project life cycle, but time and cost estimates are routinely modified as the project team’s understanding of the product increases. </a:t>
            </a:r>
          </a:p>
          <a:p>
            <a:pPr lvl="1"/>
            <a:r>
              <a:rPr lang="en-US" sz="3500" dirty="0" smtClean="0">
                <a:latin typeface="Perpetua" panose="02020502060401020303" pitchFamily="18" charset="0"/>
              </a:rPr>
              <a:t>Iterations develop the product through a series of repeated cycles, while increments successively add to the functionality of the product.</a:t>
            </a:r>
          </a:p>
          <a:p>
            <a:endParaRPr lang="en-US" dirty="0" smtClean="0"/>
          </a:p>
          <a:p>
            <a:endParaRPr lang="en-US" dirty="0"/>
          </a:p>
        </p:txBody>
      </p:sp>
      <p:sp>
        <p:nvSpPr>
          <p:cNvPr id="4" name="Date Placeholder 3"/>
          <p:cNvSpPr>
            <a:spLocks noGrp="1"/>
          </p:cNvSpPr>
          <p:nvPr>
            <p:ph type="dt" sz="half" idx="10"/>
          </p:nvPr>
        </p:nvSpPr>
        <p:spPr/>
        <p:txBody>
          <a:bodyPr/>
          <a:lstStyle/>
          <a:p>
            <a:fld id="{89D80E73-9EFA-4942-9E4D-0C881AA29297}" type="datetime1">
              <a:rPr lang="en-US" smtClean="0"/>
              <a:pPr/>
              <a:t>3/3/2026</a:t>
            </a:fld>
            <a:endParaRPr lang="en-US"/>
          </a:p>
        </p:txBody>
      </p:sp>
      <p:sp>
        <p:nvSpPr>
          <p:cNvPr id="5" name="Footer Placeholder 4"/>
          <p:cNvSpPr>
            <a:spLocks noGrp="1"/>
          </p:cNvSpPr>
          <p:nvPr>
            <p:ph type="ftr" sz="quarter" idx="11"/>
          </p:nvPr>
        </p:nvSpPr>
        <p:spPr/>
        <p:txBody>
          <a:bodyPr/>
          <a:lstStyle/>
          <a:p>
            <a:r>
              <a:rPr lang="en-US" smtClean="0"/>
              <a:t>Francis K.K fnckkschool@gamil.com</a:t>
            </a:r>
            <a:endParaRPr lang="en-US"/>
          </a:p>
        </p:txBody>
      </p:sp>
      <p:sp>
        <p:nvSpPr>
          <p:cNvPr id="6" name="Slide Number Placeholder 5"/>
          <p:cNvSpPr>
            <a:spLocks noGrp="1"/>
          </p:cNvSpPr>
          <p:nvPr>
            <p:ph type="sldNum" sz="quarter" idx="12"/>
          </p:nvPr>
        </p:nvSpPr>
        <p:spPr/>
        <p:txBody>
          <a:bodyPr/>
          <a:lstStyle/>
          <a:p>
            <a:fld id="{183A7383-9C05-473C-91CC-7696E27F8941}" type="slidenum">
              <a:rPr lang="en-US" smtClean="0"/>
              <a:pPr/>
              <a:t>4</a:t>
            </a:fld>
            <a:endParaRPr lang="en-US"/>
          </a:p>
        </p:txBody>
      </p:sp>
    </p:spTree>
    <p:extLst>
      <p:ext uri="{BB962C8B-B14F-4D97-AF65-F5344CB8AC3E}">
        <p14:creationId xmlns:p14="http://schemas.microsoft.com/office/powerpoint/2010/main" val="2015518653"/>
      </p:ext>
    </p:extLst>
  </p:cSld>
  <p:clrMapOvr>
    <a:masterClrMapping/>
  </p:clrMapOvr>
  <p:transition>
    <p:comb/>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549274"/>
          </a:xfrm>
        </p:spPr>
        <p:txBody>
          <a:bodyPr>
            <a:normAutofit/>
          </a:bodyPr>
          <a:lstStyle/>
          <a:p>
            <a:r>
              <a:rPr lang="en-US" dirty="0">
                <a:latin typeface="Perpetua" panose="02020502060401020303" pitchFamily="18" charset="0"/>
              </a:rPr>
              <a:t>Development Life cycles</a:t>
            </a:r>
            <a:endParaRPr lang="en-US" dirty="0"/>
          </a:p>
        </p:txBody>
      </p:sp>
      <p:sp>
        <p:nvSpPr>
          <p:cNvPr id="3" name="Content Placeholder 2"/>
          <p:cNvSpPr>
            <a:spLocks noGrp="1"/>
          </p:cNvSpPr>
          <p:nvPr>
            <p:ph idx="1"/>
          </p:nvPr>
        </p:nvSpPr>
        <p:spPr>
          <a:xfrm>
            <a:off x="228600" y="990600"/>
            <a:ext cx="8534400" cy="5186363"/>
          </a:xfrm>
        </p:spPr>
        <p:txBody>
          <a:bodyPr>
            <a:normAutofit fontScale="77500" lnSpcReduction="20000"/>
          </a:bodyPr>
          <a:lstStyle/>
          <a:p>
            <a:r>
              <a:rPr lang="en-US" sz="3500" dirty="0">
                <a:latin typeface="Perpetua" panose="02020502060401020303" pitchFamily="18" charset="0"/>
              </a:rPr>
              <a:t>An </a:t>
            </a:r>
            <a:r>
              <a:rPr lang="en-US" sz="3500" b="1" dirty="0">
                <a:latin typeface="Perpetua" panose="02020502060401020303" pitchFamily="18" charset="0"/>
              </a:rPr>
              <a:t>incremental life cycle</a:t>
            </a:r>
            <a:r>
              <a:rPr lang="en-US" sz="3500" dirty="0">
                <a:latin typeface="Perpetua" panose="02020502060401020303" pitchFamily="18" charset="0"/>
              </a:rPr>
              <a:t>, the deliverable is produced through a series of iterations that successively add functionality within a predetermined time frame. </a:t>
            </a:r>
          </a:p>
          <a:p>
            <a:pPr lvl="1"/>
            <a:r>
              <a:rPr lang="en-US" sz="3500" dirty="0">
                <a:latin typeface="Perpetua" panose="02020502060401020303" pitchFamily="18" charset="0"/>
              </a:rPr>
              <a:t>The deliverable contains the necessary and sufficient capability to be </a:t>
            </a:r>
            <a:r>
              <a:rPr lang="en-US" sz="3500" dirty="0" smtClean="0">
                <a:latin typeface="Perpetua" panose="02020502060401020303" pitchFamily="18" charset="0"/>
              </a:rPr>
              <a:t>considered complete </a:t>
            </a:r>
            <a:r>
              <a:rPr lang="en-US" sz="3500" dirty="0">
                <a:latin typeface="Perpetua" panose="02020502060401020303" pitchFamily="18" charset="0"/>
              </a:rPr>
              <a:t>only after the final iteration. </a:t>
            </a:r>
            <a:endParaRPr lang="en-US" sz="3500" b="1" dirty="0" smtClean="0">
              <a:latin typeface="Perpetua" panose="02020502060401020303" pitchFamily="18" charset="0"/>
            </a:endParaRPr>
          </a:p>
          <a:p>
            <a:r>
              <a:rPr lang="en-US" sz="3500" b="1" dirty="0" smtClean="0">
                <a:latin typeface="Perpetua" panose="02020502060401020303" pitchFamily="18" charset="0"/>
              </a:rPr>
              <a:t>Adaptive </a:t>
            </a:r>
            <a:r>
              <a:rPr lang="en-US" sz="3500" b="1" dirty="0">
                <a:latin typeface="Perpetua" panose="02020502060401020303" pitchFamily="18" charset="0"/>
              </a:rPr>
              <a:t>life cycles </a:t>
            </a:r>
            <a:r>
              <a:rPr lang="en-US" sz="3500" dirty="0">
                <a:latin typeface="Perpetua" panose="02020502060401020303" pitchFamily="18" charset="0"/>
              </a:rPr>
              <a:t>are agile, iterative, or incremental. </a:t>
            </a:r>
          </a:p>
          <a:p>
            <a:pPr lvl="1"/>
            <a:r>
              <a:rPr lang="en-US" sz="3500" dirty="0">
                <a:latin typeface="Perpetua" panose="02020502060401020303" pitchFamily="18" charset="0"/>
              </a:rPr>
              <a:t>The detailed scope is defined and approved before the start of an iteration. </a:t>
            </a:r>
          </a:p>
          <a:p>
            <a:pPr lvl="1"/>
            <a:r>
              <a:rPr lang="en-US" sz="3500" dirty="0">
                <a:latin typeface="Perpetua" panose="02020502060401020303" pitchFamily="18" charset="0"/>
              </a:rPr>
              <a:t>Adaptive life cycles are also referred to as agile or change-driven life cycles.</a:t>
            </a:r>
          </a:p>
          <a:p>
            <a:r>
              <a:rPr lang="en-US" sz="3500" b="1" dirty="0">
                <a:latin typeface="Perpetua" panose="02020502060401020303" pitchFamily="18" charset="0"/>
              </a:rPr>
              <a:t>A hybrid life cycle </a:t>
            </a:r>
            <a:r>
              <a:rPr lang="en-US" sz="3500" dirty="0">
                <a:latin typeface="Perpetua" panose="02020502060401020303" pitchFamily="18" charset="0"/>
              </a:rPr>
              <a:t>is a combination of a predictive and an adaptive life cycle. </a:t>
            </a:r>
          </a:p>
          <a:p>
            <a:pPr lvl="1"/>
            <a:r>
              <a:rPr lang="en-US" sz="3500" dirty="0">
                <a:latin typeface="Perpetua" panose="02020502060401020303" pitchFamily="18" charset="0"/>
              </a:rPr>
              <a:t>Those elements of the project that are well known or have fixed requirements follow a predictive development life cycle, and those elements that are still evolving follow an adaptive development life cycle.</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5</a:t>
            </a:fld>
            <a:endParaRPr lang="en-US"/>
          </a:p>
        </p:txBody>
      </p:sp>
    </p:spTree>
    <p:extLst>
      <p:ext uri="{BB962C8B-B14F-4D97-AF65-F5344CB8AC3E}">
        <p14:creationId xmlns:p14="http://schemas.microsoft.com/office/powerpoint/2010/main" val="2082745376"/>
      </p:ext>
    </p:extLst>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7"/>
            <a:ext cx="7886700" cy="777874"/>
          </a:xfrm>
        </p:spPr>
        <p:txBody>
          <a:bodyPr/>
          <a:lstStyle/>
          <a:p>
            <a:r>
              <a:rPr lang="en-US" dirty="0" smtClean="0"/>
              <a:t>Development Cycles cont’d</a:t>
            </a:r>
            <a:endParaRPr lang="en-US" dirty="0"/>
          </a:p>
        </p:txBody>
      </p:sp>
      <p:sp>
        <p:nvSpPr>
          <p:cNvPr id="3" name="Content Placeholder 2"/>
          <p:cNvSpPr>
            <a:spLocks noGrp="1"/>
          </p:cNvSpPr>
          <p:nvPr>
            <p:ph idx="1"/>
          </p:nvPr>
        </p:nvSpPr>
        <p:spPr>
          <a:xfrm>
            <a:off x="635266" y="1219200"/>
            <a:ext cx="7880083" cy="4957763"/>
          </a:xfrm>
        </p:spPr>
        <p:txBody>
          <a:bodyPr>
            <a:normAutofit fontScale="77500" lnSpcReduction="20000"/>
          </a:bodyPr>
          <a:lstStyle/>
          <a:p>
            <a:r>
              <a:rPr lang="en-US" sz="3200" dirty="0">
                <a:latin typeface="Perpetua" panose="02020502060401020303" pitchFamily="18" charset="0"/>
              </a:rPr>
              <a:t>It is up to the project management team to determine the best life cycle for each project. </a:t>
            </a:r>
          </a:p>
          <a:p>
            <a:r>
              <a:rPr lang="en-US" sz="3200" dirty="0">
                <a:latin typeface="Perpetua" panose="02020502060401020303" pitchFamily="18" charset="0"/>
              </a:rPr>
              <a:t>The project life cycle needs to be flexible enough to deal with the variety of factors included in the project. </a:t>
            </a:r>
          </a:p>
          <a:p>
            <a:r>
              <a:rPr lang="en-US" sz="3200" dirty="0">
                <a:latin typeface="Perpetua" panose="02020502060401020303" pitchFamily="18" charset="0"/>
              </a:rPr>
              <a:t>Life cycle flexibility may be accomplished by: </a:t>
            </a:r>
          </a:p>
          <a:p>
            <a:pPr lvl="1"/>
            <a:r>
              <a:rPr lang="en-US" sz="3200" dirty="0">
                <a:latin typeface="Perpetua" panose="02020502060401020303" pitchFamily="18" charset="0"/>
              </a:rPr>
              <a:t>Identifying the process or processes needed to be performed in each phase</a:t>
            </a:r>
          </a:p>
          <a:p>
            <a:pPr lvl="1"/>
            <a:r>
              <a:rPr lang="en-US" sz="3200" dirty="0">
                <a:latin typeface="Perpetua" panose="02020502060401020303" pitchFamily="18" charset="0"/>
              </a:rPr>
              <a:t>Performing the process or processes identified in the appropriate phase</a:t>
            </a:r>
          </a:p>
          <a:p>
            <a:pPr lvl="1"/>
            <a:r>
              <a:rPr lang="en-US" sz="3200" dirty="0">
                <a:latin typeface="Perpetua" panose="02020502060401020303" pitchFamily="18" charset="0"/>
              </a:rPr>
              <a:t>Adjusting the various attributes of a phase (e.g., name, duration, exit criteria, and entrance criteria). </a:t>
            </a:r>
          </a:p>
          <a:p>
            <a:r>
              <a:rPr lang="en-US" sz="3200" dirty="0">
                <a:latin typeface="Perpetua" panose="02020502060401020303" pitchFamily="18" charset="0"/>
              </a:rPr>
              <a:t>Project life cycles are independent of product life cycles, which may be produced by a project. </a:t>
            </a:r>
          </a:p>
          <a:p>
            <a:r>
              <a:rPr lang="en-US" sz="3200" dirty="0">
                <a:latin typeface="Perpetua" panose="02020502060401020303" pitchFamily="18" charset="0"/>
              </a:rPr>
              <a:t>A product life cycle is the series of phases that represent the evolution of a product, from concept through delivery, growth, maturity, and to retirement</a:t>
            </a:r>
          </a:p>
          <a:p>
            <a:endParaRPr lang="en-US" dirty="0"/>
          </a:p>
        </p:txBody>
      </p:sp>
      <p:sp>
        <p:nvSpPr>
          <p:cNvPr id="4" name="Date Placeholder 3"/>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smtClean="0"/>
              <a:t>Francis K.K fnckkschool@gamil.com</a:t>
            </a:r>
            <a:endParaRPr lang="en-US"/>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6</a:t>
            </a:fld>
            <a:endParaRPr lang="en-US"/>
          </a:p>
        </p:txBody>
      </p:sp>
    </p:spTree>
    <p:extLst>
      <p:ext uri="{BB962C8B-B14F-4D97-AF65-F5344CB8AC3E}">
        <p14:creationId xmlns:p14="http://schemas.microsoft.com/office/powerpoint/2010/main" val="2670263777"/>
      </p:ext>
    </p:extLst>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3962400" cy="914400"/>
          </a:xfrm>
        </p:spPr>
        <p:style>
          <a:lnRef idx="2">
            <a:schemeClr val="dk1"/>
          </a:lnRef>
          <a:fillRef idx="1">
            <a:schemeClr val="lt1"/>
          </a:fillRef>
          <a:effectRef idx="0">
            <a:schemeClr val="dk1"/>
          </a:effectRef>
          <a:fontRef idx="minor">
            <a:schemeClr val="dk1"/>
          </a:fontRef>
        </p:style>
        <p:txBody>
          <a:bodyPr>
            <a:normAutofit fontScale="90000"/>
          </a:bodyPr>
          <a:lstStyle/>
          <a:p>
            <a:r>
              <a:rPr lang="en-US" sz="3600" b="1" dirty="0">
                <a:latin typeface="Perpetua" pitchFamily="18" charset="0"/>
              </a:rPr>
              <a:t>The pro</a:t>
            </a:r>
            <a:r>
              <a:rPr lang="en-US" sz="3600" b="1" dirty="0">
                <a:latin typeface="Perpetua" pitchFamily="18" charset="0"/>
                <a:cs typeface="Times New Roman" pitchFamily="18" charset="0"/>
              </a:rPr>
              <a:t>ject Lifecycle</a:t>
            </a:r>
            <a:r>
              <a:rPr lang="en-US" sz="3600" b="1" dirty="0">
                <a:latin typeface="Perpetua" pitchFamily="18" charset="0"/>
              </a:rPr>
              <a:t/>
            </a:r>
            <a:br>
              <a:rPr lang="en-US" sz="3600" b="1" dirty="0">
                <a:latin typeface="Perpetua" pitchFamily="18" charset="0"/>
              </a:rPr>
            </a:br>
            <a:endParaRPr lang="en-US" sz="3600" dirty="0">
              <a:latin typeface="+mn-lt"/>
            </a:endParaRPr>
          </a:p>
        </p:txBody>
      </p:sp>
      <p:sp>
        <p:nvSpPr>
          <p:cNvPr id="3" name="Content Placeholder 2"/>
          <p:cNvSpPr>
            <a:spLocks noGrp="1"/>
          </p:cNvSpPr>
          <p:nvPr>
            <p:ph idx="1"/>
          </p:nvPr>
        </p:nvSpPr>
        <p:spPr>
          <a:xfrm>
            <a:off x="457200" y="1828800"/>
            <a:ext cx="8229600" cy="4495800"/>
          </a:xfrm>
        </p:spPr>
        <p:txBody>
          <a:bodyPr>
            <a:normAutofit/>
          </a:bodyPr>
          <a:lstStyle/>
          <a:p>
            <a:pPr>
              <a:buFont typeface="Wingdings" pitchFamily="2" charset="2"/>
              <a:buChar char="q"/>
            </a:pPr>
            <a:r>
              <a:rPr lang="en-US" sz="2800" dirty="0">
                <a:latin typeface="Perpetua" pitchFamily="18" charset="0"/>
              </a:rPr>
              <a:t>Every pro</a:t>
            </a:r>
            <a:r>
              <a:rPr lang="en-US" sz="2800" dirty="0">
                <a:latin typeface="Perpetua" pitchFamily="18" charset="0"/>
                <a:cs typeface="Times New Roman" pitchFamily="18" charset="0"/>
              </a:rPr>
              <a:t>ject is defined by phases which together constitute the lifecycle of a project.</a:t>
            </a:r>
          </a:p>
          <a:p>
            <a:pPr>
              <a:buFont typeface="Wingdings" pitchFamily="2" charset="2"/>
              <a:buChar char="q"/>
            </a:pPr>
            <a:r>
              <a:rPr lang="en-US" sz="2800" dirty="0">
                <a:latin typeface="Perpetua" pitchFamily="18" charset="0"/>
              </a:rPr>
              <a:t>Project life cycle is a </a:t>
            </a:r>
            <a:r>
              <a:rPr lang="en-US" sz="2800" b="1" dirty="0">
                <a:latin typeface="Perpetua" pitchFamily="18" charset="0"/>
              </a:rPr>
              <a:t>conceptual tool </a:t>
            </a:r>
            <a:r>
              <a:rPr lang="en-US" sz="2800" dirty="0">
                <a:latin typeface="Perpetua" pitchFamily="18" charset="0"/>
              </a:rPr>
              <a:t>for observing and analyzing the process of a </a:t>
            </a:r>
            <a:r>
              <a:rPr lang="en-US" sz="2800" dirty="0" smtClean="0">
                <a:latin typeface="Perpetua" pitchFamily="18" charset="0"/>
              </a:rPr>
              <a:t>project/different </a:t>
            </a:r>
            <a:r>
              <a:rPr lang="en-US" sz="2800" dirty="0">
                <a:latin typeface="Perpetua" pitchFamily="18" charset="0"/>
              </a:rPr>
              <a:t>phases which together constitute the life cycle of a project. </a:t>
            </a:r>
          </a:p>
          <a:p>
            <a:pPr>
              <a:buFont typeface="Wingdings" pitchFamily="2" charset="2"/>
              <a:buChar char="q"/>
            </a:pPr>
            <a:r>
              <a:rPr lang="en-US" sz="2800" dirty="0">
                <a:latin typeface="Perpetua" pitchFamily="18" charset="0"/>
              </a:rPr>
              <a:t>The phases represent a logical sequence of activities which are executed in an orderly manner. </a:t>
            </a:r>
          </a:p>
          <a:p>
            <a:pPr>
              <a:buFont typeface="Wingdings" pitchFamily="2" charset="2"/>
              <a:buChar char="q"/>
            </a:pPr>
            <a:r>
              <a:rPr lang="en-US" sz="2800" dirty="0">
                <a:latin typeface="Perpetua" pitchFamily="18" charset="0"/>
              </a:rPr>
              <a:t>Project life cycle shows how the level of activity varies with time.</a:t>
            </a:r>
          </a:p>
          <a:p>
            <a:pPr>
              <a:buFont typeface="Wingdings" pitchFamily="2" charset="2"/>
              <a:buChar char="q"/>
            </a:pPr>
            <a:endParaRPr lang="en-US" sz="2800" dirty="0">
              <a:latin typeface="Perpetua" pitchFamily="18" charset="0"/>
              <a:cs typeface="Times New Roman" pitchFamily="18" charset="0"/>
            </a:endParaRPr>
          </a:p>
          <a:p>
            <a:pPr>
              <a:buNone/>
            </a:pPr>
            <a:endParaRPr lang="en-US" dirty="0"/>
          </a:p>
        </p:txBody>
      </p:sp>
      <p:sp>
        <p:nvSpPr>
          <p:cNvPr id="4" name="Date Placeholder 3"/>
          <p:cNvSpPr>
            <a:spLocks noGrp="1"/>
          </p:cNvSpPr>
          <p:nvPr>
            <p:ph type="dt" sz="half" idx="10"/>
          </p:nvPr>
        </p:nvSpPr>
        <p:spPr/>
        <p:txBody>
          <a:bodyPr/>
          <a:lstStyle/>
          <a:p>
            <a:pPr>
              <a:defRPr/>
            </a:pPr>
            <a:fld id="{785235E4-2F79-46EA-B427-0B5B0C895A11}"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7</a:t>
            </a:fld>
            <a:endParaRPr lang="en-US"/>
          </a:p>
        </p:txBody>
      </p:sp>
    </p:spTree>
  </p:cSld>
  <p:clrMapOvr>
    <a:masterClrMapping/>
  </p:clrMapOvr>
  <p:transition>
    <p:comb/>
  </p:transition>
  <p:timing>
    <p:tnLst>
      <p:par>
        <p:cTn id="1" dur="indefinite" restart="never" nodeType="tmRoot"/>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5562600" cy="743712"/>
          </a:xfrm>
        </p:spPr>
        <p:style>
          <a:lnRef idx="2">
            <a:schemeClr val="dk1"/>
          </a:lnRef>
          <a:fillRef idx="1">
            <a:schemeClr val="lt1"/>
          </a:fillRef>
          <a:effectRef idx="0">
            <a:schemeClr val="dk1"/>
          </a:effectRef>
          <a:fontRef idx="minor">
            <a:schemeClr val="dk1"/>
          </a:fontRef>
        </p:style>
        <p:txBody>
          <a:bodyPr>
            <a:normAutofit/>
          </a:bodyPr>
          <a:lstStyle/>
          <a:p>
            <a:r>
              <a:rPr lang="en-US" sz="3600" dirty="0">
                <a:latin typeface="Perpetua" panose="02020502060401020303" pitchFamily="18" charset="0"/>
              </a:rPr>
              <a:t>Purpose of project lifecycle</a:t>
            </a:r>
          </a:p>
        </p:txBody>
      </p:sp>
      <p:sp>
        <p:nvSpPr>
          <p:cNvPr id="3" name="Content Placeholder 2"/>
          <p:cNvSpPr>
            <a:spLocks noGrp="1"/>
          </p:cNvSpPr>
          <p:nvPr>
            <p:ph idx="1"/>
          </p:nvPr>
        </p:nvSpPr>
        <p:spPr>
          <a:xfrm>
            <a:off x="457200" y="1676400"/>
            <a:ext cx="8229600" cy="4648200"/>
          </a:xfrm>
        </p:spPr>
        <p:txBody>
          <a:bodyPr/>
          <a:lstStyle/>
          <a:p>
            <a:pPr>
              <a:buFont typeface="Wingdings" pitchFamily="2" charset="2"/>
              <a:buChar char="q"/>
            </a:pPr>
            <a:r>
              <a:rPr lang="en-US" sz="2800" dirty="0">
                <a:latin typeface="Perpetua" pitchFamily="18" charset="0"/>
              </a:rPr>
              <a:t>They serve as a framework that helps to;</a:t>
            </a:r>
          </a:p>
          <a:p>
            <a:pPr marL="514350" indent="-514350">
              <a:buFont typeface="+mj-lt"/>
              <a:buAutoNum type="arabicPeriod"/>
            </a:pPr>
            <a:r>
              <a:rPr lang="en-US" sz="2800" dirty="0">
                <a:latin typeface="Perpetua" pitchFamily="18" charset="0"/>
              </a:rPr>
              <a:t>Define the phases that connect the beginning of a project to its end.</a:t>
            </a:r>
          </a:p>
          <a:p>
            <a:pPr marL="514350" indent="-514350">
              <a:buFont typeface="+mj-lt"/>
              <a:buAutoNum type="arabicPeriod"/>
            </a:pPr>
            <a:r>
              <a:rPr lang="en-US" sz="2800" dirty="0">
                <a:latin typeface="Perpetua" pitchFamily="18" charset="0"/>
              </a:rPr>
              <a:t>Identify the processes that the project teams must implement.</a:t>
            </a:r>
          </a:p>
          <a:p>
            <a:pPr marL="514350" indent="-514350">
              <a:buFont typeface="+mj-lt"/>
              <a:buAutoNum type="arabicPeriod"/>
            </a:pPr>
            <a:r>
              <a:rPr lang="en-US" sz="2800" dirty="0">
                <a:latin typeface="Perpetua" pitchFamily="18" charset="0"/>
              </a:rPr>
              <a:t>Show how the PMC can be used to represent the mgt of projects.</a:t>
            </a:r>
          </a:p>
          <a:p>
            <a:pPr marL="514350" indent="-514350">
              <a:buFont typeface="+mj-lt"/>
              <a:buAutoNum type="arabicPeriod"/>
            </a:pPr>
            <a:r>
              <a:rPr lang="en-US" sz="2800" dirty="0">
                <a:latin typeface="Perpetua" pitchFamily="18" charset="0"/>
              </a:rPr>
              <a:t>Represent how projects work within environments of constraints. </a:t>
            </a:r>
          </a:p>
          <a:p>
            <a:endParaRPr lang="en-US" dirty="0"/>
          </a:p>
        </p:txBody>
      </p:sp>
      <p:sp>
        <p:nvSpPr>
          <p:cNvPr id="4" name="Date Placeholder 3"/>
          <p:cNvSpPr>
            <a:spLocks noGrp="1"/>
          </p:cNvSpPr>
          <p:nvPr>
            <p:ph type="dt" sz="half" idx="10"/>
          </p:nvPr>
        </p:nvSpPr>
        <p:spPr/>
        <p:txBody>
          <a:bodyPr/>
          <a:lstStyle/>
          <a:p>
            <a:pPr>
              <a:defRPr/>
            </a:pPr>
            <a:fld id="{519F96FA-5703-4AFD-A453-F92F8C47B744}" type="datetime1">
              <a:rPr lang="en-US" smtClean="0"/>
              <a:pPr>
                <a:defRPr/>
              </a:pPr>
              <a:t>3/3/2026</a:t>
            </a:fld>
            <a:endParaRPr lang="en-US"/>
          </a:p>
        </p:txBody>
      </p:sp>
      <p:sp>
        <p:nvSpPr>
          <p:cNvPr id="5" name="Footer Placeholder 4"/>
          <p:cNvSpPr>
            <a:spLocks noGrp="1"/>
          </p:cNvSpPr>
          <p:nvPr>
            <p:ph type="ftr" sz="quarter" idx="11"/>
          </p:nvPr>
        </p:nvSpPr>
        <p:spPr/>
        <p:txBody>
          <a:bodyPr/>
          <a:lstStyle/>
          <a:p>
            <a:pPr>
              <a:defRPr/>
            </a:pPr>
            <a:r>
              <a:rPr lang="en-US"/>
              <a:t>Francis K.K fnckkschool@gamil.com</a:t>
            </a:r>
          </a:p>
        </p:txBody>
      </p:sp>
      <p:sp>
        <p:nvSpPr>
          <p:cNvPr id="6" name="Slide Number Placeholder 5"/>
          <p:cNvSpPr>
            <a:spLocks noGrp="1"/>
          </p:cNvSpPr>
          <p:nvPr>
            <p:ph type="sldNum" sz="quarter" idx="12"/>
          </p:nvPr>
        </p:nvSpPr>
        <p:spPr/>
        <p:txBody>
          <a:bodyPr/>
          <a:lstStyle/>
          <a:p>
            <a:pPr>
              <a:defRPr/>
            </a:pPr>
            <a:fld id="{183A7383-9C05-473C-91CC-7696E27F8941}" type="slidenum">
              <a:rPr lang="en-US" smtClean="0"/>
              <a:pPr>
                <a:defRPr/>
              </a:pPr>
              <a:t>8</a:t>
            </a:fld>
            <a:endParaRPr lang="en-US"/>
          </a:p>
        </p:txBody>
      </p:sp>
    </p:spTree>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81658D7-C5B6-491B-AA3B-BF5A6E0BEB4D}"/>
              </a:ext>
            </a:extLst>
          </p:cNvPr>
          <p:cNvSpPr>
            <a:spLocks noGrp="1"/>
          </p:cNvSpPr>
          <p:nvPr>
            <p:ph type="title"/>
          </p:nvPr>
        </p:nvSpPr>
        <p:spPr>
          <a:xfrm>
            <a:off x="457200" y="704088"/>
            <a:ext cx="8229600" cy="972312"/>
          </a:xfrm>
        </p:spPr>
        <p:txBody>
          <a:bodyPr/>
          <a:lstStyle/>
          <a:p>
            <a:r>
              <a:rPr lang="en-GB" altLang="en-US" b="1" dirty="0">
                <a:latin typeface="Perpetua" panose="02020502060401020303" pitchFamily="18" charset="0"/>
              </a:rPr>
              <a:t>Purpose Of PLC </a:t>
            </a:r>
            <a:endParaRPr lang="en-US" dirty="0">
              <a:latin typeface="Perpetua" panose="02020502060401020303" pitchFamily="18" charset="0"/>
            </a:endParaRPr>
          </a:p>
        </p:txBody>
      </p:sp>
      <p:sp>
        <p:nvSpPr>
          <p:cNvPr id="3" name="Content Placeholder 2">
            <a:extLst>
              <a:ext uri="{FF2B5EF4-FFF2-40B4-BE49-F238E27FC236}">
                <a16:creationId xmlns="" xmlns:a16="http://schemas.microsoft.com/office/drawing/2014/main" id="{963540B1-38CF-4076-AF7C-9F5F66BB1F42}"/>
              </a:ext>
            </a:extLst>
          </p:cNvPr>
          <p:cNvSpPr>
            <a:spLocks noGrp="1"/>
          </p:cNvSpPr>
          <p:nvPr>
            <p:ph idx="1"/>
          </p:nvPr>
        </p:nvSpPr>
        <p:spPr>
          <a:xfrm>
            <a:off x="304800" y="1600200"/>
            <a:ext cx="8534400" cy="4706112"/>
          </a:xfrm>
        </p:spPr>
        <p:txBody>
          <a:bodyPr>
            <a:normAutofit/>
          </a:bodyPr>
          <a:lstStyle/>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Facilitates the process of project </a:t>
            </a:r>
            <a:r>
              <a:rPr lang="en-GB" altLang="en-US" sz="3200" dirty="0" smtClean="0">
                <a:solidFill>
                  <a:srgbClr val="000000"/>
                </a:solidFill>
                <a:latin typeface="Perpetua" panose="02020502060401020303" pitchFamily="18" charset="0"/>
                <a:cs typeface="Arial" panose="020B0604020202020204" pitchFamily="34" charset="0"/>
              </a:rPr>
              <a:t>planning. </a:t>
            </a:r>
            <a:endParaRPr lang="en-GB" altLang="en-US" sz="3200" dirty="0">
              <a:solidFill>
                <a:srgbClr val="000000"/>
              </a:solidFill>
              <a:latin typeface="Perpetua" panose="02020502060401020303" pitchFamily="18" charset="0"/>
              <a:cs typeface="Arial" panose="020B0604020202020204" pitchFamily="34" charset="0"/>
            </a:endParaRPr>
          </a:p>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This ensures that objectives and deliverables  are re-evaluated and, if necessary, redefined between phases;</a:t>
            </a:r>
            <a:endParaRPr lang="en-GB" altLang="en-US" sz="3200" dirty="0">
              <a:solidFill>
                <a:srgbClr val="000000"/>
              </a:solidFill>
              <a:latin typeface="Perpetua" panose="02020502060401020303" pitchFamily="18" charset="0"/>
            </a:endParaRPr>
          </a:p>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Clarifies the work to be accomplished in each phase which means that resources are not committed without thorough management review and discussion;</a:t>
            </a:r>
            <a:endParaRPr lang="en-GB" altLang="en-US" sz="3200" dirty="0">
              <a:solidFill>
                <a:srgbClr val="000000"/>
              </a:solidFill>
              <a:latin typeface="Perpetua" panose="02020502060401020303" pitchFamily="18" charset="0"/>
            </a:endParaRPr>
          </a:p>
          <a:p>
            <a:pPr algn="just">
              <a:spcBef>
                <a:spcPts val="1200"/>
              </a:spcBef>
              <a:spcAft>
                <a:spcPts val="600"/>
              </a:spcAft>
              <a:buFontTx/>
              <a:buChar char="•"/>
            </a:pPr>
            <a:r>
              <a:rPr lang="en-GB" altLang="en-US" sz="3200" dirty="0">
                <a:solidFill>
                  <a:srgbClr val="000000"/>
                </a:solidFill>
                <a:latin typeface="Perpetua" panose="02020502060401020303" pitchFamily="18" charset="0"/>
                <a:cs typeface="Arial" panose="020B0604020202020204" pitchFamily="34" charset="0"/>
              </a:rPr>
              <a:t>Budgeting purposes </a:t>
            </a:r>
            <a:endParaRPr lang="en-GB" altLang="en-US" sz="3200" dirty="0">
              <a:solidFill>
                <a:srgbClr val="000000"/>
              </a:solidFill>
              <a:latin typeface="Perpetua" panose="02020502060401020303" pitchFamily="18" charset="0"/>
            </a:endParaRPr>
          </a:p>
          <a:p>
            <a:pPr>
              <a:spcBef>
                <a:spcPts val="1200"/>
              </a:spcBef>
              <a:spcAft>
                <a:spcPts val="600"/>
              </a:spcAft>
            </a:pPr>
            <a:endParaRPr lang="en-US" dirty="0"/>
          </a:p>
        </p:txBody>
      </p:sp>
      <p:sp>
        <p:nvSpPr>
          <p:cNvPr id="4" name="Date Placeholder 3">
            <a:extLst>
              <a:ext uri="{FF2B5EF4-FFF2-40B4-BE49-F238E27FC236}">
                <a16:creationId xmlns="" xmlns:a16="http://schemas.microsoft.com/office/drawing/2014/main" id="{F3D0F612-2DD3-4623-A6F8-46FD336788EB}"/>
              </a:ext>
            </a:extLst>
          </p:cNvPr>
          <p:cNvSpPr>
            <a:spLocks noGrp="1"/>
          </p:cNvSpPr>
          <p:nvPr>
            <p:ph type="dt" sz="half" idx="10"/>
          </p:nvPr>
        </p:nvSpPr>
        <p:spPr/>
        <p:txBody>
          <a:bodyPr/>
          <a:lstStyle/>
          <a:p>
            <a:pPr>
              <a:defRPr/>
            </a:pPr>
            <a:fld id="{89D80E73-9EFA-4942-9E4D-0C881AA29297}" type="datetime1">
              <a:rPr lang="en-US" smtClean="0"/>
              <a:pPr>
                <a:defRPr/>
              </a:pPr>
              <a:t>3/3/2026</a:t>
            </a:fld>
            <a:endParaRPr lang="en-US"/>
          </a:p>
        </p:txBody>
      </p:sp>
      <p:sp>
        <p:nvSpPr>
          <p:cNvPr id="5" name="Footer Placeholder 4">
            <a:extLst>
              <a:ext uri="{FF2B5EF4-FFF2-40B4-BE49-F238E27FC236}">
                <a16:creationId xmlns="" xmlns:a16="http://schemas.microsoft.com/office/drawing/2014/main" id="{B1011C6D-7CE2-463E-B9E1-3B93F6106411}"/>
              </a:ext>
            </a:extLst>
          </p:cNvPr>
          <p:cNvSpPr>
            <a:spLocks noGrp="1"/>
          </p:cNvSpPr>
          <p:nvPr>
            <p:ph type="ftr" sz="quarter" idx="11"/>
          </p:nvPr>
        </p:nvSpPr>
        <p:spPr/>
        <p:txBody>
          <a:bodyPr/>
          <a:lstStyle/>
          <a:p>
            <a:pPr>
              <a:defRPr/>
            </a:pPr>
            <a:r>
              <a:rPr lang="en-US"/>
              <a:t>Francis K.K fnckkschool@gamil.com</a:t>
            </a:r>
          </a:p>
        </p:txBody>
      </p:sp>
      <p:sp>
        <p:nvSpPr>
          <p:cNvPr id="6" name="Slide Number Placeholder 5">
            <a:extLst>
              <a:ext uri="{FF2B5EF4-FFF2-40B4-BE49-F238E27FC236}">
                <a16:creationId xmlns="" xmlns:a16="http://schemas.microsoft.com/office/drawing/2014/main" id="{C226C44E-732A-444C-B590-02B23617E1FB}"/>
              </a:ext>
            </a:extLst>
          </p:cNvPr>
          <p:cNvSpPr>
            <a:spLocks noGrp="1"/>
          </p:cNvSpPr>
          <p:nvPr>
            <p:ph type="sldNum" sz="quarter" idx="12"/>
          </p:nvPr>
        </p:nvSpPr>
        <p:spPr/>
        <p:txBody>
          <a:bodyPr/>
          <a:lstStyle/>
          <a:p>
            <a:pPr>
              <a:defRPr/>
            </a:pPr>
            <a:fld id="{183A7383-9C05-473C-91CC-7696E27F8941}" type="slidenum">
              <a:rPr lang="en-US" smtClean="0"/>
              <a:pPr>
                <a:defRPr/>
              </a:pPr>
              <a:t>9</a:t>
            </a:fld>
            <a:endParaRPr lang="en-US"/>
          </a:p>
        </p:txBody>
      </p:sp>
    </p:spTree>
    <p:extLst>
      <p:ext uri="{BB962C8B-B14F-4D97-AF65-F5344CB8AC3E}">
        <p14:creationId xmlns:p14="http://schemas.microsoft.com/office/powerpoint/2010/main" val="3050175873"/>
      </p:ext>
    </p:extLst>
  </p:cSld>
  <p:clrMapOvr>
    <a:masterClrMapping/>
  </p:clrMapOvr>
  <p:transition>
    <p:comb/>
  </p:transition>
  <p:timing>
    <p:tnLst>
      <p:par>
        <p:cTn id="1" dur="indefinite" restart="never" nodeType="tmRoot"/>
      </p:par>
    </p:tnLst>
  </p:timing>
</p:sld>
</file>

<file path=ppt/theme/theme1.xml><?xml version="1.0" encoding="utf-8"?>
<a:theme xmlns:a="http://schemas.openxmlformats.org/drawingml/2006/main" name="PROJECT AND DEVELOPMENT LIFE CYCLES">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PROJECT AND DEVELOPMENT LIFE CYCLES</Template>
  <TotalTime>11055</TotalTime>
  <Words>3117</Words>
  <Application>Microsoft Office PowerPoint</Application>
  <PresentationFormat>On-screen Show (4:3)</PresentationFormat>
  <Paragraphs>451</Paragraphs>
  <Slides>37</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Perpetua</vt:lpstr>
      <vt:lpstr>Times New Roman</vt:lpstr>
      <vt:lpstr>Wingdings</vt:lpstr>
      <vt:lpstr>PROJECT AND DEVELOPMENT LIFE CYCLES</vt:lpstr>
      <vt:lpstr>Project management frameworks/ Lifecycle and Integrated Project Management.</vt:lpstr>
      <vt:lpstr>Introduction</vt:lpstr>
      <vt:lpstr>Introduction</vt:lpstr>
      <vt:lpstr>Development Life cycles</vt:lpstr>
      <vt:lpstr>Development Life cycles</vt:lpstr>
      <vt:lpstr>Development Cycles cont’d</vt:lpstr>
      <vt:lpstr>The project Lifecycle </vt:lpstr>
      <vt:lpstr>Purpose of project lifecycle</vt:lpstr>
      <vt:lpstr>Purpose Of PLC </vt:lpstr>
      <vt:lpstr>Considerations when selecting a PLC Model</vt:lpstr>
      <vt:lpstr>Project Life Cycle</vt:lpstr>
      <vt:lpstr>A generic project cycle</vt:lpstr>
      <vt:lpstr>Project Definition</vt:lpstr>
      <vt:lpstr>Project Initiation</vt:lpstr>
      <vt:lpstr>Benefits of Project Initiation</vt:lpstr>
      <vt:lpstr>Project Initiation Decision Gates </vt:lpstr>
      <vt:lpstr>Project Planning</vt:lpstr>
      <vt:lpstr>Project Execution</vt:lpstr>
      <vt:lpstr>Project Monitoring &amp; Control</vt:lpstr>
      <vt:lpstr>Project Closure</vt:lpstr>
      <vt:lpstr>In Summary</vt:lpstr>
      <vt:lpstr>Project Management Process Groups</vt:lpstr>
      <vt:lpstr>Processes categories</vt:lpstr>
      <vt:lpstr>Process groups</vt:lpstr>
      <vt:lpstr>Initiating process groups</vt:lpstr>
      <vt:lpstr>Planning Process Groups</vt:lpstr>
      <vt:lpstr>Executing Process Groups</vt:lpstr>
      <vt:lpstr>Monitoring and controlling Process Groups</vt:lpstr>
      <vt:lpstr>Closing Process Groups</vt:lpstr>
      <vt:lpstr>Project Management Knowledge Areas</vt:lpstr>
      <vt:lpstr>The Ten Knowledge Areas (PMI Guide)</vt:lpstr>
      <vt:lpstr>The Ten Knowledge Areas</vt:lpstr>
      <vt:lpstr>The Ten Knowledge Areas</vt:lpstr>
      <vt:lpstr>The Ten Knowledge Areas</vt:lpstr>
      <vt:lpstr>Project Management Process Group and Knowledge Area Mapping</vt:lpstr>
      <vt:lpstr>PowerPoint Presentation</vt:lpstr>
      <vt:lpstr>PowerPoint Presentation</vt:lpstr>
    </vt:vector>
  </TitlesOfParts>
  <Company>PSU</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Management</dc:title>
  <dc:creator>dcfischer</dc:creator>
  <cp:lastModifiedBy>Hp</cp:lastModifiedBy>
  <cp:revision>534</cp:revision>
  <dcterms:created xsi:type="dcterms:W3CDTF">2005-08-10T12:08:44Z</dcterms:created>
  <dcterms:modified xsi:type="dcterms:W3CDTF">2026-03-03T14:10:38Z</dcterms:modified>
</cp:coreProperties>
</file>