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3"/>
    <p:sldId id="257" r:id="rId4"/>
    <p:sldId id="262" r:id="rId5"/>
    <p:sldId id="258" r:id="rId6"/>
    <p:sldId id="263" r:id="rId7"/>
    <p:sldId id="259" r:id="rId8"/>
    <p:sldId id="260" r:id="rId9"/>
    <p:sldId id="261" r:id="rId10"/>
    <p:sldId id="264" r:id="rId11"/>
    <p:sldId id="265" r:id="rId12"/>
    <p:sldId id="266" r:id="rId13"/>
    <p:sldId id="267" r:id="rId14"/>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06" y="477372"/>
            <a:ext cx="10758113" cy="2106801"/>
          </a:xfrm>
        </p:spPr>
        <p:txBody>
          <a:bodyPr>
            <a:noAutofit/>
          </a:bodyPr>
          <a:lstStyle/>
          <a:p>
            <a:pPr marL="0" marR="0" algn="ctr">
              <a:lnSpc>
                <a:spcPct val="107000"/>
              </a:lnSpc>
              <a:spcBef>
                <a:spcPts val="0"/>
              </a:spcBef>
              <a:spcAft>
                <a:spcPts val="0"/>
              </a:spcAft>
            </a:pP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r>
              <a:rPr lang="en-US" sz="4000" b="1" dirty="0">
                <a:latin typeface="Garamond" panose="02020404030301010803" pitchFamily="18" charset="0"/>
                <a:ea typeface="Times New Roman" panose="02020603050405020304" pitchFamily="18" charset="0"/>
                <a:cs typeface="Times New Roman" panose="02020603050405020304" pitchFamily="18" charset="0"/>
              </a:rPr>
              <a:t>Procurement in Project Environments </a:t>
            </a:r>
            <a:br>
              <a:rPr lang="en-GB" sz="3600" dirty="0">
                <a:latin typeface="Garamond" panose="02020404030301010803" pitchFamily="18" charset="0"/>
                <a:ea typeface="Times New Roman" panose="02020603050405020304" pitchFamily="18" charset="0"/>
                <a:cs typeface="Times New Roman" panose="02020603050405020304" pitchFamily="18" charset="0"/>
              </a:rPr>
            </a:br>
            <a:br>
              <a:rPr lang="en-US" sz="4000" dirty="0">
                <a:latin typeface="Garamond" panose="02020404030301010803" pitchFamily="18" charset="0"/>
              </a:rPr>
            </a:br>
            <a:r>
              <a:rPr lang="en-US" sz="4000" dirty="0">
                <a:solidFill>
                  <a:srgbClr val="FF0000"/>
                </a:solidFill>
                <a:latin typeface="Garamond" panose="02020404030301010803" pitchFamily="18" charset="0"/>
              </a:rPr>
              <a:t>Introduction to Projects and Project Management </a:t>
            </a:r>
            <a:endParaRPr lang="en-GB" sz="4000" dirty="0">
              <a:solidFill>
                <a:srgbClr val="FF0000"/>
              </a:solidFill>
              <a:latin typeface="Garamond" panose="02020404030301010803" pitchFamily="18" charset="0"/>
            </a:endParaRPr>
          </a:p>
        </p:txBody>
      </p:sp>
      <p:sp>
        <p:nvSpPr>
          <p:cNvPr id="3" name="Subtitle 2"/>
          <p:cNvSpPr>
            <a:spLocks noGrp="1"/>
          </p:cNvSpPr>
          <p:nvPr>
            <p:ph type="subTitle" idx="1"/>
          </p:nvPr>
        </p:nvSpPr>
        <p:spPr>
          <a:xfrm>
            <a:off x="500932" y="1304014"/>
            <a:ext cx="11306755" cy="4882101"/>
          </a:xfrm>
        </p:spPr>
        <p:txBody>
          <a:bodyPr/>
          <a:lstStyle/>
          <a:p>
            <a:endParaRPr lang="en-GB" dirty="0">
              <a:latin typeface="Garamond" panose="02020404030301010803" pitchFamily="18" charset="0"/>
            </a:endParaRPr>
          </a:p>
        </p:txBody>
      </p:sp>
      <p:pic>
        <p:nvPicPr>
          <p:cNvPr id="4" name="Picture 3"/>
          <p:cNvPicPr>
            <a:picLocks noChangeAspect="1"/>
          </p:cNvPicPr>
          <p:nvPr/>
        </p:nvPicPr>
        <p:blipFill>
          <a:blip r:embed="rId1"/>
          <a:stretch>
            <a:fillRect/>
          </a:stretch>
        </p:blipFill>
        <p:spPr>
          <a:xfrm>
            <a:off x="1212681" y="2353292"/>
            <a:ext cx="9766638" cy="33398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342265"/>
            <a:ext cx="11130280" cy="1437005"/>
          </a:xfrm>
        </p:spPr>
        <p:txBody>
          <a:bodyPr/>
          <a:lstStyle/>
          <a:p>
            <a:r>
              <a:rPr lang="en-US" sz="4000" b="1" dirty="0">
                <a:solidFill>
                  <a:srgbClr val="FF0000"/>
                </a:solidFill>
                <a:latin typeface="Garamond" panose="02020404030301010803" pitchFamily="18" charset="0"/>
              </a:rPr>
              <a:t>Institutional Framework of a Project</a:t>
            </a:r>
            <a:endParaRPr lang="en-GB" dirty="0">
              <a:solidFill>
                <a:srgbClr val="FF0000"/>
              </a:solidFill>
            </a:endParaRPr>
          </a:p>
        </p:txBody>
      </p:sp>
      <p:sp>
        <p:nvSpPr>
          <p:cNvPr id="3" name="Content Placeholder 2"/>
          <p:cNvSpPr>
            <a:spLocks noGrp="1"/>
          </p:cNvSpPr>
          <p:nvPr>
            <p:ph idx="1"/>
          </p:nvPr>
        </p:nvSpPr>
        <p:spPr>
          <a:xfrm>
            <a:off x="384175" y="1186815"/>
            <a:ext cx="11638280" cy="5508625"/>
          </a:xfrm>
        </p:spPr>
        <p:txBody>
          <a:bodyPr>
            <a:normAutofit lnSpcReduction="20000"/>
          </a:bodyPr>
          <a:lstStyle/>
          <a:p>
            <a:pPr marL="0" indent="0" algn="just">
              <a:buNone/>
            </a:pPr>
            <a:r>
              <a:rPr lang="en-US" sz="4000" dirty="0">
                <a:solidFill>
                  <a:prstClr val="black">
                    <a:lumMod val="75000"/>
                    <a:lumOff val="25000"/>
                  </a:prstClr>
                </a:solidFill>
                <a:latin typeface="Garamond" panose="02020404030301010803" pitchFamily="18" charset="0"/>
                <a:cs typeface="Garamond" panose="02020404030301010803" pitchFamily="18" charset="0"/>
              </a:rPr>
              <a:t>Every project finds itself in the middle of different stakeholders, individuals and organizations who are actively involved in the project or whose interest may be affected positively or negatively due to project execution or successful project completion. The institutional framework of a project usually consists of </a:t>
            </a:r>
            <a:r>
              <a:rPr lang="en-US" altLang="en-US" sz="4000" dirty="0">
                <a:latin typeface="Garamond" panose="02020404030301010803" pitchFamily="18" charset="0"/>
                <a:cs typeface="Garamond" panose="02020404030301010803" pitchFamily="18" charset="0"/>
              </a:rPr>
              <a:t>governance structures, organizational roles, policies, norms and compliance mechanisms that guide behavior and ensure legitimacy within the project's social and regulatory environment.</a:t>
            </a:r>
            <a:endParaRPr lang="en-US" altLang="en-US" sz="4000" dirty="0">
              <a:latin typeface="Garamond" panose="02020404030301010803" pitchFamily="18" charset="0"/>
              <a:cs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27" y="609600"/>
            <a:ext cx="11060263" cy="1320800"/>
          </a:xfrm>
        </p:spPr>
        <p:txBody>
          <a:bodyPr>
            <a:normAutofit/>
          </a:bodyPr>
          <a:lstStyle/>
          <a:p>
            <a:r>
              <a:rPr lang="en-US" sz="4800" dirty="0">
                <a:solidFill>
                  <a:srgbClr val="FF0000"/>
                </a:solidFill>
                <a:latin typeface="Garamond" panose="02020404030301010803" pitchFamily="18" charset="0"/>
              </a:rPr>
              <a:t>Institutional Framework of a Project-cont</a:t>
            </a:r>
            <a:r>
              <a:rPr lang="en-US" sz="4800" dirty="0">
                <a:latin typeface="Garamond" panose="02020404030301010803" pitchFamily="18" charset="0"/>
              </a:rPr>
              <a:t>.</a:t>
            </a:r>
            <a:endParaRPr lang="en-GB" sz="4800" dirty="0">
              <a:latin typeface="Garamond" panose="02020404030301010803" pitchFamily="18" charset="0"/>
            </a:endParaRPr>
          </a:p>
        </p:txBody>
      </p:sp>
      <p:sp>
        <p:nvSpPr>
          <p:cNvPr id="3" name="Content Placeholder 2"/>
          <p:cNvSpPr>
            <a:spLocks noGrp="1"/>
          </p:cNvSpPr>
          <p:nvPr>
            <p:ph idx="1"/>
          </p:nvPr>
        </p:nvSpPr>
        <p:spPr>
          <a:xfrm>
            <a:off x="290885" y="1510749"/>
            <a:ext cx="11580412" cy="5049078"/>
          </a:xfrm>
        </p:spPr>
        <p:txBody>
          <a:bodyPr>
            <a:normAutofit/>
          </a:bodyPr>
          <a:lstStyle/>
          <a:p>
            <a:pPr lvl="0" algn="just">
              <a:buClr>
                <a:srgbClr val="90C226"/>
              </a:buClr>
              <a:buFont typeface="Wingdings" panose="05000000000000000000" pitchFamily="2" charset="2"/>
              <a:buChar char="Ø"/>
            </a:pPr>
            <a:r>
              <a:rPr lang="en-US" sz="3200" dirty="0">
                <a:solidFill>
                  <a:prstClr val="black">
                    <a:lumMod val="75000"/>
                    <a:lumOff val="25000"/>
                  </a:prstClr>
                </a:solidFill>
                <a:latin typeface="Garamond" panose="02020404030301010803" pitchFamily="18" charset="0"/>
              </a:rPr>
              <a:t>Project Beneficiaries,(users whose needs need to be addressed)</a:t>
            </a:r>
            <a:endParaRPr lang="en-US" sz="3200" dirty="0">
              <a:solidFill>
                <a:prstClr val="black">
                  <a:lumMod val="75000"/>
                  <a:lumOff val="25000"/>
                </a:prstClr>
              </a:solidFill>
              <a:latin typeface="Garamond" panose="02020404030301010803" pitchFamily="18" charset="0"/>
            </a:endParaRPr>
          </a:p>
          <a:p>
            <a:pPr lvl="0" algn="just">
              <a:buClr>
                <a:srgbClr val="90C226"/>
              </a:buClr>
            </a:pPr>
            <a:r>
              <a:rPr lang="en-US" sz="3200" dirty="0">
                <a:solidFill>
                  <a:prstClr val="black">
                    <a:lumMod val="75000"/>
                    <a:lumOff val="25000"/>
                  </a:prstClr>
                </a:solidFill>
                <a:latin typeface="Garamond" panose="02020404030301010803" pitchFamily="18" charset="0"/>
              </a:rPr>
              <a:t>Project Owner,(mastermind of the project)</a:t>
            </a:r>
            <a:endParaRPr lang="en-US" sz="3200" dirty="0">
              <a:solidFill>
                <a:prstClr val="black">
                  <a:lumMod val="75000"/>
                  <a:lumOff val="25000"/>
                </a:prstClr>
              </a:solidFill>
              <a:latin typeface="Garamond" panose="02020404030301010803" pitchFamily="18" charset="0"/>
            </a:endParaRPr>
          </a:p>
          <a:p>
            <a:pPr lvl="0" algn="just">
              <a:buClr>
                <a:srgbClr val="90C226"/>
              </a:buClr>
            </a:pPr>
            <a:r>
              <a:rPr lang="en-US" sz="3200" dirty="0">
                <a:solidFill>
                  <a:prstClr val="black">
                    <a:lumMod val="75000"/>
                    <a:lumOff val="25000"/>
                  </a:prstClr>
                </a:solidFill>
                <a:latin typeface="Garamond" panose="02020404030301010803" pitchFamily="18" charset="0"/>
              </a:rPr>
              <a:t>Contracting Authority,(central Govt or person governed by law)</a:t>
            </a:r>
            <a:endParaRPr lang="en-US" sz="3200" dirty="0">
              <a:solidFill>
                <a:prstClr val="black">
                  <a:lumMod val="75000"/>
                  <a:lumOff val="25000"/>
                </a:prstClr>
              </a:solidFill>
              <a:latin typeface="Garamond" panose="02020404030301010803" pitchFamily="18" charset="0"/>
            </a:endParaRPr>
          </a:p>
          <a:p>
            <a:pPr lvl="0" algn="just">
              <a:buClr>
                <a:srgbClr val="90C226"/>
              </a:buClr>
            </a:pPr>
            <a:r>
              <a:rPr lang="en-US" sz="3200" dirty="0">
                <a:solidFill>
                  <a:prstClr val="black">
                    <a:lumMod val="75000"/>
                    <a:lumOff val="25000"/>
                  </a:prstClr>
                </a:solidFill>
                <a:latin typeface="Garamond" panose="02020404030301010803" pitchFamily="18" charset="0"/>
              </a:rPr>
              <a:t>Implementing Agency, (technical and managerial know-how)</a:t>
            </a:r>
            <a:endParaRPr lang="en-US" sz="3200" dirty="0">
              <a:solidFill>
                <a:prstClr val="black">
                  <a:lumMod val="75000"/>
                  <a:lumOff val="25000"/>
                </a:prstClr>
              </a:solidFill>
              <a:latin typeface="Garamond" panose="02020404030301010803" pitchFamily="18" charset="0"/>
            </a:endParaRPr>
          </a:p>
          <a:p>
            <a:pPr lvl="0" algn="just">
              <a:buClr>
                <a:srgbClr val="90C226"/>
              </a:buClr>
            </a:pPr>
            <a:r>
              <a:rPr lang="en-US" sz="3200" dirty="0">
                <a:solidFill>
                  <a:prstClr val="black">
                    <a:lumMod val="75000"/>
                    <a:lumOff val="25000"/>
                  </a:prstClr>
                </a:solidFill>
                <a:latin typeface="Garamond" panose="02020404030301010803" pitchFamily="18" charset="0"/>
              </a:rPr>
              <a:t>Funding Agency(how the project is financed, projects are self financed or co-financed)</a:t>
            </a:r>
            <a:endParaRPr lang="en-US" sz="3200" dirty="0">
              <a:solidFill>
                <a:prstClr val="black">
                  <a:lumMod val="75000"/>
                  <a:lumOff val="25000"/>
                </a:prstClr>
              </a:solidFill>
              <a:latin typeface="Garamond" panose="02020404030301010803" pitchFamily="18" charset="0"/>
            </a:endParaRPr>
          </a:p>
          <a:p>
            <a:pPr algn="just"/>
            <a:endParaRPr lang="en-GB" dirty="0">
              <a:latin typeface="Garamond" panose="020204040303010108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64" y="311785"/>
            <a:ext cx="11146256" cy="948856"/>
          </a:xfrm>
        </p:spPr>
        <p:txBody>
          <a:bodyPr>
            <a:normAutofit/>
          </a:bodyPr>
          <a:lstStyle/>
          <a:p>
            <a:r>
              <a:rPr lang="en-US" sz="4800" dirty="0">
                <a:solidFill>
                  <a:srgbClr val="FF0000"/>
                </a:solidFill>
                <a:latin typeface="Garamond" panose="02020404030301010803" pitchFamily="18" charset="0"/>
              </a:rPr>
              <a:t>Institutional Framework of a Project-</a:t>
            </a:r>
            <a:r>
              <a:rPr lang="en-US" sz="4800" dirty="0" err="1">
                <a:solidFill>
                  <a:srgbClr val="FF0000"/>
                </a:solidFill>
                <a:latin typeface="Garamond" panose="02020404030301010803" pitchFamily="18" charset="0"/>
              </a:rPr>
              <a:t>cont</a:t>
            </a:r>
            <a:endParaRPr lang="en-GB" dirty="0"/>
          </a:p>
        </p:txBody>
      </p:sp>
      <p:sp>
        <p:nvSpPr>
          <p:cNvPr id="3" name="Content Placeholder 2"/>
          <p:cNvSpPr>
            <a:spLocks noGrp="1"/>
          </p:cNvSpPr>
          <p:nvPr>
            <p:ph idx="1"/>
          </p:nvPr>
        </p:nvSpPr>
        <p:spPr>
          <a:xfrm>
            <a:off x="365760" y="1314450"/>
            <a:ext cx="11394440" cy="5380355"/>
          </a:xfrm>
        </p:spPr>
        <p:txBody>
          <a:bodyPr>
            <a:normAutofit/>
          </a:bodyPr>
          <a:lstStyle/>
          <a:p>
            <a:pPr lvl="0">
              <a:buClr>
                <a:srgbClr val="90C226"/>
              </a:buClr>
              <a:buFont typeface="Wingdings" panose="05000000000000000000" pitchFamily="2" charset="2"/>
              <a:buChar char="Ø"/>
            </a:pPr>
            <a:r>
              <a:rPr lang="en-US" sz="3200" dirty="0">
                <a:solidFill>
                  <a:prstClr val="black">
                    <a:lumMod val="75000"/>
                    <a:lumOff val="25000"/>
                  </a:prstClr>
                </a:solidFill>
                <a:latin typeface="Garamond" panose="02020404030301010803" pitchFamily="18" charset="0"/>
              </a:rPr>
              <a:t>Project Beneficiaries,(users whose needs need to be addressed)</a:t>
            </a:r>
            <a:endParaRPr lang="en-US" sz="3200" dirty="0">
              <a:solidFill>
                <a:prstClr val="black">
                  <a:lumMod val="75000"/>
                  <a:lumOff val="25000"/>
                </a:prstClr>
              </a:solidFill>
              <a:latin typeface="Garamond" panose="02020404030301010803" pitchFamily="18" charset="0"/>
            </a:endParaRPr>
          </a:p>
          <a:p>
            <a:pPr lvl="0">
              <a:buClr>
                <a:srgbClr val="90C226"/>
              </a:buClr>
            </a:pPr>
            <a:r>
              <a:rPr lang="en-US" sz="3200" dirty="0">
                <a:solidFill>
                  <a:prstClr val="black">
                    <a:lumMod val="75000"/>
                    <a:lumOff val="25000"/>
                  </a:prstClr>
                </a:solidFill>
                <a:latin typeface="Garamond" panose="02020404030301010803" pitchFamily="18" charset="0"/>
              </a:rPr>
              <a:t>Project Owner,(mastermind of the project)</a:t>
            </a:r>
            <a:endParaRPr lang="en-US" sz="3200" dirty="0">
              <a:solidFill>
                <a:prstClr val="black">
                  <a:lumMod val="75000"/>
                  <a:lumOff val="25000"/>
                </a:prstClr>
              </a:solidFill>
              <a:latin typeface="Garamond" panose="02020404030301010803" pitchFamily="18" charset="0"/>
            </a:endParaRPr>
          </a:p>
          <a:p>
            <a:pPr lvl="0">
              <a:buClr>
                <a:srgbClr val="90C226"/>
              </a:buClr>
            </a:pPr>
            <a:r>
              <a:rPr lang="en-US" sz="3200" dirty="0">
                <a:solidFill>
                  <a:prstClr val="black">
                    <a:lumMod val="75000"/>
                    <a:lumOff val="25000"/>
                  </a:prstClr>
                </a:solidFill>
                <a:latin typeface="Garamond" panose="02020404030301010803" pitchFamily="18" charset="0"/>
              </a:rPr>
              <a:t>Contracting Authority,(central Govt or person governed by law)</a:t>
            </a:r>
            <a:endParaRPr lang="en-US" sz="3200" dirty="0">
              <a:solidFill>
                <a:prstClr val="black">
                  <a:lumMod val="75000"/>
                  <a:lumOff val="25000"/>
                </a:prstClr>
              </a:solidFill>
              <a:latin typeface="Garamond" panose="02020404030301010803" pitchFamily="18" charset="0"/>
            </a:endParaRPr>
          </a:p>
          <a:p>
            <a:pPr lvl="0">
              <a:buClr>
                <a:srgbClr val="90C226"/>
              </a:buClr>
            </a:pPr>
            <a:r>
              <a:rPr lang="en-US" sz="3200" dirty="0">
                <a:solidFill>
                  <a:prstClr val="black">
                    <a:lumMod val="75000"/>
                    <a:lumOff val="25000"/>
                  </a:prstClr>
                </a:solidFill>
                <a:latin typeface="Garamond" panose="02020404030301010803" pitchFamily="18" charset="0"/>
              </a:rPr>
              <a:t>Implementing Agency, (technical and managerial know-how)</a:t>
            </a:r>
            <a:endParaRPr lang="en-US" sz="3200" dirty="0">
              <a:solidFill>
                <a:prstClr val="black">
                  <a:lumMod val="75000"/>
                  <a:lumOff val="25000"/>
                </a:prstClr>
              </a:solidFill>
              <a:latin typeface="Garamond" panose="02020404030301010803" pitchFamily="18" charset="0"/>
            </a:endParaRPr>
          </a:p>
          <a:p>
            <a:pPr lvl="0">
              <a:buClr>
                <a:srgbClr val="90C226"/>
              </a:buClr>
            </a:pPr>
            <a:r>
              <a:rPr lang="en-US" sz="3200" dirty="0">
                <a:solidFill>
                  <a:prstClr val="black">
                    <a:lumMod val="75000"/>
                    <a:lumOff val="25000"/>
                  </a:prstClr>
                </a:solidFill>
                <a:latin typeface="Garamond" panose="02020404030301010803" pitchFamily="18" charset="0"/>
              </a:rPr>
              <a:t>Funding Agency(how the project is financed, projects are self financed or co-financed)</a:t>
            </a:r>
            <a:endParaRPr lang="en-US" sz="3200" dirty="0">
              <a:solidFill>
                <a:prstClr val="black">
                  <a:lumMod val="75000"/>
                  <a:lumOff val="25000"/>
                </a:prstClr>
              </a:solidFill>
              <a:latin typeface="Garamond" panose="02020404030301010803" pitchFamily="18" charset="0"/>
            </a:endParaRPr>
          </a:p>
          <a:p>
            <a:pPr lvl="0">
              <a:buClr>
                <a:srgbClr val="90C226"/>
              </a:buClr>
            </a:pPr>
            <a:r>
              <a:rPr lang="en-US" sz="3200" dirty="0">
                <a:solidFill>
                  <a:prstClr val="black">
                    <a:lumMod val="75000"/>
                    <a:lumOff val="25000"/>
                  </a:prstClr>
                </a:solidFill>
                <a:latin typeface="Garamond" panose="02020404030301010803" pitchFamily="18" charset="0"/>
              </a:rPr>
              <a:t>Risk mgt framework (identifies potential risks and mitigation strategies.</a:t>
            </a:r>
            <a:endParaRPr lang="en-US" sz="3200" dirty="0">
              <a:solidFill>
                <a:prstClr val="black">
                  <a:lumMod val="75000"/>
                  <a:lumOff val="25000"/>
                </a:prstClr>
              </a:solidFill>
              <a:latin typeface="Garamond" panose="02020404030301010803" pitchFamily="18" charset="0"/>
            </a:endParaRP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52" y="556150"/>
            <a:ext cx="11273476" cy="1320800"/>
          </a:xfrm>
        </p:spPr>
        <p:txBody>
          <a:bodyPr/>
          <a:lstStyle/>
          <a:p>
            <a:r>
              <a:rPr lang="en-US" dirty="0">
                <a:solidFill>
                  <a:srgbClr val="FF0000"/>
                </a:solidFill>
                <a:latin typeface="Garamond" panose="02020404030301010803" pitchFamily="18" charset="0"/>
                <a:ea typeface="Times New Roman" panose="02020603050405020304" pitchFamily="18" charset="0"/>
              </a:rPr>
              <a:t>Different Types of Projects; Project constraints</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357809" y="1216550"/>
            <a:ext cx="11521439" cy="4840715"/>
          </a:xfrm>
        </p:spPr>
        <p:txBody>
          <a:bodyPr/>
          <a:lstStyle/>
          <a:p>
            <a:pPr marL="0" lvl="0" indent="0" algn="just">
              <a:buClr>
                <a:srgbClr val="90C226"/>
              </a:buClr>
              <a:buNone/>
            </a:pPr>
            <a:endParaRPr lang="en-US" sz="3200" dirty="0">
              <a:solidFill>
                <a:prstClr val="black">
                  <a:lumMod val="75000"/>
                  <a:lumOff val="25000"/>
                </a:prstClr>
              </a:solidFill>
              <a:latin typeface="Garamond" panose="02020404030301010803" pitchFamily="18" charset="0"/>
            </a:endParaRPr>
          </a:p>
          <a:p>
            <a:pPr marL="0" lvl="0" indent="0" algn="just">
              <a:buClr>
                <a:srgbClr val="90C226"/>
              </a:buClr>
              <a:buNone/>
            </a:pPr>
            <a:r>
              <a:rPr lang="en-US" sz="3200" dirty="0">
                <a:solidFill>
                  <a:prstClr val="black">
                    <a:lumMod val="75000"/>
                    <a:lumOff val="25000"/>
                  </a:prstClr>
                </a:solidFill>
                <a:latin typeface="Garamond" panose="02020404030301010803" pitchFamily="18" charset="0"/>
              </a:rPr>
              <a:t>The principal characteristic of a project is its </a:t>
            </a:r>
            <a:r>
              <a:rPr lang="en-US" sz="3200" b="1" i="1" dirty="0">
                <a:solidFill>
                  <a:prstClr val="black">
                    <a:lumMod val="75000"/>
                    <a:lumOff val="25000"/>
                  </a:prstClr>
                </a:solidFill>
                <a:latin typeface="Garamond" panose="02020404030301010803" pitchFamily="18" charset="0"/>
              </a:rPr>
              <a:t>novelty.(the quality of being new, original, or unusual</a:t>
            </a:r>
            <a:r>
              <a:rPr lang="en-US" sz="3200" dirty="0">
                <a:solidFill>
                  <a:prstClr val="black">
                    <a:lumMod val="75000"/>
                    <a:lumOff val="25000"/>
                  </a:prstClr>
                </a:solidFill>
                <a:latin typeface="Garamond" panose="02020404030301010803" pitchFamily="18" charset="0"/>
              </a:rPr>
              <a:t>.) It is a step into the unknown, fraught with risk and uncertainty. No two projects are ever exactly alike: even a repeated project will differ from its predecessor in one or more commercial, administrative or physical aspects. However, it has been found convenient to identify four different types of projects,</a:t>
            </a:r>
            <a:endParaRPr lang="en-US" sz="3200" b="1" dirty="0">
              <a:solidFill>
                <a:prstClr val="black">
                  <a:lumMod val="75000"/>
                  <a:lumOff val="25000"/>
                </a:prstClr>
              </a:solidFill>
              <a:latin typeface="Garamond" panose="02020404030301010803" pitchFamily="18" charset="0"/>
            </a:endParaRPr>
          </a:p>
          <a:p>
            <a:endParaRPr lang="en-GB" dirty="0">
              <a:latin typeface="Garamond" panose="020204040303010108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257" y="492980"/>
            <a:ext cx="10780496" cy="1437419"/>
          </a:xfrm>
        </p:spPr>
        <p:txBody>
          <a:bodyPr/>
          <a:lstStyle/>
          <a:p>
            <a:r>
              <a:rPr lang="en-US" sz="4000" dirty="0">
                <a:solidFill>
                  <a:srgbClr val="FF0000"/>
                </a:solidFill>
                <a:latin typeface="Garamond" panose="02020404030301010803" pitchFamily="18" charset="0"/>
                <a:ea typeface="Times New Roman" panose="02020603050405020304" pitchFamily="18" charset="0"/>
              </a:rPr>
              <a:t>Different Types of Projects, cont.</a:t>
            </a:r>
            <a:r>
              <a:rPr lang="en-US" dirty="0">
                <a:solidFill>
                  <a:srgbClr val="FF0000"/>
                </a:solidFill>
                <a:latin typeface="Garamond" panose="02020404030301010803" pitchFamily="18" charset="0"/>
                <a:ea typeface="Times New Roman" panose="02020603050405020304" pitchFamily="18" charset="0"/>
              </a:rPr>
              <a:t> </a:t>
            </a:r>
            <a:endParaRPr lang="en-GB" dirty="0"/>
          </a:p>
        </p:txBody>
      </p:sp>
      <p:sp>
        <p:nvSpPr>
          <p:cNvPr id="3" name="Content Placeholder 2"/>
          <p:cNvSpPr>
            <a:spLocks noGrp="1"/>
          </p:cNvSpPr>
          <p:nvPr>
            <p:ph idx="1"/>
          </p:nvPr>
        </p:nvSpPr>
        <p:spPr>
          <a:xfrm>
            <a:off x="389890" y="1304925"/>
            <a:ext cx="11465560" cy="5191125"/>
          </a:xfrm>
        </p:spPr>
        <p:txBody>
          <a:bodyPr>
            <a:normAutofit/>
          </a:bodyPr>
          <a:lstStyle/>
          <a:p>
            <a:pPr lvl="0" algn="just">
              <a:buClr>
                <a:srgbClr val="90C226"/>
              </a:buClr>
            </a:pPr>
            <a:r>
              <a:rPr lang="en-US" sz="4000" dirty="0">
                <a:solidFill>
                  <a:prstClr val="black">
                    <a:lumMod val="75000"/>
                    <a:lumOff val="25000"/>
                  </a:prstClr>
                </a:solidFill>
                <a:latin typeface="Garamond" panose="02020404030301010803" pitchFamily="18" charset="0"/>
              </a:rPr>
              <a:t>Type I Projects: Civil Engineering, Construction, Petrochemical, Mining and Quarrying Projects</a:t>
            </a:r>
            <a:endParaRPr lang="en-US" sz="4000" dirty="0">
              <a:solidFill>
                <a:prstClr val="black">
                  <a:lumMod val="75000"/>
                  <a:lumOff val="25000"/>
                </a:prstClr>
              </a:solidFill>
              <a:latin typeface="Garamond" panose="02020404030301010803" pitchFamily="18" charset="0"/>
            </a:endParaRPr>
          </a:p>
          <a:p>
            <a:pPr lvl="0" algn="just">
              <a:buClr>
                <a:srgbClr val="90C226"/>
              </a:buClr>
            </a:pPr>
            <a:r>
              <a:rPr lang="en-US" sz="4000" dirty="0">
                <a:solidFill>
                  <a:prstClr val="black">
                    <a:lumMod val="75000"/>
                    <a:lumOff val="25000"/>
                  </a:prstClr>
                </a:solidFill>
                <a:latin typeface="Garamond" panose="02020404030301010803" pitchFamily="18" charset="0"/>
              </a:rPr>
              <a:t> Type II Projects: Manufacturing Projects</a:t>
            </a:r>
            <a:endParaRPr lang="en-US" sz="4000" dirty="0">
              <a:solidFill>
                <a:prstClr val="black">
                  <a:lumMod val="75000"/>
                  <a:lumOff val="25000"/>
                </a:prstClr>
              </a:solidFill>
              <a:latin typeface="Garamond" panose="02020404030301010803" pitchFamily="18" charset="0"/>
            </a:endParaRPr>
          </a:p>
          <a:p>
            <a:pPr lvl="0" algn="just">
              <a:buClr>
                <a:srgbClr val="90C226"/>
              </a:buClr>
            </a:pPr>
            <a:r>
              <a:rPr lang="en-US" sz="4000" dirty="0">
                <a:solidFill>
                  <a:prstClr val="black">
                    <a:lumMod val="75000"/>
                    <a:lumOff val="25000"/>
                  </a:prstClr>
                </a:solidFill>
                <a:latin typeface="Garamond" panose="02020404030301010803" pitchFamily="18" charset="0"/>
              </a:rPr>
              <a:t>Type III Projects: IT Projects and Projects Associated with Management Change</a:t>
            </a:r>
            <a:endParaRPr lang="en-US" sz="4000" dirty="0">
              <a:solidFill>
                <a:prstClr val="black">
                  <a:lumMod val="75000"/>
                  <a:lumOff val="25000"/>
                </a:prstClr>
              </a:solidFill>
              <a:latin typeface="Garamond" panose="02020404030301010803" pitchFamily="18" charset="0"/>
            </a:endParaRPr>
          </a:p>
          <a:p>
            <a:pPr lvl="0" algn="just">
              <a:buClr>
                <a:srgbClr val="90C226"/>
              </a:buClr>
            </a:pPr>
            <a:r>
              <a:rPr lang="en-US" sz="4000" dirty="0">
                <a:solidFill>
                  <a:prstClr val="black">
                    <a:lumMod val="75000"/>
                    <a:lumOff val="25000"/>
                  </a:prstClr>
                </a:solidFill>
                <a:latin typeface="Garamond" panose="02020404030301010803" pitchFamily="18" charset="0"/>
              </a:rPr>
              <a:t>Type IV Projects: Projects for Pure Scientific Research</a:t>
            </a:r>
            <a:endParaRPr lang="en-US" sz="4000" dirty="0">
              <a:solidFill>
                <a:prstClr val="black">
                  <a:lumMod val="75000"/>
                  <a:lumOff val="25000"/>
                </a:prstClr>
              </a:solidFill>
              <a:latin typeface="Garamond" panose="02020404030301010803" pitchFamily="18" charset="0"/>
            </a:endParaRP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7" y="202758"/>
            <a:ext cx="11098548" cy="1320800"/>
          </a:xfrm>
        </p:spPr>
        <p:txBody>
          <a:bodyPr>
            <a:normAutofit/>
          </a:bodyPr>
          <a:lstStyle/>
          <a:p>
            <a:pPr algn="ctr"/>
            <a:r>
              <a:rPr lang="en-US" sz="4800" dirty="0">
                <a:solidFill>
                  <a:srgbClr val="FF0000"/>
                </a:solidFill>
                <a:latin typeface="Garamond" panose="02020404030301010803" pitchFamily="18" charset="0"/>
                <a:ea typeface="Times New Roman" panose="02020603050405020304" pitchFamily="18" charset="0"/>
              </a:rPr>
              <a:t>Project constraints.</a:t>
            </a:r>
            <a:endParaRPr lang="en-GB" sz="4800"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540689" y="1272210"/>
            <a:ext cx="11171581" cy="5383032"/>
          </a:xfrm>
        </p:spPr>
        <p:txBody>
          <a:bodyPr/>
          <a:lstStyle/>
          <a:p>
            <a:pPr marL="0" lvl="0" indent="0" algn="just">
              <a:buClr>
                <a:srgbClr val="90C226"/>
              </a:buClr>
              <a:buNone/>
            </a:pPr>
            <a:r>
              <a:rPr lang="en-US" sz="4000" dirty="0">
                <a:solidFill>
                  <a:prstClr val="black">
                    <a:lumMod val="75000"/>
                    <a:lumOff val="25000"/>
                  </a:prstClr>
                </a:solidFill>
                <a:latin typeface="Garamond" panose="02020404030301010803" pitchFamily="18" charset="0"/>
              </a:rPr>
              <a:t>All projects, irrespective of their size, will have many constraints.  Although there are many such project constraints, these should not be barriers for successful project execution and for the effective decision making. Of the many project constraints, there are some (referred to as </a:t>
            </a:r>
            <a:r>
              <a:rPr lang="en-US" sz="4000" i="1" dirty="0">
                <a:solidFill>
                  <a:prstClr val="black">
                    <a:lumMod val="75000"/>
                    <a:lumOff val="25000"/>
                  </a:prstClr>
                </a:solidFill>
                <a:latin typeface="Garamond" panose="02020404030301010803" pitchFamily="18" charset="0"/>
              </a:rPr>
              <a:t>Primary Project Objectives</a:t>
            </a:r>
            <a:r>
              <a:rPr lang="en-US" sz="4000" dirty="0">
                <a:solidFill>
                  <a:prstClr val="black">
                    <a:lumMod val="75000"/>
                    <a:lumOff val="25000"/>
                  </a:prstClr>
                </a:solidFill>
                <a:latin typeface="Garamond" panose="02020404030301010803" pitchFamily="18" charset="0"/>
              </a:rPr>
              <a:t>) which are used as factors for assessing/measuring project success or failure. </a:t>
            </a:r>
            <a:endParaRPr lang="en-US" sz="4000" dirty="0">
              <a:solidFill>
                <a:prstClr val="black">
                  <a:lumMod val="75000"/>
                  <a:lumOff val="25000"/>
                </a:prstClr>
              </a:solidFill>
              <a:latin typeface="Garamond" panose="02020404030301010803" pitchFamily="18" charset="0"/>
            </a:endParaRPr>
          </a:p>
          <a:p>
            <a:endParaRPr lang="en-GB" dirty="0">
              <a:latin typeface="Garamond" panose="020204040303010108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394914"/>
            <a:ext cx="10955424" cy="1320800"/>
          </a:xfrm>
        </p:spPr>
        <p:txBody>
          <a:bodyPr/>
          <a:lstStyle/>
          <a:p>
            <a:r>
              <a:rPr lang="en-US" sz="3200" b="1" dirty="0">
                <a:solidFill>
                  <a:srgbClr val="FF0000"/>
                </a:solidFill>
                <a:latin typeface="Garamond" panose="02020404030301010803" pitchFamily="18" charset="0"/>
              </a:rPr>
              <a:t>Primary Project Objectives/Constraints/measures</a:t>
            </a:r>
            <a:endParaRPr lang="en-GB" dirty="0">
              <a:solidFill>
                <a:srgbClr val="FF0000"/>
              </a:solidFill>
            </a:endParaRPr>
          </a:p>
        </p:txBody>
      </p:sp>
      <p:sp>
        <p:nvSpPr>
          <p:cNvPr id="3" name="Content Placeholder 2"/>
          <p:cNvSpPr>
            <a:spLocks noGrp="1"/>
          </p:cNvSpPr>
          <p:nvPr>
            <p:ph idx="1"/>
          </p:nvPr>
        </p:nvSpPr>
        <p:spPr>
          <a:xfrm>
            <a:off x="437322" y="1502797"/>
            <a:ext cx="11571798" cy="5039801"/>
          </a:xfrm>
        </p:spPr>
        <p:txBody>
          <a:bodyPr/>
          <a:lstStyle/>
          <a:p>
            <a:pPr marL="0" lvl="0" indent="0" algn="just">
              <a:buClr>
                <a:srgbClr val="90C226"/>
              </a:buClr>
              <a:buNone/>
            </a:pPr>
            <a:r>
              <a:rPr lang="en-US" sz="3600" dirty="0">
                <a:solidFill>
                  <a:prstClr val="black">
                    <a:lumMod val="75000"/>
                    <a:lumOff val="25000"/>
                  </a:prstClr>
                </a:solidFill>
                <a:latin typeface="Garamond" panose="02020404030301010803" pitchFamily="18" charset="0"/>
              </a:rPr>
              <a:t>The two traditional measurements for project success are:</a:t>
            </a:r>
            <a:endParaRPr lang="en-US" sz="3600" dirty="0">
              <a:solidFill>
                <a:prstClr val="black">
                  <a:lumMod val="75000"/>
                  <a:lumOff val="25000"/>
                </a:prstClr>
              </a:solidFill>
              <a:latin typeface="Garamond" panose="02020404030301010803" pitchFamily="18" charset="0"/>
            </a:endParaRPr>
          </a:p>
          <a:p>
            <a:pPr lvl="0" algn="just">
              <a:buClr>
                <a:srgbClr val="90C226"/>
              </a:buClr>
            </a:pPr>
            <a:r>
              <a:rPr lang="en-US" sz="3600" b="1" dirty="0">
                <a:solidFill>
                  <a:prstClr val="black">
                    <a:lumMod val="75000"/>
                    <a:lumOff val="25000"/>
                  </a:prstClr>
                </a:solidFill>
                <a:latin typeface="Garamond" panose="02020404030301010803" pitchFamily="18" charset="0"/>
              </a:rPr>
              <a:t>Time </a:t>
            </a:r>
            <a:r>
              <a:rPr lang="en-US" sz="3600" dirty="0">
                <a:solidFill>
                  <a:prstClr val="black">
                    <a:lumMod val="75000"/>
                    <a:lumOff val="25000"/>
                  </a:prstClr>
                </a:solidFill>
                <a:latin typeface="Garamond" panose="02020404030301010803" pitchFamily="18" charset="0"/>
              </a:rPr>
              <a:t>— This is the time frame available to complete the project. Then, the question is “Was the project delivered or handed over to the customer on time?”</a:t>
            </a:r>
            <a:endParaRPr lang="en-US" sz="3600" dirty="0">
              <a:solidFill>
                <a:prstClr val="black">
                  <a:lumMod val="75000"/>
                  <a:lumOff val="25000"/>
                </a:prstClr>
              </a:solidFill>
              <a:latin typeface="Garamond" panose="02020404030301010803" pitchFamily="18" charset="0"/>
            </a:endParaRPr>
          </a:p>
          <a:p>
            <a:pPr lvl="0" algn="just">
              <a:buClr>
                <a:srgbClr val="90C226"/>
              </a:buClr>
            </a:pPr>
            <a:r>
              <a:rPr lang="en-US" sz="3600" b="1" dirty="0">
                <a:solidFill>
                  <a:prstClr val="black">
                    <a:lumMod val="75000"/>
                    <a:lumOff val="25000"/>
                  </a:prstClr>
                </a:solidFill>
                <a:latin typeface="Garamond" panose="02020404030301010803" pitchFamily="18" charset="0"/>
              </a:rPr>
              <a:t>Cost/Budget </a:t>
            </a:r>
            <a:r>
              <a:rPr lang="en-US" sz="3600" dirty="0">
                <a:solidFill>
                  <a:prstClr val="black">
                    <a:lumMod val="75000"/>
                    <a:lumOff val="25000"/>
                  </a:prstClr>
                </a:solidFill>
                <a:latin typeface="Garamond" panose="02020404030301010803" pitchFamily="18" charset="0"/>
              </a:rPr>
              <a:t>— This is the amount (in shillings) budgeted for the project. Then, the question is “Was the project completed within the cost budget?”</a:t>
            </a:r>
            <a:endParaRPr lang="en-US" sz="3600" dirty="0">
              <a:solidFill>
                <a:prstClr val="black">
                  <a:lumMod val="75000"/>
                  <a:lumOff val="25000"/>
                </a:prstClr>
              </a:solidFill>
              <a:latin typeface="Garamond" panose="02020404030301010803" pitchFamily="18" charset="0"/>
            </a:endParaRP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47" y="373711"/>
            <a:ext cx="11630106" cy="1001865"/>
          </a:xfrm>
        </p:spPr>
        <p:txBody>
          <a:bodyPr/>
          <a:lstStyle/>
          <a:p>
            <a:r>
              <a:rPr lang="en-US" dirty="0">
                <a:solidFill>
                  <a:srgbClr val="FF0000"/>
                </a:solidFill>
                <a:latin typeface="Garamond" panose="02020404030301010803" pitchFamily="18" charset="0"/>
              </a:rPr>
              <a:t>Primary Project Objectives/Constraints/measures-cont</a:t>
            </a:r>
            <a:r>
              <a:rPr lang="en-US" dirty="0">
                <a:latin typeface="Garamond" panose="02020404030301010803" pitchFamily="18" charset="0"/>
              </a:rPr>
              <a:t>.</a:t>
            </a:r>
            <a:endParaRPr lang="en-GB" dirty="0">
              <a:latin typeface="Garamond" panose="02020404030301010803" pitchFamily="18" charset="0"/>
            </a:endParaRPr>
          </a:p>
        </p:txBody>
      </p:sp>
      <p:sp>
        <p:nvSpPr>
          <p:cNvPr id="3" name="Content Placeholder 2"/>
          <p:cNvSpPr>
            <a:spLocks noGrp="1"/>
          </p:cNvSpPr>
          <p:nvPr>
            <p:ph idx="1"/>
          </p:nvPr>
        </p:nvSpPr>
        <p:spPr>
          <a:xfrm>
            <a:off x="280948" y="1232453"/>
            <a:ext cx="11630106" cy="5311470"/>
          </a:xfrm>
        </p:spPr>
        <p:txBody>
          <a:bodyPr>
            <a:normAutofit/>
          </a:bodyPr>
          <a:lstStyle/>
          <a:p>
            <a:pPr marL="0" lvl="0" indent="0" algn="just">
              <a:buClr>
                <a:srgbClr val="90C226"/>
              </a:buClr>
              <a:buNone/>
            </a:pPr>
            <a:r>
              <a:rPr lang="en-US" sz="2800" dirty="0">
                <a:solidFill>
                  <a:prstClr val="black">
                    <a:lumMod val="75000"/>
                    <a:lumOff val="25000"/>
                  </a:prstClr>
                </a:solidFill>
                <a:latin typeface="Garamond" panose="02020404030301010803" pitchFamily="18" charset="0"/>
              </a:rPr>
              <a:t>There are, however, three additional measures of success that need to be considered:</a:t>
            </a:r>
            <a:endParaRPr lang="en-US" sz="2800" dirty="0">
              <a:solidFill>
                <a:prstClr val="black">
                  <a:lumMod val="75000"/>
                  <a:lumOff val="25000"/>
                </a:prstClr>
              </a:solidFill>
              <a:latin typeface="Garamond" panose="02020404030301010803" pitchFamily="18" charset="0"/>
            </a:endParaRPr>
          </a:p>
          <a:p>
            <a:pPr lvl="0" algn="just">
              <a:buClr>
                <a:srgbClr val="90C226"/>
              </a:buClr>
            </a:pPr>
            <a:r>
              <a:rPr lang="en-US" sz="2800" b="1" dirty="0">
                <a:solidFill>
                  <a:prstClr val="black">
                    <a:lumMod val="75000"/>
                    <a:lumOff val="25000"/>
                  </a:prstClr>
                </a:solidFill>
                <a:latin typeface="Garamond" panose="02020404030301010803" pitchFamily="18" charset="0"/>
              </a:rPr>
              <a:t>Scope </a:t>
            </a:r>
            <a:r>
              <a:rPr lang="en-US" sz="2800" dirty="0">
                <a:solidFill>
                  <a:prstClr val="black">
                    <a:lumMod val="75000"/>
                    <a:lumOff val="25000"/>
                  </a:prstClr>
                </a:solidFill>
                <a:latin typeface="Garamond" panose="02020404030301010803" pitchFamily="18" charset="0"/>
              </a:rPr>
              <a:t>— This is determined by project size, goals and deliverables. Then, the question is “Where the project goals met?”</a:t>
            </a:r>
            <a:endParaRPr lang="en-US" sz="2800" dirty="0">
              <a:solidFill>
                <a:prstClr val="black">
                  <a:lumMod val="75000"/>
                  <a:lumOff val="25000"/>
                </a:prstClr>
              </a:solidFill>
              <a:latin typeface="Garamond" panose="02020404030301010803" pitchFamily="18" charset="0"/>
            </a:endParaRPr>
          </a:p>
          <a:p>
            <a:pPr lvl="0" algn="just">
              <a:buClr>
                <a:srgbClr val="90C226"/>
              </a:buClr>
            </a:pPr>
            <a:r>
              <a:rPr lang="en-US" sz="2800" b="1" dirty="0">
                <a:solidFill>
                  <a:prstClr val="black">
                    <a:lumMod val="75000"/>
                    <a:lumOff val="25000"/>
                  </a:prstClr>
                </a:solidFill>
                <a:latin typeface="Garamond" panose="02020404030301010803" pitchFamily="18" charset="0"/>
              </a:rPr>
              <a:t>Quality </a:t>
            </a:r>
            <a:r>
              <a:rPr lang="en-US" sz="2800" dirty="0">
                <a:solidFill>
                  <a:prstClr val="black">
                    <a:lumMod val="75000"/>
                    <a:lumOff val="25000"/>
                  </a:prstClr>
                </a:solidFill>
                <a:latin typeface="Garamond" panose="02020404030301010803" pitchFamily="18" charset="0"/>
              </a:rPr>
              <a:t>— This is determined by good performance, which requires that all aspects of the project are finished in accordance with the customer’s project specification. It represents the quality of the project deliverables.  Then, the question is “Was the client satisfied?”</a:t>
            </a:r>
            <a:endParaRPr lang="en-US" sz="2800" dirty="0">
              <a:solidFill>
                <a:prstClr val="black">
                  <a:lumMod val="75000"/>
                  <a:lumOff val="25000"/>
                </a:prstClr>
              </a:solidFill>
              <a:latin typeface="Garamond" panose="02020404030301010803" pitchFamily="18" charset="0"/>
            </a:endParaRPr>
          </a:p>
          <a:p>
            <a:pPr lvl="0" algn="just">
              <a:buClr>
                <a:srgbClr val="90C226"/>
              </a:buClr>
            </a:pPr>
            <a:r>
              <a:rPr lang="en-US" sz="2800" b="1" dirty="0">
                <a:solidFill>
                  <a:prstClr val="black">
                    <a:lumMod val="75000"/>
                    <a:lumOff val="25000"/>
                  </a:prstClr>
                </a:solidFill>
                <a:latin typeface="Garamond" panose="02020404030301010803" pitchFamily="18" charset="0"/>
              </a:rPr>
              <a:t>Resources </a:t>
            </a:r>
            <a:r>
              <a:rPr lang="en-US" sz="2800" dirty="0">
                <a:solidFill>
                  <a:prstClr val="black">
                    <a:lumMod val="75000"/>
                    <a:lumOff val="25000"/>
                  </a:prstClr>
                </a:solidFill>
                <a:latin typeface="Garamond" panose="02020404030301010803" pitchFamily="18" charset="0"/>
              </a:rPr>
              <a:t>— Resources are the people and equipment required to carry out the project. Then, the question is “Were there no casualties, either to the team or to interrelationships?”</a:t>
            </a:r>
            <a:endParaRPr lang="en-US" sz="2800" dirty="0">
              <a:solidFill>
                <a:prstClr val="black">
                  <a:lumMod val="75000"/>
                  <a:lumOff val="25000"/>
                </a:prstClr>
              </a:solidFill>
              <a:latin typeface="Garamond" panose="02020404030301010803" pitchFamily="18" charset="0"/>
            </a:endParaRPr>
          </a:p>
          <a:p>
            <a:endParaRPr lang="en-GB" dirty="0">
              <a:latin typeface="Garamond" panose="020204040303010108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65" y="135172"/>
            <a:ext cx="11712270" cy="1900362"/>
          </a:xfrm>
        </p:spPr>
        <p:txBody>
          <a:bodyPr>
            <a:normAutofit fontScale="90000"/>
          </a:bodyPr>
          <a:lstStyle/>
          <a:p>
            <a:r>
              <a:rPr lang="en-US" sz="3200" b="1" dirty="0">
                <a:solidFill>
                  <a:srgbClr val="90C226"/>
                </a:solidFill>
                <a:latin typeface="Garamond" panose="02020404030301010803" pitchFamily="18" charset="0"/>
              </a:rPr>
              <a:t>Relationship between the Primary Project Objectives</a:t>
            </a:r>
            <a:br>
              <a:rPr lang="en-US" sz="3200" b="1" dirty="0">
                <a:solidFill>
                  <a:srgbClr val="90C226"/>
                </a:solidFill>
                <a:latin typeface="Garamond" panose="02020404030301010803" pitchFamily="18" charset="0"/>
              </a:rPr>
            </a:br>
            <a:r>
              <a:rPr lang="en-US" sz="2700" dirty="0">
                <a:solidFill>
                  <a:prstClr val="black"/>
                </a:solidFill>
                <a:latin typeface="Garamond" panose="02020404030301010803" pitchFamily="18" charset="0"/>
                <a:ea typeface="Times New Roman" panose="02020603050405020304" pitchFamily="18" charset="0"/>
              </a:rPr>
              <a:t>The interrelationship of these five measures of project success can be represented graphically in what is often referred to as the </a:t>
            </a:r>
            <a:r>
              <a:rPr lang="en-US" sz="2700" b="1" i="1" dirty="0">
                <a:solidFill>
                  <a:prstClr val="black"/>
                </a:solidFill>
                <a:latin typeface="Garamond" panose="02020404030301010803" pitchFamily="18" charset="0"/>
                <a:ea typeface="Times New Roman" panose="02020603050405020304" pitchFamily="18" charset="0"/>
              </a:rPr>
              <a:t>Triple Constraints of Project Management </a:t>
            </a:r>
            <a:r>
              <a:rPr lang="en-US" sz="2700" dirty="0">
                <a:solidFill>
                  <a:prstClr val="black"/>
                </a:solidFill>
                <a:latin typeface="Garamond" panose="02020404030301010803" pitchFamily="18" charset="0"/>
                <a:ea typeface="Times New Roman" panose="02020603050405020304" pitchFamily="18" charset="0"/>
              </a:rPr>
              <a:t>the </a:t>
            </a:r>
            <a:r>
              <a:rPr lang="en-US" sz="2700" b="1" i="1" dirty="0">
                <a:solidFill>
                  <a:prstClr val="black"/>
                </a:solidFill>
                <a:latin typeface="Garamond" panose="02020404030301010803" pitchFamily="18" charset="0"/>
                <a:ea typeface="Times New Roman" panose="02020603050405020304" pitchFamily="18" charset="0"/>
              </a:rPr>
              <a:t>Project Management Triangle </a:t>
            </a:r>
            <a:r>
              <a:rPr lang="en-US" sz="2700" dirty="0">
                <a:solidFill>
                  <a:prstClr val="black"/>
                </a:solidFill>
                <a:latin typeface="Garamond" panose="02020404030301010803" pitchFamily="18" charset="0"/>
                <a:ea typeface="Times New Roman" panose="02020603050405020304" pitchFamily="18" charset="0"/>
              </a:rPr>
              <a:t>or the </a:t>
            </a:r>
            <a:r>
              <a:rPr lang="en-US" sz="2700" b="1" i="1" dirty="0">
                <a:solidFill>
                  <a:prstClr val="black"/>
                </a:solidFill>
                <a:latin typeface="Garamond" panose="02020404030301010803" pitchFamily="18" charset="0"/>
                <a:ea typeface="Times New Roman" panose="02020603050405020304" pitchFamily="18" charset="0"/>
              </a:rPr>
              <a:t>Time, Cost, Scope Triangle </a:t>
            </a:r>
            <a:r>
              <a:rPr lang="en-US" sz="2700" dirty="0">
                <a:solidFill>
                  <a:prstClr val="black"/>
                </a:solidFill>
                <a:latin typeface="Garamond" panose="02020404030301010803" pitchFamily="18" charset="0"/>
                <a:ea typeface="Times New Roman" panose="02020603050405020304" pitchFamily="18" charset="0"/>
              </a:rPr>
              <a:t>or the </a:t>
            </a:r>
            <a:r>
              <a:rPr lang="en-US" sz="2700" b="1" i="1" dirty="0">
                <a:solidFill>
                  <a:prstClr val="black"/>
                </a:solidFill>
                <a:latin typeface="Garamond" panose="02020404030301010803" pitchFamily="18" charset="0"/>
                <a:ea typeface="Times New Roman" panose="02020603050405020304" pitchFamily="18" charset="0"/>
              </a:rPr>
              <a:t>Magic Triangle </a:t>
            </a:r>
            <a:r>
              <a:rPr lang="en-US" sz="2700" dirty="0">
                <a:solidFill>
                  <a:prstClr val="black"/>
                </a:solidFill>
                <a:latin typeface="Garamond" panose="02020404030301010803" pitchFamily="18" charset="0"/>
                <a:ea typeface="Times New Roman" panose="02020603050405020304" pitchFamily="18" charset="0"/>
              </a:rPr>
              <a:t>of a project.</a:t>
            </a:r>
            <a:br>
              <a:rPr lang="en-US" sz="2700" b="1" dirty="0">
                <a:solidFill>
                  <a:prstClr val="black"/>
                </a:solidFill>
                <a:latin typeface="Garamond" panose="02020404030301010803" pitchFamily="18" charset="0"/>
              </a:rPr>
            </a:br>
            <a:br>
              <a:rPr lang="en-US" sz="2700" b="1" dirty="0">
                <a:solidFill>
                  <a:srgbClr val="90C226"/>
                </a:solidFill>
                <a:latin typeface="Garamond" panose="02020404030301010803" pitchFamily="18" charset="0"/>
              </a:rPr>
            </a:br>
            <a:endParaRPr lang="en-GB" sz="2700" dirty="0"/>
          </a:p>
        </p:txBody>
      </p:sp>
      <p:pic>
        <p:nvPicPr>
          <p:cNvPr id="4" name="Content Placeholder 3"/>
          <p:cNvPicPr>
            <a:picLocks noGrp="1" noChangeAspect="1"/>
          </p:cNvPicPr>
          <p:nvPr>
            <p:ph idx="1"/>
          </p:nvPr>
        </p:nvPicPr>
        <p:blipFill>
          <a:blip r:embed="rId1"/>
          <a:stretch>
            <a:fillRect/>
          </a:stretch>
        </p:blipFill>
        <p:spPr>
          <a:xfrm>
            <a:off x="1423283" y="1930400"/>
            <a:ext cx="8452236" cy="466520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34" y="405518"/>
            <a:ext cx="11712271" cy="1152938"/>
          </a:xfrm>
        </p:spPr>
        <p:txBody>
          <a:bodyPr/>
          <a:lstStyle/>
          <a:p>
            <a:r>
              <a:rPr lang="en-US" b="1" dirty="0">
                <a:solidFill>
                  <a:srgbClr val="FF0000"/>
                </a:solidFill>
                <a:latin typeface="Garamond" panose="02020404030301010803" pitchFamily="18" charset="0"/>
              </a:rPr>
              <a:t>Relationship between the Primary Project Objectives, </a:t>
            </a:r>
            <a:r>
              <a:rPr lang="en-US" b="1" dirty="0" err="1">
                <a:solidFill>
                  <a:srgbClr val="FF0000"/>
                </a:solidFill>
                <a:latin typeface="Garamond" panose="02020404030301010803" pitchFamily="18" charset="0"/>
              </a:rPr>
              <a:t>cont</a:t>
            </a:r>
            <a:endParaRPr lang="en-GB" dirty="0">
              <a:solidFill>
                <a:srgbClr val="FF0000"/>
              </a:solidFill>
            </a:endParaRPr>
          </a:p>
        </p:txBody>
      </p:sp>
      <p:sp>
        <p:nvSpPr>
          <p:cNvPr id="3" name="Content Placeholder 2"/>
          <p:cNvSpPr>
            <a:spLocks noGrp="1"/>
          </p:cNvSpPr>
          <p:nvPr>
            <p:ph idx="1"/>
          </p:nvPr>
        </p:nvSpPr>
        <p:spPr>
          <a:xfrm>
            <a:off x="270510" y="1271905"/>
            <a:ext cx="11314430" cy="5049520"/>
          </a:xfrm>
        </p:spPr>
        <p:txBody>
          <a:bodyPr/>
          <a:lstStyle/>
          <a:p>
            <a:pPr marL="1371600" lvl="3" indent="0" algn="just">
              <a:buClr>
                <a:srgbClr val="90C226"/>
              </a:buClr>
              <a:buNone/>
            </a:pPr>
            <a:r>
              <a:rPr lang="en-US" sz="3200" b="1" dirty="0">
                <a:solidFill>
                  <a:prstClr val="black">
                    <a:lumMod val="75000"/>
                    <a:lumOff val="25000"/>
                  </a:prstClr>
                </a:solidFill>
                <a:latin typeface="Garamond" panose="02020404030301010803" pitchFamily="18" charset="0"/>
              </a:rPr>
              <a:t>The Quality/Cost Relationship</a:t>
            </a:r>
            <a:endParaRPr lang="en-US" sz="3200" dirty="0">
              <a:solidFill>
                <a:prstClr val="black">
                  <a:lumMod val="75000"/>
                  <a:lumOff val="25000"/>
                </a:prstClr>
              </a:solidFill>
              <a:latin typeface="Garamond" panose="02020404030301010803" pitchFamily="18" charset="0"/>
            </a:endParaRPr>
          </a:p>
          <a:p>
            <a:pPr marL="0" lvl="0" indent="0" algn="just">
              <a:buClr>
                <a:srgbClr val="90C226"/>
              </a:buClr>
              <a:buNone/>
            </a:pPr>
            <a:r>
              <a:rPr lang="en-US" sz="3200" dirty="0">
                <a:solidFill>
                  <a:prstClr val="black">
                    <a:lumMod val="75000"/>
                    <a:lumOff val="25000"/>
                  </a:prstClr>
                </a:solidFill>
                <a:latin typeface="Garamond" panose="02020404030301010803" pitchFamily="18" charset="0"/>
              </a:rPr>
              <a:t>Those who promote total quality management argue, correctly, that quality can be achieved without extra cost. However, there is an even more fundamental reason why quality cannot be downgraded or compromised to save money. This becomes clear when we accept the definition of quality as a service or product that is </a:t>
            </a:r>
            <a:r>
              <a:rPr lang="en-US" sz="3200" b="1" i="1" dirty="0">
                <a:solidFill>
                  <a:prstClr val="black">
                    <a:lumMod val="75000"/>
                    <a:lumOff val="25000"/>
                  </a:prstClr>
                </a:solidFill>
                <a:latin typeface="Garamond" panose="02020404030301010803" pitchFamily="18" charset="0"/>
              </a:rPr>
              <a:t>fit for the purpose for which it was intended</a:t>
            </a:r>
            <a:r>
              <a:rPr lang="en-US" sz="3200" dirty="0">
                <a:solidFill>
                  <a:prstClr val="black">
                    <a:lumMod val="75000"/>
                    <a:lumOff val="25000"/>
                  </a:prstClr>
                </a:solidFill>
                <a:latin typeface="Garamond" panose="02020404030301010803" pitchFamily="18" charset="0"/>
              </a:rPr>
              <a:t>. No contractor or project manager should ever contemplate a result that is not </a:t>
            </a:r>
            <a:r>
              <a:rPr lang="en-US" sz="3200" b="1" i="1" dirty="0">
                <a:solidFill>
                  <a:prstClr val="black">
                    <a:lumMod val="75000"/>
                    <a:lumOff val="25000"/>
                  </a:prstClr>
                </a:solidFill>
                <a:latin typeface="Garamond" panose="02020404030301010803" pitchFamily="18" charset="0"/>
              </a:rPr>
              <a:t>fit for purpose</a:t>
            </a:r>
            <a:r>
              <a:rPr lang="en-US" sz="3200" dirty="0">
                <a:solidFill>
                  <a:prstClr val="black">
                    <a:lumMod val="75000"/>
                    <a:lumOff val="25000"/>
                  </a:prstClr>
                </a:solidFill>
                <a:latin typeface="Garamond" panose="02020404030301010803" pitchFamily="18" charset="0"/>
              </a:rPr>
              <a:t>.</a:t>
            </a:r>
            <a:endParaRPr lang="en-US" sz="3200" dirty="0">
              <a:solidFill>
                <a:prstClr val="black">
                  <a:lumMod val="75000"/>
                  <a:lumOff val="25000"/>
                </a:prstClr>
              </a:solidFill>
              <a:latin typeface="Garamond" panose="02020404030301010803" pitchFamily="18" charset="0"/>
            </a:endParaRP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130353" cy="1320800"/>
          </a:xfrm>
        </p:spPr>
        <p:txBody>
          <a:bodyPr/>
          <a:lstStyle/>
          <a:p>
            <a:r>
              <a:rPr lang="en-US" dirty="0">
                <a:latin typeface="Garamond" panose="02020404030301010803" pitchFamily="18" charset="0"/>
              </a:rPr>
              <a:t>Introduction to Projects and Project Management </a:t>
            </a:r>
            <a:endParaRPr lang="en-GB" dirty="0">
              <a:latin typeface="Garamond" panose="02020404030301010803" pitchFamily="18" charset="0"/>
            </a:endParaRPr>
          </a:p>
        </p:txBody>
      </p:sp>
      <p:sp>
        <p:nvSpPr>
          <p:cNvPr id="3" name="Content Placeholder 2"/>
          <p:cNvSpPr>
            <a:spLocks noGrp="1"/>
          </p:cNvSpPr>
          <p:nvPr>
            <p:ph idx="1"/>
          </p:nvPr>
        </p:nvSpPr>
        <p:spPr>
          <a:xfrm>
            <a:off x="172278" y="1192696"/>
            <a:ext cx="11847443" cy="4985467"/>
          </a:xfrm>
        </p:spPr>
        <p:txBody>
          <a:bodyPr/>
          <a:lstStyle/>
          <a:p>
            <a:pPr marL="0" indent="0">
              <a:buNone/>
            </a:pPr>
            <a:r>
              <a:rPr lang="en-US" sz="3200" dirty="0">
                <a:solidFill>
                  <a:srgbClr val="FF0000"/>
                </a:solidFill>
                <a:latin typeface="Garamond" panose="02020404030301010803" pitchFamily="18" charset="0"/>
              </a:rPr>
              <a:t>Learning scope:</a:t>
            </a:r>
            <a:endParaRPr lang="en-US" sz="3200" dirty="0">
              <a:solidFill>
                <a:srgbClr val="FF0000"/>
              </a:solidFill>
              <a:latin typeface="Garamond" panose="02020404030301010803" pitchFamily="18" charset="0"/>
            </a:endParaRPr>
          </a:p>
          <a:p>
            <a:pPr marL="0" indent="0">
              <a:buNone/>
            </a:pPr>
            <a:r>
              <a:rPr lang="en-US" dirty="0">
                <a:latin typeface="Garamond" panose="02020404030301010803" pitchFamily="18" charset="0"/>
              </a:rPr>
              <a:t>1.	</a:t>
            </a:r>
            <a:r>
              <a:rPr lang="en-US" sz="3200" dirty="0">
                <a:latin typeface="Garamond" panose="02020404030301010803" pitchFamily="18" charset="0"/>
              </a:rPr>
              <a:t>Definition and examples of a project; </a:t>
            </a:r>
            <a:endParaRPr lang="en-US" sz="3200" dirty="0">
              <a:latin typeface="Garamond" panose="02020404030301010803" pitchFamily="18" charset="0"/>
            </a:endParaRPr>
          </a:p>
          <a:p>
            <a:pPr marL="0" indent="0">
              <a:buNone/>
            </a:pPr>
            <a:r>
              <a:rPr lang="en-US" sz="3200" dirty="0">
                <a:latin typeface="Garamond" panose="02020404030301010803" pitchFamily="18" charset="0"/>
              </a:rPr>
              <a:t>2.	Nature or characteristics of project Vs Standard business operation; </a:t>
            </a:r>
            <a:endParaRPr lang="en-US" sz="3200" dirty="0">
              <a:latin typeface="Garamond" panose="02020404030301010803" pitchFamily="18" charset="0"/>
            </a:endParaRPr>
          </a:p>
          <a:p>
            <a:pPr marL="0" indent="0">
              <a:buNone/>
            </a:pPr>
            <a:r>
              <a:rPr lang="en-US" sz="3200" dirty="0">
                <a:latin typeface="Garamond" panose="02020404030301010803" pitchFamily="18" charset="0"/>
              </a:rPr>
              <a:t>3.	Institutional framework of a project — Project beneficiaries, owners, contracting firm or authority, implementing firm and funding agency (sponsor); </a:t>
            </a:r>
            <a:endParaRPr lang="en-US" sz="3200" dirty="0">
              <a:latin typeface="Garamond" panose="02020404030301010803" pitchFamily="18" charset="0"/>
            </a:endParaRPr>
          </a:p>
          <a:p>
            <a:pPr marL="0" indent="0">
              <a:buNone/>
            </a:pPr>
            <a:r>
              <a:rPr lang="en-US" sz="3200" dirty="0">
                <a:latin typeface="Garamond" panose="02020404030301010803" pitchFamily="18" charset="0"/>
              </a:rPr>
              <a:t>4.	Different Types of Projects; Project constraints; </a:t>
            </a:r>
            <a:endParaRPr lang="en-US" sz="3200" dirty="0">
              <a:latin typeface="Garamond" panose="02020404030301010803" pitchFamily="18" charset="0"/>
            </a:endParaRPr>
          </a:p>
          <a:p>
            <a:pPr marL="0" indent="0">
              <a:buNone/>
            </a:pPr>
            <a:r>
              <a:rPr lang="en-US" sz="3200" dirty="0">
                <a:latin typeface="Garamond" panose="02020404030301010803" pitchFamily="18" charset="0"/>
              </a:rPr>
              <a:t>5.	Project life cycle.</a:t>
            </a:r>
            <a:endParaRPr lang="en-US" sz="3200" dirty="0">
              <a:latin typeface="Garamond" panose="02020404030301010803" pitchFamily="18" charset="0"/>
            </a:endParaRPr>
          </a:p>
          <a:p>
            <a:pPr marL="0" indent="0">
              <a:buNone/>
            </a:pPr>
            <a:endParaRPr lang="en-GB" dirty="0">
              <a:latin typeface="Garamond" panose="020204040303010108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94" y="426720"/>
            <a:ext cx="11656612" cy="1320800"/>
          </a:xfrm>
        </p:spPr>
        <p:txBody>
          <a:bodyPr/>
          <a:lstStyle/>
          <a:p>
            <a:r>
              <a:rPr lang="en-US" b="1" dirty="0">
                <a:solidFill>
                  <a:srgbClr val="FF0000"/>
                </a:solidFill>
                <a:latin typeface="Garamond" panose="02020404030301010803" pitchFamily="18" charset="0"/>
              </a:rPr>
              <a:t>Relationship between the Primary Project Objectives, cont</a:t>
            </a:r>
            <a:r>
              <a:rPr lang="en-US" b="1" dirty="0">
                <a:solidFill>
                  <a:srgbClr val="90C226"/>
                </a:solidFill>
                <a:latin typeface="Garamond" panose="02020404030301010803" pitchFamily="18" charset="0"/>
              </a:rPr>
              <a:t>.</a:t>
            </a:r>
            <a:endParaRPr lang="en-GB" dirty="0"/>
          </a:p>
        </p:txBody>
      </p:sp>
      <p:sp>
        <p:nvSpPr>
          <p:cNvPr id="3" name="Content Placeholder 2"/>
          <p:cNvSpPr>
            <a:spLocks noGrp="1"/>
          </p:cNvSpPr>
          <p:nvPr>
            <p:ph idx="1"/>
          </p:nvPr>
        </p:nvSpPr>
        <p:spPr>
          <a:xfrm>
            <a:off x="389255" y="1274445"/>
            <a:ext cx="11442065" cy="4766945"/>
          </a:xfrm>
        </p:spPr>
        <p:txBody>
          <a:bodyPr>
            <a:normAutofit/>
          </a:bodyPr>
          <a:lstStyle/>
          <a:p>
            <a:pPr marL="1371600" lvl="3" indent="0">
              <a:buClr>
                <a:srgbClr val="90C226"/>
              </a:buClr>
              <a:buNone/>
            </a:pPr>
            <a:r>
              <a:rPr lang="en-US" sz="3200" b="1" dirty="0">
                <a:solidFill>
                  <a:prstClr val="black">
                    <a:lumMod val="75000"/>
                    <a:lumOff val="25000"/>
                  </a:prstClr>
                </a:solidFill>
                <a:latin typeface="Garamond" panose="02020404030301010803" pitchFamily="18" charset="0"/>
              </a:rPr>
              <a:t>The Time/Cost Relationship </a:t>
            </a:r>
            <a:endParaRPr lang="en-US" sz="3200" dirty="0">
              <a:solidFill>
                <a:prstClr val="black">
                  <a:lumMod val="75000"/>
                  <a:lumOff val="25000"/>
                </a:prstClr>
              </a:solidFill>
              <a:latin typeface="Garamond" panose="02020404030301010803" pitchFamily="18" charset="0"/>
            </a:endParaRPr>
          </a:p>
          <a:p>
            <a:pPr marL="0" lvl="0" indent="0" algn="just">
              <a:buClr>
                <a:srgbClr val="90C226"/>
              </a:buClr>
              <a:buNone/>
            </a:pPr>
            <a:r>
              <a:rPr lang="en-US" sz="3200" dirty="0">
                <a:solidFill>
                  <a:prstClr val="black">
                    <a:lumMod val="75000"/>
                    <a:lumOff val="25000"/>
                  </a:prstClr>
                </a:solidFill>
                <a:latin typeface="Garamond" panose="02020404030301010803" pitchFamily="18" charset="0"/>
              </a:rPr>
              <a:t>There is usually a direct and very important relationship between time and money. If the planned timescale is exceeded, the original cost estimates are almost certain to be overspent. A project costs money during every day of its existence, working or non-working, weekday or weekend, from day one of the program right through until the last payment has exchanged hands. These costs arise for a variety of reasons, some of which will now be explained.</a:t>
            </a:r>
            <a:endParaRPr lang="en-US" sz="3200" dirty="0">
              <a:solidFill>
                <a:prstClr val="black">
                  <a:lumMod val="75000"/>
                  <a:lumOff val="25000"/>
                </a:prstClr>
              </a:solidFill>
              <a:latin typeface="Garamond" panose="02020404030301010803" pitchFamily="18" charset="0"/>
            </a:endParaRPr>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265" y="227938"/>
            <a:ext cx="12976529" cy="1320800"/>
          </a:xfrm>
        </p:spPr>
        <p:txBody>
          <a:bodyPr>
            <a:normAutofit/>
          </a:bodyPr>
          <a:lstStyle/>
          <a:p>
            <a:pPr marL="457200" lvl="1" algn="ctr" defTabSz="457200" rtl="0">
              <a:spcBef>
                <a:spcPts val="1000"/>
              </a:spcBef>
            </a:pPr>
            <a:r>
              <a:rPr lang="en-US" sz="3600" b="1" kern="1200" dirty="0">
                <a:solidFill>
                  <a:srgbClr val="FF0000"/>
                </a:solidFill>
                <a:latin typeface="Garamond" panose="02020404030301010803" pitchFamily="18" charset="0"/>
                <a:ea typeface="+mj-ea"/>
                <a:cs typeface="+mj-cs"/>
              </a:rPr>
              <a:t>Relationship between the Primary Project Objectives-</a:t>
            </a:r>
            <a:r>
              <a:rPr lang="en-US" sz="3600" b="1" kern="1200" dirty="0" err="1">
                <a:solidFill>
                  <a:srgbClr val="FF0000"/>
                </a:solidFill>
                <a:latin typeface="Garamond" panose="02020404030301010803" pitchFamily="18" charset="0"/>
                <a:ea typeface="+mj-ea"/>
                <a:cs typeface="+mj-cs"/>
              </a:rPr>
              <a:t>cont</a:t>
            </a:r>
            <a:endParaRPr lang="en-GB" dirty="0"/>
          </a:p>
        </p:txBody>
      </p:sp>
      <p:sp>
        <p:nvSpPr>
          <p:cNvPr id="3" name="Content Placeholder 2"/>
          <p:cNvSpPr>
            <a:spLocks noGrp="1"/>
          </p:cNvSpPr>
          <p:nvPr>
            <p:ph idx="1"/>
          </p:nvPr>
        </p:nvSpPr>
        <p:spPr>
          <a:xfrm>
            <a:off x="238760" y="1122680"/>
            <a:ext cx="11633200" cy="5332730"/>
          </a:xfrm>
        </p:spPr>
        <p:txBody>
          <a:bodyPr>
            <a:normAutofit/>
          </a:bodyPr>
          <a:lstStyle/>
          <a:p>
            <a:pPr marL="0" lvl="0" indent="0" algn="just">
              <a:buClr>
                <a:srgbClr val="90C226"/>
              </a:buClr>
              <a:buNone/>
            </a:pPr>
            <a:r>
              <a:rPr lang="en-US" sz="3200" b="1" dirty="0">
                <a:solidFill>
                  <a:prstClr val="black">
                    <a:lumMod val="75000"/>
                    <a:lumOff val="25000"/>
                  </a:prstClr>
                </a:solidFill>
                <a:latin typeface="Garamond" panose="02020404030301010803" pitchFamily="18" charset="0"/>
              </a:rPr>
              <a:t>Purpose of the project Management Triangle and project deliverables</a:t>
            </a:r>
            <a:endParaRPr lang="en-US" sz="3200" b="1" dirty="0">
              <a:solidFill>
                <a:prstClr val="black">
                  <a:lumMod val="75000"/>
                  <a:lumOff val="25000"/>
                </a:prstClr>
              </a:solidFill>
              <a:latin typeface="Garamond" panose="02020404030301010803" pitchFamily="18" charset="0"/>
            </a:endParaRPr>
          </a:p>
          <a:p>
            <a:pPr lvl="0" algn="just">
              <a:buClr>
                <a:srgbClr val="90C226"/>
              </a:buClr>
              <a:buFont typeface="Arial" panose="020B0604020202020204" pitchFamily="34" charset="0"/>
              <a:buChar char="•"/>
            </a:pPr>
            <a:r>
              <a:rPr lang="en-US" sz="3200" dirty="0">
                <a:solidFill>
                  <a:prstClr val="black">
                    <a:lumMod val="75000"/>
                    <a:lumOff val="25000"/>
                  </a:prstClr>
                </a:solidFill>
                <a:latin typeface="Garamond" panose="02020404030301010803" pitchFamily="18" charset="0"/>
              </a:rPr>
              <a:t>Used for analysis or understanding the difficulties that may arise due to implementing or </a:t>
            </a:r>
            <a:r>
              <a:rPr lang="en-US" sz="3200" dirty="0" err="1">
                <a:solidFill>
                  <a:prstClr val="black">
                    <a:lumMod val="75000"/>
                    <a:lumOff val="25000"/>
                  </a:prstClr>
                </a:solidFill>
                <a:latin typeface="Garamond" panose="02020404030301010803" pitchFamily="18" charset="0"/>
              </a:rPr>
              <a:t>xecuting</a:t>
            </a:r>
            <a:r>
              <a:rPr lang="en-US" sz="3200" dirty="0">
                <a:solidFill>
                  <a:prstClr val="black">
                    <a:lumMod val="75000"/>
                    <a:lumOff val="25000"/>
                  </a:prstClr>
                </a:solidFill>
                <a:latin typeface="Garamond" panose="02020404030301010803" pitchFamily="18" charset="0"/>
              </a:rPr>
              <a:t> a project by project managers.</a:t>
            </a:r>
            <a:endParaRPr lang="en-US" sz="3200" dirty="0">
              <a:solidFill>
                <a:prstClr val="black">
                  <a:lumMod val="75000"/>
                  <a:lumOff val="25000"/>
                </a:prstClr>
              </a:solidFill>
              <a:latin typeface="Garamond" panose="02020404030301010803" pitchFamily="18" charset="0"/>
            </a:endParaRPr>
          </a:p>
          <a:p>
            <a:pPr lvl="0" algn="just">
              <a:buClr>
                <a:srgbClr val="90C226"/>
              </a:buClr>
              <a:buFont typeface="Arial" panose="020B0604020202020204" pitchFamily="34" charset="0"/>
              <a:buChar char="•"/>
            </a:pPr>
            <a:r>
              <a:rPr lang="en-US" sz="3200" dirty="0">
                <a:solidFill>
                  <a:prstClr val="black">
                    <a:lumMod val="75000"/>
                    <a:lumOff val="25000"/>
                  </a:prstClr>
                </a:solidFill>
                <a:latin typeface="Garamond" panose="02020404030301010803" pitchFamily="18" charset="0"/>
              </a:rPr>
              <a:t> used to illustrate whether the project was successful or not.</a:t>
            </a:r>
            <a:endParaRPr lang="en-US" sz="3200" dirty="0">
              <a:solidFill>
                <a:prstClr val="black">
                  <a:lumMod val="75000"/>
                  <a:lumOff val="25000"/>
                </a:prstClr>
              </a:solidFill>
              <a:latin typeface="Garamond" panose="02020404030301010803" pitchFamily="18" charset="0"/>
            </a:endParaRPr>
          </a:p>
          <a:p>
            <a:pPr lvl="0" algn="just">
              <a:buClr>
                <a:srgbClr val="90C226"/>
              </a:buClr>
              <a:buFont typeface="Arial" panose="020B0604020202020204" pitchFamily="34" charset="0"/>
              <a:buChar char="•"/>
            </a:pPr>
            <a:r>
              <a:rPr lang="en-US" sz="3200" dirty="0">
                <a:solidFill>
                  <a:prstClr val="black">
                    <a:lumMod val="75000"/>
                    <a:lumOff val="25000"/>
                  </a:prstClr>
                </a:solidFill>
                <a:latin typeface="Garamond" panose="02020404030301010803" pitchFamily="18" charset="0"/>
              </a:rPr>
              <a:t> To measure the project team’s ability to manage the project or part of the project so that the expected results are produced while managing time and cost.</a:t>
            </a:r>
            <a:endParaRPr lang="en-US" sz="3200" dirty="0">
              <a:solidFill>
                <a:prstClr val="black">
                  <a:lumMod val="75000"/>
                  <a:lumOff val="25000"/>
                </a:prstClr>
              </a:solidFill>
              <a:latin typeface="Garamond" panose="02020404030301010803" pitchFamily="18" charset="0"/>
            </a:endParaRP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090596" cy="1320800"/>
          </a:xfrm>
        </p:spPr>
        <p:txBody>
          <a:bodyPr>
            <a:normAutofit fontScale="90000"/>
          </a:bodyPr>
          <a:lstStyle/>
          <a:p>
            <a:r>
              <a:rPr lang="en-US" b="1" dirty="0">
                <a:solidFill>
                  <a:srgbClr val="90C226"/>
                </a:solidFill>
                <a:latin typeface="Garamond" panose="02020404030301010803" pitchFamily="18" charset="0"/>
              </a:rPr>
              <a:t>Relationship between the Primary Project Objectives, cont.</a:t>
            </a:r>
            <a:br>
              <a:rPr lang="en-US" dirty="0">
                <a:solidFill>
                  <a:srgbClr val="90C226"/>
                </a:solidFill>
              </a:rPr>
            </a:br>
            <a:endParaRPr lang="en-GB" dirty="0"/>
          </a:p>
        </p:txBody>
      </p:sp>
      <p:sp>
        <p:nvSpPr>
          <p:cNvPr id="3" name="Content Placeholder 2"/>
          <p:cNvSpPr>
            <a:spLocks noGrp="1"/>
          </p:cNvSpPr>
          <p:nvPr>
            <p:ph idx="1"/>
          </p:nvPr>
        </p:nvSpPr>
        <p:spPr>
          <a:xfrm>
            <a:off x="788652" y="1455089"/>
            <a:ext cx="10979278" cy="4633981"/>
          </a:xfrm>
        </p:spPr>
        <p:txBody>
          <a:bodyPr>
            <a:normAutofit/>
          </a:bodyPr>
          <a:lstStyle/>
          <a:p>
            <a:pPr marL="0" lvl="0" indent="0">
              <a:buClr>
                <a:srgbClr val="90C226"/>
              </a:buClr>
              <a:buNone/>
            </a:pPr>
            <a:r>
              <a:rPr lang="en-US" sz="3600" b="1" dirty="0">
                <a:solidFill>
                  <a:prstClr val="black">
                    <a:lumMod val="75000"/>
                    <a:lumOff val="25000"/>
                  </a:prstClr>
                </a:solidFill>
                <a:latin typeface="Garamond" panose="02020404030301010803" pitchFamily="18" charset="0"/>
              </a:rPr>
              <a:t>As project managers execute projects;</a:t>
            </a:r>
            <a:endParaRPr lang="en-US" sz="3600" dirty="0">
              <a:solidFill>
                <a:prstClr val="black">
                  <a:lumMod val="75000"/>
                  <a:lumOff val="25000"/>
                </a:prstClr>
              </a:solidFill>
              <a:latin typeface="Garamond" panose="02020404030301010803" pitchFamily="18" charset="0"/>
            </a:endParaRPr>
          </a:p>
          <a:p>
            <a:pPr lvl="0">
              <a:buClr>
                <a:srgbClr val="90C226"/>
              </a:buClr>
            </a:pPr>
            <a:r>
              <a:rPr lang="en-US" sz="3600" dirty="0">
                <a:solidFill>
                  <a:prstClr val="black">
                    <a:lumMod val="75000"/>
                    <a:lumOff val="25000"/>
                  </a:prstClr>
                </a:solidFill>
                <a:latin typeface="Garamond" panose="02020404030301010803" pitchFamily="18" charset="0"/>
              </a:rPr>
              <a:t>Projects must be within cost.</a:t>
            </a:r>
            <a:endParaRPr lang="en-US" sz="3600" dirty="0">
              <a:solidFill>
                <a:prstClr val="black">
                  <a:lumMod val="75000"/>
                  <a:lumOff val="25000"/>
                </a:prstClr>
              </a:solidFill>
              <a:latin typeface="Garamond" panose="02020404030301010803" pitchFamily="18" charset="0"/>
            </a:endParaRPr>
          </a:p>
          <a:p>
            <a:pPr lvl="0">
              <a:buClr>
                <a:srgbClr val="90C226"/>
              </a:buClr>
            </a:pPr>
            <a:r>
              <a:rPr lang="en-US" sz="3600" dirty="0">
                <a:solidFill>
                  <a:prstClr val="black">
                    <a:lumMod val="75000"/>
                    <a:lumOff val="25000"/>
                  </a:prstClr>
                </a:solidFill>
                <a:latin typeface="Garamond" panose="02020404030301010803" pitchFamily="18" charset="0"/>
              </a:rPr>
              <a:t>Projects must be delivered on time.</a:t>
            </a:r>
            <a:endParaRPr lang="en-US" sz="3600" dirty="0">
              <a:solidFill>
                <a:prstClr val="black">
                  <a:lumMod val="75000"/>
                  <a:lumOff val="25000"/>
                </a:prstClr>
              </a:solidFill>
              <a:latin typeface="Garamond" panose="02020404030301010803" pitchFamily="18" charset="0"/>
            </a:endParaRPr>
          </a:p>
          <a:p>
            <a:pPr lvl="0">
              <a:buClr>
                <a:srgbClr val="90C226"/>
              </a:buClr>
            </a:pPr>
            <a:r>
              <a:rPr lang="en-US" sz="3600" dirty="0">
                <a:solidFill>
                  <a:prstClr val="black">
                    <a:lumMod val="75000"/>
                    <a:lumOff val="25000"/>
                  </a:prstClr>
                </a:solidFill>
                <a:latin typeface="Garamond" panose="02020404030301010803" pitchFamily="18" charset="0"/>
              </a:rPr>
              <a:t>Projects must be within scope.</a:t>
            </a:r>
            <a:endParaRPr lang="en-US" sz="3600" dirty="0">
              <a:solidFill>
                <a:prstClr val="black">
                  <a:lumMod val="75000"/>
                  <a:lumOff val="25000"/>
                </a:prstClr>
              </a:solidFill>
              <a:latin typeface="Garamond" panose="02020404030301010803" pitchFamily="18" charset="0"/>
            </a:endParaRPr>
          </a:p>
          <a:p>
            <a:pPr lvl="0">
              <a:buClr>
                <a:srgbClr val="90C226"/>
              </a:buClr>
            </a:pPr>
            <a:r>
              <a:rPr lang="en-US" sz="3600" dirty="0">
                <a:solidFill>
                  <a:prstClr val="black">
                    <a:lumMod val="75000"/>
                    <a:lumOff val="25000"/>
                  </a:prstClr>
                </a:solidFill>
                <a:latin typeface="Garamond" panose="02020404030301010803" pitchFamily="18" charset="0"/>
              </a:rPr>
              <a:t>Projects must meet customer quality requirements.</a:t>
            </a:r>
            <a:endParaRPr lang="en-US" sz="3600" dirty="0">
              <a:solidFill>
                <a:prstClr val="black">
                  <a:lumMod val="75000"/>
                  <a:lumOff val="25000"/>
                </a:prstClr>
              </a:solidFill>
              <a:latin typeface="Garamond" panose="02020404030301010803" pitchFamily="18" charset="0"/>
            </a:endParaRPr>
          </a:p>
          <a:p>
            <a:pPr marL="0" lvl="0" indent="0">
              <a:buClr>
                <a:srgbClr val="90C226"/>
              </a:buClr>
              <a:buNone/>
            </a:pPr>
            <a:r>
              <a:rPr lang="en-US" sz="3600" dirty="0">
                <a:solidFill>
                  <a:prstClr val="black">
                    <a:lumMod val="75000"/>
                    <a:lumOff val="25000"/>
                  </a:prstClr>
                </a:solidFill>
                <a:latin typeface="Garamond" panose="02020404030301010803" pitchFamily="18" charset="0"/>
              </a:rPr>
              <a:t> </a:t>
            </a:r>
            <a:endParaRPr lang="en-US" sz="3600" dirty="0">
              <a:solidFill>
                <a:prstClr val="black">
                  <a:lumMod val="75000"/>
                  <a:lumOff val="25000"/>
                </a:prstClr>
              </a:solidFill>
              <a:latin typeface="Garamond" panose="02020404030301010803" pitchFamily="18" charset="0"/>
            </a:endParaRP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685080" cy="1320800"/>
          </a:xfrm>
        </p:spPr>
        <p:txBody>
          <a:bodyPr>
            <a:normAutofit/>
          </a:bodyPr>
          <a:lstStyle/>
          <a:p>
            <a:pPr algn="ctr"/>
            <a:r>
              <a:rPr lang="en-US" sz="4800" b="1" dirty="0">
                <a:solidFill>
                  <a:srgbClr val="FF0000"/>
                </a:solidFill>
                <a:latin typeface="Garamond" panose="02020404030301010803" pitchFamily="18" charset="0"/>
              </a:rPr>
              <a:t>Project Life Cycle</a:t>
            </a:r>
            <a:endParaRPr lang="en-GB" sz="4800" dirty="0">
              <a:solidFill>
                <a:srgbClr val="FF0000"/>
              </a:solidFill>
            </a:endParaRPr>
          </a:p>
        </p:txBody>
      </p:sp>
      <p:sp>
        <p:nvSpPr>
          <p:cNvPr id="3" name="Content Placeholder 2"/>
          <p:cNvSpPr>
            <a:spLocks noGrp="1"/>
          </p:cNvSpPr>
          <p:nvPr>
            <p:ph idx="1"/>
          </p:nvPr>
        </p:nvSpPr>
        <p:spPr>
          <a:xfrm>
            <a:off x="270345" y="1630017"/>
            <a:ext cx="11600952" cy="4715124"/>
          </a:xfrm>
        </p:spPr>
        <p:txBody>
          <a:bodyPr/>
          <a:lstStyle/>
          <a:p>
            <a:pPr marL="0" lvl="0" indent="0" algn="just">
              <a:buClr>
                <a:srgbClr val="90C226"/>
              </a:buClr>
              <a:buNone/>
            </a:pPr>
            <a:r>
              <a:rPr lang="en-US" sz="4000" b="1" dirty="0">
                <a:solidFill>
                  <a:prstClr val="black">
                    <a:lumMod val="75000"/>
                    <a:lumOff val="25000"/>
                  </a:prstClr>
                </a:solidFill>
                <a:latin typeface="Garamond" panose="02020404030301010803" pitchFamily="18" charset="0"/>
              </a:rPr>
              <a:t>Project Life Cycle </a:t>
            </a:r>
            <a:r>
              <a:rPr lang="en-US" sz="4000" dirty="0">
                <a:solidFill>
                  <a:prstClr val="black">
                    <a:lumMod val="75000"/>
                    <a:lumOff val="25000"/>
                  </a:prstClr>
                </a:solidFill>
                <a:latin typeface="Garamond" panose="02020404030301010803" pitchFamily="18" charset="0"/>
              </a:rPr>
              <a:t>refers to a logical sequence of activities to accomplish the project’s goals or objectives. Project activities are grouped into phases so that the project manager and the core team can efficiently plan and organize resources for each activity.</a:t>
            </a:r>
            <a:endParaRPr lang="en-US" sz="4000" dirty="0">
              <a:solidFill>
                <a:prstClr val="black">
                  <a:lumMod val="75000"/>
                  <a:lumOff val="25000"/>
                </a:prstClr>
              </a:solidFill>
              <a:latin typeface="Garamond" panose="02020404030301010803" pitchFamily="18" charset="0"/>
            </a:endParaRP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2922757" y="2840685"/>
            <a:ext cx="6346486" cy="1176630"/>
          </a:xfrm>
          <a:prstGeom prst="rect">
            <a:avLst/>
          </a:prstGeom>
        </p:spPr>
      </p:pic>
      <p:sp>
        <p:nvSpPr>
          <p:cNvPr id="2" name="Title 1"/>
          <p:cNvSpPr>
            <a:spLocks noGrp="1"/>
          </p:cNvSpPr>
          <p:nvPr>
            <p:ph type="title"/>
          </p:nvPr>
        </p:nvSpPr>
        <p:spPr>
          <a:xfrm>
            <a:off x="677333" y="389614"/>
            <a:ext cx="11424551" cy="1540786"/>
          </a:xfrm>
        </p:spPr>
        <p:txBody>
          <a:bodyPr/>
          <a:lstStyle/>
          <a:p>
            <a:r>
              <a:rPr lang="en-US" sz="4400" b="1" dirty="0">
                <a:solidFill>
                  <a:srgbClr val="90C226"/>
                </a:solidFill>
                <a:latin typeface="Garamond" panose="02020404030301010803" pitchFamily="18" charset="0"/>
              </a:rPr>
              <a:t>Project Life Cycle, cont.</a:t>
            </a:r>
            <a:br>
              <a:rPr lang="en-US" sz="4400" b="1" dirty="0">
                <a:solidFill>
                  <a:srgbClr val="90C226"/>
                </a:solidFill>
                <a:latin typeface="Garamond" panose="02020404030301010803" pitchFamily="18" charset="0"/>
              </a:rPr>
            </a:br>
            <a:endParaRPr lang="en-GB" dirty="0"/>
          </a:p>
        </p:txBody>
      </p:sp>
      <p:pic>
        <p:nvPicPr>
          <p:cNvPr id="4" name="Content Placeholder 3"/>
          <p:cNvPicPr>
            <a:picLocks noGrp="1" noChangeAspect="1"/>
          </p:cNvPicPr>
          <p:nvPr>
            <p:ph idx="1"/>
          </p:nvPr>
        </p:nvPicPr>
        <p:blipFill>
          <a:blip r:embed="rId2"/>
          <a:stretch>
            <a:fillRect/>
          </a:stretch>
        </p:blipFill>
        <p:spPr>
          <a:xfrm>
            <a:off x="1841970" y="1542554"/>
            <a:ext cx="7365639" cy="514449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rgbClr val="FF0000"/>
                </a:solidFill>
                <a:latin typeface="Garamond" panose="02020404030301010803" pitchFamily="18" charset="0"/>
              </a:rPr>
              <a:t>In summary:</a:t>
            </a:r>
            <a:br>
              <a:rPr lang="en-US" sz="4800" dirty="0">
                <a:solidFill>
                  <a:srgbClr val="90C226"/>
                </a:solidFill>
                <a:latin typeface="Garamond" panose="02020404030301010803" pitchFamily="18" charset="0"/>
              </a:rPr>
            </a:br>
            <a:endParaRPr lang="en-GB" dirty="0"/>
          </a:p>
        </p:txBody>
      </p:sp>
      <p:sp>
        <p:nvSpPr>
          <p:cNvPr id="3" name="Content Placeholder 2"/>
          <p:cNvSpPr>
            <a:spLocks noGrp="1"/>
          </p:cNvSpPr>
          <p:nvPr>
            <p:ph idx="1"/>
          </p:nvPr>
        </p:nvSpPr>
        <p:spPr>
          <a:xfrm>
            <a:off x="677334" y="1669775"/>
            <a:ext cx="11146256" cy="4371588"/>
          </a:xfrm>
        </p:spPr>
        <p:txBody>
          <a:bodyPr/>
          <a:lstStyle/>
          <a:p>
            <a:pPr lvl="0">
              <a:buClr>
                <a:srgbClr val="90C226"/>
              </a:buClr>
            </a:pPr>
            <a:r>
              <a:rPr lang="en-US" sz="4000" dirty="0">
                <a:solidFill>
                  <a:prstClr val="black">
                    <a:lumMod val="75000"/>
                    <a:lumOff val="25000"/>
                  </a:prstClr>
                </a:solidFill>
                <a:latin typeface="Garamond" panose="02020404030301010803" pitchFamily="18" charset="0"/>
              </a:rPr>
              <a:t>Projects must be within cost.</a:t>
            </a:r>
            <a:endParaRPr lang="en-US" sz="4000" dirty="0">
              <a:solidFill>
                <a:prstClr val="black">
                  <a:lumMod val="75000"/>
                  <a:lumOff val="25000"/>
                </a:prstClr>
              </a:solidFill>
              <a:latin typeface="Garamond" panose="02020404030301010803" pitchFamily="18" charset="0"/>
            </a:endParaRPr>
          </a:p>
          <a:p>
            <a:pPr lvl="0">
              <a:buClr>
                <a:srgbClr val="90C226"/>
              </a:buClr>
            </a:pPr>
            <a:r>
              <a:rPr lang="en-US" sz="4000" dirty="0">
                <a:solidFill>
                  <a:prstClr val="black">
                    <a:lumMod val="75000"/>
                    <a:lumOff val="25000"/>
                  </a:prstClr>
                </a:solidFill>
                <a:latin typeface="Garamond" panose="02020404030301010803" pitchFamily="18" charset="0"/>
              </a:rPr>
              <a:t>Projects must be delivered on time.</a:t>
            </a:r>
            <a:endParaRPr lang="en-US" sz="4000" dirty="0">
              <a:solidFill>
                <a:prstClr val="black">
                  <a:lumMod val="75000"/>
                  <a:lumOff val="25000"/>
                </a:prstClr>
              </a:solidFill>
              <a:latin typeface="Garamond" panose="02020404030301010803" pitchFamily="18" charset="0"/>
            </a:endParaRPr>
          </a:p>
          <a:p>
            <a:pPr lvl="0">
              <a:buClr>
                <a:srgbClr val="90C226"/>
              </a:buClr>
            </a:pPr>
            <a:r>
              <a:rPr lang="en-US" sz="4000" dirty="0">
                <a:solidFill>
                  <a:prstClr val="black">
                    <a:lumMod val="75000"/>
                    <a:lumOff val="25000"/>
                  </a:prstClr>
                </a:solidFill>
                <a:latin typeface="Garamond" panose="02020404030301010803" pitchFamily="18" charset="0"/>
              </a:rPr>
              <a:t>Projects must be within scope.</a:t>
            </a:r>
            <a:endParaRPr lang="en-US" sz="4000" dirty="0">
              <a:solidFill>
                <a:prstClr val="black">
                  <a:lumMod val="75000"/>
                  <a:lumOff val="25000"/>
                </a:prstClr>
              </a:solidFill>
              <a:latin typeface="Garamond" panose="02020404030301010803" pitchFamily="18" charset="0"/>
            </a:endParaRPr>
          </a:p>
          <a:p>
            <a:pPr lvl="0">
              <a:buClr>
                <a:srgbClr val="90C226"/>
              </a:buClr>
            </a:pPr>
            <a:r>
              <a:rPr lang="en-US" sz="4000" dirty="0">
                <a:solidFill>
                  <a:prstClr val="black">
                    <a:lumMod val="75000"/>
                    <a:lumOff val="25000"/>
                  </a:prstClr>
                </a:solidFill>
                <a:latin typeface="Garamond" panose="02020404030301010803" pitchFamily="18" charset="0"/>
              </a:rPr>
              <a:t>Projects must meet customer quality requirements.</a:t>
            </a:r>
            <a:endParaRPr lang="en-US" sz="4000" dirty="0">
              <a:solidFill>
                <a:prstClr val="black">
                  <a:lumMod val="75000"/>
                  <a:lumOff val="25000"/>
                </a:prstClr>
              </a:solidFill>
              <a:latin typeface="Garamond" panose="02020404030301010803" pitchFamily="18" charset="0"/>
            </a:endParaRP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915668" cy="1320800"/>
          </a:xfrm>
        </p:spPr>
        <p:txBody>
          <a:bodyPr>
            <a:normAutofit/>
          </a:bodyPr>
          <a:lstStyle/>
          <a:p>
            <a:pPr algn="ctr"/>
            <a:r>
              <a:rPr lang="en-US" sz="4800" dirty="0">
                <a:solidFill>
                  <a:srgbClr val="FF0000"/>
                </a:solidFill>
                <a:latin typeface="Garamond" panose="02020404030301010803" pitchFamily="18" charset="0"/>
              </a:rPr>
              <a:t>END</a:t>
            </a:r>
            <a:endParaRPr lang="en-GB" sz="4800"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1049572" y="1930400"/>
            <a:ext cx="10069133" cy="3880773"/>
          </a:xfrm>
        </p:spPr>
        <p:txBody>
          <a:bodyPr/>
          <a:lstStyle/>
          <a:p>
            <a:pPr marL="0" lvl="0" indent="0" algn="ctr">
              <a:buClr>
                <a:srgbClr val="90C226"/>
              </a:buClr>
              <a:buNone/>
            </a:pPr>
            <a:r>
              <a:rPr lang="en-US" sz="6000" dirty="0">
                <a:solidFill>
                  <a:prstClr val="black">
                    <a:lumMod val="75000"/>
                    <a:lumOff val="25000"/>
                  </a:prstClr>
                </a:solidFill>
                <a:latin typeface="Garamond" panose="02020404030301010803" pitchFamily="18" charset="0"/>
              </a:rPr>
              <a:t>THANK YOU</a:t>
            </a:r>
            <a:endParaRPr lang="en-US" sz="6000" dirty="0">
              <a:solidFill>
                <a:prstClr val="black">
                  <a:lumMod val="75000"/>
                  <a:lumOff val="25000"/>
                </a:prstClr>
              </a:solidFill>
              <a:latin typeface="Garamond" panose="02020404030301010803" pitchFamily="18" charset="0"/>
            </a:endParaRPr>
          </a:p>
          <a:p>
            <a:endParaRPr lang="en-GB" dirty="0">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933" y="609600"/>
            <a:ext cx="10964848" cy="1320800"/>
          </a:xfrm>
        </p:spPr>
        <p:txBody>
          <a:bodyPr>
            <a:normAutofit/>
          </a:bodyPr>
          <a:lstStyle/>
          <a:p>
            <a:r>
              <a:rPr lang="en-US" sz="5400" dirty="0">
                <a:solidFill>
                  <a:srgbClr val="FF0000"/>
                </a:solidFill>
                <a:latin typeface="Garamond" panose="02020404030301010803" pitchFamily="18" charset="0"/>
              </a:rPr>
              <a:t>Definition of a project</a:t>
            </a:r>
            <a:endParaRPr lang="en-GB" sz="5400"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278297" y="1590261"/>
            <a:ext cx="11616854" cy="4921857"/>
          </a:xfrm>
        </p:spPr>
        <p:txBody>
          <a:bodyPr>
            <a:normAutofit/>
          </a:bodyPr>
          <a:lstStyle/>
          <a:p>
            <a:pPr marL="0" indent="0">
              <a:buNone/>
            </a:pPr>
            <a:endParaRPr lang="en-US" sz="4000" dirty="0">
              <a:latin typeface="Garamond" panose="02020404030301010803" pitchFamily="18" charset="0"/>
            </a:endParaRPr>
          </a:p>
          <a:p>
            <a:pPr marL="0" indent="0">
              <a:buNone/>
            </a:pPr>
            <a:endParaRPr lang="en-US" sz="6000" dirty="0">
              <a:latin typeface="Garamond" panose="02020404030301010803" pitchFamily="18" charset="0"/>
            </a:endParaRPr>
          </a:p>
          <a:p>
            <a:pPr marL="0" indent="0">
              <a:buNone/>
            </a:pPr>
            <a:r>
              <a:rPr lang="en-US" sz="6000" dirty="0">
                <a:latin typeface="Garamond" panose="02020404030301010803" pitchFamily="18" charset="0"/>
              </a:rPr>
              <a:t>             What is a project?</a:t>
            </a:r>
            <a:endParaRPr lang="en-GB" sz="6000" dirty="0">
              <a:latin typeface="Garamond" panose="020204040303010108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106499" cy="1320800"/>
          </a:xfrm>
        </p:spPr>
        <p:txBody>
          <a:bodyPr/>
          <a:lstStyle/>
          <a:p>
            <a:r>
              <a:rPr lang="en-US" dirty="0">
                <a:solidFill>
                  <a:srgbClr val="FF0000"/>
                </a:solidFill>
                <a:latin typeface="Garamond" panose="02020404030301010803" pitchFamily="18" charset="0"/>
              </a:rPr>
              <a:t>Project Defined;</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408169" y="1359673"/>
            <a:ext cx="10970148" cy="4681689"/>
          </a:xfrm>
        </p:spPr>
        <p:txBody>
          <a:bodyPr/>
          <a:lstStyle/>
          <a:p>
            <a:pPr marL="0" lvl="0" indent="0" algn="just">
              <a:buClr>
                <a:srgbClr val="90C226"/>
              </a:buClr>
              <a:buNone/>
            </a:pPr>
            <a:r>
              <a:rPr lang="en-US" sz="4400" b="1" dirty="0">
                <a:solidFill>
                  <a:prstClr val="black">
                    <a:lumMod val="75000"/>
                    <a:lumOff val="25000"/>
                  </a:prstClr>
                </a:solidFill>
                <a:latin typeface="Garamond" panose="02020404030301010803" pitchFamily="18" charset="0"/>
              </a:rPr>
              <a:t>A project is a temporary unique endeavor undertaken to produce a set of deliverables within clearly specified time, cost, and quality constraints</a:t>
            </a:r>
            <a:r>
              <a:rPr lang="en-US" sz="4400" dirty="0">
                <a:solidFill>
                  <a:prstClr val="black">
                    <a:lumMod val="75000"/>
                    <a:lumOff val="25000"/>
                  </a:prstClr>
                </a:solidFill>
                <a:latin typeface="Garamond" panose="02020404030301010803" pitchFamily="18" charset="0"/>
              </a:rPr>
              <a:t>.</a:t>
            </a:r>
            <a:endParaRPr lang="en-US" sz="4400" b="1" dirty="0">
              <a:solidFill>
                <a:prstClr val="black">
                  <a:lumMod val="75000"/>
                  <a:lumOff val="25000"/>
                </a:prstClr>
              </a:solidFill>
              <a:latin typeface="Garamond" panose="02020404030301010803" pitchFamily="18" charset="0"/>
            </a:endParaRPr>
          </a:p>
          <a:p>
            <a:endParaRPr lang="en-GB" dirty="0">
              <a:latin typeface="Garamond" panose="02020404030301010803"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186012" cy="1320800"/>
          </a:xfrm>
        </p:spPr>
        <p:txBody>
          <a:bodyPr/>
          <a:lstStyle/>
          <a:p>
            <a:r>
              <a:rPr lang="en-GB" dirty="0">
                <a:solidFill>
                  <a:srgbClr val="FF0000"/>
                </a:solidFill>
                <a:latin typeface="Garamond" panose="02020404030301010803" pitchFamily="18" charset="0"/>
              </a:rPr>
              <a:t>A Project defined, cont.</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328655" y="1415332"/>
            <a:ext cx="11383616" cy="4833067"/>
          </a:xfrm>
        </p:spPr>
        <p:txBody>
          <a:bodyPr>
            <a:normAutofit/>
          </a:bodyPr>
          <a:lstStyle/>
          <a:p>
            <a:pPr marL="0" lvl="0" indent="0" algn="just">
              <a:buClr>
                <a:srgbClr val="90C226"/>
              </a:buClr>
              <a:buNone/>
            </a:pPr>
            <a:r>
              <a:rPr lang="en-US" sz="3200" dirty="0">
                <a:solidFill>
                  <a:prstClr val="black">
                    <a:lumMod val="75000"/>
                    <a:lumOff val="25000"/>
                  </a:prstClr>
                </a:solidFill>
                <a:latin typeface="Garamond" panose="02020404030301010803" pitchFamily="18" charset="0"/>
              </a:rPr>
              <a:t>In more concrete terms, a project exists only after a decision has been made to address a specific need, funding is available to support its execution, and measurable goals and objectives are well defined. A project has a defined start (the approval, or decision to proceed) and a defined end (the achievement of the goals and objectives). It is a one-off activity and would not normally be repeated.</a:t>
            </a:r>
            <a:endParaRPr lang="en-US" sz="3200" dirty="0">
              <a:solidFill>
                <a:prstClr val="black">
                  <a:lumMod val="75000"/>
                  <a:lumOff val="25000"/>
                </a:prstClr>
              </a:solidFill>
              <a:latin typeface="Garamond" panose="02020404030301010803" pitchFamily="18" charset="0"/>
            </a:endParaRPr>
          </a:p>
          <a:p>
            <a:endParaRPr lang="en-GB" dirty="0">
              <a:latin typeface="Garamond" panose="020204040303010108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35" y="251791"/>
            <a:ext cx="11026986" cy="1320800"/>
          </a:xfrm>
        </p:spPr>
        <p:txBody>
          <a:bodyPr>
            <a:normAutofit/>
          </a:bodyPr>
          <a:lstStyle/>
          <a:p>
            <a:r>
              <a:rPr lang="en-US" sz="6000" dirty="0">
                <a:solidFill>
                  <a:srgbClr val="FF0000"/>
                </a:solidFill>
                <a:latin typeface="Garamond" panose="02020404030301010803" pitchFamily="18" charset="0"/>
              </a:rPr>
              <a:t>Examples of projects</a:t>
            </a:r>
            <a:endParaRPr lang="en-GB" sz="6000"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326003" y="1470991"/>
            <a:ext cx="11585051" cy="4570371"/>
          </a:xfrm>
        </p:spPr>
        <p:txBody>
          <a:bodyPr>
            <a:normAutofit lnSpcReduction="10000"/>
          </a:bodyPr>
          <a:lstStyle/>
          <a:p>
            <a:pPr lvl="0">
              <a:buClr>
                <a:srgbClr val="90C226"/>
              </a:buClr>
            </a:pPr>
            <a:r>
              <a:rPr lang="en-US" sz="2800" dirty="0">
                <a:solidFill>
                  <a:prstClr val="black">
                    <a:lumMod val="75000"/>
                    <a:lumOff val="25000"/>
                  </a:prstClr>
                </a:solidFill>
                <a:latin typeface="Garamond" panose="02020404030301010803" pitchFamily="18" charset="0"/>
              </a:rPr>
              <a:t>the development of a computer-based information system</a:t>
            </a:r>
            <a:endParaRPr lang="en-US" sz="2800" dirty="0">
              <a:solidFill>
                <a:prstClr val="black">
                  <a:lumMod val="75000"/>
                  <a:lumOff val="25000"/>
                </a:prstClr>
              </a:solidFill>
              <a:latin typeface="Garamond" panose="02020404030301010803" pitchFamily="18" charset="0"/>
            </a:endParaRPr>
          </a:p>
          <a:p>
            <a:pPr lvl="0">
              <a:buClr>
                <a:srgbClr val="90C226"/>
              </a:buClr>
            </a:pPr>
            <a:r>
              <a:rPr lang="en-US" sz="2800" dirty="0">
                <a:solidFill>
                  <a:prstClr val="black">
                    <a:lumMod val="75000"/>
                    <a:lumOff val="25000"/>
                  </a:prstClr>
                </a:solidFill>
                <a:latin typeface="Garamond" panose="02020404030301010803" pitchFamily="18" charset="0"/>
              </a:rPr>
              <a:t>the construction of a building, bridge or road</a:t>
            </a:r>
            <a:endParaRPr lang="en-US" sz="2800" dirty="0">
              <a:solidFill>
                <a:prstClr val="black">
                  <a:lumMod val="75000"/>
                  <a:lumOff val="25000"/>
                </a:prstClr>
              </a:solidFill>
              <a:latin typeface="Garamond" panose="02020404030301010803" pitchFamily="18" charset="0"/>
            </a:endParaRPr>
          </a:p>
          <a:p>
            <a:pPr lvl="0">
              <a:buClr>
                <a:srgbClr val="90C226"/>
              </a:buClr>
            </a:pPr>
            <a:r>
              <a:rPr lang="en-US" sz="2800" dirty="0">
                <a:solidFill>
                  <a:prstClr val="black">
                    <a:lumMod val="75000"/>
                    <a:lumOff val="25000"/>
                  </a:prstClr>
                </a:solidFill>
                <a:latin typeface="Garamond" panose="02020404030301010803" pitchFamily="18" charset="0"/>
              </a:rPr>
              <a:t>the development of a Web learning site</a:t>
            </a:r>
            <a:endParaRPr lang="en-US" sz="2800" dirty="0">
              <a:solidFill>
                <a:prstClr val="black">
                  <a:lumMod val="75000"/>
                  <a:lumOff val="25000"/>
                </a:prstClr>
              </a:solidFill>
              <a:latin typeface="Garamond" panose="02020404030301010803" pitchFamily="18" charset="0"/>
            </a:endParaRPr>
          </a:p>
          <a:p>
            <a:pPr lvl="0">
              <a:buClr>
                <a:srgbClr val="90C226"/>
              </a:buClr>
            </a:pPr>
            <a:r>
              <a:rPr lang="en-US" sz="2800" dirty="0">
                <a:solidFill>
                  <a:prstClr val="black">
                    <a:lumMod val="75000"/>
                    <a:lumOff val="25000"/>
                  </a:prstClr>
                </a:solidFill>
                <a:latin typeface="Garamond" panose="02020404030301010803" pitchFamily="18" charset="0"/>
              </a:rPr>
              <a:t>the development of a marketing multimedia presentation</a:t>
            </a:r>
            <a:endParaRPr lang="en-US" sz="2800" dirty="0">
              <a:solidFill>
                <a:prstClr val="black">
                  <a:lumMod val="75000"/>
                  <a:lumOff val="25000"/>
                </a:prstClr>
              </a:solidFill>
              <a:latin typeface="Garamond" panose="02020404030301010803" pitchFamily="18" charset="0"/>
            </a:endParaRPr>
          </a:p>
          <a:p>
            <a:pPr lvl="0">
              <a:buClr>
                <a:srgbClr val="90C226"/>
              </a:buClr>
            </a:pPr>
            <a:r>
              <a:rPr lang="en-US" sz="2800" dirty="0">
                <a:solidFill>
                  <a:prstClr val="black">
                    <a:lumMod val="75000"/>
                    <a:lumOff val="25000"/>
                  </a:prstClr>
                </a:solidFill>
                <a:latin typeface="Garamond" panose="02020404030301010803" pitchFamily="18" charset="0"/>
              </a:rPr>
              <a:t>the upgrading of a building, bridge or road</a:t>
            </a:r>
            <a:endParaRPr lang="en-US" sz="2800" dirty="0">
              <a:solidFill>
                <a:prstClr val="black">
                  <a:lumMod val="75000"/>
                  <a:lumOff val="25000"/>
                </a:prstClr>
              </a:solidFill>
              <a:latin typeface="Garamond" panose="02020404030301010803" pitchFamily="18" charset="0"/>
            </a:endParaRPr>
          </a:p>
          <a:p>
            <a:pPr lvl="0">
              <a:buClr>
                <a:srgbClr val="90C226"/>
              </a:buClr>
            </a:pPr>
            <a:r>
              <a:rPr lang="en-US" sz="2800" dirty="0">
                <a:solidFill>
                  <a:prstClr val="black">
                    <a:lumMod val="75000"/>
                    <a:lumOff val="25000"/>
                  </a:prstClr>
                </a:solidFill>
                <a:latin typeface="Garamond" panose="02020404030301010803" pitchFamily="18" charset="0"/>
              </a:rPr>
              <a:t>the construction of an airport</a:t>
            </a:r>
            <a:endParaRPr lang="en-US" sz="2800" dirty="0">
              <a:solidFill>
                <a:prstClr val="black">
                  <a:lumMod val="75000"/>
                  <a:lumOff val="25000"/>
                </a:prstClr>
              </a:solidFill>
              <a:latin typeface="Garamond" panose="02020404030301010803" pitchFamily="18" charset="0"/>
            </a:endParaRPr>
          </a:p>
          <a:p>
            <a:pPr lvl="0">
              <a:buClr>
                <a:srgbClr val="90C226"/>
              </a:buClr>
            </a:pPr>
            <a:r>
              <a:rPr lang="en-US" sz="2800" dirty="0">
                <a:solidFill>
                  <a:prstClr val="black">
                    <a:lumMod val="75000"/>
                    <a:lumOff val="25000"/>
                  </a:prstClr>
                </a:solidFill>
                <a:latin typeface="Garamond" panose="02020404030301010803" pitchFamily="18" charset="0"/>
              </a:rPr>
              <a:t>the upgrading of a bus station</a:t>
            </a:r>
            <a:endParaRPr lang="en-US" sz="2800" dirty="0">
              <a:solidFill>
                <a:prstClr val="black">
                  <a:lumMod val="75000"/>
                  <a:lumOff val="25000"/>
                </a:prstClr>
              </a:solidFill>
              <a:latin typeface="Garamond" panose="02020404030301010803" pitchFamily="18" charset="0"/>
            </a:endParaRPr>
          </a:p>
          <a:p>
            <a:pPr lvl="0">
              <a:buClr>
                <a:srgbClr val="90C226"/>
              </a:buClr>
            </a:pPr>
            <a:r>
              <a:rPr lang="en-US" sz="2800" dirty="0">
                <a:solidFill>
                  <a:prstClr val="black">
                    <a:lumMod val="75000"/>
                    <a:lumOff val="25000"/>
                  </a:prstClr>
                </a:solidFill>
                <a:latin typeface="Garamond" panose="02020404030301010803" pitchFamily="18" charset="0"/>
              </a:rPr>
              <a:t>the construction of a classroom block</a:t>
            </a:r>
            <a:endParaRPr lang="en-US" sz="2800" dirty="0">
              <a:solidFill>
                <a:prstClr val="black">
                  <a:lumMod val="75000"/>
                  <a:lumOff val="25000"/>
                </a:prstClr>
              </a:solidFill>
              <a:latin typeface="Garamond" panose="02020404030301010803" pitchFamily="18" charset="0"/>
            </a:endParaRPr>
          </a:p>
          <a:p>
            <a:pPr lvl="0">
              <a:buClr>
                <a:srgbClr val="90C226"/>
              </a:buClr>
            </a:pPr>
            <a:r>
              <a:rPr lang="en-US" sz="2800" dirty="0">
                <a:solidFill>
                  <a:prstClr val="black">
                    <a:lumMod val="75000"/>
                    <a:lumOff val="25000"/>
                  </a:prstClr>
                </a:solidFill>
                <a:latin typeface="Garamond" panose="02020404030301010803" pitchFamily="18" charset="0"/>
              </a:rPr>
              <a:t>the maintenance of a block of apartments</a:t>
            </a:r>
            <a:endParaRPr lang="en-US" sz="2800" dirty="0">
              <a:solidFill>
                <a:prstClr val="black">
                  <a:lumMod val="75000"/>
                  <a:lumOff val="25000"/>
                </a:prstClr>
              </a:solidFill>
              <a:latin typeface="Garamond" panose="02020404030301010803" pitchFamily="18" charset="0"/>
            </a:endParaRPr>
          </a:p>
          <a:p>
            <a:pPr marL="0" indent="0">
              <a:buNone/>
            </a:pPr>
            <a:endParaRPr lang="en-GB" sz="6000" dirty="0">
              <a:latin typeface="Garamond" panose="02020404030301010803"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3" y="182880"/>
            <a:ext cx="11815637" cy="1168842"/>
          </a:xfrm>
        </p:spPr>
        <p:txBody>
          <a:bodyPr>
            <a:noAutofit/>
          </a:bodyPr>
          <a:lstStyle/>
          <a:p>
            <a:pPr lvl="0">
              <a:spcBef>
                <a:spcPts val="1000"/>
              </a:spcBef>
              <a:buClr>
                <a:srgbClr val="90C226"/>
              </a:buClr>
              <a:buSzPct val="80000"/>
            </a:pPr>
            <a:br>
              <a:rPr lang="en-US" sz="3200" dirty="0">
                <a:solidFill>
                  <a:srgbClr val="FF0000"/>
                </a:solidFill>
                <a:latin typeface="Garamond" panose="02020404030301010803" pitchFamily="18" charset="0"/>
                <a:ea typeface="+mn-ea"/>
                <a:cs typeface="+mn-cs"/>
              </a:rPr>
            </a:br>
            <a:r>
              <a:rPr lang="en-US" sz="4000" dirty="0">
                <a:solidFill>
                  <a:srgbClr val="FF0000"/>
                </a:solidFill>
                <a:latin typeface="Garamond" panose="02020404030301010803" pitchFamily="18" charset="0"/>
                <a:ea typeface="+mn-ea"/>
                <a:cs typeface="+mn-cs"/>
              </a:rPr>
              <a:t>Nature or characteristics of project Vs Standard business      										operation</a:t>
            </a:r>
            <a:endParaRPr lang="en-US" sz="4000" dirty="0">
              <a:solidFill>
                <a:srgbClr val="FF0000"/>
              </a:solidFill>
              <a:latin typeface="Garamond" panose="02020404030301010803" pitchFamily="18" charset="0"/>
              <a:ea typeface="+mn-ea"/>
              <a:cs typeface="+mn-cs"/>
            </a:endParaRPr>
          </a:p>
        </p:txBody>
      </p:sp>
      <p:sp>
        <p:nvSpPr>
          <p:cNvPr id="3" name="Content Placeholder 2"/>
          <p:cNvSpPr>
            <a:spLocks noGrp="1"/>
          </p:cNvSpPr>
          <p:nvPr>
            <p:ph idx="1"/>
          </p:nvPr>
        </p:nvSpPr>
        <p:spPr>
          <a:xfrm>
            <a:off x="251792" y="2080702"/>
            <a:ext cx="11688415" cy="4777105"/>
          </a:xfrm>
        </p:spPr>
        <p:txBody>
          <a:bodyPr/>
          <a:lstStyle/>
          <a:p>
            <a:pPr marL="1828800" lvl="4" indent="0" algn="just">
              <a:buNone/>
            </a:pPr>
            <a:endParaRPr lang="en-US" dirty="0">
              <a:latin typeface="Garamond" panose="02020404030301010803" pitchFamily="18" charset="0"/>
            </a:endParaRPr>
          </a:p>
          <a:p>
            <a:pPr marL="0" indent="0" algn="just">
              <a:buNone/>
            </a:pPr>
            <a:r>
              <a:rPr lang="en-US" sz="4000" dirty="0">
                <a:solidFill>
                  <a:prstClr val="black">
                    <a:lumMod val="75000"/>
                    <a:lumOff val="25000"/>
                  </a:prstClr>
                </a:solidFill>
                <a:latin typeface="Garamond" panose="02020404030301010803" pitchFamily="18" charset="0"/>
              </a:rPr>
              <a:t>The most obvious characteristic of a project is that it has to achieve a particular purpose, and this is normally indicated in the project’s name which normally includes the word </a:t>
            </a:r>
            <a:r>
              <a:rPr lang="en-US" sz="4000" b="1" dirty="0">
                <a:solidFill>
                  <a:prstClr val="black">
                    <a:lumMod val="75000"/>
                    <a:lumOff val="25000"/>
                  </a:prstClr>
                </a:solidFill>
                <a:latin typeface="Garamond" panose="02020404030301010803" pitchFamily="18" charset="0"/>
              </a:rPr>
              <a:t>Project </a:t>
            </a:r>
            <a:r>
              <a:rPr lang="en-US" sz="4000" dirty="0">
                <a:solidFill>
                  <a:prstClr val="black">
                    <a:lumMod val="75000"/>
                    <a:lumOff val="25000"/>
                  </a:prstClr>
                </a:solidFill>
                <a:latin typeface="Garamond" panose="02020404030301010803" pitchFamily="18" charset="0"/>
              </a:rPr>
              <a:t>at the end</a:t>
            </a:r>
            <a:endParaRPr lang="en-GB" dirty="0">
              <a:latin typeface="Garamond" panose="020204040303010108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47" y="267695"/>
            <a:ext cx="11433975" cy="1320800"/>
          </a:xfrm>
        </p:spPr>
        <p:txBody>
          <a:bodyPr/>
          <a:lstStyle/>
          <a:p>
            <a:r>
              <a:rPr lang="en-US" dirty="0">
                <a:solidFill>
                  <a:srgbClr val="FF0000"/>
                </a:solidFill>
                <a:latin typeface="Garamond" panose="02020404030301010803" pitchFamily="18" charset="0"/>
              </a:rPr>
              <a:t>Nature or characteristics of a project</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369570" y="1062355"/>
            <a:ext cx="11203305" cy="5640705"/>
          </a:xfrm>
        </p:spPr>
        <p:txBody>
          <a:bodyPr>
            <a:normAutofit/>
          </a:bodyPr>
          <a:lstStyle/>
          <a:p>
            <a:pPr lvl="0" algn="just">
              <a:buClr>
                <a:srgbClr val="90C226"/>
              </a:buClr>
            </a:pPr>
            <a:r>
              <a:rPr lang="en-US" sz="3200" dirty="0">
                <a:solidFill>
                  <a:prstClr val="black">
                    <a:lumMod val="75000"/>
                    <a:lumOff val="25000"/>
                  </a:prstClr>
                </a:solidFill>
                <a:latin typeface="Garamond" panose="02020404030301010803" pitchFamily="18" charset="0"/>
              </a:rPr>
              <a:t>Is an instrument of change (i.e. an end product or service must result).</a:t>
            </a:r>
            <a:endParaRPr lang="en-US" sz="3200" dirty="0">
              <a:solidFill>
                <a:prstClr val="black">
                  <a:lumMod val="75000"/>
                  <a:lumOff val="25000"/>
                </a:prstClr>
              </a:solidFill>
              <a:latin typeface="Garamond" panose="02020404030301010803" pitchFamily="18" charset="0"/>
            </a:endParaRPr>
          </a:p>
          <a:p>
            <a:pPr lvl="0" algn="just">
              <a:buClr>
                <a:srgbClr val="90C226"/>
              </a:buClr>
            </a:pPr>
            <a:r>
              <a:rPr lang="en-US" sz="3200" dirty="0">
                <a:solidFill>
                  <a:prstClr val="black">
                    <a:lumMod val="75000"/>
                    <a:lumOff val="25000"/>
                  </a:prstClr>
                </a:solidFill>
                <a:latin typeface="Garamond" panose="02020404030301010803" pitchFamily="18" charset="0"/>
              </a:rPr>
              <a:t>Has a clearly identifiable start and finish (i.e. it is a temporary finite endeavor).</a:t>
            </a:r>
            <a:endParaRPr lang="en-US" sz="3200" dirty="0">
              <a:solidFill>
                <a:prstClr val="black">
                  <a:lumMod val="75000"/>
                  <a:lumOff val="25000"/>
                </a:prstClr>
              </a:solidFill>
              <a:latin typeface="Garamond" panose="02020404030301010803" pitchFamily="18" charset="0"/>
            </a:endParaRPr>
          </a:p>
          <a:p>
            <a:pPr lvl="0" algn="just">
              <a:buClr>
                <a:srgbClr val="90C226"/>
              </a:buClr>
            </a:pPr>
            <a:r>
              <a:rPr lang="en-US" sz="3200" dirty="0">
                <a:solidFill>
                  <a:prstClr val="black">
                    <a:lumMod val="75000"/>
                    <a:lumOff val="25000"/>
                  </a:prstClr>
                </a:solidFill>
                <a:latin typeface="Garamond" panose="02020404030301010803" pitchFamily="18" charset="0"/>
              </a:rPr>
              <a:t>Has a specific aim (i.e. goal-oriented).</a:t>
            </a:r>
            <a:endParaRPr lang="en-US" sz="3200" dirty="0">
              <a:solidFill>
                <a:prstClr val="black">
                  <a:lumMod val="75000"/>
                  <a:lumOff val="25000"/>
                </a:prstClr>
              </a:solidFill>
              <a:latin typeface="Garamond" panose="02020404030301010803" pitchFamily="18" charset="0"/>
            </a:endParaRPr>
          </a:p>
          <a:p>
            <a:pPr lvl="0" algn="just">
              <a:buClr>
                <a:srgbClr val="90C226"/>
              </a:buClr>
            </a:pPr>
            <a:r>
              <a:rPr lang="en-US" sz="3200" dirty="0">
                <a:solidFill>
                  <a:prstClr val="black">
                    <a:lumMod val="75000"/>
                    <a:lumOff val="25000"/>
                  </a:prstClr>
                </a:solidFill>
                <a:latin typeface="Garamond" panose="02020404030301010803" pitchFamily="18" charset="0"/>
              </a:rPr>
              <a:t>Results in something being delivered.</a:t>
            </a:r>
            <a:endParaRPr lang="en-US" sz="3200" dirty="0">
              <a:solidFill>
                <a:prstClr val="black">
                  <a:lumMod val="75000"/>
                  <a:lumOff val="25000"/>
                </a:prstClr>
              </a:solidFill>
              <a:latin typeface="Garamond" panose="02020404030301010803" pitchFamily="18" charset="0"/>
            </a:endParaRPr>
          </a:p>
          <a:p>
            <a:pPr lvl="0" algn="just">
              <a:buClr>
                <a:srgbClr val="90C226"/>
              </a:buClr>
            </a:pPr>
            <a:r>
              <a:rPr lang="en-US" sz="3200" dirty="0">
                <a:solidFill>
                  <a:prstClr val="black">
                    <a:lumMod val="75000"/>
                    <a:lumOff val="25000"/>
                  </a:prstClr>
                </a:solidFill>
                <a:latin typeface="Garamond" panose="02020404030301010803" pitchFamily="18" charset="0"/>
              </a:rPr>
              <a:t>Is unique (i.e. a one-time set of events).</a:t>
            </a:r>
            <a:endParaRPr lang="en-US" sz="3200" dirty="0">
              <a:solidFill>
                <a:prstClr val="black">
                  <a:lumMod val="75000"/>
                  <a:lumOff val="25000"/>
                </a:prstClr>
              </a:solidFill>
              <a:latin typeface="Garamond" panose="02020404030301010803" pitchFamily="18" charset="0"/>
            </a:endParaRPr>
          </a:p>
          <a:p>
            <a:pPr lvl="0" algn="just">
              <a:buClr>
                <a:srgbClr val="90C226"/>
              </a:buClr>
            </a:pPr>
            <a:r>
              <a:rPr lang="en-US" sz="3200" dirty="0">
                <a:solidFill>
                  <a:prstClr val="black">
                    <a:lumMod val="75000"/>
                    <a:lumOff val="25000"/>
                  </a:prstClr>
                </a:solidFill>
                <a:latin typeface="Garamond" panose="02020404030301010803" pitchFamily="18" charset="0"/>
              </a:rPr>
              <a:t>Is the responsibility of a single person or body (i.e. many people involved, usually across several functional areas in the organizations</a:t>
            </a:r>
            <a:endParaRPr lang="en-GB" dirty="0">
              <a:latin typeface="Garamond" panose="020204040303010108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56" y="275645"/>
            <a:ext cx="11305282" cy="1320800"/>
          </a:xfrm>
        </p:spPr>
        <p:txBody>
          <a:bodyPr>
            <a:normAutofit fontScale="90000"/>
          </a:bodyPr>
          <a:lstStyle/>
          <a:p>
            <a:r>
              <a:rPr lang="en-US" sz="3200" b="1" dirty="0">
                <a:solidFill>
                  <a:srgbClr val="90C226"/>
                </a:solidFill>
                <a:latin typeface="Garamond" panose="02020404030301010803" pitchFamily="18" charset="0"/>
              </a:rPr>
              <a:t>Difference between a Project and a Standard Business Operation</a:t>
            </a:r>
            <a:br>
              <a:rPr lang="en-US" sz="3200" b="1" dirty="0">
                <a:solidFill>
                  <a:srgbClr val="90C226"/>
                </a:solidFill>
                <a:latin typeface="Garamond" panose="02020404030301010803" pitchFamily="18" charset="0"/>
              </a:rPr>
            </a:br>
            <a:r>
              <a:rPr lang="en-US" sz="3200" b="1" dirty="0">
                <a:solidFill>
                  <a:srgbClr val="90C226"/>
                </a:solidFill>
                <a:latin typeface="Garamond" panose="02020404030301010803" pitchFamily="18" charset="0"/>
              </a:rPr>
              <a:t> </a:t>
            </a:r>
            <a:br>
              <a:rPr lang="en-US" sz="3200" dirty="0">
                <a:solidFill>
                  <a:srgbClr val="90C226"/>
                </a:solidFill>
                <a:latin typeface="Garamond" panose="02020404030301010803" pitchFamily="18" charset="0"/>
              </a:rPr>
            </a:br>
            <a:endParaRPr lang="en-GB" dirty="0"/>
          </a:p>
        </p:txBody>
      </p:sp>
      <p:graphicFrame>
        <p:nvGraphicFramePr>
          <p:cNvPr id="18" name="Content Placeholder 17"/>
          <p:cNvGraphicFramePr>
            <a:graphicFrameLocks noGrp="1"/>
          </p:cNvGraphicFramePr>
          <p:nvPr>
            <p:ph idx="1"/>
            <p:custDataLst>
              <p:tags r:id="rId1"/>
            </p:custDataLst>
          </p:nvPr>
        </p:nvGraphicFramePr>
        <p:xfrm>
          <a:off x="510540" y="733425"/>
          <a:ext cx="11511915" cy="6355715"/>
        </p:xfrm>
        <a:graphic>
          <a:graphicData uri="http://schemas.openxmlformats.org/drawingml/2006/table">
            <a:tbl>
              <a:tblPr firstRow="1" bandRow="1">
                <a:tableStyleId>{7DF18680-E054-41AD-8BC1-D1AEF772440D}</a:tableStyleId>
              </a:tblPr>
              <a:tblGrid>
                <a:gridCol w="2040255"/>
                <a:gridCol w="4874260"/>
                <a:gridCol w="4597400"/>
              </a:tblGrid>
              <a:tr h="532765">
                <a:tc>
                  <a:txBody>
                    <a:bodyPr/>
                    <a:lstStyle/>
                    <a:p>
                      <a:r>
                        <a:rPr lang="en-US" dirty="0">
                          <a:latin typeface="Garamond" panose="02020404030301010803" pitchFamily="18" charset="0"/>
                        </a:rPr>
                        <a:t>Aspect</a:t>
                      </a:r>
                      <a:endParaRPr lang="en-GB" dirty="0">
                        <a:latin typeface="Garamond" panose="02020404030301010803" pitchFamily="18" charset="0"/>
                      </a:endParaRPr>
                    </a:p>
                  </a:txBody>
                  <a:tcPr/>
                </a:tc>
                <a:tc>
                  <a:txBody>
                    <a:bodyPr/>
                    <a:lstStyle/>
                    <a:p>
                      <a:r>
                        <a:rPr lang="en-US" dirty="0">
                          <a:latin typeface="Garamond" panose="02020404030301010803" pitchFamily="18" charset="0"/>
                        </a:rPr>
                        <a:t>Project</a:t>
                      </a:r>
                      <a:endParaRPr lang="en-GB" dirty="0">
                        <a:latin typeface="Garamond" panose="02020404030301010803" pitchFamily="18" charset="0"/>
                      </a:endParaRPr>
                    </a:p>
                  </a:txBody>
                  <a:tcPr/>
                </a:tc>
                <a:tc>
                  <a:txBody>
                    <a:bodyPr/>
                    <a:lstStyle/>
                    <a:p>
                      <a:r>
                        <a:rPr lang="en-US" dirty="0">
                          <a:latin typeface="Garamond" panose="02020404030301010803" pitchFamily="18" charset="0"/>
                        </a:rPr>
                        <a:t>Standard business operation</a:t>
                      </a:r>
                      <a:endParaRPr lang="en-GB" dirty="0">
                        <a:latin typeface="Garamond" panose="02020404030301010803" pitchFamily="18" charset="0"/>
                      </a:endParaRPr>
                    </a:p>
                  </a:txBody>
                  <a:tcPr/>
                </a:tc>
              </a:tr>
              <a:tr h="945515">
                <a:tc>
                  <a:txBody>
                    <a:bodyPr/>
                    <a:lstStyle/>
                    <a:p>
                      <a:r>
                        <a:rPr lang="en-GB" sz="2000" dirty="0">
                          <a:latin typeface="Garamond" panose="02020404030301010803" pitchFamily="18" charset="0"/>
                        </a:rPr>
                        <a:t>Nature</a:t>
                      </a:r>
                      <a:endParaRPr lang="en-GB" sz="2000" dirty="0">
                        <a:latin typeface="Garamond" panose="02020404030301010803" pitchFamily="18" charset="0"/>
                      </a:endParaRPr>
                    </a:p>
                  </a:txBody>
                  <a:tcPr/>
                </a:tc>
                <a:tc>
                  <a:txBody>
                    <a:bodyPr/>
                    <a:lstStyle/>
                    <a:p>
                      <a:r>
                        <a:rPr lang="en-US" sz="2000" dirty="0">
                          <a:latin typeface="Garamond" panose="02020404030301010803" pitchFamily="18" charset="0"/>
                        </a:rPr>
                        <a:t>Temporary with a defined start and end date.</a:t>
                      </a:r>
                      <a:endParaRPr lang="en-US" sz="2000" dirty="0">
                        <a:latin typeface="Garamond" panose="02020404030301010803" pitchFamily="18" charset="0"/>
                      </a:endParaRPr>
                    </a:p>
                  </a:txBody>
                  <a:tcPr/>
                </a:tc>
                <a:tc>
                  <a:txBody>
                    <a:bodyPr/>
                    <a:lstStyle/>
                    <a:p>
                      <a:r>
                        <a:rPr lang="en-US" sz="2000" dirty="0">
                          <a:latin typeface="Garamond" panose="02020404030301010803" pitchFamily="18" charset="0"/>
                        </a:rPr>
                        <a:t>Ongoing and continuous without a defined end date.</a:t>
                      </a:r>
                      <a:endParaRPr lang="en-US" sz="2000" dirty="0">
                        <a:latin typeface="Garamond" panose="02020404030301010803" pitchFamily="18" charset="0"/>
                      </a:endParaRPr>
                    </a:p>
                  </a:txBody>
                  <a:tcPr/>
                </a:tc>
              </a:tr>
              <a:tr h="921385">
                <a:tc>
                  <a:txBody>
                    <a:bodyPr/>
                    <a:lstStyle/>
                    <a:p>
                      <a:r>
                        <a:rPr lang="en-US" sz="2000" dirty="0">
                          <a:latin typeface="Garamond" panose="02020404030301010803" pitchFamily="18" charset="0"/>
                        </a:rPr>
                        <a:t>Objective</a:t>
                      </a:r>
                      <a:endParaRPr lang="en-US" sz="2000" dirty="0">
                        <a:latin typeface="Garamond" panose="02020404030301010803" pitchFamily="18" charset="0"/>
                      </a:endParaRPr>
                    </a:p>
                  </a:txBody>
                  <a:tcPr/>
                </a:tc>
                <a:tc>
                  <a:txBody>
                    <a:bodyPr/>
                    <a:lstStyle/>
                    <a:p>
                      <a:r>
                        <a:rPr lang="en-US" sz="2000" dirty="0">
                          <a:latin typeface="Garamond" panose="02020404030301010803" pitchFamily="18" charset="0"/>
                        </a:rPr>
                        <a:t>Focused on achieving a specific goal or deliverable.</a:t>
                      </a:r>
                      <a:endParaRPr lang="en-US" sz="2000" dirty="0">
                        <a:latin typeface="Garamond" panose="02020404030301010803" pitchFamily="18" charset="0"/>
                      </a:endParaRPr>
                    </a:p>
                  </a:txBody>
                  <a:tcPr/>
                </a:tc>
                <a:tc>
                  <a:txBody>
                    <a:bodyPr/>
                    <a:lstStyle/>
                    <a:p>
                      <a:r>
                        <a:rPr lang="en-US" sz="2000" dirty="0">
                          <a:latin typeface="Garamond" panose="02020404030301010803" pitchFamily="18" charset="0"/>
                        </a:rPr>
                        <a:t>Focused on maintaining or improving existing processes.</a:t>
                      </a:r>
                      <a:endParaRPr lang="en-US" sz="2000" dirty="0">
                        <a:latin typeface="Garamond" panose="02020404030301010803" pitchFamily="18" charset="0"/>
                      </a:endParaRPr>
                    </a:p>
                  </a:txBody>
                  <a:tcPr/>
                </a:tc>
              </a:tr>
              <a:tr h="919480">
                <a:tc>
                  <a:txBody>
                    <a:bodyPr/>
                    <a:lstStyle/>
                    <a:p>
                      <a:r>
                        <a:rPr lang="en-GB" sz="2000" dirty="0">
                          <a:latin typeface="Garamond" panose="02020404030301010803" pitchFamily="18" charset="0"/>
                        </a:rPr>
                        <a:t>Uniqueness</a:t>
                      </a:r>
                      <a:endParaRPr lang="en-GB" sz="2000" dirty="0">
                        <a:latin typeface="Garamond" panose="02020404030301010803" pitchFamily="18" charset="0"/>
                      </a:endParaRPr>
                    </a:p>
                  </a:txBody>
                  <a:tcPr/>
                </a:tc>
                <a:tc>
                  <a:txBody>
                    <a:bodyPr/>
                    <a:lstStyle/>
                    <a:p>
                      <a:r>
                        <a:rPr lang="en-GB" sz="2000" dirty="0">
                          <a:latin typeface="Garamond" panose="02020404030301010803" pitchFamily="18" charset="0"/>
                        </a:rPr>
                        <a:t>Produces unique outputs (product, service, or result).</a:t>
                      </a:r>
                      <a:endParaRPr lang="en-GB" sz="2000" dirty="0">
                        <a:latin typeface="Garamond" panose="02020404030301010803" pitchFamily="18" charset="0"/>
                      </a:endParaRPr>
                    </a:p>
                  </a:txBody>
                  <a:tcPr/>
                </a:tc>
                <a:tc>
                  <a:txBody>
                    <a:bodyPr/>
                    <a:lstStyle/>
                    <a:p>
                      <a:r>
                        <a:rPr lang="en-US" sz="2000" dirty="0">
                          <a:latin typeface="Garamond" panose="02020404030301010803" pitchFamily="18" charset="0"/>
                        </a:rPr>
                        <a:t>Produces repetitive and consistent outputs.</a:t>
                      </a:r>
                      <a:endParaRPr lang="en-US" sz="2000" dirty="0">
                        <a:latin typeface="Garamond" panose="02020404030301010803" pitchFamily="18" charset="0"/>
                      </a:endParaRPr>
                    </a:p>
                  </a:txBody>
                  <a:tcPr/>
                </a:tc>
              </a:tr>
              <a:tr h="705485">
                <a:tc>
                  <a:txBody>
                    <a:bodyPr/>
                    <a:lstStyle/>
                    <a:p>
                      <a:r>
                        <a:rPr lang="en-US" sz="2000" dirty="0">
                          <a:latin typeface="Garamond" panose="02020404030301010803" pitchFamily="18" charset="0"/>
                        </a:rPr>
                        <a:t>Duration</a:t>
                      </a:r>
                      <a:endParaRPr lang="en-US" sz="2000" dirty="0">
                        <a:latin typeface="Garamond" panose="02020404030301010803" pitchFamily="18" charset="0"/>
                      </a:endParaRPr>
                    </a:p>
                  </a:txBody>
                  <a:tcPr/>
                </a:tc>
                <a:tc>
                  <a:txBody>
                    <a:bodyPr/>
                    <a:lstStyle/>
                    <a:p>
                      <a:r>
                        <a:rPr lang="en-US" sz="2000" dirty="0">
                          <a:latin typeface="Garamond" panose="02020404030301010803" pitchFamily="18" charset="0"/>
                        </a:rPr>
                        <a:t>Limited duration, ends upon achieving objectives.</a:t>
                      </a:r>
                      <a:endParaRPr lang="en-US" sz="2000" dirty="0">
                        <a:latin typeface="Garamond" panose="02020404030301010803" pitchFamily="18" charset="0"/>
                      </a:endParaRPr>
                    </a:p>
                  </a:txBody>
                  <a:tcPr/>
                </a:tc>
                <a:tc>
                  <a:txBody>
                    <a:bodyPr/>
                    <a:lstStyle/>
                    <a:p>
                      <a:r>
                        <a:rPr lang="en-US" sz="2000" dirty="0">
                          <a:latin typeface="Garamond" panose="02020404030301010803" pitchFamily="18" charset="0"/>
                        </a:rPr>
                        <a:t>Indefinite duration, runs as part of daily business.</a:t>
                      </a:r>
                      <a:endParaRPr lang="en-US" sz="2000" dirty="0">
                        <a:latin typeface="Garamond" panose="02020404030301010803" pitchFamily="18" charset="0"/>
                      </a:endParaRPr>
                    </a:p>
                  </a:txBody>
                  <a:tcPr/>
                </a:tc>
              </a:tr>
              <a:tr h="705485">
                <a:tc>
                  <a:txBody>
                    <a:bodyPr/>
                    <a:lstStyle/>
                    <a:p>
                      <a:r>
                        <a:rPr lang="en-US" sz="2000" dirty="0">
                          <a:latin typeface="Garamond" panose="02020404030301010803" pitchFamily="18" charset="0"/>
                        </a:rPr>
                        <a:t>Team structure</a:t>
                      </a:r>
                      <a:endParaRPr lang="en-US" sz="2000" dirty="0">
                        <a:latin typeface="Garamond" panose="02020404030301010803" pitchFamily="18" charset="0"/>
                      </a:endParaRPr>
                    </a:p>
                  </a:txBody>
                  <a:tcPr/>
                </a:tc>
                <a:tc>
                  <a:txBody>
                    <a:bodyPr/>
                    <a:lstStyle/>
                    <a:p>
                      <a:r>
                        <a:rPr lang="en-US" sz="2000" dirty="0">
                          <a:latin typeface="Garamond" panose="02020404030301010803" pitchFamily="18" charset="0"/>
                        </a:rPr>
                        <a:t>Often involves a cross-functional, temporary team.</a:t>
                      </a:r>
                      <a:endParaRPr lang="en-US" sz="2000" dirty="0">
                        <a:latin typeface="Garamond" panose="02020404030301010803" pitchFamily="18" charset="0"/>
                      </a:endParaRPr>
                    </a:p>
                  </a:txBody>
                  <a:tcPr/>
                </a:tc>
                <a:tc>
                  <a:txBody>
                    <a:bodyPr/>
                    <a:lstStyle/>
                    <a:p>
                      <a:r>
                        <a:rPr lang="en-GB" sz="2000" dirty="0">
                          <a:latin typeface="Garamond" panose="02020404030301010803" pitchFamily="18" charset="0"/>
                        </a:rPr>
                        <a:t>Uses established, permanent teams.</a:t>
                      </a:r>
                      <a:endParaRPr lang="en-GB" sz="2000" dirty="0">
                        <a:latin typeface="Garamond" panose="02020404030301010803" pitchFamily="18" charset="0"/>
                      </a:endParaRPr>
                    </a:p>
                  </a:txBody>
                  <a:tcPr/>
                </a:tc>
              </a:tr>
              <a:tr h="705485">
                <a:tc>
                  <a:txBody>
                    <a:bodyPr/>
                    <a:lstStyle/>
                    <a:p>
                      <a:r>
                        <a:rPr lang="en-US" sz="2000" dirty="0">
                          <a:latin typeface="Garamond" panose="02020404030301010803" pitchFamily="18" charset="0"/>
                        </a:rPr>
                        <a:t>Flexibility</a:t>
                      </a:r>
                      <a:endParaRPr lang="en-US" sz="2000" dirty="0">
                        <a:latin typeface="Garamond" panose="02020404030301010803" pitchFamily="18" charset="0"/>
                      </a:endParaRPr>
                    </a:p>
                  </a:txBody>
                  <a:tcPr/>
                </a:tc>
                <a:tc>
                  <a:txBody>
                    <a:bodyPr/>
                    <a:lstStyle/>
                    <a:p>
                      <a:r>
                        <a:rPr lang="en-US" sz="2000" dirty="0">
                          <a:latin typeface="Garamond" panose="02020404030301010803" pitchFamily="18" charset="0"/>
                        </a:rPr>
                        <a:t>Adaptive and subject to changes as it progresses.</a:t>
                      </a:r>
                      <a:endParaRPr lang="en-US" sz="2000" dirty="0">
                        <a:latin typeface="Garamond" panose="02020404030301010803" pitchFamily="18" charset="0"/>
                      </a:endParaRPr>
                    </a:p>
                  </a:txBody>
                  <a:tcPr/>
                </a:tc>
                <a:tc>
                  <a:txBody>
                    <a:bodyPr/>
                    <a:lstStyle/>
                    <a:p>
                      <a:r>
                        <a:rPr lang="en-US" sz="2000" dirty="0">
                          <a:latin typeface="Garamond" panose="02020404030301010803" pitchFamily="18" charset="0"/>
                        </a:rPr>
                        <a:t>Follows standardized processes and procedures.</a:t>
                      </a:r>
                      <a:endParaRPr lang="en-US" sz="2000" dirty="0">
                        <a:latin typeface="Garamond" panose="02020404030301010803" pitchFamily="18" charset="0"/>
                      </a:endParaRPr>
                    </a:p>
                  </a:txBody>
                  <a:tcPr/>
                </a:tc>
              </a:tr>
              <a:tr h="920115">
                <a:tc>
                  <a:txBody>
                    <a:bodyPr/>
                    <a:lstStyle/>
                    <a:p>
                      <a:r>
                        <a:rPr lang="en-US" sz="2000" dirty="0">
                          <a:latin typeface="Garamond" panose="02020404030301010803" pitchFamily="18" charset="0"/>
                        </a:rPr>
                        <a:t>Resource allocation</a:t>
                      </a:r>
                      <a:endParaRPr lang="en-US" sz="2000" dirty="0">
                        <a:latin typeface="Garamond" panose="02020404030301010803" pitchFamily="18" charset="0"/>
                      </a:endParaRPr>
                    </a:p>
                  </a:txBody>
                  <a:tcPr/>
                </a:tc>
                <a:tc>
                  <a:txBody>
                    <a:bodyPr/>
                    <a:lstStyle/>
                    <a:p>
                      <a:r>
                        <a:rPr lang="en-US" sz="2000" dirty="0">
                          <a:latin typeface="Garamond" panose="02020404030301010803" pitchFamily="18" charset="0"/>
                        </a:rPr>
                        <a:t>Allocated specifically for the project and temporary.</a:t>
                      </a:r>
                      <a:endParaRPr lang="en-US" sz="2000" dirty="0">
                        <a:latin typeface="Garamond" panose="02020404030301010803" pitchFamily="18" charset="0"/>
                      </a:endParaRPr>
                    </a:p>
                  </a:txBody>
                  <a:tcPr/>
                </a:tc>
                <a:tc>
                  <a:txBody>
                    <a:bodyPr/>
                    <a:lstStyle/>
                    <a:p>
                      <a:r>
                        <a:rPr lang="en-US" sz="2000" dirty="0">
                          <a:latin typeface="Garamond" panose="02020404030301010803" pitchFamily="18" charset="0"/>
                        </a:rPr>
                        <a:t>Continuously allocated as part of business operations.</a:t>
                      </a:r>
                      <a:endParaRPr lang="en-US" sz="2000" dirty="0">
                        <a:latin typeface="Garamond" panose="02020404030301010803" pitchFamily="18" charset="0"/>
                      </a:endParaRPr>
                    </a:p>
                  </a:txBody>
                  <a:tcPr/>
                </a:tc>
              </a:tr>
            </a:tbl>
          </a:graphicData>
        </a:graphic>
      </p:graphicFrame>
    </p:spTree>
  </p:cSld>
  <p:clrMapOvr>
    <a:masterClrMapping/>
  </p:clrMapOvr>
</p:sld>
</file>

<file path=ppt/tags/tag1.xml><?xml version="1.0" encoding="utf-8"?>
<p:tagLst xmlns:p="http://schemas.openxmlformats.org/presentationml/2006/main">
  <p:tag name="TABLE_ENDDRAG_ORIGIN_RECT" val="906*500"/>
  <p:tag name="TABLE_ENDDRAG_RECT" val="31*57*906*50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9320</Words>
  <Application>WPS Presentation</Application>
  <PresentationFormat>Widescreen</PresentationFormat>
  <Paragraphs>211</Paragraphs>
  <Slides>26</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26</vt:i4>
      </vt:variant>
    </vt:vector>
  </HeadingPairs>
  <TitlesOfParts>
    <vt:vector size="47" baseType="lpstr">
      <vt:lpstr>Arial</vt:lpstr>
      <vt:lpstr>SimSun</vt:lpstr>
      <vt:lpstr>Wingdings</vt:lpstr>
      <vt:lpstr>Wingdings 3</vt:lpstr>
      <vt:lpstr>Arial</vt:lpstr>
      <vt:lpstr>Garamond</vt:lpstr>
      <vt:lpstr>Times New Roman</vt:lpstr>
      <vt:lpstr>Microsoft YaHei</vt:lpstr>
      <vt:lpstr>Arial Unicode MS</vt:lpstr>
      <vt:lpstr>Trebuchet MS</vt:lpstr>
      <vt:lpstr>Calibri</vt:lpstr>
      <vt:lpstr>Berlin Sans FB Demi</vt:lpstr>
      <vt:lpstr>Elephant</vt:lpstr>
      <vt:lpstr>Franklin Gothic Medium</vt:lpstr>
      <vt:lpstr>Gill Sans MT Ext Condensed Bold</vt:lpstr>
      <vt:lpstr>Goudy Old Style</vt:lpstr>
      <vt:lpstr>Gill Sans MT Condensed</vt:lpstr>
      <vt:lpstr>Gill Sans MT</vt:lpstr>
      <vt:lpstr>Georgia</vt:lpstr>
      <vt:lpstr>Gadugi</vt:lpstr>
      <vt:lpstr>Facet</vt:lpstr>
      <vt:lpstr>           Procurement in Project Environments   Introduction to Projects and Project Management </vt:lpstr>
      <vt:lpstr>Introduction to Projects and Project Management </vt:lpstr>
      <vt:lpstr>Definition of a project</vt:lpstr>
      <vt:lpstr>Definition of a project</vt:lpstr>
      <vt:lpstr>A Project defined, cont.</vt:lpstr>
      <vt:lpstr>Examples of projects</vt:lpstr>
      <vt:lpstr> Nature or characteristics of project Vs Standard business operation</vt:lpstr>
      <vt:lpstr>Nature or characteristics of a project</vt:lpstr>
      <vt:lpstr>Difference between a Project and a Standard Business Operation   </vt:lpstr>
      <vt:lpstr>Institutional Framework of a Project</vt:lpstr>
      <vt:lpstr>Institutional Framework of a Project-cont.</vt:lpstr>
      <vt:lpstr>Institutional Framework of a Project-cont</vt:lpstr>
      <vt:lpstr>Different Types of Projects; Project constraints</vt:lpstr>
      <vt:lpstr>Different Types of Projects, cont. </vt:lpstr>
      <vt:lpstr>Project constraints.</vt:lpstr>
      <vt:lpstr>Primary Project Objectives/Constraints/measures</vt:lpstr>
      <vt:lpstr>Primary Project Objectives/Constraints/measures-cont.</vt:lpstr>
      <vt:lpstr>Relationship between the Primary Project Objectives The interrelationship of these five measures of project success can be represented graphically in what is often referred to as the Triple Constraints of Project Management the Project Management Triangle or the Time, Cost, Scope Triangle or the Magic Triangle of a project.  </vt:lpstr>
      <vt:lpstr>Relationship between the Primary Project Objectives, cont</vt:lpstr>
      <vt:lpstr>Relationship between the Primary Project Objectives, cont.</vt:lpstr>
      <vt:lpstr> Relationship between the Primary Project Objectives, cont</vt:lpstr>
      <vt:lpstr>Relationship between the Primary Project Objectives, cont. </vt:lpstr>
      <vt:lpstr>Project Life Cycle</vt:lpstr>
      <vt:lpstr>Project Life Cycle, cont. </vt:lpstr>
      <vt:lpstr>In summary: </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Projects and Project Management</dc:title>
  <dc:creator>hp</dc:creator>
  <cp:lastModifiedBy>hp</cp:lastModifiedBy>
  <cp:revision>39</cp:revision>
  <dcterms:created xsi:type="dcterms:W3CDTF">2025-01-23T05:42:00Z</dcterms:created>
  <dcterms:modified xsi:type="dcterms:W3CDTF">2026-02-13T08:37:46Z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A0DD019CC28F43F69F8E1219507438D0_12</vt:lpwstr>
  </property>
  <property fmtid="{D5CDD505-2E9C-101B-9397-08002B2CF9AE}" pid="3" name="KSOProductBuildVer">
    <vt:lpwstr>1033-12.2.0.23196</vt:lpwstr>
  </property>
</Properties>
</file>