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56" r:id="rId5"/>
    <p:sldId id="257" r:id="rId6"/>
    <p:sldId id="277" r:id="rId7"/>
    <p:sldId id="278" r:id="rId8"/>
    <p:sldId id="270" r:id="rId9"/>
    <p:sldId id="271" r:id="rId10"/>
    <p:sldId id="276" r:id="rId11"/>
    <p:sldId id="280" r:id="rId12"/>
    <p:sldId id="265" r:id="rId13"/>
    <p:sldId id="266" r:id="rId14"/>
    <p:sldId id="281" r:id="rId15"/>
    <p:sldId id="282" r:id="rId16"/>
    <p:sldId id="283" r:id="rId17"/>
    <p:sldId id="284" r:id="rId18"/>
    <p:sldId id="285" r:id="rId19"/>
    <p:sldId id="272" r:id="rId20"/>
    <p:sldId id="273" r:id="rId21"/>
    <p:sldId id="274" r:id="rId22"/>
    <p:sldId id="275" r:id="rId23"/>
    <p:sldId id="269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2" d="100"/>
          <a:sy n="42" d="100"/>
        </p:scale>
        <p:origin x="72" y="6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9/10/2025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9/10/2025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/>
          <a:lstStyle/>
          <a:p>
            <a:r>
              <a:rPr lang="en-US" dirty="0"/>
              <a:t>Command Prompt and Text Editors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/>
              <a:t>Topic 5</a:t>
            </a:r>
            <a:endParaRPr lang="en-US" sz="4400" dirty="0"/>
          </a:p>
        </p:txBody>
      </p:sp>
      <p:pic>
        <p:nvPicPr>
          <p:cNvPr id="1026" name="Picture 2" descr="windows 7 x64 - Edit a text file on the console using Powershell - Stack  Overflow">
            <a:extLst>
              <a:ext uri="{FF2B5EF4-FFF2-40B4-BE49-F238E27FC236}">
                <a16:creationId xmlns:a16="http://schemas.microsoft.com/office/drawing/2014/main" id="{AAC6A386-E19F-16C5-2E23-1ABB7012F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950" y="1425255"/>
            <a:ext cx="5102038" cy="404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System Information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cls</a:t>
            </a:r>
            <a:r>
              <a:rPr lang="en-US" sz="4800" dirty="0">
                <a:latin typeface="Courier New" panose="02070309020205020404" pitchFamily="49" charset="0"/>
                <a:cs typeface="Courier New" panose="02070309020205020404" pitchFamily="49" charset="0"/>
              </a:rPr>
              <a:t> → Clears the screen.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</a:t>
            </a:r>
            <a:r>
              <a:rPr lang="en-US" sz="4800" dirty="0">
                <a:latin typeface="Courier New" panose="02070309020205020404" pitchFamily="49" charset="0"/>
                <a:cs typeface="Courier New" panose="02070309020205020404" pitchFamily="49" charset="0"/>
              </a:rPr>
              <a:t> → Displays Windows version.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800" dirty="0">
                <a:latin typeface="Courier New" panose="02070309020205020404" pitchFamily="49" charset="0"/>
                <a:cs typeface="Courier New" panose="02070309020205020404" pitchFamily="49" charset="0"/>
              </a:rPr>
              <a:t>hostname → Displays computer name.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systeminfo</a:t>
            </a:r>
            <a:r>
              <a:rPr lang="en-US" sz="4800" dirty="0">
                <a:latin typeface="Courier New" panose="02070309020205020404" pitchFamily="49" charset="0"/>
                <a:cs typeface="Courier New" panose="02070309020205020404" pitchFamily="49" charset="0"/>
              </a:rPr>
              <a:t> → Detailed system configuration.</a:t>
            </a:r>
          </a:p>
        </p:txBody>
      </p:sp>
    </p:spTree>
    <p:extLst>
      <p:ext uri="{BB962C8B-B14F-4D97-AF65-F5344CB8AC3E}">
        <p14:creationId xmlns:p14="http://schemas.microsoft.com/office/powerpoint/2010/main" val="102188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705B6-8099-4AB2-A977-C356E3258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Disk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2AE9-275C-E9FC-88E4-47612D117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</a:rPr>
              <a:t>chkdsk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/>
              <a:t>→ Checks disk errors.</a:t>
            </a:r>
          </a:p>
          <a:p>
            <a:r>
              <a:rPr lang="en-US" sz="5400" dirty="0" err="1">
                <a:solidFill>
                  <a:srgbClr val="FF0000"/>
                </a:solidFill>
              </a:rPr>
              <a:t>diskpart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/>
              <a:t>→ Opens disk partitioning tool.</a:t>
            </a:r>
          </a:p>
          <a:p>
            <a:r>
              <a:rPr lang="en-US" sz="5400" dirty="0">
                <a:solidFill>
                  <a:srgbClr val="FF0000"/>
                </a:solidFill>
              </a:rPr>
              <a:t>format drive: </a:t>
            </a:r>
            <a:r>
              <a:rPr lang="en-US" sz="5400" dirty="0"/>
              <a:t>→ Formats a drive.</a:t>
            </a:r>
          </a:p>
        </p:txBody>
      </p:sp>
    </p:spTree>
    <p:extLst>
      <p:ext uri="{BB962C8B-B14F-4D97-AF65-F5344CB8AC3E}">
        <p14:creationId xmlns:p14="http://schemas.microsoft.com/office/powerpoint/2010/main" val="45894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3706B-0DFB-06A7-1C93-579F346F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Network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1A647-65DE-4D2C-C284-F77129963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ping hostname </a:t>
            </a:r>
            <a:r>
              <a:rPr lang="en-US" sz="4400" dirty="0"/>
              <a:t>→ Tests connectivity to another computer/network.</a:t>
            </a:r>
          </a:p>
          <a:p>
            <a:r>
              <a:rPr lang="en-US" sz="4400" dirty="0">
                <a:solidFill>
                  <a:srgbClr val="FF0000"/>
                </a:solidFill>
              </a:rPr>
              <a:t>ipconfig</a:t>
            </a:r>
            <a:r>
              <a:rPr lang="en-US" sz="4400" dirty="0"/>
              <a:t> → Shows network configuration.</a:t>
            </a:r>
          </a:p>
          <a:p>
            <a:r>
              <a:rPr lang="en-US" sz="4400" dirty="0" err="1">
                <a:solidFill>
                  <a:srgbClr val="FF0000"/>
                </a:solidFill>
              </a:rPr>
              <a:t>tracert</a:t>
            </a:r>
            <a:r>
              <a:rPr lang="en-US" sz="4400" dirty="0">
                <a:solidFill>
                  <a:srgbClr val="FF0000"/>
                </a:solidFill>
              </a:rPr>
              <a:t> hostname </a:t>
            </a:r>
            <a:r>
              <a:rPr lang="en-US" sz="4400" dirty="0"/>
              <a:t>→ Traces route packets take to a host.</a:t>
            </a:r>
          </a:p>
          <a:p>
            <a:r>
              <a:rPr lang="en-US" sz="4400" dirty="0">
                <a:solidFill>
                  <a:srgbClr val="FF0000"/>
                </a:solidFill>
              </a:rPr>
              <a:t>netstat </a:t>
            </a:r>
            <a:r>
              <a:rPr lang="en-US" sz="4400" dirty="0"/>
              <a:t>→ Displays active network connections.</a:t>
            </a:r>
          </a:p>
        </p:txBody>
      </p:sp>
    </p:spTree>
    <p:extLst>
      <p:ext uri="{BB962C8B-B14F-4D97-AF65-F5344CB8AC3E}">
        <p14:creationId xmlns:p14="http://schemas.microsoft.com/office/powerpoint/2010/main" val="269780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8DB13-689C-BD2B-8025-327A20F10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User and Task Management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21202-2A49-BD32-230B-5E32DC226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dirty="0" err="1">
                <a:solidFill>
                  <a:srgbClr val="FF0000"/>
                </a:solidFill>
              </a:rPr>
              <a:t>tasklist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/>
              <a:t>→ Lists running processes.</a:t>
            </a:r>
          </a:p>
          <a:p>
            <a:r>
              <a:rPr lang="en-US" sz="4800" dirty="0" err="1">
                <a:solidFill>
                  <a:srgbClr val="FF0000"/>
                </a:solidFill>
              </a:rPr>
              <a:t>taskkill</a:t>
            </a:r>
            <a:r>
              <a:rPr lang="en-US" sz="4800" dirty="0">
                <a:solidFill>
                  <a:srgbClr val="FF0000"/>
                </a:solidFill>
              </a:rPr>
              <a:t> /</a:t>
            </a:r>
            <a:r>
              <a:rPr lang="en-US" sz="4800" dirty="0" err="1">
                <a:solidFill>
                  <a:srgbClr val="FF0000"/>
                </a:solidFill>
              </a:rPr>
              <a:t>im</a:t>
            </a:r>
            <a:r>
              <a:rPr lang="en-US" sz="4800" dirty="0">
                <a:solidFill>
                  <a:srgbClr val="FF0000"/>
                </a:solidFill>
              </a:rPr>
              <a:t> processname.exe /f </a:t>
            </a:r>
            <a:r>
              <a:rPr lang="en-US" sz="4800" dirty="0"/>
              <a:t>→ Kills a process.</a:t>
            </a:r>
          </a:p>
          <a:p>
            <a:r>
              <a:rPr lang="en-US" sz="4800" dirty="0">
                <a:solidFill>
                  <a:srgbClr val="FF0000"/>
                </a:solidFill>
              </a:rPr>
              <a:t>shutdown /s /t 0 </a:t>
            </a:r>
            <a:r>
              <a:rPr lang="en-US" sz="4800" dirty="0"/>
              <a:t>→ Shuts down the computer immediately.</a:t>
            </a:r>
          </a:p>
          <a:p>
            <a:r>
              <a:rPr lang="en-US" sz="4800" dirty="0">
                <a:solidFill>
                  <a:srgbClr val="FF0000"/>
                </a:solidFill>
              </a:rPr>
              <a:t>shutdown /r /t 0 </a:t>
            </a:r>
            <a:r>
              <a:rPr lang="en-US" sz="4800" dirty="0"/>
              <a:t>→ Restarts the computer.</a:t>
            </a:r>
          </a:p>
        </p:txBody>
      </p:sp>
    </p:spTree>
    <p:extLst>
      <p:ext uri="{BB962C8B-B14F-4D97-AF65-F5344CB8AC3E}">
        <p14:creationId xmlns:p14="http://schemas.microsoft.com/office/powerpoint/2010/main" val="175826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2B243-42A2-3E2E-977A-A6CE93B0C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Command Prompt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3D147-DA45-4007-7C4F-685D238EE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&gt;</a:t>
            </a:r>
            <a:r>
              <a:rPr lang="en-US" sz="4000" dirty="0"/>
              <a:t> → Redirects output to a </a:t>
            </a:r>
            <a:r>
              <a:rPr lang="en-US" sz="4000" dirty="0" err="1"/>
              <a:t>file.Example</a:t>
            </a:r>
            <a:r>
              <a:rPr lang="en-US" sz="4000" dirty="0"/>
              <a:t>: </a:t>
            </a:r>
            <a:r>
              <a:rPr lang="en-US" sz="4000" dirty="0" err="1"/>
              <a:t>dir</a:t>
            </a:r>
            <a:r>
              <a:rPr lang="en-US" sz="4000" dirty="0"/>
              <a:t> &gt; list.txt</a:t>
            </a:r>
          </a:p>
          <a:p>
            <a:r>
              <a:rPr lang="en-US" sz="4000" dirty="0">
                <a:solidFill>
                  <a:srgbClr val="FF0000"/>
                </a:solidFill>
              </a:rPr>
              <a:t>&gt;&gt;</a:t>
            </a:r>
            <a:r>
              <a:rPr lang="en-US" sz="4000" dirty="0"/>
              <a:t> → Appends output to a file.</a:t>
            </a:r>
          </a:p>
          <a:p>
            <a:r>
              <a:rPr lang="en-US" sz="4000" dirty="0">
                <a:solidFill>
                  <a:srgbClr val="FF0000"/>
                </a:solidFill>
              </a:rPr>
              <a:t>|</a:t>
            </a:r>
            <a:r>
              <a:rPr lang="en-US" sz="4000" dirty="0"/>
              <a:t> → Pipes output of one command as input to </a:t>
            </a:r>
            <a:r>
              <a:rPr lang="en-US" sz="4000" dirty="0" err="1"/>
              <a:t>another.Example</a:t>
            </a:r>
            <a:r>
              <a:rPr lang="en-US" sz="4000" dirty="0"/>
              <a:t>: </a:t>
            </a:r>
            <a:r>
              <a:rPr lang="en-US" sz="4000" dirty="0" err="1"/>
              <a:t>dir</a:t>
            </a:r>
            <a:r>
              <a:rPr lang="en-US" sz="4000" dirty="0"/>
              <a:t> | more</a:t>
            </a:r>
          </a:p>
          <a:p>
            <a:r>
              <a:rPr lang="en-US" sz="4000" dirty="0">
                <a:solidFill>
                  <a:srgbClr val="FF0000"/>
                </a:solidFill>
              </a:rPr>
              <a:t>&amp; </a:t>
            </a:r>
            <a:r>
              <a:rPr lang="en-US" sz="4000" dirty="0"/>
              <a:t>→ Runs multiple commands in sequence.</a:t>
            </a:r>
          </a:p>
          <a:p>
            <a:r>
              <a:rPr lang="en-US" sz="4000" dirty="0">
                <a:solidFill>
                  <a:srgbClr val="FF0000"/>
                </a:solidFill>
              </a:rPr>
              <a:t>&amp;&amp; </a:t>
            </a:r>
            <a:r>
              <a:rPr lang="en-US" sz="4000" dirty="0"/>
              <a:t>→ Runs the next command only if the previous one succeeds.</a:t>
            </a:r>
          </a:p>
        </p:txBody>
      </p:sp>
    </p:spTree>
    <p:extLst>
      <p:ext uri="{BB962C8B-B14F-4D97-AF65-F5344CB8AC3E}">
        <p14:creationId xmlns:p14="http://schemas.microsoft.com/office/powerpoint/2010/main" val="417646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9B9EA-729E-AF8A-597E-4544169CC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Advanced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5822F-993D-CC0C-8BBD-18295D836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Batch Files: </a:t>
            </a:r>
            <a:r>
              <a:rPr lang="en-US" sz="4400" dirty="0"/>
              <a:t>Text files with .bat extension containing a sequence of commands executed automatically.</a:t>
            </a:r>
          </a:p>
          <a:p>
            <a:r>
              <a:rPr lang="en-US" sz="4400" dirty="0">
                <a:solidFill>
                  <a:srgbClr val="FF0000"/>
                </a:solidFill>
              </a:rPr>
              <a:t>Environment Variables: </a:t>
            </a:r>
            <a:r>
              <a:rPr lang="en-US" sz="4400" dirty="0"/>
              <a:t>Use commands like echo %PATH% to view paths.</a:t>
            </a:r>
          </a:p>
          <a:p>
            <a:r>
              <a:rPr lang="en-US" sz="4400" dirty="0">
                <a:solidFill>
                  <a:srgbClr val="FF0000"/>
                </a:solidFill>
              </a:rPr>
              <a:t>Admin Mode: </a:t>
            </a:r>
            <a:r>
              <a:rPr lang="en-US" sz="4400" dirty="0"/>
              <a:t>Some commands require elevated privileges. Run CMD as Administrator.</a:t>
            </a:r>
          </a:p>
        </p:txBody>
      </p:sp>
    </p:spTree>
    <p:extLst>
      <p:ext uri="{BB962C8B-B14F-4D97-AF65-F5344CB8AC3E}">
        <p14:creationId xmlns:p14="http://schemas.microsoft.com/office/powerpoint/2010/main" val="299558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File Management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000" b="1" dirty="0"/>
              <a:t>Creating and Deleting Files</a:t>
            </a:r>
          </a:p>
          <a:p>
            <a:pPr marL="0" indent="0">
              <a:buNone/>
            </a:pPr>
            <a:r>
              <a:rPr lang="en-US" sz="3200" b="1" dirty="0"/>
              <a:t>1. Create a File: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echo [text] &gt; [file]: Create a new file with text.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echo Hello World &gt;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myfile.txt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dirty="0"/>
              <a:t>2. Delete a File: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del [file]: Delete a file.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del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myfile.txt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31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Copying and Moving Files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b="1" dirty="0"/>
              <a:t>Copy a File: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copy [source] [destination]: Copy a file to another location.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copy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myfile.txt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D:\Backup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dirty="0"/>
              <a:t>Move a File: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move [source] [destination]: Move a file to another location.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move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myfile.txt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D:\Backup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9048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Renaming Files and Directories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000" b="1" dirty="0"/>
              <a:t>Rename a File: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rename [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oldname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] [newname]: Rename a file.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rename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oldfile.txt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newfile.txt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4000" b="1" dirty="0"/>
              <a:t>Rename a Directory: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rename [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olddir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] [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newdir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]: Rename a directory.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rename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OldDir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NewDir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44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4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Viewing File Contents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G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en-UG" sz="2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8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type [file]: Display the contents of a file.</a:t>
            </a:r>
            <a:endParaRPr lang="en-US" sz="2800" kern="1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8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type </a:t>
            </a:r>
            <a:r>
              <a:rPr lang="en-UG" sz="2800" kern="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myfile.txt</a:t>
            </a:r>
            <a:endParaRPr lang="en-UG" sz="28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en-UG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en-UG" sz="2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8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more [file]: View file contents page by page.</a:t>
            </a:r>
            <a:endParaRPr lang="en-US" sz="2800" kern="1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8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more </a:t>
            </a:r>
            <a:r>
              <a:rPr lang="en-UG" sz="2800" kern="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myfile.txt</a:t>
            </a:r>
            <a:endParaRPr lang="en-US" sz="2800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42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Command Prompt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Definition: </a:t>
            </a:r>
            <a:r>
              <a:rPr lang="en-US" sz="3200" dirty="0"/>
              <a:t>Command Prompt (CMD) is a command-line interpreter application available in most Windows operating systems.</a:t>
            </a:r>
          </a:p>
          <a:p>
            <a:r>
              <a:rPr lang="en-US" sz="3200" b="1" dirty="0"/>
              <a:t>Purpose: </a:t>
            </a:r>
            <a:r>
              <a:rPr lang="en-US" sz="3200" dirty="0"/>
              <a:t>It allows users to execute commands directly instead of using the graphical user interface (GUI).</a:t>
            </a:r>
          </a:p>
          <a:p>
            <a:r>
              <a:rPr lang="en-US" sz="3200" b="1" dirty="0"/>
              <a:t>Location: </a:t>
            </a:r>
            <a:r>
              <a:rPr lang="en-US" sz="3200" dirty="0"/>
              <a:t>Found in Windows under Start Menu → Windows System → Command Prompt or by typing </a:t>
            </a:r>
            <a:r>
              <a:rPr lang="en-US" sz="3200" dirty="0" err="1"/>
              <a:t>cmd</a:t>
            </a:r>
            <a:r>
              <a:rPr lang="en-US" sz="3200" dirty="0"/>
              <a:t> in the search box or Run dialog (Win + R).</a:t>
            </a: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 Editors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2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Notepad</a:t>
            </a:r>
            <a:r>
              <a:rPr lang="en-UG" sz="32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A simple text editor included with Windows.</a:t>
            </a:r>
            <a:endParaRPr lang="en-US" sz="3200" b="1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2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Notepad++</a:t>
            </a:r>
            <a:r>
              <a:rPr lang="en-UG" sz="32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An advanced text editor with additional features.</a:t>
            </a:r>
            <a:endParaRPr lang="en-US" sz="32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2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Vim</a:t>
            </a:r>
            <a:r>
              <a:rPr lang="en-UG" sz="32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A highly configurable text editor built to enable efficient text editing.</a:t>
            </a:r>
            <a:r>
              <a:rPr lang="en-UG" sz="32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SUBLIME TEXT, Visio Code</a:t>
            </a:r>
            <a:endParaRPr lang="en-UG" sz="3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en-UG" sz="3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29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3288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DDA48-1389-6F3E-03C5-4509C2518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Importance of Command Prompt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708C6-E63A-2335-41E5-68F7E82BB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/>
              <a:t>Provides direct communication with the operating system.</a:t>
            </a:r>
          </a:p>
          <a:p>
            <a:r>
              <a:rPr lang="en-US" sz="4000" dirty="0"/>
              <a:t>Useful for system administration and troubleshooting.</a:t>
            </a:r>
          </a:p>
          <a:p>
            <a:r>
              <a:rPr lang="en-US" sz="4000" dirty="0"/>
              <a:t>Enables automation of tasks using batch files.</a:t>
            </a:r>
          </a:p>
          <a:p>
            <a:r>
              <a:rPr lang="en-US" sz="4000" dirty="0"/>
              <a:t>Access to advanced tools and network commands not available in the GUI.</a:t>
            </a:r>
          </a:p>
        </p:txBody>
      </p:sp>
    </p:spTree>
    <p:extLst>
      <p:ext uri="{BB962C8B-B14F-4D97-AF65-F5344CB8AC3E}">
        <p14:creationId xmlns:p14="http://schemas.microsoft.com/office/powerpoint/2010/main" val="390151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4A86-608D-52D1-D805-B2BB91163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Basic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B8657-382B-C10E-F7FD-6D915B5C7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800" b="1" dirty="0"/>
              <a:t>Command: </a:t>
            </a:r>
            <a:r>
              <a:rPr lang="en-US" sz="4800" dirty="0"/>
              <a:t>Instruction given to the system.</a:t>
            </a:r>
          </a:p>
          <a:p>
            <a:r>
              <a:rPr lang="en-US" sz="4800" b="1" dirty="0"/>
              <a:t>Prompt: </a:t>
            </a:r>
            <a:r>
              <a:rPr lang="en-US" sz="4800" dirty="0"/>
              <a:t>The blinking cursor where the command is typed (default: C:\&gt;)</a:t>
            </a:r>
          </a:p>
          <a:p>
            <a:r>
              <a:rPr lang="en-US" sz="4800" dirty="0"/>
              <a:t>.</a:t>
            </a:r>
            <a:r>
              <a:rPr lang="en-US" sz="4800" b="1" dirty="0"/>
              <a:t>Syntax: </a:t>
            </a:r>
            <a:r>
              <a:rPr lang="en-US" sz="4800" dirty="0"/>
              <a:t>The correct format in which a command must be entered.</a:t>
            </a:r>
          </a:p>
          <a:p>
            <a:r>
              <a:rPr lang="en-US" sz="4800" dirty="0" err="1"/>
              <a:t>Example:command</a:t>
            </a:r>
            <a:r>
              <a:rPr lang="en-US" sz="4800" dirty="0"/>
              <a:t> [options] [parameters]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7455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4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Navigating Directories and File Management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5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Navigating Directories</a:t>
            </a:r>
            <a:endParaRPr lang="en-UG" sz="35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G" sz="22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Directory Structure</a:t>
            </a:r>
            <a:endParaRPr lang="en-US" sz="2200" b="1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G" sz="24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Root Directory</a:t>
            </a: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The topmost directory in a hierarchy.</a:t>
            </a:r>
            <a:endParaRPr lang="en-US" sz="2400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G" sz="24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Subdirectory</a:t>
            </a: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A directory inside another directory.</a:t>
            </a:r>
            <a:endParaRPr lang="en-US" sz="2400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G" sz="24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The location of a file or directory in the filesystem.</a:t>
            </a:r>
            <a:endParaRPr lang="en-US" sz="2400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G" sz="24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Absolute Path</a:t>
            </a: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Full path from the root directory.</a:t>
            </a:r>
            <a:endParaRPr lang="en-US" sz="2400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G" sz="24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Relative Path</a:t>
            </a: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Path relative to the current directory.</a:t>
            </a:r>
            <a:endParaRPr lang="en-UG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71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Commands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1. Change Directory: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cd [directory]: Change the current directory.</a:t>
            </a:r>
          </a:p>
          <a:p>
            <a:pPr marL="0" indent="0">
              <a:buNone/>
            </a:pPr>
            <a:r>
              <a:rPr lang="en-US" sz="3600" b="1" dirty="0"/>
              <a:t>2. List Contents: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: List files and directories in the current directory.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8407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on </a:t>
            </a:r>
            <a:r>
              <a:rPr lang="en-UG" sz="4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Navigating and Managing Files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1600199"/>
            <a:ext cx="4220135" cy="5181601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G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and Navigate Directories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lvl="0" indent="-457200" algn="l" defTabSz="9144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To change to separate root Directory use  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cd\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with backward slash</a:t>
            </a:r>
          </a:p>
          <a:p>
            <a:pPr marL="685800" marR="0" lvl="0" indent="-457200" algn="l" defTabSz="9144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Type drive letter with full colon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eg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D:</a:t>
            </a:r>
            <a:endParaRPr kumimoji="0" lang="en-UG" sz="1800" b="1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685800" indent="-45720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G" sz="2800" kern="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mkdir</a:t>
            </a:r>
            <a:r>
              <a:rPr lang="en-UG" sz="28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Projects</a:t>
            </a:r>
            <a:endParaRPr lang="en-UG" sz="28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685800" indent="-45720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G" sz="28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cd Projects</a:t>
            </a:r>
            <a:endParaRPr lang="en-UG" sz="28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685800" indent="-45720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G" sz="2800" kern="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mkdir</a:t>
            </a:r>
            <a:r>
              <a:rPr lang="en-UG" sz="28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G" sz="2800" kern="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MyProject</a:t>
            </a:r>
            <a:endParaRPr lang="en-UG" sz="28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685800" indent="-45720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G" sz="28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cd </a:t>
            </a:r>
            <a:r>
              <a:rPr lang="en-UG" sz="2800" kern="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MyProject</a:t>
            </a:r>
            <a:endParaRPr lang="en-US" sz="2800" kern="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03D68112-02C5-8C89-B4C6-9E351E258CF1}"/>
              </a:ext>
            </a:extLst>
          </p:cNvPr>
          <p:cNvSpPr txBox="1">
            <a:spLocks/>
          </p:cNvSpPr>
          <p:nvPr/>
        </p:nvSpPr>
        <p:spPr>
          <a:xfrm>
            <a:off x="6279776" y="1618129"/>
            <a:ext cx="5531223" cy="4572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en-UG" sz="28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and Manage Files</a:t>
            </a:r>
            <a:r>
              <a:rPr lang="en-UG" sz="2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G" sz="2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G" kern="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echo Project Description &gt; </a:t>
            </a:r>
            <a:r>
              <a:rPr lang="en-UG" kern="0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README.txt</a:t>
            </a:r>
            <a:endParaRPr lang="en-UG" kern="1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G" kern="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copy </a:t>
            </a:r>
            <a:r>
              <a:rPr lang="en-UG" kern="0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README.txt</a:t>
            </a:r>
            <a:r>
              <a:rPr lang="en-UG" kern="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D:\Backup</a:t>
            </a:r>
            <a:endParaRPr lang="en-UG" kern="1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G" kern="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rename </a:t>
            </a:r>
            <a:r>
              <a:rPr lang="en-UG" kern="0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README.txt</a:t>
            </a:r>
            <a:r>
              <a:rPr lang="en-UG" kern="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G" kern="0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PROJECT_README.txt</a:t>
            </a:r>
            <a:endParaRPr lang="en-UG" kern="1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G" kern="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 </a:t>
            </a:r>
            <a:r>
              <a:rPr lang="en-UG" kern="0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PROJECT_README.txt</a:t>
            </a:r>
            <a:endParaRPr lang="en-UG" kern="1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8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50795-70F0-43D1-8827-C169ADDC7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/>
              <a:t>a) File and Directory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B3684-6995-EAB9-5A33-07CCEF738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600200"/>
            <a:ext cx="11087100" cy="4983480"/>
          </a:xfrm>
        </p:spPr>
        <p:txBody>
          <a:bodyPr>
            <a:normAutofit lnSpcReduction="10000"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dir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→ Lists files and folders in the current directory.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cd </a:t>
            </a:r>
            <a:r>
              <a:rPr lang="en-US" sz="3200" dirty="0"/>
              <a:t>→ Changes the directory.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cd .. </a:t>
            </a:r>
            <a:r>
              <a:rPr lang="en-US" sz="3200" dirty="0"/>
              <a:t>→ Move one level up.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cd </a:t>
            </a:r>
            <a:r>
              <a:rPr lang="en-US" sz="3200" dirty="0" err="1">
                <a:solidFill>
                  <a:srgbClr val="FF0000"/>
                </a:solidFill>
              </a:rPr>
              <a:t>foldername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→ Enter a folder.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md or </a:t>
            </a:r>
            <a:r>
              <a:rPr lang="en-US" sz="3200" dirty="0" err="1">
                <a:solidFill>
                  <a:srgbClr val="FF0000"/>
                </a:solidFill>
              </a:rPr>
              <a:t>mkdir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→ Creates a new directory.</a:t>
            </a:r>
          </a:p>
          <a:p>
            <a:r>
              <a:rPr lang="en-US" sz="3200" dirty="0" err="1">
                <a:solidFill>
                  <a:srgbClr val="FF0000"/>
                </a:solidFill>
              </a:rPr>
              <a:t>rd</a:t>
            </a:r>
            <a:r>
              <a:rPr lang="en-US" sz="3200" dirty="0">
                <a:solidFill>
                  <a:srgbClr val="FF0000"/>
                </a:solidFill>
              </a:rPr>
              <a:t> or </a:t>
            </a:r>
            <a:r>
              <a:rPr lang="en-US" sz="3200" dirty="0" err="1">
                <a:solidFill>
                  <a:srgbClr val="FF0000"/>
                </a:solidFill>
              </a:rPr>
              <a:t>rmdir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→ Removes a directory.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del filename </a:t>
            </a:r>
            <a:r>
              <a:rPr lang="en-US" sz="3200" dirty="0"/>
              <a:t>→ Deletes a file.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ren </a:t>
            </a:r>
            <a:r>
              <a:rPr lang="en-US" sz="3200" dirty="0" err="1">
                <a:solidFill>
                  <a:srgbClr val="FF0000"/>
                </a:solidFill>
              </a:rPr>
              <a:t>oldname</a:t>
            </a:r>
            <a:r>
              <a:rPr lang="en-US" sz="3200" dirty="0">
                <a:solidFill>
                  <a:srgbClr val="FF0000"/>
                </a:solidFill>
              </a:rPr>
              <a:t> newname </a:t>
            </a:r>
            <a:r>
              <a:rPr lang="en-US" sz="3200" dirty="0"/>
              <a:t>→ Renames a file.</a:t>
            </a:r>
          </a:p>
        </p:txBody>
      </p:sp>
    </p:spTree>
    <p:extLst>
      <p:ext uri="{BB962C8B-B14F-4D97-AF65-F5344CB8AC3E}">
        <p14:creationId xmlns:p14="http://schemas.microsoft.com/office/powerpoint/2010/main" val="14607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File Operations: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copy [source] [destination]: Copy files.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copy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file1.txt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D:\Backup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dirty="0"/>
              <a:t>del [file]: Delete files.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del </a:t>
            </a:r>
            <a:r>
              <a:rPr lang="en-US" sz="2400" dirty="0" err="1"/>
              <a:t>file1.txt</a:t>
            </a:r>
            <a:endParaRPr lang="en-US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rename [</a:t>
            </a:r>
            <a:r>
              <a:rPr lang="en-US" sz="3600" dirty="0" err="1"/>
              <a:t>oldname</a:t>
            </a:r>
            <a:r>
              <a:rPr lang="en-US" sz="3600" dirty="0"/>
              <a:t>] [newname]: Rename files.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rename file1.txt file2.txt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move file1 destination</a:t>
            </a:r>
            <a:r>
              <a:rPr lang="en-US" sz="3600" dirty="0"/>
              <a:t> → Moves files to another location.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3303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182</TotalTime>
  <Words>963</Words>
  <Application>Microsoft Office PowerPoint</Application>
  <PresentationFormat>Widescreen</PresentationFormat>
  <Paragraphs>126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Courier New</vt:lpstr>
      <vt:lpstr>Euphemia</vt:lpstr>
      <vt:lpstr>Plantagenet Cherokee</vt:lpstr>
      <vt:lpstr>Times New Roman</vt:lpstr>
      <vt:lpstr>Wingdings</vt:lpstr>
      <vt:lpstr>Academic Literature 16x9</vt:lpstr>
      <vt:lpstr>Command Prompt and Text Editors</vt:lpstr>
      <vt:lpstr>Command Prompt</vt:lpstr>
      <vt:lpstr>Importance of Command Prompt</vt:lpstr>
      <vt:lpstr>Basic Concepts</vt:lpstr>
      <vt:lpstr>Navigating Directories and File Management</vt:lpstr>
      <vt:lpstr>Commands</vt:lpstr>
      <vt:lpstr>Examples on Navigating and Managing Files</vt:lpstr>
      <vt:lpstr>a) File and Directory Management</vt:lpstr>
      <vt:lpstr>File Operations:</vt:lpstr>
      <vt:lpstr>System Information</vt:lpstr>
      <vt:lpstr>Disk Operations</vt:lpstr>
      <vt:lpstr>Network Commands</vt:lpstr>
      <vt:lpstr>User and Task Management</vt:lpstr>
      <vt:lpstr>Command Prompt Operators</vt:lpstr>
      <vt:lpstr>Advanced Usage</vt:lpstr>
      <vt:lpstr>File Management</vt:lpstr>
      <vt:lpstr>Copying and Moving Files</vt:lpstr>
      <vt:lpstr>Renaming Files and Directories</vt:lpstr>
      <vt:lpstr>Viewing File Contents</vt:lpstr>
      <vt:lpstr>Text Editors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35</cp:revision>
  <dcterms:created xsi:type="dcterms:W3CDTF">2024-07-04T09:46:08Z</dcterms:created>
  <dcterms:modified xsi:type="dcterms:W3CDTF">2025-09-10T05:13:13Z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