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3"/>
  </p:notesMasterIdLst>
  <p:sldIdLst>
    <p:sldId id="257" r:id="rId2"/>
    <p:sldId id="258" r:id="rId3"/>
    <p:sldId id="259" r:id="rId4"/>
    <p:sldId id="293" r:id="rId5"/>
    <p:sldId id="261" r:id="rId6"/>
    <p:sldId id="262" r:id="rId7"/>
    <p:sldId id="263" r:id="rId8"/>
    <p:sldId id="264" r:id="rId9"/>
    <p:sldId id="265" r:id="rId10"/>
    <p:sldId id="266" r:id="rId11"/>
    <p:sldId id="267" r:id="rId12"/>
    <p:sldId id="269" r:id="rId13"/>
    <p:sldId id="270" r:id="rId14"/>
    <p:sldId id="271" r:id="rId15"/>
    <p:sldId id="272" r:id="rId16"/>
    <p:sldId id="273" r:id="rId17"/>
    <p:sldId id="274" r:id="rId18"/>
    <p:sldId id="275" r:id="rId19"/>
    <p:sldId id="276" r:id="rId20"/>
    <p:sldId id="277" r:id="rId21"/>
    <p:sldId id="278" r:id="rId22"/>
    <p:sldId id="281" r:id="rId23"/>
    <p:sldId id="279" r:id="rId24"/>
    <p:sldId id="297" r:id="rId25"/>
    <p:sldId id="294" r:id="rId26"/>
    <p:sldId id="295" r:id="rId27"/>
    <p:sldId id="296" r:id="rId28"/>
    <p:sldId id="298" r:id="rId29"/>
    <p:sldId id="289" r:id="rId30"/>
    <p:sldId id="299" r:id="rId31"/>
    <p:sldId id="300" r:id="rId32"/>
    <p:sldId id="302" r:id="rId33"/>
    <p:sldId id="303" r:id="rId34"/>
    <p:sldId id="304" r:id="rId35"/>
    <p:sldId id="305" r:id="rId36"/>
    <p:sldId id="306" r:id="rId37"/>
    <p:sldId id="307" r:id="rId38"/>
    <p:sldId id="301" r:id="rId39"/>
    <p:sldId id="282" r:id="rId40"/>
    <p:sldId id="286" r:id="rId41"/>
    <p:sldId id="308" r:id="rId4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1566"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A6C578-B089-4BB5-8D42-59098B81428C}" type="datetimeFigureOut">
              <a:rPr lang="en-US" smtClean="0"/>
              <a:t>9/4/2025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B4E983-BB9C-4312-B72B-E005AD414D8B}" type="slidenum">
              <a:rPr lang="en-US" smtClean="0"/>
              <a:t>‹#›</a:t>
            </a:fld>
            <a:endParaRPr lang="en-US"/>
          </a:p>
        </p:txBody>
      </p:sp>
    </p:spTree>
    <p:extLst>
      <p:ext uri="{BB962C8B-B14F-4D97-AF65-F5344CB8AC3E}">
        <p14:creationId xmlns:p14="http://schemas.microsoft.com/office/powerpoint/2010/main" val="2415476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B4E983-BB9C-4312-B72B-E005AD414D8B}" type="slidenum">
              <a:rPr lang="en-US" smtClean="0"/>
              <a:t>7</a:t>
            </a:fld>
            <a:endParaRPr lang="en-US"/>
          </a:p>
        </p:txBody>
      </p:sp>
    </p:spTree>
    <p:extLst>
      <p:ext uri="{BB962C8B-B14F-4D97-AF65-F5344CB8AC3E}">
        <p14:creationId xmlns:p14="http://schemas.microsoft.com/office/powerpoint/2010/main" val="22728233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 Snapchat, VR-uses VR glasses to visit Museum, Projection-use a building to project an advert</a:t>
            </a:r>
          </a:p>
        </p:txBody>
      </p:sp>
      <p:sp>
        <p:nvSpPr>
          <p:cNvPr id="4" name="Slide Number Placeholder 3"/>
          <p:cNvSpPr>
            <a:spLocks noGrp="1"/>
          </p:cNvSpPr>
          <p:nvPr>
            <p:ph type="sldNum" sz="quarter" idx="5"/>
          </p:nvPr>
        </p:nvSpPr>
        <p:spPr/>
        <p:txBody>
          <a:bodyPr/>
          <a:lstStyle/>
          <a:p>
            <a:fld id="{FAB4E983-BB9C-4312-B72B-E005AD414D8B}" type="slidenum">
              <a:rPr lang="en-US" smtClean="0"/>
              <a:t>16</a:t>
            </a:fld>
            <a:endParaRPr lang="en-US"/>
          </a:p>
        </p:txBody>
      </p:sp>
    </p:spTree>
    <p:extLst>
      <p:ext uri="{BB962C8B-B14F-4D97-AF65-F5344CB8AC3E}">
        <p14:creationId xmlns:p14="http://schemas.microsoft.com/office/powerpoint/2010/main" val="41011270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B4E983-BB9C-4312-B72B-E005AD414D8B}" type="slidenum">
              <a:rPr lang="en-US" smtClean="0"/>
              <a:t>19</a:t>
            </a:fld>
            <a:endParaRPr lang="en-US"/>
          </a:p>
        </p:txBody>
      </p:sp>
    </p:spTree>
    <p:extLst>
      <p:ext uri="{BB962C8B-B14F-4D97-AF65-F5344CB8AC3E}">
        <p14:creationId xmlns:p14="http://schemas.microsoft.com/office/powerpoint/2010/main" val="18110825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Iaas</a:t>
            </a:r>
            <a:r>
              <a:rPr lang="en-US" dirty="0"/>
              <a:t>- Amazon Web Services(AWS), Digital ocean, MS Azure</a:t>
            </a:r>
          </a:p>
        </p:txBody>
      </p:sp>
      <p:sp>
        <p:nvSpPr>
          <p:cNvPr id="4" name="Slide Number Placeholder 3"/>
          <p:cNvSpPr>
            <a:spLocks noGrp="1"/>
          </p:cNvSpPr>
          <p:nvPr>
            <p:ph type="sldNum" sz="quarter" idx="5"/>
          </p:nvPr>
        </p:nvSpPr>
        <p:spPr/>
        <p:txBody>
          <a:bodyPr/>
          <a:lstStyle/>
          <a:p>
            <a:fld id="{FAB4E983-BB9C-4312-B72B-E005AD414D8B}" type="slidenum">
              <a:rPr lang="en-US" smtClean="0"/>
              <a:t>23</a:t>
            </a:fld>
            <a:endParaRPr lang="en-US"/>
          </a:p>
        </p:txBody>
      </p:sp>
    </p:spTree>
    <p:extLst>
      <p:ext uri="{BB962C8B-B14F-4D97-AF65-F5344CB8AC3E}">
        <p14:creationId xmlns:p14="http://schemas.microsoft.com/office/powerpoint/2010/main" val="22081159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Provides computing  platforms over the internet for software development</a:t>
            </a:r>
          </a:p>
        </p:txBody>
      </p:sp>
      <p:sp>
        <p:nvSpPr>
          <p:cNvPr id="4" name="Slide Number Placeholder 3"/>
          <p:cNvSpPr>
            <a:spLocks noGrp="1"/>
          </p:cNvSpPr>
          <p:nvPr>
            <p:ph type="sldNum" sz="quarter" idx="5"/>
          </p:nvPr>
        </p:nvSpPr>
        <p:spPr/>
        <p:txBody>
          <a:bodyPr/>
          <a:lstStyle/>
          <a:p>
            <a:fld id="{FAB4E983-BB9C-4312-B72B-E005AD414D8B}" type="slidenum">
              <a:rPr lang="en-US" smtClean="0"/>
              <a:t>27</a:t>
            </a:fld>
            <a:endParaRPr lang="en-US"/>
          </a:p>
        </p:txBody>
      </p:sp>
    </p:spTree>
    <p:extLst>
      <p:ext uri="{BB962C8B-B14F-4D97-AF65-F5344CB8AC3E}">
        <p14:creationId xmlns:p14="http://schemas.microsoft.com/office/powerpoint/2010/main" val="29421368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B4E983-BB9C-4312-B72B-E005AD414D8B}" type="slidenum">
              <a:rPr lang="en-US" smtClean="0"/>
              <a:t>39</a:t>
            </a:fld>
            <a:endParaRPr lang="en-US"/>
          </a:p>
        </p:txBody>
      </p:sp>
    </p:spTree>
    <p:extLst>
      <p:ext uri="{BB962C8B-B14F-4D97-AF65-F5344CB8AC3E}">
        <p14:creationId xmlns:p14="http://schemas.microsoft.com/office/powerpoint/2010/main" val="13138802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396319" y="802299"/>
            <a:ext cx="5618515" cy="2541431"/>
          </a:xfrm>
        </p:spPr>
        <p:txBody>
          <a:bodyPr bIns="0" anchor="b">
            <a:normAutofit/>
          </a:bodyPr>
          <a:lstStyle>
            <a:lvl1pPr algn="l">
              <a:defRPr sz="5400"/>
            </a:lvl1pPr>
          </a:lstStyle>
          <a:p>
            <a:r>
              <a:rPr lang="en-US"/>
              <a:t>Click to edit Master title style</a:t>
            </a:r>
            <a:endParaRPr lang="en-US" dirty="0"/>
          </a:p>
        </p:txBody>
      </p:sp>
      <p:sp>
        <p:nvSpPr>
          <p:cNvPr id="3" name="Subtitle 2"/>
          <p:cNvSpPr>
            <a:spLocks noGrp="1"/>
          </p:cNvSpPr>
          <p:nvPr>
            <p:ph type="subTitle" idx="1"/>
          </p:nvPr>
        </p:nvSpPr>
        <p:spPr>
          <a:xfrm>
            <a:off x="2396319" y="3531205"/>
            <a:ext cx="5618515" cy="977621"/>
          </a:xfrm>
        </p:spPr>
        <p:txBody>
          <a:bodyPr tIns="91440" bIns="91440">
            <a:normAutofit/>
          </a:bodyPr>
          <a:lstStyle>
            <a:lvl1pPr marL="0" indent="0" algn="l">
              <a:buNone/>
              <a:defRPr sz="1600" b="0" cap="all" baseline="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5DFE44E-FB6D-4AEF-BC13-F7E6769F1C1F}" type="datetimeFigureOut">
              <a:rPr lang="en-US" smtClean="0"/>
              <a:t>9/4/2025</a:t>
            </a:fld>
            <a:endParaRPr lang="en-US"/>
          </a:p>
        </p:txBody>
      </p:sp>
      <p:sp>
        <p:nvSpPr>
          <p:cNvPr id="5" name="Footer Placeholder 4"/>
          <p:cNvSpPr>
            <a:spLocks noGrp="1"/>
          </p:cNvSpPr>
          <p:nvPr>
            <p:ph type="ftr" sz="quarter" idx="11"/>
          </p:nvPr>
        </p:nvSpPr>
        <p:spPr>
          <a:xfrm>
            <a:off x="2396319" y="329308"/>
            <a:ext cx="3086292" cy="309201"/>
          </a:xfrm>
        </p:spPr>
        <p:txBody>
          <a:bodyPr/>
          <a:lstStyle/>
          <a:p>
            <a:endParaRPr lang="en-US"/>
          </a:p>
        </p:txBody>
      </p:sp>
      <p:sp>
        <p:nvSpPr>
          <p:cNvPr id="6" name="Slide Number Placeholder 5"/>
          <p:cNvSpPr>
            <a:spLocks noGrp="1"/>
          </p:cNvSpPr>
          <p:nvPr>
            <p:ph type="sldNum" sz="quarter" idx="12"/>
          </p:nvPr>
        </p:nvSpPr>
        <p:spPr>
          <a:xfrm>
            <a:off x="1434703" y="798973"/>
            <a:ext cx="802005" cy="503578"/>
          </a:xfrm>
        </p:spPr>
        <p:txBody>
          <a:bodyPr/>
          <a:lstStyle/>
          <a:p>
            <a:fld id="{045D00DA-8866-438D-9840-EC0F02294A12}" type="slidenum">
              <a:rPr lang="en-US" smtClean="0"/>
              <a:t>‹#›</a:t>
            </a:fld>
            <a:endParaRPr lang="en-US"/>
          </a:p>
        </p:txBody>
      </p:sp>
      <p:cxnSp>
        <p:nvCxnSpPr>
          <p:cNvPr id="15" name="Straight Connector 14"/>
          <p:cNvCxnSpPr/>
          <p:nvPr/>
        </p:nvCxnSpPr>
        <p:spPr>
          <a:xfrm>
            <a:off x="2396319" y="3528542"/>
            <a:ext cx="5618515"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5070009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DFE44E-FB6D-4AEF-BC13-F7E6769F1C1F}" type="datetimeFigureOut">
              <a:rPr lang="en-US" smtClean="0"/>
              <a:t>9/4/2025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5D00DA-8866-438D-9840-EC0F02294A12}" type="slidenum">
              <a:rPr lang="en-US" smtClean="0"/>
              <a:t>‹#›</a:t>
            </a:fld>
            <a:endParaRPr lang="en-US"/>
          </a:p>
        </p:txBody>
      </p:sp>
    </p:spTree>
    <p:extLst>
      <p:ext uri="{BB962C8B-B14F-4D97-AF65-F5344CB8AC3E}">
        <p14:creationId xmlns:p14="http://schemas.microsoft.com/office/powerpoint/2010/main" val="37671006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8028" y="798974"/>
            <a:ext cx="1103027"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3491" y="798974"/>
            <a:ext cx="5301095"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DFE44E-FB6D-4AEF-BC13-F7E6769F1C1F}" type="datetimeFigureOut">
              <a:rPr lang="en-US" smtClean="0"/>
              <a:t>9/4/2025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5D00DA-8866-438D-9840-EC0F02294A12}" type="slidenum">
              <a:rPr lang="en-US" smtClean="0"/>
              <a:t>‹#›</a:t>
            </a:fld>
            <a:endParaRPr lang="en-US"/>
          </a:p>
        </p:txBody>
      </p:sp>
      <p:cxnSp>
        <p:nvCxnSpPr>
          <p:cNvPr id="15" name="Straight Connector 14"/>
          <p:cNvCxnSpPr/>
          <p:nvPr/>
        </p:nvCxnSpPr>
        <p:spPr>
          <a:xfrm>
            <a:off x="6918028" y="798974"/>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1504032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DFE44E-FB6D-4AEF-BC13-F7E6769F1C1F}" type="datetimeFigureOut">
              <a:rPr lang="en-US" smtClean="0"/>
              <a:t>9/4/2025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5D00DA-8866-438D-9840-EC0F02294A12}" type="slidenum">
              <a:rPr lang="en-US" smtClean="0"/>
              <a:t>‹#›</a:t>
            </a:fld>
            <a:endParaRPr lang="en-US"/>
          </a:p>
        </p:txBody>
      </p:sp>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4570599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3491" y="1756130"/>
            <a:ext cx="5617002" cy="1887950"/>
          </a:xfrm>
        </p:spPr>
        <p:txBody>
          <a:bodyPr anchor="b">
            <a:normAutofit/>
          </a:bodyPr>
          <a:lstStyle>
            <a:lvl1pPr algn="l">
              <a:defRPr sz="3200"/>
            </a:lvl1pPr>
          </a:lstStyle>
          <a:p>
            <a:r>
              <a:rPr lang="en-US"/>
              <a:t>Click to edit Master title style</a:t>
            </a:r>
            <a:endParaRPr lang="en-US" dirty="0"/>
          </a:p>
        </p:txBody>
      </p:sp>
      <p:sp>
        <p:nvSpPr>
          <p:cNvPr id="3" name="Text Placeholder 2"/>
          <p:cNvSpPr>
            <a:spLocks noGrp="1"/>
          </p:cNvSpPr>
          <p:nvPr>
            <p:ph type="body" idx="1"/>
          </p:nvPr>
        </p:nvSpPr>
        <p:spPr>
          <a:xfrm>
            <a:off x="1443492" y="3806196"/>
            <a:ext cx="5617002" cy="1012929"/>
          </a:xfrm>
        </p:spPr>
        <p:txBody>
          <a:bodyPr tIns="91440">
            <a:normAutofit/>
          </a:bodyPr>
          <a:lstStyle>
            <a:lvl1pPr marL="0" indent="0" algn="l">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DFE44E-FB6D-4AEF-BC13-F7E6769F1C1F}" type="datetimeFigureOut">
              <a:rPr lang="en-US" smtClean="0"/>
              <a:t>9/4/2025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5D00DA-8866-438D-9840-EC0F02294A12}" type="slidenum">
              <a:rPr lang="en-US" smtClean="0"/>
              <a:t>‹#›</a:t>
            </a:fld>
            <a:endParaRPr lang="en-US"/>
          </a:p>
        </p:txBody>
      </p:sp>
      <p:cxnSp>
        <p:nvCxnSpPr>
          <p:cNvPr id="15" name="Straight Connector 14"/>
          <p:cNvCxnSpPr/>
          <p:nvPr/>
        </p:nvCxnSpPr>
        <p:spPr>
          <a:xfrm>
            <a:off x="1443491" y="3804985"/>
            <a:ext cx="561700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594563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3491" y="804890"/>
            <a:ext cx="6571343"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3490" y="2013936"/>
            <a:ext cx="3125871" cy="34375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89182" y="2013936"/>
            <a:ext cx="3125652" cy="34375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5DFE44E-FB6D-4AEF-BC13-F7E6769F1C1F}" type="datetimeFigureOut">
              <a:rPr lang="en-US" smtClean="0"/>
              <a:t>9/4/2025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5D00DA-8866-438D-9840-EC0F02294A12}" type="slidenum">
              <a:rPr lang="en-US" smtClean="0"/>
              <a:t>‹#›</a:t>
            </a:fld>
            <a:endParaRPr lang="en-US"/>
          </a:p>
        </p:txBody>
      </p:sp>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0764869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36" name="Straight Connector 35"/>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443491" y="804164"/>
            <a:ext cx="6571344"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3491" y="2019550"/>
            <a:ext cx="3125766" cy="801943"/>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1443491" y="2824270"/>
            <a:ext cx="3125766"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89182" y="2023004"/>
            <a:ext cx="3125652" cy="802237"/>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889182" y="2821491"/>
            <a:ext cx="31256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DFE44E-FB6D-4AEF-BC13-F7E6769F1C1F}" type="datetimeFigureOut">
              <a:rPr lang="en-US" smtClean="0"/>
              <a:t>9/4/2025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5D00DA-8866-438D-9840-EC0F02294A12}" type="slidenum">
              <a:rPr lang="en-US" smtClean="0"/>
              <a:t>‹#›</a:t>
            </a:fld>
            <a:endParaRPr lang="en-US"/>
          </a:p>
        </p:txBody>
      </p:sp>
    </p:spTree>
    <p:extLst>
      <p:ext uri="{BB962C8B-B14F-4D97-AF65-F5344CB8AC3E}">
        <p14:creationId xmlns:p14="http://schemas.microsoft.com/office/powerpoint/2010/main" val="14533519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2" name="Straight Connector 31"/>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5DFE44E-FB6D-4AEF-BC13-F7E6769F1C1F}" type="datetimeFigureOut">
              <a:rPr lang="en-US" smtClean="0"/>
              <a:t>9/4/2025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5D00DA-8866-438D-9840-EC0F02294A12}" type="slidenum">
              <a:rPr lang="en-US" smtClean="0"/>
              <a:t>‹#›</a:t>
            </a:fld>
            <a:endParaRPr lang="en-US"/>
          </a:p>
        </p:txBody>
      </p:sp>
    </p:spTree>
    <p:extLst>
      <p:ext uri="{BB962C8B-B14F-4D97-AF65-F5344CB8AC3E}">
        <p14:creationId xmlns:p14="http://schemas.microsoft.com/office/powerpoint/2010/main" val="23889713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DFE44E-FB6D-4AEF-BC13-F7E6769F1C1F}" type="datetimeFigureOut">
              <a:rPr lang="en-US" smtClean="0"/>
              <a:t>9/4/2025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45D00DA-8866-438D-9840-EC0F02294A12}" type="slidenum">
              <a:rPr lang="en-US" smtClean="0"/>
              <a:t>‹#›</a:t>
            </a:fld>
            <a:endParaRPr lang="en-US"/>
          </a:p>
        </p:txBody>
      </p:sp>
    </p:spTree>
    <p:extLst>
      <p:ext uri="{BB962C8B-B14F-4D97-AF65-F5344CB8AC3E}">
        <p14:creationId xmlns:p14="http://schemas.microsoft.com/office/powerpoint/2010/main" val="17409643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39042" y="798973"/>
            <a:ext cx="2425950"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4186656" y="798974"/>
            <a:ext cx="3828178"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39042" y="3205492"/>
            <a:ext cx="2427369" cy="2248181"/>
          </a:xfrm>
        </p:spPr>
        <p:txBody>
          <a:bodyPr>
            <a:normAutofit/>
          </a:bodyPr>
          <a:lstStyle>
            <a:lvl1pPr marL="0" indent="0" algn="l">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55DFE44E-FB6D-4AEF-BC13-F7E6769F1C1F}" type="datetimeFigureOut">
              <a:rPr lang="en-US" smtClean="0"/>
              <a:t>9/4/2025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5D00DA-8866-438D-9840-EC0F02294A12}" type="slidenum">
              <a:rPr lang="en-US" smtClean="0"/>
              <a:t>‹#›</a:t>
            </a:fld>
            <a:endParaRPr lang="en-US"/>
          </a:p>
        </p:txBody>
      </p:sp>
      <p:cxnSp>
        <p:nvCxnSpPr>
          <p:cNvPr id="17" name="Straight Connector 16"/>
          <p:cNvCxnSpPr/>
          <p:nvPr/>
        </p:nvCxnSpPr>
        <p:spPr>
          <a:xfrm>
            <a:off x="1441748" y="3205491"/>
            <a:ext cx="242327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3593579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3" name="Group 12"/>
          <p:cNvGrpSpPr/>
          <p:nvPr/>
        </p:nvGrpSpPr>
        <p:grpSpPr>
          <a:xfrm>
            <a:off x="4996501" y="482171"/>
            <a:ext cx="3511387" cy="5149101"/>
            <a:chOff x="6852919" y="583365"/>
            <a:chExt cx="4681849" cy="5181928"/>
          </a:xfrm>
        </p:grpSpPr>
        <p:sp>
          <p:nvSpPr>
            <p:cNvPr id="14" name="Rectangle 13"/>
            <p:cNvSpPr/>
            <p:nvPr/>
          </p:nvSpPr>
          <p:spPr>
            <a:xfrm>
              <a:off x="6852919" y="583365"/>
              <a:ext cx="4681849"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5" name="Rectangle 14"/>
            <p:cNvSpPr/>
            <p:nvPr/>
          </p:nvSpPr>
          <p:spPr>
            <a:xfrm>
              <a:off x="7273787" y="915806"/>
              <a:ext cx="3844017" cy="4507918"/>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44148" y="1129513"/>
            <a:ext cx="3244935"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640128" y="1122543"/>
            <a:ext cx="2234998" cy="3866327"/>
          </a:xfrm>
          <a:solidFill>
            <a:schemeClr val="bg1">
              <a:lumMod val="85000"/>
            </a:schemeClr>
          </a:solidFill>
          <a:ln w="9525" cap="sq">
            <a:noFill/>
            <a:miter lim="800000"/>
          </a:ln>
          <a:effectLst/>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1443492" y="3145992"/>
            <a:ext cx="3240286" cy="2003742"/>
          </a:xfrm>
        </p:spPr>
        <p:txBody>
          <a:bodyPr>
            <a:normAutofit/>
          </a:bodyPr>
          <a:lstStyle>
            <a:lvl1pPr marL="0" indent="0" algn="l">
              <a:buNone/>
              <a:defRPr sz="18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1436664" y="5469857"/>
            <a:ext cx="3252420" cy="320123"/>
          </a:xfrm>
        </p:spPr>
        <p:txBody>
          <a:bodyPr/>
          <a:lstStyle>
            <a:lvl1pPr algn="l">
              <a:defRPr/>
            </a:lvl1pPr>
          </a:lstStyle>
          <a:p>
            <a:fld id="{55DFE44E-FB6D-4AEF-BC13-F7E6769F1C1F}" type="datetimeFigureOut">
              <a:rPr lang="en-US" smtClean="0"/>
              <a:t>9/4/2025</a:t>
            </a:fld>
            <a:endParaRPr lang="en-US"/>
          </a:p>
        </p:txBody>
      </p:sp>
      <p:sp>
        <p:nvSpPr>
          <p:cNvPr id="6" name="Footer Placeholder 5"/>
          <p:cNvSpPr>
            <a:spLocks noGrp="1"/>
          </p:cNvSpPr>
          <p:nvPr>
            <p:ph type="ftr" sz="quarter" idx="11"/>
          </p:nvPr>
        </p:nvSpPr>
        <p:spPr>
          <a:xfrm>
            <a:off x="1437530" y="318641"/>
            <a:ext cx="3251553" cy="320931"/>
          </a:xfrm>
        </p:spPr>
        <p:txBody>
          <a:bodyPr/>
          <a:lstStyle/>
          <a:p>
            <a:endParaRPr lang="en-US"/>
          </a:p>
        </p:txBody>
      </p:sp>
      <p:sp>
        <p:nvSpPr>
          <p:cNvPr id="7" name="Slide Number Placeholder 6"/>
          <p:cNvSpPr>
            <a:spLocks noGrp="1"/>
          </p:cNvSpPr>
          <p:nvPr>
            <p:ph type="sldNum" sz="quarter" idx="12"/>
          </p:nvPr>
        </p:nvSpPr>
        <p:spPr/>
        <p:txBody>
          <a:bodyPr/>
          <a:lstStyle/>
          <a:p>
            <a:fld id="{045D00DA-8866-438D-9840-EC0F02294A12}" type="slidenum">
              <a:rPr lang="en-US" smtClean="0"/>
              <a:t>‹#›</a:t>
            </a:fld>
            <a:endParaRPr lang="en-US"/>
          </a:p>
        </p:txBody>
      </p:sp>
      <p:cxnSp>
        <p:nvCxnSpPr>
          <p:cNvPr id="31" name="Straight Connector 30"/>
          <p:cNvCxnSpPr/>
          <p:nvPr/>
        </p:nvCxnSpPr>
        <p:spPr>
          <a:xfrm>
            <a:off x="1441281" y="3143605"/>
            <a:ext cx="3242014"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0812164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 name="Rectangle 9"/>
          <p:cNvSpPr/>
          <p:nvPr/>
        </p:nvSpPr>
        <p:spPr>
          <a:xfrm>
            <a:off x="0" y="2015734"/>
            <a:ext cx="9144000" cy="4079520"/>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2" name="Picture 11"/>
          <p:cNvPicPr>
            <a:picLocks noChangeAspect="1"/>
          </p:cNvPicPr>
          <p:nvPr/>
        </p:nvPicPr>
        <p:blipFill rotWithShape="1">
          <a:blip r:embed="rId13">
            <a:extLst>
              <a:ext uri="{28A0092B-C50C-407E-A947-70E740481C1C}">
                <a14:useLocalDpi xmlns:a14="http://schemas.microsoft.com/office/drawing/2010/main" val="0"/>
              </a:ext>
            </a:extLst>
          </a:blip>
          <a:srcRect l="12500" t="1538" r="12500" b="-1538"/>
          <a:stretch/>
        </p:blipFill>
        <p:spPr>
          <a:xfrm>
            <a:off x="-1" y="6095253"/>
            <a:ext cx="9144001" cy="774727"/>
          </a:xfrm>
          <a:prstGeom prst="rect">
            <a:avLst/>
          </a:prstGeom>
        </p:spPr>
      </p:pic>
      <p:cxnSp>
        <p:nvCxnSpPr>
          <p:cNvPr id="13" name="Straight Connector 12"/>
          <p:cNvCxnSpPr/>
          <p:nvPr/>
        </p:nvCxnSpPr>
        <p:spPr>
          <a:xfrm>
            <a:off x="0" y="6101127"/>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443491" y="804520"/>
            <a:ext cx="6571343"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43491" y="2015733"/>
            <a:ext cx="6571343"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646542" y="330370"/>
            <a:ext cx="2368292"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55DFE44E-FB6D-4AEF-BC13-F7E6769F1C1F}" type="datetimeFigureOut">
              <a:rPr lang="en-US" smtClean="0"/>
              <a:t>9/4/2025</a:t>
            </a:fld>
            <a:endParaRPr lang="en-US"/>
          </a:p>
        </p:txBody>
      </p:sp>
      <p:sp>
        <p:nvSpPr>
          <p:cNvPr id="5" name="Footer Placeholder 4"/>
          <p:cNvSpPr>
            <a:spLocks noGrp="1"/>
          </p:cNvSpPr>
          <p:nvPr>
            <p:ph type="ftr" sz="quarter" idx="3"/>
          </p:nvPr>
        </p:nvSpPr>
        <p:spPr>
          <a:xfrm>
            <a:off x="1443491" y="329308"/>
            <a:ext cx="4034004"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7725" y="798973"/>
            <a:ext cx="795746" cy="503578"/>
          </a:xfrm>
          <a:prstGeom prst="rect">
            <a:avLst/>
          </a:prstGeom>
        </p:spPr>
        <p:txBody>
          <a:bodyPr vert="horz" lIns="91440" tIns="45720" rIns="91440" bIns="45720" rtlCol="0" anchor="t"/>
          <a:lstStyle>
            <a:lvl1pPr algn="r">
              <a:defRPr sz="2800">
                <a:solidFill>
                  <a:schemeClr val="accent1"/>
                </a:solidFill>
              </a:defRPr>
            </a:lvl1pPr>
          </a:lstStyle>
          <a:p>
            <a:fld id="{045D00DA-8866-438D-9840-EC0F02294A12}" type="slidenum">
              <a:rPr lang="en-US" smtClean="0"/>
              <a:t>‹#›</a:t>
            </a:fld>
            <a:endParaRPr lang="en-US"/>
          </a:p>
        </p:txBody>
      </p:sp>
    </p:spTree>
    <p:extLst>
      <p:ext uri="{BB962C8B-B14F-4D97-AF65-F5344CB8AC3E}">
        <p14:creationId xmlns:p14="http://schemas.microsoft.com/office/powerpoint/2010/main" val="138130644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685800" rtl="0" eaLnBrk="1" latinLnBrk="0" hangingPunct="1">
        <a:lnSpc>
          <a:spcPct val="120000"/>
        </a:lnSpc>
        <a:spcBef>
          <a:spcPts val="1000"/>
        </a:spcBef>
        <a:buClr>
          <a:schemeClr val="accent1"/>
        </a:buClr>
        <a:buSzPct val="100000"/>
        <a:buFont typeface="Arial" panose="020B0604020202020204" pitchFamily="34" charset="0"/>
        <a:buChar char="•"/>
        <a:defRPr sz="2000" kern="1200" cap="none">
          <a:solidFill>
            <a:schemeClr val="tx1"/>
          </a:solidFill>
          <a:effectLst/>
          <a:latin typeface="+mn-lt"/>
          <a:ea typeface="+mn-ea"/>
          <a:cs typeface="+mn-cs"/>
        </a:defRPr>
      </a:lvl1pPr>
      <a:lvl2pPr marL="6858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baseline="0">
          <a:solidFill>
            <a:schemeClr val="tx1"/>
          </a:solidFill>
          <a:effectLst/>
          <a:latin typeface="+mn-lt"/>
          <a:ea typeface="+mn-ea"/>
          <a:cs typeface="+mn-cs"/>
        </a:defRPr>
      </a:lvl2pPr>
      <a:lvl3pPr marL="11430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a:solidFill>
            <a:schemeClr val="tx1"/>
          </a:solidFill>
          <a:effectLst/>
          <a:latin typeface="+mn-lt"/>
          <a:ea typeface="+mn-ea"/>
          <a:cs typeface="+mn-cs"/>
        </a:defRPr>
      </a:lvl3pPr>
      <a:lvl4pPr marL="16002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200" kern="1200" cap="none">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533400"/>
            <a:ext cx="7772400" cy="1829761"/>
          </a:xfrm>
        </p:spPr>
        <p:txBody>
          <a:bodyPr>
            <a:normAutofit/>
          </a:bodyPr>
          <a:lstStyle/>
          <a:p>
            <a:pPr algn="ctr"/>
            <a:r>
              <a:rPr lang="en-US" sz="2400" dirty="0"/>
              <a:t>MAKERERE UNIVERSITY</a:t>
            </a:r>
            <a:br>
              <a:rPr lang="en-US" sz="2400" dirty="0"/>
            </a:br>
            <a:r>
              <a:rPr lang="en-US" sz="2400" dirty="0"/>
              <a:t>MAKERERE UNIVERSITY BUSINESS SCHOOL</a:t>
            </a:r>
            <a:br>
              <a:rPr lang="en-US" sz="2400" dirty="0"/>
            </a:br>
            <a:r>
              <a:rPr lang="en-US" sz="2400" dirty="0"/>
              <a:t>FACULTY OF COMPUTING AND INFORMATICS</a:t>
            </a:r>
            <a:br>
              <a:rPr lang="en-US" sz="2400" dirty="0"/>
            </a:br>
            <a:r>
              <a:rPr lang="en-US" sz="2400" dirty="0"/>
              <a:t>DEPARTMENT OF APPLIED COMPUTING AND IT</a:t>
            </a:r>
          </a:p>
        </p:txBody>
      </p:sp>
      <p:sp>
        <p:nvSpPr>
          <p:cNvPr id="3" name="Subtitle 2"/>
          <p:cNvSpPr>
            <a:spLocks noGrp="1"/>
          </p:cNvSpPr>
          <p:nvPr>
            <p:ph type="subTitle" idx="1"/>
          </p:nvPr>
        </p:nvSpPr>
        <p:spPr>
          <a:xfrm>
            <a:off x="728797" y="3048000"/>
            <a:ext cx="8073935" cy="914400"/>
          </a:xfrm>
        </p:spPr>
        <p:txBody>
          <a:bodyPr>
            <a:normAutofit fontScale="25000" lnSpcReduction="20000"/>
          </a:bodyPr>
          <a:lstStyle/>
          <a:p>
            <a:pPr algn="ctr">
              <a:spcBef>
                <a:spcPts val="0"/>
              </a:spcBef>
            </a:pPr>
            <a:r>
              <a:rPr lang="en-US" sz="4800" b="1" dirty="0">
                <a:effectLst>
                  <a:outerShdw blurRad="31750" dist="25400" dir="5400000" algn="tl" rotWithShape="0">
                    <a:srgbClr val="000000">
                      <a:alpha val="25000"/>
                    </a:srgbClr>
                  </a:outerShdw>
                </a:effectLst>
              </a:rPr>
              <a:t>Bachelor of human resource management</a:t>
            </a:r>
          </a:p>
          <a:p>
            <a:pPr algn="ctr">
              <a:spcBef>
                <a:spcPts val="0"/>
              </a:spcBef>
            </a:pPr>
            <a:r>
              <a:rPr lang="en-US" sz="4800" b="1" dirty="0">
                <a:effectLst>
                  <a:outerShdw blurRad="31750" dist="25400" dir="5400000" algn="tl" rotWithShape="0">
                    <a:srgbClr val="000000">
                      <a:alpha val="25000"/>
                    </a:srgbClr>
                  </a:outerShdw>
                </a:effectLst>
              </a:rPr>
              <a:t>Bachelor of transport and logistics management</a:t>
            </a:r>
          </a:p>
          <a:p>
            <a:pPr algn="ctr">
              <a:spcBef>
                <a:spcPts val="0"/>
              </a:spcBef>
            </a:pPr>
            <a:r>
              <a:rPr lang="en-US" sz="4800" b="1" dirty="0">
                <a:effectLst>
                  <a:outerShdw blurRad="31750" dist="25400" dir="5400000" algn="tl" rotWithShape="0">
                    <a:srgbClr val="000000">
                      <a:alpha val="25000"/>
                    </a:srgbClr>
                  </a:outerShdw>
                </a:effectLst>
              </a:rPr>
              <a:t>Bachelor of leisure and events management</a:t>
            </a:r>
          </a:p>
          <a:p>
            <a:pPr algn="ctr">
              <a:spcBef>
                <a:spcPts val="0"/>
              </a:spcBef>
            </a:pPr>
            <a:r>
              <a:rPr lang="en-US" sz="4800" b="1" dirty="0">
                <a:effectLst>
                  <a:outerShdw blurRad="31750" dist="25400" dir="5400000" algn="tl" rotWithShape="0">
                    <a:srgbClr val="000000">
                      <a:alpha val="25000"/>
                    </a:srgbClr>
                  </a:outerShdw>
                </a:effectLst>
              </a:rPr>
              <a:t>Bachelor of leadership and governance</a:t>
            </a:r>
          </a:p>
          <a:p>
            <a:pPr algn="ctr">
              <a:spcBef>
                <a:spcPts val="0"/>
              </a:spcBef>
            </a:pPr>
            <a:r>
              <a:rPr lang="en-US" sz="4800" b="1" dirty="0">
                <a:effectLst>
                  <a:outerShdw blurRad="31750" dist="25400" dir="5400000" algn="tl" rotWithShape="0">
                    <a:srgbClr val="000000">
                      <a:alpha val="25000"/>
                    </a:srgbClr>
                  </a:outerShdw>
                </a:effectLst>
              </a:rPr>
              <a:t>SEMESTER: ONE, ACADEMIC YEAR: </a:t>
            </a:r>
          </a:p>
          <a:p>
            <a:pPr algn="ctr">
              <a:spcBef>
                <a:spcPts val="0"/>
              </a:spcBef>
            </a:pPr>
            <a:r>
              <a:rPr lang="en-US" sz="4800" b="1" dirty="0">
                <a:effectLst>
                  <a:outerShdw blurRad="31750" dist="25400" dir="5400000" algn="tl" rotWithShape="0">
                    <a:srgbClr val="000000">
                      <a:alpha val="25000"/>
                    </a:srgbClr>
                  </a:outerShdw>
                </a:effectLst>
              </a:rPr>
              <a:t> INFORMATION COMMUNICATION TECHNOLOGY</a:t>
            </a:r>
          </a:p>
          <a:p>
            <a:pPr algn="ctr"/>
            <a:endParaRPr lang="en-US" sz="4800" dirty="0"/>
          </a:p>
          <a:p>
            <a:endParaRPr lang="en-US" dirty="0"/>
          </a:p>
        </p:txBody>
      </p:sp>
      <p:sp>
        <p:nvSpPr>
          <p:cNvPr id="5" name="Subtitle 2"/>
          <p:cNvSpPr txBox="1">
            <a:spLocks/>
          </p:cNvSpPr>
          <p:nvPr/>
        </p:nvSpPr>
        <p:spPr>
          <a:xfrm>
            <a:off x="261257" y="6172200"/>
            <a:ext cx="8756469" cy="419100"/>
          </a:xfrm>
          <a:prstGeom prst="rect">
            <a:avLst/>
          </a:prstGeom>
        </p:spPr>
        <p:txBody>
          <a:bodyPr vert="horz" lIns="45720" rIns="45720">
            <a:normAutofit fontScale="62500" lnSpcReduction="20000"/>
          </a:bodyPr>
          <a:lstStyle>
            <a:lvl1pPr marL="0" marR="64008" indent="0" algn="r" rtl="0" eaLnBrk="1" latinLnBrk="0" hangingPunct="1">
              <a:spcBef>
                <a:spcPts val="400"/>
              </a:spcBef>
              <a:spcAft>
                <a:spcPts val="0"/>
              </a:spcAft>
              <a:buClr>
                <a:schemeClr val="accent1"/>
              </a:buClr>
              <a:buSzPct val="68000"/>
              <a:buFont typeface="Wingdings 3"/>
              <a:buNone/>
              <a:defRPr kumimoji="0" sz="2700" kern="1200">
                <a:solidFill>
                  <a:schemeClr val="tx2"/>
                </a:solidFill>
                <a:latin typeface="+mn-lt"/>
                <a:ea typeface="+mn-ea"/>
                <a:cs typeface="+mn-cs"/>
              </a:defRPr>
            </a:lvl1pPr>
            <a:lvl2pPr marL="457200" indent="0" algn="ctr" rtl="0" eaLnBrk="1" latinLnBrk="0" hangingPunct="1">
              <a:spcBef>
                <a:spcPts val="324"/>
              </a:spcBef>
              <a:buClr>
                <a:schemeClr val="accent1"/>
              </a:buClr>
              <a:buFont typeface="Verdana"/>
              <a:buNone/>
              <a:defRPr kumimoji="0" sz="2300" kern="1200">
                <a:solidFill>
                  <a:schemeClr val="tx1"/>
                </a:solidFill>
                <a:latin typeface="+mn-lt"/>
                <a:ea typeface="+mn-ea"/>
                <a:cs typeface="+mn-cs"/>
              </a:defRPr>
            </a:lvl2pPr>
            <a:lvl3pPr marL="914400" indent="0" algn="ctr" rtl="0" eaLnBrk="1" latinLnBrk="0" hangingPunct="1">
              <a:spcBef>
                <a:spcPts val="350"/>
              </a:spcBef>
              <a:buClr>
                <a:schemeClr val="accent2"/>
              </a:buClr>
              <a:buSzPct val="100000"/>
              <a:buFont typeface="Wingdings 2"/>
              <a:buNone/>
              <a:defRPr kumimoji="0" sz="2100" kern="1200">
                <a:solidFill>
                  <a:schemeClr val="tx1"/>
                </a:solidFill>
                <a:latin typeface="+mn-lt"/>
                <a:ea typeface="+mn-ea"/>
                <a:cs typeface="+mn-cs"/>
              </a:defRPr>
            </a:lvl3pPr>
            <a:lvl4pPr marL="1371600" indent="0" algn="ctr" rtl="0" eaLnBrk="1" latinLnBrk="0" hangingPunct="1">
              <a:spcBef>
                <a:spcPts val="350"/>
              </a:spcBef>
              <a:buClr>
                <a:schemeClr val="accent2"/>
              </a:buClr>
              <a:buFont typeface="Wingdings 2"/>
              <a:buNone/>
              <a:defRPr kumimoji="0" sz="1900" kern="1200">
                <a:solidFill>
                  <a:schemeClr val="tx1"/>
                </a:solidFill>
                <a:latin typeface="+mn-lt"/>
                <a:ea typeface="+mn-ea"/>
                <a:cs typeface="+mn-cs"/>
              </a:defRPr>
            </a:lvl4pPr>
            <a:lvl5pPr marL="1828800" indent="0" algn="ctr" rtl="0" eaLnBrk="1" latinLnBrk="0" hangingPunct="1">
              <a:spcBef>
                <a:spcPts val="350"/>
              </a:spcBef>
              <a:buClr>
                <a:schemeClr val="accent2"/>
              </a:buClr>
              <a:buFont typeface="Wingdings 2"/>
              <a:buNone/>
              <a:defRPr kumimoji="0" sz="1800" kern="1200">
                <a:solidFill>
                  <a:schemeClr val="tx1"/>
                </a:solidFill>
                <a:latin typeface="+mn-lt"/>
                <a:ea typeface="+mn-ea"/>
                <a:cs typeface="+mn-cs"/>
              </a:defRPr>
            </a:lvl5pPr>
            <a:lvl6pPr marL="2286000" indent="0" algn="ctr" rtl="0" eaLnBrk="1" latinLnBrk="0" hangingPunct="1">
              <a:spcBef>
                <a:spcPts val="350"/>
              </a:spcBef>
              <a:buClr>
                <a:schemeClr val="accent3"/>
              </a:buClr>
              <a:buFont typeface="Wingdings 2"/>
              <a:buNone/>
              <a:defRPr kumimoji="0" sz="1800" kern="1200">
                <a:solidFill>
                  <a:schemeClr val="tx1"/>
                </a:solidFill>
                <a:latin typeface="+mn-lt"/>
                <a:ea typeface="+mn-ea"/>
                <a:cs typeface="+mn-cs"/>
              </a:defRPr>
            </a:lvl6pPr>
            <a:lvl7pPr marL="2743200" indent="0" algn="ctr" rtl="0" eaLnBrk="1" latinLnBrk="0" hangingPunct="1">
              <a:spcBef>
                <a:spcPts val="350"/>
              </a:spcBef>
              <a:buClr>
                <a:schemeClr val="accent3"/>
              </a:buClr>
              <a:buFont typeface="Wingdings 2"/>
              <a:buNone/>
              <a:defRPr kumimoji="0" sz="1600" kern="1200">
                <a:solidFill>
                  <a:schemeClr val="tx1"/>
                </a:solidFill>
                <a:latin typeface="+mn-lt"/>
                <a:ea typeface="+mn-ea"/>
                <a:cs typeface="+mn-cs"/>
              </a:defRPr>
            </a:lvl7pPr>
            <a:lvl8pPr marL="3200400" indent="0" algn="ctr" rtl="0" eaLnBrk="1" latinLnBrk="0" hangingPunct="1">
              <a:spcBef>
                <a:spcPts val="350"/>
              </a:spcBef>
              <a:buClr>
                <a:schemeClr val="accent3"/>
              </a:buClr>
              <a:buFont typeface="Wingdings 2"/>
              <a:buNone/>
              <a:defRPr kumimoji="0" sz="1600" kern="1200">
                <a:solidFill>
                  <a:schemeClr val="tx1"/>
                </a:solidFill>
                <a:latin typeface="+mn-lt"/>
                <a:ea typeface="+mn-ea"/>
                <a:cs typeface="+mn-cs"/>
              </a:defRPr>
            </a:lvl8pPr>
            <a:lvl9pPr marL="3657600" indent="0" algn="ctr" rtl="0" eaLnBrk="1" latinLnBrk="0" hangingPunct="1">
              <a:spcBef>
                <a:spcPts val="350"/>
              </a:spcBef>
              <a:buClr>
                <a:schemeClr val="accent3"/>
              </a:buClr>
              <a:buFont typeface="Wingdings 2"/>
              <a:buNone/>
              <a:defRPr kumimoji="0" sz="1600" kern="1200" baseline="0">
                <a:solidFill>
                  <a:schemeClr val="tx1"/>
                </a:solidFill>
                <a:latin typeface="+mn-lt"/>
                <a:ea typeface="+mn-ea"/>
                <a:cs typeface="+mn-cs"/>
              </a:defRPr>
            </a:lvl9pPr>
            <a:extLst/>
          </a:lstStyle>
          <a:p>
            <a:pPr algn="ctr">
              <a:lnSpc>
                <a:spcPct val="120000"/>
              </a:lnSpc>
              <a:spcBef>
                <a:spcPts val="0"/>
              </a:spcBef>
            </a:pPr>
            <a:endParaRPr lang="en-US" sz="3300" b="1" dirty="0">
              <a:effectLst>
                <a:outerShdw blurRad="31750" dist="25400" dir="5400000" algn="tl" rotWithShape="0">
                  <a:srgbClr val="000000">
                    <a:alpha val="25000"/>
                  </a:srgbClr>
                </a:outerShdw>
              </a:effectLst>
              <a:latin typeface="+mj-lt"/>
              <a:ea typeface="+mj-ea"/>
              <a:cs typeface="+mj-cs"/>
            </a:endParaRPr>
          </a:p>
          <a:p>
            <a:pPr algn="ctr"/>
            <a:endParaRPr lang="en-US" sz="2000" dirty="0"/>
          </a:p>
          <a:p>
            <a:endParaRPr lang="en-US" dirty="0"/>
          </a:p>
        </p:txBody>
      </p:sp>
    </p:spTree>
    <p:extLst>
      <p:ext uri="{BB962C8B-B14F-4D97-AF65-F5344CB8AC3E}">
        <p14:creationId xmlns:p14="http://schemas.microsoft.com/office/powerpoint/2010/main" val="1785321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pPr marL="514350" indent="-514350">
              <a:buFont typeface="+mj-lt"/>
              <a:buAutoNum type="arabicPeriod"/>
              <a:defRPr/>
            </a:pPr>
            <a:r>
              <a:rPr lang="en-US" sz="8000" dirty="0">
                <a:effectLst>
                  <a:outerShdw blurRad="38100" dist="38100" dir="2700000" algn="tl">
                    <a:srgbClr val="000000">
                      <a:alpha val="43137"/>
                    </a:srgbClr>
                  </a:outerShdw>
                </a:effectLst>
              </a:rPr>
              <a:t>Intelligent</a:t>
            </a:r>
          </a:p>
          <a:p>
            <a:pPr marL="514350" indent="-514350">
              <a:buFont typeface="+mj-lt"/>
              <a:buAutoNum type="arabicPeriod"/>
              <a:defRPr/>
            </a:pPr>
            <a:r>
              <a:rPr lang="en-US" sz="8000" b="1" dirty="0">
                <a:effectLst>
                  <a:outerShdw blurRad="38100" dist="38100" dir="2700000" algn="tl">
                    <a:srgbClr val="000000">
                      <a:alpha val="43137"/>
                    </a:srgbClr>
                  </a:outerShdw>
                </a:effectLst>
              </a:rPr>
              <a:t>Digital</a:t>
            </a:r>
          </a:p>
          <a:p>
            <a:pPr marL="514350" indent="-514350">
              <a:buFont typeface="+mj-lt"/>
              <a:buAutoNum type="arabicPeriod"/>
              <a:defRPr/>
            </a:pPr>
            <a:r>
              <a:rPr lang="en-US" sz="8000" dirty="0"/>
              <a:t>Mesh</a:t>
            </a:r>
          </a:p>
        </p:txBody>
      </p:sp>
      <p:sp>
        <p:nvSpPr>
          <p:cNvPr id="50180" name="Date Placeholder 3"/>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B344F0EF-D436-403C-9D4B-B30DB804143F}" type="datetime2">
              <a:rPr lang="en-US" sz="1400" smtClean="0"/>
              <a:pPr/>
              <a:t>Thursday, September 4, 2025</a:t>
            </a:fld>
            <a:endParaRPr lang="en-US" sz="1400"/>
          </a:p>
        </p:txBody>
      </p:sp>
      <p:sp>
        <p:nvSpPr>
          <p:cNvPr id="5018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03AC947B-FC0B-4BB7-81BE-E17CBFB39337}" type="slidenum">
              <a:rPr lang="en-US" altLang="en-US" sz="1400" smtClean="0"/>
              <a:pPr/>
              <a:t>10</a:t>
            </a:fld>
            <a:endParaRPr lang="en-US" altLang="en-US" sz="1400"/>
          </a:p>
        </p:txBody>
      </p:sp>
    </p:spTree>
    <p:extLst>
      <p:ext uri="{BB962C8B-B14F-4D97-AF65-F5344CB8AC3E}">
        <p14:creationId xmlns:p14="http://schemas.microsoft.com/office/powerpoint/2010/main" val="21407581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r>
              <a:rPr lang="en-US"/>
              <a:t>Digital Twins</a:t>
            </a:r>
          </a:p>
        </p:txBody>
      </p:sp>
      <p:sp>
        <p:nvSpPr>
          <p:cNvPr id="51203" name="Content Placeholder 2"/>
          <p:cNvSpPr>
            <a:spLocks noGrp="1"/>
          </p:cNvSpPr>
          <p:nvPr>
            <p:ph idx="1"/>
          </p:nvPr>
        </p:nvSpPr>
        <p:spPr>
          <a:xfrm>
            <a:off x="1443491" y="2015733"/>
            <a:ext cx="6571343" cy="4232667"/>
          </a:xfrm>
        </p:spPr>
        <p:txBody>
          <a:bodyPr>
            <a:normAutofit fontScale="92500" lnSpcReduction="10000"/>
          </a:bodyPr>
          <a:lstStyle/>
          <a:p>
            <a:pPr algn="just"/>
            <a:r>
              <a:rPr lang="en-US" dirty="0"/>
              <a:t>A digital twin is a digital representation of a real-world entity or system. In the context of IoT, digital twins are linked to real-world objects and offer information on the state of the counterparts, respond to changes, improve operations and add value.</a:t>
            </a:r>
          </a:p>
          <a:p>
            <a:pPr algn="just"/>
            <a:r>
              <a:rPr lang="en-US" b="1" dirty="0"/>
              <a:t>A program that uses real world data collected of sensors to create a simulation that will help predict how a product/process will work</a:t>
            </a:r>
          </a:p>
          <a:p>
            <a:pPr algn="just"/>
            <a:r>
              <a:rPr lang="en-US" dirty="0"/>
              <a:t>In the short term, digital twins offer help with asset management, but will eventually offer value in operational efficiency and insights into how products are used and how they can be improved.</a:t>
            </a:r>
          </a:p>
          <a:p>
            <a:endParaRPr lang="en-US" dirty="0"/>
          </a:p>
        </p:txBody>
      </p:sp>
      <p:sp>
        <p:nvSpPr>
          <p:cNvPr id="51204" name="Date Placeholder 3"/>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C67679C6-78C4-44AE-AD39-404086029E52}" type="datetime2">
              <a:rPr lang="en-US" sz="1400" smtClean="0"/>
              <a:pPr/>
              <a:t>Thursday, September 4, 2025</a:t>
            </a:fld>
            <a:endParaRPr lang="en-US" sz="1400"/>
          </a:p>
        </p:txBody>
      </p:sp>
      <p:sp>
        <p:nvSpPr>
          <p:cNvPr id="5120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22106F16-E946-4F17-BF66-267918725131}" type="slidenum">
              <a:rPr lang="en-US" altLang="en-US" sz="1400" smtClean="0"/>
              <a:pPr/>
              <a:t>11</a:t>
            </a:fld>
            <a:endParaRPr lang="en-US" altLang="en-US" sz="1400"/>
          </a:p>
        </p:txBody>
      </p:sp>
    </p:spTree>
    <p:extLst>
      <p:ext uri="{BB962C8B-B14F-4D97-AF65-F5344CB8AC3E}">
        <p14:creationId xmlns:p14="http://schemas.microsoft.com/office/powerpoint/2010/main" val="24814004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r>
              <a:rPr lang="en-US"/>
              <a:t>Digital Twins con’t…</a:t>
            </a:r>
          </a:p>
        </p:txBody>
      </p:sp>
      <p:sp>
        <p:nvSpPr>
          <p:cNvPr id="53251" name="Content Placeholder 2"/>
          <p:cNvSpPr>
            <a:spLocks noGrp="1"/>
          </p:cNvSpPr>
          <p:nvPr>
            <p:ph idx="1"/>
          </p:nvPr>
        </p:nvSpPr>
        <p:spPr/>
        <p:txBody>
          <a:bodyPr/>
          <a:lstStyle/>
          <a:p>
            <a:r>
              <a:rPr lang="en-US"/>
              <a:t>For example, future models of humans could offer biometric and medical data, and digital twins for entire cities will allow for advanced simulations.</a:t>
            </a:r>
          </a:p>
        </p:txBody>
      </p:sp>
      <p:sp>
        <p:nvSpPr>
          <p:cNvPr id="53252" name="Date Placeholder 3"/>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32E227B9-F753-491A-8576-97B90D12ADC3}" type="datetime2">
              <a:rPr lang="en-US" sz="1400" smtClean="0"/>
              <a:pPr/>
              <a:t>Thursday, September 4, 2025</a:t>
            </a:fld>
            <a:endParaRPr lang="en-US" sz="1400"/>
          </a:p>
        </p:txBody>
      </p:sp>
      <p:sp>
        <p:nvSpPr>
          <p:cNvPr id="5325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4EE85180-CB78-4623-A4E9-951406E0EC15}" type="slidenum">
              <a:rPr lang="en-US" altLang="en-US" sz="1400" smtClean="0"/>
              <a:pPr/>
              <a:t>12</a:t>
            </a:fld>
            <a:endParaRPr lang="en-US" altLang="en-US" sz="1400"/>
          </a:p>
        </p:txBody>
      </p:sp>
    </p:spTree>
    <p:extLst>
      <p:ext uri="{BB962C8B-B14F-4D97-AF65-F5344CB8AC3E}">
        <p14:creationId xmlns:p14="http://schemas.microsoft.com/office/powerpoint/2010/main" val="7973339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r>
              <a:rPr lang="en-US"/>
              <a:t>Cloud to the Edge</a:t>
            </a:r>
          </a:p>
        </p:txBody>
      </p:sp>
      <p:sp>
        <p:nvSpPr>
          <p:cNvPr id="54275" name="Content Placeholder 2"/>
          <p:cNvSpPr>
            <a:spLocks noGrp="1"/>
          </p:cNvSpPr>
          <p:nvPr>
            <p:ph idx="1"/>
          </p:nvPr>
        </p:nvSpPr>
        <p:spPr>
          <a:xfrm>
            <a:off x="1443491" y="2015733"/>
            <a:ext cx="6571343" cy="4037747"/>
          </a:xfrm>
        </p:spPr>
        <p:txBody>
          <a:bodyPr>
            <a:normAutofit/>
          </a:bodyPr>
          <a:lstStyle/>
          <a:p>
            <a:r>
              <a:rPr lang="en-US" dirty="0"/>
              <a:t>Edge computing describes a computing topology in which information processing and content collection and delivery are placed closer to the sources of this information. </a:t>
            </a:r>
          </a:p>
          <a:p>
            <a:r>
              <a:rPr lang="en-US" b="1" dirty="0"/>
              <a:t>Brings data computation and storage closer to the source of data </a:t>
            </a:r>
            <a:r>
              <a:rPr lang="en-US" b="1" dirty="0" err="1"/>
              <a:t>eg</a:t>
            </a:r>
            <a:r>
              <a:rPr lang="en-US" b="1" dirty="0"/>
              <a:t> self-driving cars</a:t>
            </a:r>
          </a:p>
          <a:p>
            <a:r>
              <a:rPr lang="en-US" dirty="0"/>
              <a:t>Edge computing speaks to a computing topology that places content, computing and processing closer to the user/things or “edge” of the networking. </a:t>
            </a:r>
          </a:p>
        </p:txBody>
      </p:sp>
      <p:sp>
        <p:nvSpPr>
          <p:cNvPr id="54276" name="Date Placeholder 3"/>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A3017111-D427-4F2C-AFF1-AD835BAA3B3F}" type="datetime2">
              <a:rPr lang="en-US" sz="1400" smtClean="0"/>
              <a:pPr/>
              <a:t>Thursday, September 4, 2025</a:t>
            </a:fld>
            <a:endParaRPr lang="en-US" sz="1400"/>
          </a:p>
        </p:txBody>
      </p:sp>
      <p:sp>
        <p:nvSpPr>
          <p:cNvPr id="5427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7C0077A1-91A3-4057-9B45-F4B284C1FB17}" type="slidenum">
              <a:rPr lang="en-US" altLang="en-US" sz="1400" smtClean="0"/>
              <a:pPr/>
              <a:t>13</a:t>
            </a:fld>
            <a:endParaRPr lang="en-US" altLang="en-US" sz="1400"/>
          </a:p>
        </p:txBody>
      </p:sp>
    </p:spTree>
    <p:extLst>
      <p:ext uri="{BB962C8B-B14F-4D97-AF65-F5344CB8AC3E}">
        <p14:creationId xmlns:p14="http://schemas.microsoft.com/office/powerpoint/2010/main" val="4523905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r>
              <a:rPr lang="en-US"/>
              <a:t>Conversational Platforms</a:t>
            </a:r>
          </a:p>
        </p:txBody>
      </p:sp>
      <p:sp>
        <p:nvSpPr>
          <p:cNvPr id="55299" name="Content Placeholder 2"/>
          <p:cNvSpPr>
            <a:spLocks noGrp="1"/>
          </p:cNvSpPr>
          <p:nvPr>
            <p:ph idx="1"/>
          </p:nvPr>
        </p:nvSpPr>
        <p:spPr>
          <a:xfrm>
            <a:off x="1443491" y="2015733"/>
            <a:ext cx="6571343" cy="4037747"/>
          </a:xfrm>
        </p:spPr>
        <p:txBody>
          <a:bodyPr>
            <a:normAutofit/>
          </a:bodyPr>
          <a:lstStyle/>
          <a:p>
            <a:r>
              <a:rPr lang="en-US" dirty="0"/>
              <a:t>Conversational platforms will drive a paradigm shift in which the burden of translating intent shifts from user to computer. </a:t>
            </a:r>
          </a:p>
          <a:p>
            <a:r>
              <a:rPr lang="en-US" b="1" dirty="0"/>
              <a:t>Allows people to interact with computers in a way that mimics human conversations </a:t>
            </a:r>
            <a:r>
              <a:rPr lang="en-US" b="1" dirty="0" err="1"/>
              <a:t>eg</a:t>
            </a:r>
            <a:r>
              <a:rPr lang="en-US" b="1" dirty="0"/>
              <a:t> Siri for iPhone, Alexa for android, Cortana for Windows</a:t>
            </a:r>
          </a:p>
          <a:p>
            <a:r>
              <a:rPr lang="en-US" dirty="0"/>
              <a:t>These systems are capable of simple answers (How’s the weather?) or more complicated interactions such as book a reservation at the Italian restaurant. </a:t>
            </a:r>
          </a:p>
        </p:txBody>
      </p:sp>
      <p:sp>
        <p:nvSpPr>
          <p:cNvPr id="55300" name="Date Placeholder 3"/>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219D5C24-DA3B-44A0-8060-DC6BE3F9C6F3}" type="datetime2">
              <a:rPr lang="en-US" sz="1400" smtClean="0"/>
              <a:pPr/>
              <a:t>Thursday, September 4, 2025</a:t>
            </a:fld>
            <a:endParaRPr lang="en-US" sz="1400"/>
          </a:p>
        </p:txBody>
      </p:sp>
      <p:sp>
        <p:nvSpPr>
          <p:cNvPr id="5530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98E1DB5D-F386-4124-89B0-C7E88AD767B3}" type="slidenum">
              <a:rPr lang="en-US" altLang="en-US" sz="1400" smtClean="0"/>
              <a:pPr/>
              <a:t>14</a:t>
            </a:fld>
            <a:endParaRPr lang="en-US" altLang="en-US" sz="1400"/>
          </a:p>
        </p:txBody>
      </p:sp>
    </p:spTree>
    <p:extLst>
      <p:ext uri="{BB962C8B-B14F-4D97-AF65-F5344CB8AC3E}">
        <p14:creationId xmlns:p14="http://schemas.microsoft.com/office/powerpoint/2010/main" val="22575420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normAutofit fontScale="90000"/>
          </a:bodyPr>
          <a:lstStyle/>
          <a:p>
            <a:r>
              <a:rPr lang="en-US" sz="4200"/>
              <a:t>Conversational Platforms Cont…</a:t>
            </a:r>
          </a:p>
        </p:txBody>
      </p:sp>
      <p:sp>
        <p:nvSpPr>
          <p:cNvPr id="56323" name="Content Placeholder 2"/>
          <p:cNvSpPr>
            <a:spLocks noGrp="1"/>
          </p:cNvSpPr>
          <p:nvPr>
            <p:ph idx="1"/>
          </p:nvPr>
        </p:nvSpPr>
        <p:spPr/>
        <p:txBody>
          <a:bodyPr/>
          <a:lstStyle/>
          <a:p>
            <a:pPr algn="just"/>
            <a:r>
              <a:rPr lang="en-US" dirty="0"/>
              <a:t>These platforms will continue to evolve to even more complex actions, such as collecting oral testimony from crime witnesses and acting on that information by creating a sketch of the suspect’s face based on the testimony.</a:t>
            </a:r>
          </a:p>
        </p:txBody>
      </p:sp>
      <p:sp>
        <p:nvSpPr>
          <p:cNvPr id="56324" name="Date Placeholder 3"/>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E7ADF1B0-5149-47FC-9F9B-EA03BF849CA7}" type="datetime2">
              <a:rPr lang="en-US" sz="1400" smtClean="0"/>
              <a:pPr/>
              <a:t>Thursday, September 4, 2025</a:t>
            </a:fld>
            <a:endParaRPr lang="en-US" sz="1400"/>
          </a:p>
        </p:txBody>
      </p:sp>
      <p:sp>
        <p:nvSpPr>
          <p:cNvPr id="5632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03EC5D04-CA88-4DBE-9884-338EDAE1B98A}" type="slidenum">
              <a:rPr lang="en-US" altLang="en-US" sz="1400" smtClean="0"/>
              <a:pPr/>
              <a:t>15</a:t>
            </a:fld>
            <a:endParaRPr lang="en-US" altLang="en-US" sz="1400"/>
          </a:p>
        </p:txBody>
      </p:sp>
    </p:spTree>
    <p:extLst>
      <p:ext uri="{BB962C8B-B14F-4D97-AF65-F5344CB8AC3E}">
        <p14:creationId xmlns:p14="http://schemas.microsoft.com/office/powerpoint/2010/main" val="3509271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r>
              <a:rPr lang="en-US"/>
              <a:t>Immersive Experience</a:t>
            </a:r>
          </a:p>
        </p:txBody>
      </p:sp>
      <p:sp>
        <p:nvSpPr>
          <p:cNvPr id="57347" name="Content Placeholder 2"/>
          <p:cNvSpPr>
            <a:spLocks noGrp="1"/>
          </p:cNvSpPr>
          <p:nvPr>
            <p:ph idx="1"/>
          </p:nvPr>
        </p:nvSpPr>
        <p:spPr/>
        <p:txBody>
          <a:bodyPr/>
          <a:lstStyle/>
          <a:p>
            <a:r>
              <a:rPr lang="en-US" dirty="0"/>
              <a:t>Augmented reality (AR), virtual reality (VR) and mixed reality are changing the way that people perceive and interact with the digital world. Combined with conversational platforms, a fundamental shift in the user experience to an invisible and immersive experience will emerge.</a:t>
            </a:r>
          </a:p>
          <a:p>
            <a:r>
              <a:rPr lang="en-US" b="1" dirty="0"/>
              <a:t>Being present in a non physical world or creating an illusion that you are in a place yet you are not</a:t>
            </a:r>
          </a:p>
        </p:txBody>
      </p:sp>
      <p:sp>
        <p:nvSpPr>
          <p:cNvPr id="57348" name="Date Placeholder 3"/>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5E64E6FE-10D2-46F6-B3BD-EC0A415B764F}" type="datetime2">
              <a:rPr lang="en-US" sz="1400" smtClean="0"/>
              <a:pPr/>
              <a:t>Thursday, September 4, 2025</a:t>
            </a:fld>
            <a:endParaRPr lang="en-US" sz="1400"/>
          </a:p>
        </p:txBody>
      </p:sp>
      <p:sp>
        <p:nvSpPr>
          <p:cNvPr id="5734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6846A087-8848-4D04-BBDA-289AED20F45B}" type="slidenum">
              <a:rPr lang="en-US" altLang="en-US" sz="1400" smtClean="0"/>
              <a:pPr/>
              <a:t>16</a:t>
            </a:fld>
            <a:endParaRPr lang="en-US" altLang="en-US" sz="1400"/>
          </a:p>
        </p:txBody>
      </p:sp>
    </p:spTree>
    <p:extLst>
      <p:ext uri="{BB962C8B-B14F-4D97-AF65-F5344CB8AC3E}">
        <p14:creationId xmlns:p14="http://schemas.microsoft.com/office/powerpoint/2010/main" val="21570767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r>
              <a:rPr lang="en-US"/>
              <a:t>Immersive Experience con’t…</a:t>
            </a:r>
          </a:p>
        </p:txBody>
      </p:sp>
      <p:sp>
        <p:nvSpPr>
          <p:cNvPr id="58371" name="Content Placeholder 2"/>
          <p:cNvSpPr>
            <a:spLocks noGrp="1"/>
          </p:cNvSpPr>
          <p:nvPr>
            <p:ph idx="1"/>
          </p:nvPr>
        </p:nvSpPr>
        <p:spPr/>
        <p:txBody>
          <a:bodyPr/>
          <a:lstStyle/>
          <a:p>
            <a:pPr algn="just"/>
            <a:r>
              <a:rPr lang="en-US" dirty="0"/>
              <a:t>mixed reality is emerging as the immersive experience of choice, where the user interacts with digital and real-world objects while maintaining a presence in the physical world.</a:t>
            </a:r>
          </a:p>
          <a:p>
            <a:pPr algn="just"/>
            <a:endParaRPr lang="en-US" dirty="0"/>
          </a:p>
          <a:p>
            <a:pPr algn="just"/>
            <a:r>
              <a:rPr lang="en-US" dirty="0"/>
              <a:t>Mixed reality exists along a spectrum and includes head-mounted displays (HMD) for AR or VR, as well as smartphone- and tablet-based AR.</a:t>
            </a:r>
          </a:p>
        </p:txBody>
      </p:sp>
      <p:sp>
        <p:nvSpPr>
          <p:cNvPr id="58372" name="Date Placeholder 3"/>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68457220-920B-44C3-8E52-F93A96CA986D}" type="datetime2">
              <a:rPr lang="en-US" sz="1400" smtClean="0"/>
              <a:pPr/>
              <a:t>Thursday, September 4, 2025</a:t>
            </a:fld>
            <a:endParaRPr lang="en-US" sz="1400"/>
          </a:p>
        </p:txBody>
      </p:sp>
      <p:sp>
        <p:nvSpPr>
          <p:cNvPr id="5837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15A1A87B-65B9-4D22-8ED2-FF1E24D8064A}" type="slidenum">
              <a:rPr lang="en-US" altLang="en-US" sz="1400" smtClean="0"/>
              <a:pPr/>
              <a:t>17</a:t>
            </a:fld>
            <a:endParaRPr lang="en-US" altLang="en-US" sz="1400"/>
          </a:p>
        </p:txBody>
      </p:sp>
    </p:spTree>
    <p:extLst>
      <p:ext uri="{BB962C8B-B14F-4D97-AF65-F5344CB8AC3E}">
        <p14:creationId xmlns:p14="http://schemas.microsoft.com/office/powerpoint/2010/main" val="17896792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pPr marL="514350" indent="-514350">
              <a:buFont typeface="+mj-lt"/>
              <a:buAutoNum type="arabicPeriod"/>
              <a:defRPr/>
            </a:pPr>
            <a:r>
              <a:rPr lang="en-US" sz="8000" dirty="0">
                <a:effectLst>
                  <a:outerShdw blurRad="38100" dist="38100" dir="2700000" algn="tl">
                    <a:srgbClr val="000000">
                      <a:alpha val="43137"/>
                    </a:srgbClr>
                  </a:outerShdw>
                </a:effectLst>
              </a:rPr>
              <a:t>Intelligent</a:t>
            </a:r>
          </a:p>
          <a:p>
            <a:pPr marL="514350" indent="-514350">
              <a:buFont typeface="+mj-lt"/>
              <a:buAutoNum type="arabicPeriod"/>
              <a:defRPr/>
            </a:pPr>
            <a:r>
              <a:rPr lang="en-US" sz="8000" dirty="0">
                <a:effectLst>
                  <a:outerShdw blurRad="38100" dist="38100" dir="2700000" algn="tl">
                    <a:srgbClr val="000000">
                      <a:alpha val="43137"/>
                    </a:srgbClr>
                  </a:outerShdw>
                </a:effectLst>
              </a:rPr>
              <a:t>Digital</a:t>
            </a:r>
          </a:p>
          <a:p>
            <a:pPr marL="514350" indent="-514350">
              <a:buFont typeface="+mj-lt"/>
              <a:buAutoNum type="arabicPeriod"/>
              <a:defRPr/>
            </a:pPr>
            <a:r>
              <a:rPr lang="en-US" sz="8000" b="1" dirty="0">
                <a:effectLst>
                  <a:outerShdw blurRad="38100" dist="38100" dir="2700000" algn="tl">
                    <a:srgbClr val="000000">
                      <a:alpha val="43137"/>
                    </a:srgbClr>
                  </a:outerShdw>
                </a:effectLst>
              </a:rPr>
              <a:t>Mesh</a:t>
            </a:r>
          </a:p>
        </p:txBody>
      </p:sp>
      <p:sp>
        <p:nvSpPr>
          <p:cNvPr id="59396" name="Date Placeholder 3"/>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B79D7D83-1E0A-41BF-B7BD-44706D372FFD}" type="datetime2">
              <a:rPr lang="en-US" sz="1400" smtClean="0"/>
              <a:pPr/>
              <a:t>Thursday, September 4, 2025</a:t>
            </a:fld>
            <a:endParaRPr lang="en-US" sz="1400"/>
          </a:p>
        </p:txBody>
      </p:sp>
      <p:sp>
        <p:nvSpPr>
          <p:cNvPr id="5939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C178014A-D15D-4375-BC5C-36A7842B3B39}" type="slidenum">
              <a:rPr lang="en-US" altLang="en-US" sz="1400" smtClean="0"/>
              <a:pPr/>
              <a:t>18</a:t>
            </a:fld>
            <a:endParaRPr lang="en-US" altLang="en-US" sz="1400"/>
          </a:p>
        </p:txBody>
      </p:sp>
    </p:spTree>
    <p:extLst>
      <p:ext uri="{BB962C8B-B14F-4D97-AF65-F5344CB8AC3E}">
        <p14:creationId xmlns:p14="http://schemas.microsoft.com/office/powerpoint/2010/main" val="25515716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r>
              <a:rPr lang="en-US"/>
              <a:t>Blockchain</a:t>
            </a:r>
          </a:p>
        </p:txBody>
      </p:sp>
      <p:sp>
        <p:nvSpPr>
          <p:cNvPr id="60419" name="Content Placeholder 2"/>
          <p:cNvSpPr>
            <a:spLocks noGrp="1"/>
          </p:cNvSpPr>
          <p:nvPr>
            <p:ph idx="1"/>
          </p:nvPr>
        </p:nvSpPr>
        <p:spPr/>
        <p:txBody>
          <a:bodyPr>
            <a:normAutofit fontScale="70000" lnSpcReduction="20000"/>
          </a:bodyPr>
          <a:lstStyle/>
          <a:p>
            <a:pPr algn="just"/>
            <a:r>
              <a:rPr lang="en-US" sz="2800" dirty="0" err="1"/>
              <a:t>Blockchain</a:t>
            </a:r>
            <a:r>
              <a:rPr lang="en-US" sz="2800" dirty="0"/>
              <a:t> is a shared, distributed, decentralized and tokenized ledger that removes business friction by being independent of individual applications or participants. It allows untrusted parties to exchange commercial transactions. </a:t>
            </a:r>
          </a:p>
          <a:p>
            <a:pPr algn="just"/>
            <a:r>
              <a:rPr lang="en-US" sz="2800" b="1" dirty="0"/>
              <a:t>Transactions are duplicated and distributed to all users on the network….records are chained in blocks and hard to change/alter</a:t>
            </a:r>
          </a:p>
          <a:p>
            <a:pPr algn="just"/>
            <a:r>
              <a:rPr lang="en-US" sz="2800" dirty="0" err="1"/>
              <a:t>blockchain</a:t>
            </a:r>
            <a:r>
              <a:rPr lang="en-US" sz="2800" dirty="0"/>
              <a:t> has many potential applications in government, healthcare, content distribution, supply chain and more. </a:t>
            </a:r>
          </a:p>
        </p:txBody>
      </p:sp>
      <p:sp>
        <p:nvSpPr>
          <p:cNvPr id="60420" name="Date Placeholder 3"/>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CE9CC89C-28D1-4B2E-99F5-5726934B8817}" type="datetime2">
              <a:rPr lang="en-US" sz="1400" smtClean="0"/>
              <a:pPr/>
              <a:t>Thursday, September 4, 2025</a:t>
            </a:fld>
            <a:endParaRPr lang="en-US" sz="1400"/>
          </a:p>
        </p:txBody>
      </p:sp>
      <p:sp>
        <p:nvSpPr>
          <p:cNvPr id="6042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6BFBE175-1B84-45C5-BD72-7435450690E5}" type="slidenum">
              <a:rPr lang="en-US" altLang="en-US" sz="1400" smtClean="0"/>
              <a:pPr/>
              <a:t>19</a:t>
            </a:fld>
            <a:endParaRPr lang="en-US" altLang="en-US" sz="1400"/>
          </a:p>
        </p:txBody>
      </p:sp>
    </p:spTree>
    <p:extLst>
      <p:ext uri="{BB962C8B-B14F-4D97-AF65-F5344CB8AC3E}">
        <p14:creationId xmlns:p14="http://schemas.microsoft.com/office/powerpoint/2010/main" val="37963139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Outline</a:t>
            </a:r>
          </a:p>
        </p:txBody>
      </p:sp>
      <p:sp>
        <p:nvSpPr>
          <p:cNvPr id="2" name="Content Placeholder 1"/>
          <p:cNvSpPr>
            <a:spLocks noGrp="1"/>
          </p:cNvSpPr>
          <p:nvPr>
            <p:ph idx="1"/>
          </p:nvPr>
        </p:nvSpPr>
        <p:spPr/>
        <p:txBody>
          <a:bodyPr/>
          <a:lstStyle/>
          <a:p>
            <a:pPr marL="624078" indent="-514350">
              <a:buFont typeface="+mj-lt"/>
              <a:buAutoNum type="arabicPeriod"/>
            </a:pPr>
            <a:r>
              <a:rPr lang="en-US" dirty="0"/>
              <a:t>Introduction to ICT and Key Concepts</a:t>
            </a:r>
          </a:p>
          <a:p>
            <a:pPr marL="624078" indent="-514350">
              <a:buFont typeface="+mj-lt"/>
              <a:buAutoNum type="arabicPeriod"/>
            </a:pPr>
            <a:r>
              <a:rPr lang="en-US" b="1" dirty="0">
                <a:effectLst>
                  <a:outerShdw blurRad="38100" dist="38100" dir="2700000" algn="tl">
                    <a:srgbClr val="000000">
                      <a:alpha val="43137"/>
                    </a:srgbClr>
                  </a:outerShdw>
                </a:effectLst>
              </a:rPr>
              <a:t>ICT business Trends</a:t>
            </a:r>
          </a:p>
          <a:p>
            <a:pPr marL="624078" indent="-514350">
              <a:buFont typeface="+mj-lt"/>
              <a:buAutoNum type="arabicPeriod"/>
            </a:pPr>
            <a:r>
              <a:rPr lang="en-US" dirty="0"/>
              <a:t>ICT Hardware Components</a:t>
            </a:r>
          </a:p>
          <a:p>
            <a:pPr marL="624078" indent="-514350">
              <a:buFont typeface="+mj-lt"/>
              <a:buAutoNum type="arabicPeriod"/>
            </a:pPr>
            <a:r>
              <a:rPr lang="en-US" dirty="0"/>
              <a:t>ICT Software Components</a:t>
            </a:r>
          </a:p>
          <a:p>
            <a:pPr marL="624078" indent="-514350">
              <a:buFont typeface="+mj-lt"/>
              <a:buAutoNum type="arabicPeriod"/>
            </a:pPr>
            <a:r>
              <a:rPr lang="en-US" dirty="0"/>
              <a:t>Systems theory</a:t>
            </a:r>
          </a:p>
          <a:p>
            <a:pPr marL="624078" indent="-514350">
              <a:buFont typeface="+mj-lt"/>
              <a:buAutoNum type="arabicPeriod"/>
            </a:pPr>
            <a:r>
              <a:rPr lang="en-US" dirty="0"/>
              <a:t>The Internet</a:t>
            </a:r>
          </a:p>
          <a:p>
            <a:pPr marL="624078" indent="-514350">
              <a:buFont typeface="+mj-lt"/>
              <a:buAutoNum type="arabicPeriod"/>
            </a:pPr>
            <a:endParaRPr lang="en-US" dirty="0"/>
          </a:p>
        </p:txBody>
      </p:sp>
    </p:spTree>
    <p:extLst>
      <p:ext uri="{BB962C8B-B14F-4D97-AF65-F5344CB8AC3E}">
        <p14:creationId xmlns:p14="http://schemas.microsoft.com/office/powerpoint/2010/main" val="14844532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r>
              <a:rPr lang="en-US"/>
              <a:t>Event-Driven</a:t>
            </a:r>
          </a:p>
        </p:txBody>
      </p:sp>
      <p:sp>
        <p:nvSpPr>
          <p:cNvPr id="61443" name="Content Placeholder 2"/>
          <p:cNvSpPr>
            <a:spLocks noGrp="1"/>
          </p:cNvSpPr>
          <p:nvPr>
            <p:ph idx="1"/>
          </p:nvPr>
        </p:nvSpPr>
        <p:spPr/>
        <p:txBody>
          <a:bodyPr/>
          <a:lstStyle/>
          <a:p>
            <a:pPr algn="just"/>
            <a:r>
              <a:rPr lang="en-US" dirty="0"/>
              <a:t>Digital businesses rely on the ability to sense and be ready to exploit new digital business moments. Business events reflect the discovery of notable states or state changes, such as completion of a purchase order. </a:t>
            </a:r>
          </a:p>
        </p:txBody>
      </p:sp>
      <p:sp>
        <p:nvSpPr>
          <p:cNvPr id="61444" name="Date Placeholder 3"/>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13408CF0-F538-41A7-B6D4-CF977D7391DD}" type="datetime2">
              <a:rPr lang="en-US" sz="1400" smtClean="0"/>
              <a:pPr/>
              <a:t>Thursday, September 4, 2025</a:t>
            </a:fld>
            <a:endParaRPr lang="en-US" sz="1400"/>
          </a:p>
        </p:txBody>
      </p:sp>
      <p:sp>
        <p:nvSpPr>
          <p:cNvPr id="6144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36692BFD-0C81-4475-8C4D-BC5E70A28461}" type="slidenum">
              <a:rPr lang="en-US" altLang="en-US" sz="1400" smtClean="0"/>
              <a:pPr/>
              <a:t>20</a:t>
            </a:fld>
            <a:endParaRPr lang="en-US" altLang="en-US" sz="1400"/>
          </a:p>
        </p:txBody>
      </p:sp>
    </p:spTree>
    <p:extLst>
      <p:ext uri="{BB962C8B-B14F-4D97-AF65-F5344CB8AC3E}">
        <p14:creationId xmlns:p14="http://schemas.microsoft.com/office/powerpoint/2010/main" val="327173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normAutofit fontScale="90000"/>
          </a:bodyPr>
          <a:lstStyle/>
          <a:p>
            <a:r>
              <a:rPr lang="en-US" sz="3800"/>
              <a:t>Continuous Adaptive Risk and Trust</a:t>
            </a:r>
          </a:p>
        </p:txBody>
      </p:sp>
      <p:sp>
        <p:nvSpPr>
          <p:cNvPr id="62467" name="Content Placeholder 2"/>
          <p:cNvSpPr>
            <a:spLocks noGrp="1"/>
          </p:cNvSpPr>
          <p:nvPr>
            <p:ph idx="1"/>
          </p:nvPr>
        </p:nvSpPr>
        <p:spPr>
          <a:xfrm>
            <a:off x="1443491" y="2015733"/>
            <a:ext cx="6571343" cy="4232667"/>
          </a:xfrm>
        </p:spPr>
        <p:txBody>
          <a:bodyPr>
            <a:normAutofit fontScale="77500" lnSpcReduction="20000"/>
          </a:bodyPr>
          <a:lstStyle/>
          <a:p>
            <a:pPr algn="just"/>
            <a:r>
              <a:rPr lang="en-US" sz="3000" dirty="0"/>
              <a:t>Digital business creates a complex, evolving security environment. The use of increasingly sophisticated tools increases the threat potential. </a:t>
            </a:r>
          </a:p>
          <a:p>
            <a:pPr algn="just"/>
            <a:r>
              <a:rPr lang="en-US" sz="3000" b="1" dirty="0"/>
              <a:t>Enabling businesses to change security tactics based on the risks encountered</a:t>
            </a:r>
          </a:p>
          <a:p>
            <a:pPr algn="just"/>
            <a:r>
              <a:rPr lang="en-US" sz="3000" dirty="0"/>
              <a:t>Continuous adaptive risk and trust assessment (CARTA) allows for real-time, risk and trust-based decision making with adaptive responses to security-enable digital business.</a:t>
            </a:r>
          </a:p>
        </p:txBody>
      </p:sp>
      <p:sp>
        <p:nvSpPr>
          <p:cNvPr id="62468" name="Date Placeholder 3"/>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C22D7C1B-D0C6-456A-B340-9AF43DC93CAB}" type="datetime2">
              <a:rPr lang="en-US" sz="1400" smtClean="0"/>
              <a:pPr/>
              <a:t>Thursday, September 4, 2025</a:t>
            </a:fld>
            <a:endParaRPr lang="en-US" sz="1400"/>
          </a:p>
        </p:txBody>
      </p:sp>
      <p:sp>
        <p:nvSpPr>
          <p:cNvPr id="6246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7157A332-980B-4EBD-841F-583B6531A69E}" type="slidenum">
              <a:rPr lang="en-US" altLang="en-US" sz="1400" smtClean="0"/>
              <a:pPr/>
              <a:t>21</a:t>
            </a:fld>
            <a:endParaRPr lang="en-US" altLang="en-US" sz="1400"/>
          </a:p>
        </p:txBody>
      </p:sp>
    </p:spTree>
    <p:extLst>
      <p:ext uri="{BB962C8B-B14F-4D97-AF65-F5344CB8AC3E}">
        <p14:creationId xmlns:p14="http://schemas.microsoft.com/office/powerpoint/2010/main" val="8548664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Cloud Computing</a:t>
            </a:r>
          </a:p>
        </p:txBody>
      </p:sp>
      <p:sp>
        <p:nvSpPr>
          <p:cNvPr id="65538" name="Content Placeholder 2"/>
          <p:cNvSpPr>
            <a:spLocks noGrp="1"/>
          </p:cNvSpPr>
          <p:nvPr>
            <p:ph idx="1"/>
          </p:nvPr>
        </p:nvSpPr>
        <p:spPr>
          <a:xfrm>
            <a:off x="457200" y="1219200"/>
            <a:ext cx="8229600" cy="4525963"/>
          </a:xfrm>
        </p:spPr>
        <p:txBody>
          <a:bodyPr/>
          <a:lstStyle/>
          <a:p>
            <a:pPr algn="just"/>
            <a:r>
              <a:rPr lang="en-US" b="1" dirty="0"/>
              <a:t>Cloud computing</a:t>
            </a:r>
            <a:r>
              <a:rPr lang="en-US" dirty="0"/>
              <a:t> is internet-based computing in which large groups of remote servers are networked to allow the centralized data storage, and online access to computer services or resources.</a:t>
            </a:r>
            <a:endParaRPr lang="en-US" b="1" dirty="0"/>
          </a:p>
          <a:p>
            <a:pPr algn="just"/>
            <a:r>
              <a:rPr lang="en-US" b="1" dirty="0"/>
              <a:t>Using a network of servers hosted on the internet to store, manage &amp; process data rather than on a PC or local server.</a:t>
            </a:r>
          </a:p>
        </p:txBody>
      </p:sp>
      <p:pic>
        <p:nvPicPr>
          <p:cNvPr id="13315" name="Picture 3" descr="Image result for cloud computi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8800" y="3352800"/>
            <a:ext cx="5895427" cy="3581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92409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457200" y="152400"/>
            <a:ext cx="8229600" cy="1143000"/>
          </a:xfrm>
        </p:spPr>
        <p:txBody>
          <a:bodyPr/>
          <a:lstStyle/>
          <a:p>
            <a:r>
              <a:rPr lang="en-US" dirty="0"/>
              <a:t>Cloud Computing</a:t>
            </a:r>
          </a:p>
        </p:txBody>
      </p:sp>
      <p:pic>
        <p:nvPicPr>
          <p:cNvPr id="15362" name="Picture 2" descr="Image result for cloud comput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048000"/>
            <a:ext cx="6781800" cy="3681252"/>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Image result for cloud comput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304800"/>
            <a:ext cx="3084734"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3589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1602" y="0"/>
            <a:ext cx="7056998"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844" name="Picture 4" descr="Image result for top cloud comput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124200"/>
            <a:ext cx="9063498" cy="3733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34103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http://u.osu.edu/cloudcomputing/files/2014/10/cloud_computing_pros_cons_big-18x4rhx.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76200"/>
            <a:ext cx="6943725" cy="6115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14060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3200" dirty="0"/>
              <a:t>Software as a Service Applications (</a:t>
            </a:r>
            <a:r>
              <a:rPr lang="en-US" sz="3200" dirty="0" err="1"/>
              <a:t>Saas</a:t>
            </a:r>
            <a:r>
              <a:rPr lang="en-US" sz="3200" dirty="0"/>
              <a:t>)</a:t>
            </a:r>
          </a:p>
        </p:txBody>
      </p:sp>
      <p:sp>
        <p:nvSpPr>
          <p:cNvPr id="2" name="Content Placeholder 1"/>
          <p:cNvSpPr>
            <a:spLocks noGrp="1"/>
          </p:cNvSpPr>
          <p:nvPr>
            <p:ph idx="1"/>
          </p:nvPr>
        </p:nvSpPr>
        <p:spPr>
          <a:xfrm>
            <a:off x="457200" y="1447800"/>
            <a:ext cx="8229600" cy="4525963"/>
          </a:xfrm>
        </p:spPr>
        <p:txBody>
          <a:bodyPr>
            <a:normAutofit fontScale="77500" lnSpcReduction="20000"/>
          </a:bodyPr>
          <a:lstStyle/>
          <a:p>
            <a:pPr algn="just"/>
            <a:r>
              <a:rPr lang="en-US" dirty="0"/>
              <a:t>Email</a:t>
            </a:r>
          </a:p>
          <a:p>
            <a:pPr algn="just"/>
            <a:r>
              <a:rPr lang="en-US" dirty="0"/>
              <a:t>Amazon EC2 — Virtual IT.</a:t>
            </a:r>
          </a:p>
          <a:p>
            <a:pPr algn="just"/>
            <a:r>
              <a:rPr lang="en-US" dirty="0"/>
              <a:t>Google </a:t>
            </a:r>
            <a:r>
              <a:rPr lang="en-US" b="1" dirty="0"/>
              <a:t>App Engine</a:t>
            </a:r>
            <a:r>
              <a:rPr lang="en-US" dirty="0"/>
              <a:t> — Application hosting.</a:t>
            </a:r>
          </a:p>
          <a:p>
            <a:pPr algn="just"/>
            <a:r>
              <a:rPr lang="en-US" b="1" dirty="0"/>
              <a:t>Google Apps</a:t>
            </a:r>
            <a:r>
              <a:rPr lang="en-US" dirty="0"/>
              <a:t> and </a:t>
            </a:r>
            <a:r>
              <a:rPr lang="en-US" b="1" dirty="0"/>
              <a:t>Microsoft Office Online</a:t>
            </a:r>
            <a:r>
              <a:rPr lang="en-US" dirty="0"/>
              <a:t> — </a:t>
            </a:r>
            <a:r>
              <a:rPr lang="en-US" b="1" dirty="0" err="1"/>
              <a:t>SaaS</a:t>
            </a:r>
            <a:r>
              <a:rPr lang="en-US" dirty="0"/>
              <a:t>.</a:t>
            </a:r>
          </a:p>
          <a:p>
            <a:pPr algn="just"/>
            <a:r>
              <a:rPr lang="en-US" dirty="0"/>
              <a:t>Apple </a:t>
            </a:r>
            <a:r>
              <a:rPr lang="en-US" b="1" dirty="0" err="1"/>
              <a:t>iCloud</a:t>
            </a:r>
            <a:r>
              <a:rPr lang="en-US" dirty="0"/>
              <a:t> — Network storage.</a:t>
            </a:r>
          </a:p>
          <a:p>
            <a:pPr algn="just"/>
            <a:r>
              <a:rPr lang="en-US" b="1" dirty="0" err="1"/>
              <a:t>DigitalOcean</a:t>
            </a:r>
            <a:r>
              <a:rPr lang="en-US" dirty="0"/>
              <a:t> — Servers (</a:t>
            </a:r>
            <a:r>
              <a:rPr lang="en-US" b="1" dirty="0" err="1"/>
              <a:t>Iaas</a:t>
            </a:r>
            <a:r>
              <a:rPr lang="en-US" dirty="0"/>
              <a:t>/</a:t>
            </a:r>
            <a:r>
              <a:rPr lang="en-US" dirty="0" err="1"/>
              <a:t>PaaS</a:t>
            </a:r>
            <a:r>
              <a:rPr lang="en-US" dirty="0"/>
              <a:t>)</a:t>
            </a:r>
          </a:p>
          <a:p>
            <a:pPr algn="just"/>
            <a:r>
              <a:rPr lang="en-US" dirty="0" err="1"/>
              <a:t>Dropbox</a:t>
            </a:r>
            <a:r>
              <a:rPr lang="en-US" dirty="0"/>
              <a:t>, </a:t>
            </a:r>
          </a:p>
          <a:p>
            <a:pPr algn="just"/>
            <a:r>
              <a:rPr lang="en-US" dirty="0" err="1"/>
              <a:t>Salesforce</a:t>
            </a:r>
            <a:r>
              <a:rPr lang="en-US" dirty="0"/>
              <a:t>, </a:t>
            </a:r>
          </a:p>
          <a:p>
            <a:pPr algn="just"/>
            <a:r>
              <a:rPr lang="en-US" dirty="0"/>
              <a:t>Cisco WebEx, </a:t>
            </a:r>
          </a:p>
          <a:p>
            <a:pPr algn="just"/>
            <a:r>
              <a:rPr lang="en-US" dirty="0"/>
              <a:t>Concur, </a:t>
            </a:r>
          </a:p>
          <a:p>
            <a:pPr algn="just"/>
            <a:r>
              <a:rPr lang="en-US" dirty="0" err="1"/>
              <a:t>GoToMeeting</a:t>
            </a:r>
            <a:endParaRPr lang="en-US" dirty="0"/>
          </a:p>
          <a:p>
            <a:pPr algn="just"/>
            <a:r>
              <a:rPr lang="en-US" b="1" dirty="0"/>
              <a:t>Netflix</a:t>
            </a:r>
          </a:p>
          <a:p>
            <a:pPr algn="just"/>
            <a:endParaRPr lang="en-US" dirty="0"/>
          </a:p>
        </p:txBody>
      </p:sp>
    </p:spTree>
    <p:extLst>
      <p:ext uri="{BB962C8B-B14F-4D97-AF65-F5344CB8AC3E}">
        <p14:creationId xmlns:p14="http://schemas.microsoft.com/office/powerpoint/2010/main" val="40430490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Platform as a Service (</a:t>
            </a:r>
            <a:r>
              <a:rPr lang="en-US" dirty="0" err="1"/>
              <a:t>Paas</a:t>
            </a:r>
            <a:r>
              <a:rPr lang="en-US" dirty="0"/>
              <a:t>)</a:t>
            </a:r>
          </a:p>
        </p:txBody>
      </p:sp>
      <p:sp>
        <p:nvSpPr>
          <p:cNvPr id="2" name="Content Placeholder 1"/>
          <p:cNvSpPr>
            <a:spLocks noGrp="1"/>
          </p:cNvSpPr>
          <p:nvPr>
            <p:ph idx="1"/>
          </p:nvPr>
        </p:nvSpPr>
        <p:spPr>
          <a:xfrm>
            <a:off x="1443491" y="2015733"/>
            <a:ext cx="6571343" cy="3775467"/>
          </a:xfrm>
        </p:spPr>
        <p:txBody>
          <a:bodyPr>
            <a:normAutofit/>
          </a:bodyPr>
          <a:lstStyle/>
          <a:p>
            <a:r>
              <a:rPr lang="en-US" dirty="0"/>
              <a:t>AWS Elastic Beanstalk,</a:t>
            </a:r>
          </a:p>
          <a:p>
            <a:r>
              <a:rPr lang="en-US" dirty="0"/>
              <a:t> Windows Azure, </a:t>
            </a:r>
          </a:p>
          <a:p>
            <a:r>
              <a:rPr lang="en-US" dirty="0" err="1"/>
              <a:t>Heroku</a:t>
            </a:r>
            <a:r>
              <a:rPr lang="en-US" dirty="0"/>
              <a:t>, </a:t>
            </a:r>
          </a:p>
          <a:p>
            <a:r>
              <a:rPr lang="en-US" dirty="0"/>
              <a:t>Force.com, </a:t>
            </a:r>
          </a:p>
          <a:p>
            <a:r>
              <a:rPr lang="en-US" dirty="0"/>
              <a:t>Google App Engine, </a:t>
            </a:r>
          </a:p>
          <a:p>
            <a:r>
              <a:rPr lang="en-US" dirty="0"/>
              <a:t>Apache </a:t>
            </a:r>
            <a:r>
              <a:rPr lang="en-US" dirty="0" err="1"/>
              <a:t>Stratos</a:t>
            </a:r>
            <a:r>
              <a:rPr lang="en-US" dirty="0"/>
              <a:t>, </a:t>
            </a:r>
          </a:p>
          <a:p>
            <a:r>
              <a:rPr lang="en-US" dirty="0"/>
              <a:t>OpenShift</a:t>
            </a:r>
          </a:p>
        </p:txBody>
      </p:sp>
    </p:spTree>
    <p:extLst>
      <p:ext uri="{BB962C8B-B14F-4D97-AF65-F5344CB8AC3E}">
        <p14:creationId xmlns:p14="http://schemas.microsoft.com/office/powerpoint/2010/main" val="29596536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Factors to consider when choosing cloud computing</a:t>
            </a:r>
          </a:p>
        </p:txBody>
      </p:sp>
      <p:sp>
        <p:nvSpPr>
          <p:cNvPr id="2" name="Content Placeholder 1"/>
          <p:cNvSpPr>
            <a:spLocks noGrp="1"/>
          </p:cNvSpPr>
          <p:nvPr>
            <p:ph idx="1"/>
          </p:nvPr>
        </p:nvSpPr>
        <p:spPr>
          <a:xfrm>
            <a:off x="1443491" y="2015733"/>
            <a:ext cx="6571343" cy="3927867"/>
          </a:xfrm>
        </p:spPr>
        <p:txBody>
          <a:bodyPr>
            <a:normAutofit fontScale="85000" lnSpcReduction="20000"/>
          </a:bodyPr>
          <a:lstStyle/>
          <a:p>
            <a:pPr marL="624078" indent="-514350" algn="just">
              <a:buFont typeface="+mj-lt"/>
              <a:buAutoNum type="arabicPeriod"/>
            </a:pPr>
            <a:r>
              <a:rPr lang="en-US" b="1" dirty="0"/>
              <a:t>Pricing of Cloud Options</a:t>
            </a:r>
          </a:p>
          <a:p>
            <a:pPr lvl="1" algn="just"/>
            <a:r>
              <a:rPr lang="en-US" dirty="0"/>
              <a:t>Shoot fit within the available budget</a:t>
            </a:r>
          </a:p>
          <a:p>
            <a:pPr marL="624078" indent="-514350" algn="just">
              <a:buFont typeface="+mj-lt"/>
              <a:buAutoNum type="arabicPeriod"/>
            </a:pPr>
            <a:r>
              <a:rPr lang="en-US" b="1" dirty="0"/>
              <a:t>Storage space options</a:t>
            </a:r>
          </a:p>
          <a:p>
            <a:pPr lvl="1" algn="just"/>
            <a:r>
              <a:rPr lang="en-US" dirty="0"/>
              <a:t>Should suite your storage requirements</a:t>
            </a:r>
          </a:p>
          <a:p>
            <a:pPr marL="624078" indent="-514350" algn="just">
              <a:buFont typeface="+mj-lt"/>
              <a:buAutoNum type="arabicPeriod"/>
            </a:pPr>
            <a:r>
              <a:rPr lang="en-US" b="1" dirty="0"/>
              <a:t>Scalability of the selected service</a:t>
            </a:r>
          </a:p>
          <a:p>
            <a:pPr lvl="1" algn="just"/>
            <a:r>
              <a:rPr lang="en-US" dirty="0"/>
              <a:t>Storage needs might change as your business grows and it would be ideal to initially choose a service that can support your business’s requirements as they change.</a:t>
            </a:r>
          </a:p>
          <a:p>
            <a:pPr marL="624078" indent="-514350" algn="just">
              <a:buFont typeface="+mj-lt"/>
              <a:buAutoNum type="arabicPeriod"/>
            </a:pPr>
            <a:r>
              <a:rPr lang="en-US" b="1" dirty="0"/>
              <a:t>Physical location of the servers and Data Center</a:t>
            </a:r>
          </a:p>
          <a:p>
            <a:pPr lvl="1" algn="just"/>
            <a:r>
              <a:rPr lang="en-US" dirty="0"/>
              <a:t>This factor plays a role in several legal issues facing businesses.</a:t>
            </a:r>
          </a:p>
          <a:p>
            <a:pPr marL="624078" indent="-514350" algn="just">
              <a:buFont typeface="+mj-lt"/>
              <a:buAutoNum type="arabicPeriod"/>
            </a:pPr>
            <a:r>
              <a:rPr lang="en-US" b="1" dirty="0"/>
              <a:t>Security of data stored in the cloud</a:t>
            </a:r>
          </a:p>
          <a:p>
            <a:pPr marL="624078" indent="-514350" algn="just">
              <a:buFont typeface="+mj-lt"/>
              <a:buAutoNum type="arabicPeriod"/>
            </a:pPr>
            <a:r>
              <a:rPr lang="en-US" b="1" dirty="0"/>
              <a:t>Frequency of backups</a:t>
            </a:r>
            <a:endParaRPr lang="en-US" dirty="0"/>
          </a:p>
          <a:p>
            <a:pPr lvl="1"/>
            <a:endParaRPr lang="en-US" b="1" dirty="0"/>
          </a:p>
          <a:p>
            <a:endParaRPr lang="en-US" dirty="0"/>
          </a:p>
        </p:txBody>
      </p:sp>
    </p:spTree>
    <p:extLst>
      <p:ext uri="{BB962C8B-B14F-4D97-AF65-F5344CB8AC3E}">
        <p14:creationId xmlns:p14="http://schemas.microsoft.com/office/powerpoint/2010/main" val="38468640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Mobile Computing</a:t>
            </a:r>
          </a:p>
        </p:txBody>
      </p:sp>
      <p:sp>
        <p:nvSpPr>
          <p:cNvPr id="73730" name="Content Placeholder 2"/>
          <p:cNvSpPr>
            <a:spLocks noGrp="1"/>
          </p:cNvSpPr>
          <p:nvPr>
            <p:ph idx="1"/>
          </p:nvPr>
        </p:nvSpPr>
        <p:spPr/>
        <p:txBody>
          <a:bodyPr/>
          <a:lstStyle/>
          <a:p>
            <a:pPr algn="just"/>
            <a:r>
              <a:rPr lang="en-US" b="1" dirty="0"/>
              <a:t>Mobile computing</a:t>
            </a:r>
            <a:r>
              <a:rPr lang="en-US" dirty="0"/>
              <a:t> is human–computer interaction by which a computer is expected to be transported during normal usage. Mobile computing involves mobile communication, mobile hardware, and mobile software.</a:t>
            </a:r>
          </a:p>
        </p:txBody>
      </p:sp>
    </p:spTree>
    <p:extLst>
      <p:ext uri="{BB962C8B-B14F-4D97-AF65-F5344CB8AC3E}">
        <p14:creationId xmlns:p14="http://schemas.microsoft.com/office/powerpoint/2010/main" val="28599521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76200"/>
            <a:ext cx="8229600" cy="1143000"/>
          </a:xfrm>
        </p:spPr>
        <p:txBody>
          <a:bodyPr>
            <a:normAutofit/>
          </a:bodyPr>
          <a:lstStyle/>
          <a:p>
            <a:r>
              <a:rPr lang="en-US" dirty="0">
                <a:effectLst>
                  <a:outerShdw blurRad="38100" dist="38100" dir="2700000" algn="tl">
                    <a:srgbClr val="000000">
                      <a:alpha val="43137"/>
                    </a:srgbClr>
                  </a:outerShdw>
                </a:effectLst>
              </a:rPr>
              <a:t>ICT business Trends</a:t>
            </a:r>
            <a:endParaRPr lang="en-US" dirty="0"/>
          </a:p>
        </p:txBody>
      </p:sp>
      <p:sp>
        <p:nvSpPr>
          <p:cNvPr id="2" name="Content Placeholder 1"/>
          <p:cNvSpPr>
            <a:spLocks noGrp="1"/>
          </p:cNvSpPr>
          <p:nvPr>
            <p:ph idx="1"/>
          </p:nvPr>
        </p:nvSpPr>
        <p:spPr>
          <a:xfrm>
            <a:off x="457200" y="990600"/>
            <a:ext cx="8382000" cy="5638800"/>
          </a:xfrm>
        </p:spPr>
        <p:txBody>
          <a:bodyPr numCol="2">
            <a:normAutofit/>
          </a:bodyPr>
          <a:lstStyle/>
          <a:p>
            <a:pPr marL="624078" lvl="0" indent="-514350">
              <a:buFont typeface="+mj-lt"/>
              <a:buAutoNum type="arabicPeriod"/>
            </a:pPr>
            <a:r>
              <a:rPr lang="en-GB" dirty="0">
                <a:solidFill>
                  <a:srgbClr val="00B050"/>
                </a:solidFill>
              </a:rPr>
              <a:t>Artificial Intelligence Foundations, </a:t>
            </a:r>
            <a:endParaRPr lang="en-US" dirty="0">
              <a:solidFill>
                <a:srgbClr val="00B050"/>
              </a:solidFill>
            </a:endParaRPr>
          </a:p>
          <a:p>
            <a:pPr marL="624078" lvl="0" indent="-514350">
              <a:buFont typeface="+mj-lt"/>
              <a:buAutoNum type="arabicPeriod"/>
            </a:pPr>
            <a:r>
              <a:rPr lang="en-GB" dirty="0">
                <a:solidFill>
                  <a:srgbClr val="00B050"/>
                </a:solidFill>
              </a:rPr>
              <a:t>Intelligent Apps and Analytics</a:t>
            </a:r>
          </a:p>
          <a:p>
            <a:pPr marL="624078" lvl="0" indent="-514350">
              <a:buFont typeface="+mj-lt"/>
              <a:buAutoNum type="arabicPeriod"/>
            </a:pPr>
            <a:r>
              <a:rPr lang="en-GB" dirty="0">
                <a:solidFill>
                  <a:srgbClr val="00B050"/>
                </a:solidFill>
              </a:rPr>
              <a:t>Intelligent Things</a:t>
            </a:r>
          </a:p>
          <a:p>
            <a:pPr marL="624078" lvl="0" indent="-514350">
              <a:buFont typeface="+mj-lt"/>
              <a:buAutoNum type="arabicPeriod"/>
            </a:pPr>
            <a:r>
              <a:rPr lang="en-GB" dirty="0">
                <a:solidFill>
                  <a:schemeClr val="accent2">
                    <a:lumMod val="75000"/>
                  </a:schemeClr>
                </a:solidFill>
              </a:rPr>
              <a:t>Digital Twins</a:t>
            </a:r>
          </a:p>
          <a:p>
            <a:pPr marL="624078" lvl="0" indent="-514350">
              <a:buFont typeface="+mj-lt"/>
              <a:buAutoNum type="arabicPeriod"/>
            </a:pPr>
            <a:r>
              <a:rPr lang="en-GB" dirty="0">
                <a:solidFill>
                  <a:schemeClr val="accent2">
                    <a:lumMod val="75000"/>
                  </a:schemeClr>
                </a:solidFill>
              </a:rPr>
              <a:t>Cloud to the Edge, </a:t>
            </a:r>
            <a:endParaRPr lang="en-US" dirty="0">
              <a:solidFill>
                <a:schemeClr val="accent2">
                  <a:lumMod val="75000"/>
                </a:schemeClr>
              </a:solidFill>
            </a:endParaRPr>
          </a:p>
          <a:p>
            <a:pPr marL="624078" lvl="0" indent="-514350">
              <a:buFont typeface="+mj-lt"/>
              <a:buAutoNum type="arabicPeriod"/>
            </a:pPr>
            <a:r>
              <a:rPr lang="en-US" dirty="0">
                <a:solidFill>
                  <a:schemeClr val="accent2">
                    <a:lumMod val="75000"/>
                  </a:schemeClr>
                </a:solidFill>
              </a:rPr>
              <a:t>Conversational Platforms</a:t>
            </a:r>
          </a:p>
          <a:p>
            <a:pPr marL="624078" lvl="0" indent="-514350">
              <a:buFont typeface="+mj-lt"/>
              <a:buAutoNum type="arabicPeriod"/>
            </a:pPr>
            <a:r>
              <a:rPr lang="en-US" dirty="0">
                <a:solidFill>
                  <a:schemeClr val="accent2">
                    <a:lumMod val="75000"/>
                  </a:schemeClr>
                </a:solidFill>
              </a:rPr>
              <a:t>Immersive Experience</a:t>
            </a:r>
            <a:endParaRPr lang="en-GB" dirty="0">
              <a:solidFill>
                <a:schemeClr val="accent2">
                  <a:lumMod val="75000"/>
                </a:schemeClr>
              </a:solidFill>
            </a:endParaRPr>
          </a:p>
          <a:p>
            <a:pPr marL="624078" lvl="0" indent="-514350">
              <a:buFont typeface="+mj-lt"/>
              <a:buAutoNum type="arabicPeriod"/>
            </a:pPr>
            <a:r>
              <a:rPr lang="en-GB" dirty="0">
                <a:solidFill>
                  <a:schemeClr val="accent1">
                    <a:lumMod val="75000"/>
                  </a:schemeClr>
                </a:solidFill>
              </a:rPr>
              <a:t>Block Chain,</a:t>
            </a:r>
            <a:endParaRPr lang="en-US" dirty="0">
              <a:solidFill>
                <a:schemeClr val="accent1">
                  <a:lumMod val="75000"/>
                </a:schemeClr>
              </a:solidFill>
            </a:endParaRPr>
          </a:p>
          <a:p>
            <a:pPr marL="624078" lvl="0" indent="-514350">
              <a:buFont typeface="+mj-lt"/>
              <a:buAutoNum type="arabicPeriod"/>
            </a:pPr>
            <a:r>
              <a:rPr lang="en-GB" dirty="0">
                <a:solidFill>
                  <a:schemeClr val="accent1">
                    <a:lumMod val="75000"/>
                  </a:schemeClr>
                </a:solidFill>
              </a:rPr>
              <a:t>Event Driven</a:t>
            </a:r>
          </a:p>
          <a:p>
            <a:pPr marL="624078" lvl="0" indent="-514350">
              <a:buFont typeface="+mj-lt"/>
              <a:buAutoNum type="arabicPeriod"/>
            </a:pPr>
            <a:r>
              <a:rPr lang="en-GB" dirty="0">
                <a:solidFill>
                  <a:schemeClr val="accent1">
                    <a:lumMod val="75000"/>
                  </a:schemeClr>
                </a:solidFill>
              </a:rPr>
              <a:t>Continuous adaptive risk and Trust</a:t>
            </a:r>
            <a:endParaRPr lang="en-US" dirty="0">
              <a:solidFill>
                <a:schemeClr val="accent1">
                  <a:lumMod val="75000"/>
                </a:schemeClr>
              </a:solidFill>
            </a:endParaRPr>
          </a:p>
          <a:p>
            <a:pPr marL="624078" indent="-514350">
              <a:buFont typeface="+mj-lt"/>
              <a:buAutoNum type="arabicPeriod"/>
            </a:pPr>
            <a:r>
              <a:rPr lang="en-GB" dirty="0"/>
              <a:t>Mobile Payments,</a:t>
            </a:r>
          </a:p>
          <a:p>
            <a:pPr marL="624078" indent="-514350">
              <a:buFont typeface="+mj-lt"/>
              <a:buAutoNum type="arabicPeriod"/>
            </a:pPr>
            <a:r>
              <a:rPr lang="en-GB" dirty="0"/>
              <a:t>Mobile Apps,</a:t>
            </a:r>
            <a:endParaRPr lang="en-US" dirty="0"/>
          </a:p>
          <a:p>
            <a:pPr marL="624078" indent="-514350">
              <a:buFont typeface="+mj-lt"/>
              <a:buAutoNum type="arabicPeriod"/>
            </a:pPr>
            <a:r>
              <a:rPr lang="en-GB" dirty="0"/>
              <a:t>0llMobile Computing,</a:t>
            </a:r>
            <a:endParaRPr lang="en-US" dirty="0"/>
          </a:p>
          <a:p>
            <a:pPr marL="624078" indent="-514350">
              <a:buFont typeface="+mj-lt"/>
              <a:buAutoNum type="arabicPeriod"/>
            </a:pPr>
            <a:r>
              <a:rPr lang="en-GB" dirty="0"/>
              <a:t>Cloud Computing,</a:t>
            </a:r>
          </a:p>
          <a:p>
            <a:pPr marL="624078" indent="-514350">
              <a:buFont typeface="+mj-lt"/>
              <a:buAutoNum type="arabicPeriod"/>
            </a:pPr>
            <a:r>
              <a:rPr lang="en-GB" dirty="0"/>
              <a:t>Internet of Things</a:t>
            </a:r>
          </a:p>
          <a:p>
            <a:pPr marL="624078" indent="-514350">
              <a:buFont typeface="+mj-lt"/>
              <a:buAutoNum type="arabicPeriod"/>
            </a:pPr>
            <a:r>
              <a:rPr lang="en-GB" dirty="0"/>
              <a:t>Big Data</a:t>
            </a:r>
            <a:endParaRPr lang="en-US" dirty="0"/>
          </a:p>
          <a:p>
            <a:pPr marL="624078" indent="-514350">
              <a:buFont typeface="+mj-lt"/>
              <a:buAutoNum type="arabicPeriod"/>
            </a:pPr>
            <a:endParaRPr lang="en-US" dirty="0"/>
          </a:p>
        </p:txBody>
      </p:sp>
    </p:spTree>
    <p:extLst>
      <p:ext uri="{BB962C8B-B14F-4D97-AF65-F5344CB8AC3E}">
        <p14:creationId xmlns:p14="http://schemas.microsoft.com/office/powerpoint/2010/main" val="7942386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z="3600" dirty="0"/>
              <a:t>Common Mobile Computing devices</a:t>
            </a:r>
          </a:p>
        </p:txBody>
      </p:sp>
      <p:sp>
        <p:nvSpPr>
          <p:cNvPr id="2" name="Content Placeholder 1"/>
          <p:cNvSpPr>
            <a:spLocks noGrp="1"/>
          </p:cNvSpPr>
          <p:nvPr>
            <p:ph idx="1"/>
          </p:nvPr>
        </p:nvSpPr>
        <p:spPr/>
        <p:txBody>
          <a:bodyPr/>
          <a:lstStyle/>
          <a:p>
            <a:pPr marL="624078" indent="-514350">
              <a:buFont typeface="+mj-lt"/>
              <a:buAutoNum type="arabicPeriod"/>
            </a:pPr>
            <a:r>
              <a:rPr lang="en-US" dirty="0"/>
              <a:t>Laptop</a:t>
            </a:r>
          </a:p>
          <a:p>
            <a:pPr marL="624078" indent="-514350">
              <a:buFont typeface="+mj-lt"/>
              <a:buAutoNum type="arabicPeriod"/>
            </a:pPr>
            <a:r>
              <a:rPr lang="en-US" dirty="0"/>
              <a:t>Smartphones and tablets</a:t>
            </a:r>
          </a:p>
          <a:p>
            <a:pPr marL="624078" indent="-514350">
              <a:buFont typeface="+mj-lt"/>
              <a:buAutoNum type="arabicPeriod"/>
            </a:pPr>
            <a:r>
              <a:rPr lang="en-US" dirty="0"/>
              <a:t>Wearable computer</a:t>
            </a:r>
          </a:p>
          <a:p>
            <a:pPr marL="624078" indent="-514350">
              <a:buFont typeface="+mj-lt"/>
              <a:buAutoNum type="arabicPeriod"/>
            </a:pPr>
            <a:r>
              <a:rPr lang="en-US" dirty="0" err="1"/>
              <a:t>Carputer</a:t>
            </a:r>
            <a:r>
              <a:rPr lang="en-US" dirty="0"/>
              <a:t> (a computer with specializations to run in a car)</a:t>
            </a:r>
          </a:p>
          <a:p>
            <a:pPr marL="624078" indent="-514350">
              <a:buFont typeface="+mj-lt"/>
              <a:buAutoNum type="arabicPeriod"/>
            </a:pPr>
            <a:r>
              <a:rPr lang="en-US" dirty="0"/>
              <a:t>Smart cards</a:t>
            </a:r>
          </a:p>
        </p:txBody>
      </p:sp>
    </p:spTree>
    <p:extLst>
      <p:ext uri="{BB962C8B-B14F-4D97-AF65-F5344CB8AC3E}">
        <p14:creationId xmlns:p14="http://schemas.microsoft.com/office/powerpoint/2010/main" val="16212255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z="3600" dirty="0"/>
              <a:t>Main Principle of Mobile Computing</a:t>
            </a:r>
          </a:p>
        </p:txBody>
      </p:sp>
      <p:sp>
        <p:nvSpPr>
          <p:cNvPr id="2" name="Content Placeholder 1"/>
          <p:cNvSpPr>
            <a:spLocks noGrp="1"/>
          </p:cNvSpPr>
          <p:nvPr>
            <p:ph idx="1"/>
          </p:nvPr>
        </p:nvSpPr>
        <p:spPr>
          <a:xfrm>
            <a:off x="1443491" y="2015733"/>
            <a:ext cx="6571343" cy="3927867"/>
          </a:xfrm>
        </p:spPr>
        <p:txBody>
          <a:bodyPr>
            <a:normAutofit fontScale="85000" lnSpcReduction="10000"/>
          </a:bodyPr>
          <a:lstStyle/>
          <a:p>
            <a:pPr marL="624078" indent="-514350">
              <a:buFont typeface="+mj-lt"/>
              <a:buAutoNum type="arabicPeriod"/>
            </a:pPr>
            <a:r>
              <a:rPr lang="en-US" b="1" dirty="0">
                <a:effectLst>
                  <a:outerShdw blurRad="38100" dist="38100" dir="2700000" algn="tl">
                    <a:srgbClr val="000000">
                      <a:alpha val="43137"/>
                    </a:srgbClr>
                  </a:outerShdw>
                </a:effectLst>
              </a:rPr>
              <a:t>Portability: </a:t>
            </a:r>
            <a:r>
              <a:rPr lang="en-US" sz="2400" dirty="0"/>
              <a:t>Facilitates movement of device(s) within the mobile computing environment.</a:t>
            </a:r>
          </a:p>
          <a:p>
            <a:pPr marL="624078" indent="-514350">
              <a:buFont typeface="+mj-lt"/>
              <a:buAutoNum type="arabicPeriod"/>
            </a:pPr>
            <a:r>
              <a:rPr lang="en-US" b="1" dirty="0">
                <a:effectLst>
                  <a:outerShdw blurRad="38100" dist="38100" dir="2700000" algn="tl">
                    <a:srgbClr val="000000">
                      <a:alpha val="43137"/>
                    </a:srgbClr>
                  </a:outerShdw>
                </a:effectLst>
              </a:rPr>
              <a:t>Connectivity: </a:t>
            </a:r>
            <a:r>
              <a:rPr lang="en-US" sz="2400" dirty="0"/>
              <a:t>Ability to continuously stay connected with minimal amount of lag/downtime, without being affected by movements of the connected nodes</a:t>
            </a:r>
          </a:p>
          <a:p>
            <a:pPr marL="624078" indent="-514350">
              <a:buFont typeface="+mj-lt"/>
              <a:buAutoNum type="arabicPeriod"/>
            </a:pPr>
            <a:r>
              <a:rPr lang="en-US" b="1" dirty="0">
                <a:effectLst>
                  <a:outerShdw blurRad="38100" dist="38100" dir="2700000" algn="tl">
                    <a:srgbClr val="000000">
                      <a:alpha val="43137"/>
                    </a:srgbClr>
                  </a:outerShdw>
                </a:effectLst>
              </a:rPr>
              <a:t>Social Interactivity: </a:t>
            </a:r>
            <a:r>
              <a:rPr lang="en-US" sz="2400" dirty="0"/>
              <a:t>Maintaining the connectivity to collaborate with other users, at least within the same environment.</a:t>
            </a:r>
          </a:p>
          <a:p>
            <a:pPr marL="624078" indent="-514350">
              <a:buFont typeface="+mj-lt"/>
              <a:buAutoNum type="arabicPeriod"/>
            </a:pPr>
            <a:r>
              <a:rPr lang="en-US" b="1" dirty="0">
                <a:effectLst>
                  <a:outerShdw blurRad="38100" dist="38100" dir="2700000" algn="tl">
                    <a:srgbClr val="000000">
                      <a:alpha val="43137"/>
                    </a:srgbClr>
                  </a:outerShdw>
                </a:effectLst>
              </a:rPr>
              <a:t>Individuality: </a:t>
            </a:r>
            <a:r>
              <a:rPr lang="en-US" sz="2400" dirty="0"/>
              <a:t>Adapting the technology to suit individual needs</a:t>
            </a:r>
          </a:p>
          <a:p>
            <a:endParaRPr lang="en-US" dirty="0"/>
          </a:p>
        </p:txBody>
      </p:sp>
    </p:spTree>
    <p:extLst>
      <p:ext uri="{BB962C8B-B14F-4D97-AF65-F5344CB8AC3E}">
        <p14:creationId xmlns:p14="http://schemas.microsoft.com/office/powerpoint/2010/main" val="7423152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1143000"/>
          </a:xfrm>
        </p:spPr>
        <p:txBody>
          <a:bodyPr/>
          <a:lstStyle/>
          <a:p>
            <a:r>
              <a:rPr lang="en-US" dirty="0"/>
              <a:t>Mobile Applications (Apps)</a:t>
            </a:r>
          </a:p>
        </p:txBody>
      </p:sp>
      <p:sp>
        <p:nvSpPr>
          <p:cNvPr id="2" name="Content Placeholder 1"/>
          <p:cNvSpPr>
            <a:spLocks noGrp="1"/>
          </p:cNvSpPr>
          <p:nvPr>
            <p:ph idx="1"/>
          </p:nvPr>
        </p:nvSpPr>
        <p:spPr>
          <a:xfrm>
            <a:off x="228600" y="1341437"/>
            <a:ext cx="8305800" cy="2239963"/>
          </a:xfrm>
        </p:spPr>
        <p:txBody>
          <a:bodyPr/>
          <a:lstStyle/>
          <a:p>
            <a:pPr algn="just"/>
            <a:r>
              <a:rPr lang="en-US" dirty="0"/>
              <a:t>Mobile applications (also known as mobile apps) are software programs developed for mobile devices such as smartphones and tablets. They turn mobile devices into miniature powerhouses of function and fun</a:t>
            </a:r>
          </a:p>
          <a:p>
            <a:pPr algn="just"/>
            <a:endParaRPr lang="en-US" dirty="0"/>
          </a:p>
        </p:txBody>
      </p:sp>
      <p:pic>
        <p:nvPicPr>
          <p:cNvPr id="3686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41491" y="3836127"/>
            <a:ext cx="5102510" cy="3021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AutoShape 4" descr="Image result for Mobile ApplicaTION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Image result for Mobile ApplicaTION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6871"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836126"/>
            <a:ext cx="4038600" cy="302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33242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Types of Apps</a:t>
            </a:r>
          </a:p>
        </p:txBody>
      </p:sp>
      <p:sp>
        <p:nvSpPr>
          <p:cNvPr id="2" name="Content Placeholder 1"/>
          <p:cNvSpPr>
            <a:spLocks noGrp="1"/>
          </p:cNvSpPr>
          <p:nvPr>
            <p:ph idx="1"/>
          </p:nvPr>
        </p:nvSpPr>
        <p:spPr/>
        <p:txBody>
          <a:bodyPr/>
          <a:lstStyle/>
          <a:p>
            <a:pPr marL="624078" indent="-514350">
              <a:buFont typeface="+mj-lt"/>
              <a:buAutoNum type="arabicPeriod"/>
            </a:pPr>
            <a:r>
              <a:rPr lang="en-US" b="1" dirty="0"/>
              <a:t>Native apps</a:t>
            </a:r>
          </a:p>
          <a:p>
            <a:pPr marL="708660" lvl="1" indent="-342900">
              <a:buFont typeface="Wingdings" pitchFamily="2" charset="2"/>
              <a:buChar char="ü"/>
            </a:pPr>
            <a:r>
              <a:rPr lang="en-US" dirty="0" err="1"/>
              <a:t>iOS</a:t>
            </a:r>
            <a:r>
              <a:rPr lang="en-US" dirty="0"/>
              <a:t> on Objective-C or Swift</a:t>
            </a:r>
          </a:p>
          <a:p>
            <a:pPr marL="708660" lvl="1" indent="-342900">
              <a:buFont typeface="Wingdings" pitchFamily="2" charset="2"/>
              <a:buChar char="ü"/>
            </a:pPr>
            <a:r>
              <a:rPr lang="en-US" dirty="0"/>
              <a:t>Android on Java</a:t>
            </a:r>
          </a:p>
          <a:p>
            <a:pPr marL="708660" lvl="1" indent="-342900">
              <a:buFont typeface="Wingdings" pitchFamily="2" charset="2"/>
              <a:buChar char="ü"/>
            </a:pPr>
            <a:r>
              <a:rPr lang="en-US" dirty="0"/>
              <a:t>Windows Phone on Net</a:t>
            </a:r>
          </a:p>
          <a:p>
            <a:pPr marL="624078" indent="-514350">
              <a:buFont typeface="+mj-lt"/>
              <a:buAutoNum type="arabicPeriod"/>
            </a:pPr>
            <a:r>
              <a:rPr lang="en-US" b="1" dirty="0"/>
              <a:t>Hybrid apps</a:t>
            </a:r>
            <a:r>
              <a:rPr lang="en-US" dirty="0"/>
              <a:t> for all platforms</a:t>
            </a:r>
          </a:p>
          <a:p>
            <a:pPr marL="624078" indent="-514350">
              <a:buFont typeface="+mj-lt"/>
              <a:buAutoNum type="arabicPeriod"/>
            </a:pPr>
            <a:r>
              <a:rPr lang="en-US" b="1" dirty="0"/>
              <a:t>Web apps: </a:t>
            </a:r>
            <a:r>
              <a:rPr lang="en-US" sz="2300" dirty="0"/>
              <a:t>These are software applications that behave in a fashion similar to native applications and they use a web browser</a:t>
            </a:r>
            <a:endParaRPr lang="en-US" sz="2300" b="1" dirty="0"/>
          </a:p>
          <a:p>
            <a:pPr marL="624078" indent="-514350">
              <a:buFont typeface="+mj-lt"/>
              <a:buAutoNum type="arabicPeriod"/>
            </a:pPr>
            <a:endParaRPr lang="en-US" dirty="0"/>
          </a:p>
        </p:txBody>
      </p:sp>
    </p:spTree>
    <p:extLst>
      <p:ext uri="{BB962C8B-B14F-4D97-AF65-F5344CB8AC3E}">
        <p14:creationId xmlns:p14="http://schemas.microsoft.com/office/powerpoint/2010/main" val="22741293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Categories of Apps</a:t>
            </a:r>
          </a:p>
        </p:txBody>
      </p:sp>
      <p:sp>
        <p:nvSpPr>
          <p:cNvPr id="2" name="Content Placeholder 1"/>
          <p:cNvSpPr>
            <a:spLocks noGrp="1"/>
          </p:cNvSpPr>
          <p:nvPr>
            <p:ph idx="1"/>
          </p:nvPr>
        </p:nvSpPr>
        <p:spPr>
          <a:xfrm>
            <a:off x="457200" y="1481328"/>
            <a:ext cx="8534400" cy="5224272"/>
          </a:xfrm>
        </p:spPr>
        <p:txBody>
          <a:bodyPr>
            <a:normAutofit fontScale="25000" lnSpcReduction="20000"/>
          </a:bodyPr>
          <a:lstStyle/>
          <a:p>
            <a:pPr marL="624078" indent="-514350" algn="just">
              <a:lnSpc>
                <a:spcPct val="170000"/>
              </a:lnSpc>
              <a:spcBef>
                <a:spcPts val="0"/>
              </a:spcBef>
              <a:buFont typeface="+mj-lt"/>
              <a:buAutoNum type="arabicPeriod"/>
            </a:pPr>
            <a:r>
              <a:rPr lang="en-US" sz="9600" b="1" dirty="0"/>
              <a:t>Business apps</a:t>
            </a:r>
          </a:p>
          <a:p>
            <a:pPr lvl="1" algn="just">
              <a:lnSpc>
                <a:spcPct val="120000"/>
              </a:lnSpc>
              <a:spcBef>
                <a:spcPts val="0"/>
              </a:spcBef>
            </a:pPr>
            <a:r>
              <a:rPr lang="en-US" sz="8000" dirty="0"/>
              <a:t>Also referred to as productivity apps and used for Billing, buying, booking, sending emails, tracking working progress. Examples include;</a:t>
            </a:r>
          </a:p>
          <a:p>
            <a:pPr lvl="2" algn="just">
              <a:lnSpc>
                <a:spcPct val="120000"/>
              </a:lnSpc>
              <a:spcBef>
                <a:spcPts val="0"/>
              </a:spcBef>
            </a:pPr>
            <a:r>
              <a:rPr lang="en-US" sz="8000" dirty="0"/>
              <a:t>Indeed Job Search (Android &amp; IOS)</a:t>
            </a:r>
          </a:p>
          <a:p>
            <a:pPr lvl="2" algn="just">
              <a:lnSpc>
                <a:spcPct val="120000"/>
              </a:lnSpc>
              <a:spcBef>
                <a:spcPts val="0"/>
              </a:spcBef>
            </a:pPr>
            <a:r>
              <a:rPr lang="en-US" sz="8000" dirty="0"/>
              <a:t>Facebook Pages Manager (Android &amp; IOS)</a:t>
            </a:r>
          </a:p>
          <a:p>
            <a:pPr lvl="2" algn="just">
              <a:lnSpc>
                <a:spcPct val="120000"/>
              </a:lnSpc>
              <a:spcBef>
                <a:spcPts val="0"/>
              </a:spcBef>
            </a:pPr>
            <a:r>
              <a:rPr lang="en-US" sz="8000" dirty="0"/>
              <a:t>Adobe Acrobat Reader (Android &amp; IOS)</a:t>
            </a:r>
          </a:p>
          <a:p>
            <a:pPr lvl="2" algn="just">
              <a:lnSpc>
                <a:spcPct val="120000"/>
              </a:lnSpc>
              <a:spcBef>
                <a:spcPts val="0"/>
              </a:spcBef>
            </a:pPr>
            <a:r>
              <a:rPr lang="en-US" sz="8000" b="1" i="1" dirty="0"/>
              <a:t>Students to name others????</a:t>
            </a:r>
          </a:p>
          <a:p>
            <a:pPr marL="624078" indent="-514350" algn="just">
              <a:lnSpc>
                <a:spcPct val="170000"/>
              </a:lnSpc>
              <a:spcBef>
                <a:spcPts val="0"/>
              </a:spcBef>
              <a:buFont typeface="+mj-lt"/>
              <a:buAutoNum type="arabicPeriod"/>
            </a:pPr>
            <a:r>
              <a:rPr lang="en-US" sz="9600" b="1" dirty="0"/>
              <a:t>Educational apps</a:t>
            </a:r>
          </a:p>
          <a:p>
            <a:pPr marL="880110" lvl="1" indent="-514350" algn="just">
              <a:lnSpc>
                <a:spcPct val="120000"/>
              </a:lnSpc>
              <a:spcBef>
                <a:spcPts val="0"/>
              </a:spcBef>
            </a:pPr>
            <a:r>
              <a:rPr lang="en-US" sz="8000" dirty="0"/>
              <a:t>TED (Android &amp; IOS)</a:t>
            </a:r>
          </a:p>
          <a:p>
            <a:pPr marL="880110" lvl="1" indent="-514350" algn="just">
              <a:lnSpc>
                <a:spcPct val="120000"/>
              </a:lnSpc>
              <a:spcBef>
                <a:spcPts val="0"/>
              </a:spcBef>
            </a:pPr>
            <a:r>
              <a:rPr lang="en-US" sz="8000" dirty="0"/>
              <a:t>Solo Learn</a:t>
            </a:r>
          </a:p>
          <a:p>
            <a:pPr marL="880110" lvl="1" indent="-514350" algn="just">
              <a:lnSpc>
                <a:spcPct val="120000"/>
              </a:lnSpc>
              <a:spcBef>
                <a:spcPts val="0"/>
              </a:spcBef>
            </a:pPr>
            <a:r>
              <a:rPr lang="en-US" sz="8000" dirty="0"/>
              <a:t>Quizlet: Flashcard &amp; Language App to Study &amp; Learn (Android &amp; IOS)</a:t>
            </a:r>
          </a:p>
          <a:p>
            <a:pPr marL="880110" lvl="1" indent="-514350" algn="just">
              <a:lnSpc>
                <a:spcPct val="120000"/>
              </a:lnSpc>
              <a:spcBef>
                <a:spcPts val="0"/>
              </a:spcBef>
            </a:pPr>
            <a:r>
              <a:rPr lang="en-US" sz="8000" dirty="0" err="1"/>
              <a:t>DuoLingo</a:t>
            </a:r>
            <a:r>
              <a:rPr lang="en-US" sz="8000" dirty="0"/>
              <a:t>, Quizlet, PBS kids, Khan Academy</a:t>
            </a:r>
          </a:p>
          <a:p>
            <a:pPr marL="880110" lvl="1" indent="-514350" algn="just">
              <a:lnSpc>
                <a:spcPct val="120000"/>
              </a:lnSpc>
              <a:spcBef>
                <a:spcPts val="0"/>
              </a:spcBef>
            </a:pPr>
            <a:r>
              <a:rPr lang="en-US" sz="8000" b="1" i="1" dirty="0"/>
              <a:t>Students to name others???</a:t>
            </a:r>
          </a:p>
          <a:p>
            <a:pPr>
              <a:lnSpc>
                <a:spcPct val="120000"/>
              </a:lnSpc>
            </a:pPr>
            <a:endParaRPr lang="en-US" sz="5100" dirty="0"/>
          </a:p>
        </p:txBody>
      </p:sp>
    </p:spTree>
    <p:extLst>
      <p:ext uri="{BB962C8B-B14F-4D97-AF65-F5344CB8AC3E}">
        <p14:creationId xmlns:p14="http://schemas.microsoft.com/office/powerpoint/2010/main" val="35261358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Mobile Payments</a:t>
            </a:r>
          </a:p>
        </p:txBody>
      </p:sp>
      <p:sp>
        <p:nvSpPr>
          <p:cNvPr id="2" name="Content Placeholder 1"/>
          <p:cNvSpPr>
            <a:spLocks noGrp="1"/>
          </p:cNvSpPr>
          <p:nvPr>
            <p:ph idx="1"/>
          </p:nvPr>
        </p:nvSpPr>
        <p:spPr>
          <a:xfrm>
            <a:off x="457200" y="1143000"/>
            <a:ext cx="8382000" cy="4462272"/>
          </a:xfrm>
        </p:spPr>
        <p:txBody>
          <a:bodyPr/>
          <a:lstStyle/>
          <a:p>
            <a:r>
              <a:rPr lang="en-US" b="1" dirty="0"/>
              <a:t>Mobile payment</a:t>
            </a:r>
            <a:r>
              <a:rPr lang="en-US" dirty="0"/>
              <a:t>/</a:t>
            </a:r>
            <a:r>
              <a:rPr lang="en-US" b="1" dirty="0"/>
              <a:t>mobile</a:t>
            </a:r>
            <a:r>
              <a:rPr lang="en-US" dirty="0"/>
              <a:t> money/</a:t>
            </a:r>
            <a:r>
              <a:rPr lang="en-US" b="1" dirty="0"/>
              <a:t>mobile</a:t>
            </a:r>
            <a:r>
              <a:rPr lang="en-US" dirty="0"/>
              <a:t> money transfer/</a:t>
            </a:r>
            <a:r>
              <a:rPr lang="en-US" b="1" dirty="0"/>
              <a:t>mobile wallet</a:t>
            </a:r>
            <a:r>
              <a:rPr lang="en-US" dirty="0"/>
              <a:t> generally refers to </a:t>
            </a:r>
            <a:r>
              <a:rPr lang="en-US" b="1" dirty="0"/>
              <a:t>payment</a:t>
            </a:r>
            <a:r>
              <a:rPr lang="en-US" dirty="0"/>
              <a:t> services operated under financial regulation and performed from or via a </a:t>
            </a:r>
            <a:r>
              <a:rPr lang="en-US" b="1" dirty="0"/>
              <a:t>mobile </a:t>
            </a:r>
            <a:r>
              <a:rPr lang="en-US" dirty="0"/>
              <a:t>device.</a:t>
            </a:r>
          </a:p>
        </p:txBody>
      </p:sp>
      <p:pic>
        <p:nvPicPr>
          <p:cNvPr id="378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429000"/>
            <a:ext cx="91440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52583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Mobile Payment Models</a:t>
            </a:r>
          </a:p>
        </p:txBody>
      </p:sp>
      <p:sp>
        <p:nvSpPr>
          <p:cNvPr id="2" name="Content Placeholder 1"/>
          <p:cNvSpPr>
            <a:spLocks noGrp="1"/>
          </p:cNvSpPr>
          <p:nvPr>
            <p:ph idx="1"/>
          </p:nvPr>
        </p:nvSpPr>
        <p:spPr>
          <a:xfrm>
            <a:off x="228600" y="1176528"/>
            <a:ext cx="8458200" cy="5148072"/>
          </a:xfrm>
        </p:spPr>
        <p:txBody>
          <a:bodyPr>
            <a:normAutofit/>
          </a:bodyPr>
          <a:lstStyle/>
          <a:p>
            <a:pPr marL="624078" indent="-514350">
              <a:lnSpc>
                <a:spcPct val="160000"/>
              </a:lnSpc>
              <a:spcBef>
                <a:spcPts val="0"/>
              </a:spcBef>
              <a:buFont typeface="+mj-lt"/>
              <a:buAutoNum type="arabicPeriod"/>
            </a:pPr>
            <a:r>
              <a:rPr lang="en-US" b="1" dirty="0"/>
              <a:t>Operator-Centric Model:</a:t>
            </a:r>
            <a:r>
              <a:rPr lang="en-US" dirty="0"/>
              <a:t> The mobile operator acts independently to deploy mobile payment service. The operator could provide an independent mobile wallet from the user mobile account (airtime).</a:t>
            </a:r>
          </a:p>
          <a:p>
            <a:pPr marL="624078" indent="-514350">
              <a:lnSpc>
                <a:spcPct val="160000"/>
              </a:lnSpc>
              <a:spcBef>
                <a:spcPts val="0"/>
              </a:spcBef>
              <a:buFont typeface="+mj-lt"/>
              <a:buAutoNum type="arabicPeriod"/>
            </a:pPr>
            <a:endParaRPr lang="en-US" dirty="0"/>
          </a:p>
          <a:p>
            <a:pPr marL="624078" indent="-514350">
              <a:lnSpc>
                <a:spcPct val="160000"/>
              </a:lnSpc>
              <a:spcBef>
                <a:spcPts val="0"/>
              </a:spcBef>
              <a:buFont typeface="+mj-lt"/>
              <a:buAutoNum type="arabicPeriod"/>
            </a:pPr>
            <a:r>
              <a:rPr lang="en-US" b="1" dirty="0"/>
              <a:t>Bank-Centric Model: </a:t>
            </a:r>
            <a:r>
              <a:rPr lang="en-US" dirty="0"/>
              <a:t>A bank deploys mobile payment applications or devices to customers and ensures merchants have the required point-of-sale (POS) acceptance capability. Mobile network operator are used as a simple carrier </a:t>
            </a:r>
            <a:r>
              <a:rPr lang="en-US" dirty="0" err="1"/>
              <a:t>eg</a:t>
            </a:r>
            <a:r>
              <a:rPr lang="en-US" dirty="0"/>
              <a:t> Stanbic app, DFCU app, ABSA app</a:t>
            </a:r>
          </a:p>
        </p:txBody>
      </p:sp>
    </p:spTree>
    <p:extLst>
      <p:ext uri="{BB962C8B-B14F-4D97-AF65-F5344CB8AC3E}">
        <p14:creationId xmlns:p14="http://schemas.microsoft.com/office/powerpoint/2010/main" val="26434282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Mobile Payment Models </a:t>
            </a:r>
            <a:r>
              <a:rPr lang="en-US" err="1"/>
              <a:t>con</a:t>
            </a:r>
            <a:r>
              <a:rPr lang="en-US"/>
              <a:t>’</a:t>
            </a:r>
            <a:endParaRPr lang="en-US" dirty="0"/>
          </a:p>
        </p:txBody>
      </p:sp>
      <p:sp>
        <p:nvSpPr>
          <p:cNvPr id="2" name="Content Placeholder 1"/>
          <p:cNvSpPr>
            <a:spLocks noGrp="1"/>
          </p:cNvSpPr>
          <p:nvPr>
            <p:ph idx="1"/>
          </p:nvPr>
        </p:nvSpPr>
        <p:spPr>
          <a:xfrm>
            <a:off x="1443491" y="2058253"/>
            <a:ext cx="6571343" cy="4037747"/>
          </a:xfrm>
        </p:spPr>
        <p:txBody>
          <a:bodyPr>
            <a:normAutofit lnSpcReduction="10000"/>
          </a:bodyPr>
          <a:lstStyle/>
          <a:p>
            <a:pPr marL="624078" indent="-514350">
              <a:lnSpc>
                <a:spcPct val="150000"/>
              </a:lnSpc>
              <a:spcBef>
                <a:spcPts val="0"/>
              </a:spcBef>
              <a:buFont typeface="+mj-lt"/>
              <a:buAutoNum type="arabicPeriod" startAt="3"/>
            </a:pPr>
            <a:r>
              <a:rPr lang="en-US" b="1" dirty="0"/>
              <a:t> Collaboration Model:</a:t>
            </a:r>
            <a:r>
              <a:rPr lang="en-US" dirty="0"/>
              <a:t> This model involves collaboration among banks, mobile operators and a trusted third party. </a:t>
            </a:r>
            <a:r>
              <a:rPr lang="en-US" dirty="0" err="1"/>
              <a:t>Eg</a:t>
            </a:r>
            <a:r>
              <a:rPr lang="en-US" dirty="0"/>
              <a:t> </a:t>
            </a:r>
            <a:r>
              <a:rPr lang="en-US" dirty="0" err="1"/>
              <a:t>FlexiPay</a:t>
            </a:r>
            <a:r>
              <a:rPr lang="en-US" dirty="0"/>
              <a:t>, </a:t>
            </a:r>
          </a:p>
          <a:p>
            <a:pPr marL="624078" indent="-514350">
              <a:lnSpc>
                <a:spcPct val="150000"/>
              </a:lnSpc>
              <a:spcBef>
                <a:spcPts val="0"/>
              </a:spcBef>
              <a:buFont typeface="+mj-lt"/>
              <a:buAutoNum type="arabicPeriod" startAt="3"/>
            </a:pPr>
            <a:endParaRPr lang="en-US" dirty="0"/>
          </a:p>
          <a:p>
            <a:pPr marL="624078" indent="-514350">
              <a:lnSpc>
                <a:spcPct val="150000"/>
              </a:lnSpc>
              <a:spcBef>
                <a:spcPts val="0"/>
              </a:spcBef>
              <a:buFont typeface="+mj-lt"/>
              <a:buAutoNum type="arabicPeriod" startAt="3"/>
            </a:pPr>
            <a:r>
              <a:rPr lang="en-US" b="1" dirty="0"/>
              <a:t>Peer-to-Peer Model:</a:t>
            </a:r>
            <a:r>
              <a:rPr lang="en-US" dirty="0"/>
              <a:t> The mobile payment service provider acts independently from financial institutions and mobile network operators to provide mobile payment. </a:t>
            </a:r>
            <a:r>
              <a:rPr lang="en-US" dirty="0" err="1"/>
              <a:t>Eg</a:t>
            </a:r>
            <a:r>
              <a:rPr lang="en-US" dirty="0"/>
              <a:t> Ayoba, Chipper cash, PayPal, Cash App, </a:t>
            </a:r>
            <a:r>
              <a:rPr lang="en-US" dirty="0" err="1"/>
              <a:t>Zelle</a:t>
            </a:r>
            <a:endParaRPr lang="en-US" dirty="0"/>
          </a:p>
        </p:txBody>
      </p:sp>
    </p:spTree>
    <p:extLst>
      <p:ext uri="{BB962C8B-B14F-4D97-AF65-F5344CB8AC3E}">
        <p14:creationId xmlns:p14="http://schemas.microsoft.com/office/powerpoint/2010/main" val="11353099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76200"/>
            <a:ext cx="8229600" cy="1143000"/>
          </a:xfrm>
        </p:spPr>
        <p:txBody>
          <a:bodyPr/>
          <a:lstStyle/>
          <a:p>
            <a:r>
              <a:rPr lang="en-US" dirty="0"/>
              <a:t>Cloud Computing Limitations</a:t>
            </a:r>
          </a:p>
        </p:txBody>
      </p:sp>
      <p:sp>
        <p:nvSpPr>
          <p:cNvPr id="2" name="Content Placeholder 1"/>
          <p:cNvSpPr>
            <a:spLocks noGrp="1"/>
          </p:cNvSpPr>
          <p:nvPr>
            <p:ph idx="1"/>
          </p:nvPr>
        </p:nvSpPr>
        <p:spPr>
          <a:xfrm>
            <a:off x="457200" y="1066800"/>
            <a:ext cx="8763000" cy="5334000"/>
          </a:xfrm>
        </p:spPr>
        <p:txBody>
          <a:bodyPr>
            <a:normAutofit/>
          </a:bodyPr>
          <a:lstStyle/>
          <a:p>
            <a:pPr marL="624078" indent="-514350">
              <a:lnSpc>
                <a:spcPct val="110000"/>
              </a:lnSpc>
              <a:spcBef>
                <a:spcPts val="0"/>
              </a:spcBef>
              <a:buFont typeface="+mj-lt"/>
              <a:buAutoNum type="arabicPeriod"/>
            </a:pPr>
            <a:r>
              <a:rPr lang="en-US" b="1" dirty="0"/>
              <a:t>Range and bandwidth: </a:t>
            </a:r>
            <a:r>
              <a:rPr lang="en-US" dirty="0"/>
              <a:t>Mobile Internet access is generally slower than direct cable connections.</a:t>
            </a:r>
          </a:p>
          <a:p>
            <a:pPr marL="624078" indent="-514350">
              <a:lnSpc>
                <a:spcPct val="110000"/>
              </a:lnSpc>
              <a:spcBef>
                <a:spcPts val="0"/>
              </a:spcBef>
              <a:buFont typeface="+mj-lt"/>
              <a:buAutoNum type="arabicPeriod"/>
            </a:pPr>
            <a:endParaRPr lang="en-US" dirty="0"/>
          </a:p>
          <a:p>
            <a:pPr marL="624078" indent="-514350">
              <a:lnSpc>
                <a:spcPct val="110000"/>
              </a:lnSpc>
              <a:spcBef>
                <a:spcPts val="0"/>
              </a:spcBef>
              <a:buFont typeface="+mj-lt"/>
              <a:buAutoNum type="arabicPeriod"/>
            </a:pPr>
            <a:r>
              <a:rPr lang="en-US" b="1" dirty="0"/>
              <a:t>Security standards: </a:t>
            </a:r>
            <a:r>
              <a:rPr lang="en-US" dirty="0"/>
              <a:t>Security is a major concern while concerning the mobile computing standards on the fleet.</a:t>
            </a:r>
          </a:p>
          <a:p>
            <a:pPr marL="624078" indent="-514350">
              <a:lnSpc>
                <a:spcPct val="110000"/>
              </a:lnSpc>
              <a:spcBef>
                <a:spcPts val="0"/>
              </a:spcBef>
              <a:buFont typeface="+mj-lt"/>
              <a:buAutoNum type="arabicPeriod"/>
            </a:pPr>
            <a:endParaRPr lang="en-US" dirty="0"/>
          </a:p>
          <a:p>
            <a:pPr marL="624078" indent="-514350">
              <a:lnSpc>
                <a:spcPct val="110000"/>
              </a:lnSpc>
              <a:spcBef>
                <a:spcPts val="0"/>
              </a:spcBef>
              <a:buFont typeface="+mj-lt"/>
              <a:buAutoNum type="arabicPeriod"/>
            </a:pPr>
            <a:r>
              <a:rPr lang="en-US" b="1" dirty="0"/>
              <a:t>Power consumption: </a:t>
            </a:r>
            <a:r>
              <a:rPr lang="en-US" dirty="0"/>
              <a:t>mobile computers must rely entirely on battery power</a:t>
            </a:r>
          </a:p>
          <a:p>
            <a:pPr marL="624078" indent="-514350">
              <a:lnSpc>
                <a:spcPct val="110000"/>
              </a:lnSpc>
              <a:spcBef>
                <a:spcPts val="0"/>
              </a:spcBef>
              <a:buFont typeface="+mj-lt"/>
              <a:buAutoNum type="arabicPeriod"/>
            </a:pPr>
            <a:endParaRPr lang="en-US" dirty="0"/>
          </a:p>
          <a:p>
            <a:pPr marL="624078" indent="-514350">
              <a:lnSpc>
                <a:spcPct val="110000"/>
              </a:lnSpc>
              <a:spcBef>
                <a:spcPts val="0"/>
              </a:spcBef>
              <a:buFont typeface="+mj-lt"/>
              <a:buAutoNum type="arabicPeriod"/>
            </a:pPr>
            <a:r>
              <a:rPr lang="en-US" b="1" dirty="0"/>
              <a:t>Transmission interferences: </a:t>
            </a:r>
            <a:r>
              <a:rPr lang="en-US" dirty="0"/>
              <a:t>Reception in tunnels, some buildings, and rural areas is often poor.</a:t>
            </a:r>
          </a:p>
          <a:p>
            <a:pPr marL="624078" indent="-514350">
              <a:lnSpc>
                <a:spcPct val="110000"/>
              </a:lnSpc>
              <a:spcBef>
                <a:spcPts val="0"/>
              </a:spcBef>
              <a:buFont typeface="+mj-lt"/>
              <a:buAutoNum type="arabicPeriod"/>
            </a:pPr>
            <a:r>
              <a:rPr lang="en-US" dirty="0"/>
              <a:t>Potential health hazards:</a:t>
            </a:r>
          </a:p>
          <a:p>
            <a:pPr marL="624078" indent="-514350">
              <a:lnSpc>
                <a:spcPct val="110000"/>
              </a:lnSpc>
              <a:spcBef>
                <a:spcPts val="0"/>
              </a:spcBef>
              <a:buFont typeface="+mj-lt"/>
              <a:buAutoNum type="arabicPeriod"/>
            </a:pPr>
            <a:endParaRPr lang="en-US" dirty="0"/>
          </a:p>
          <a:p>
            <a:pPr marL="624078" indent="-514350">
              <a:lnSpc>
                <a:spcPct val="110000"/>
              </a:lnSpc>
              <a:spcBef>
                <a:spcPts val="0"/>
              </a:spcBef>
              <a:buFont typeface="+mj-lt"/>
              <a:buAutoNum type="arabicPeriod"/>
            </a:pPr>
            <a:r>
              <a:rPr lang="en-US" b="1" dirty="0"/>
              <a:t>Human interface with device: </a:t>
            </a:r>
            <a:r>
              <a:rPr lang="en-US" dirty="0"/>
              <a:t>Screens and keyboards tend to be small, which may make them hard to use</a:t>
            </a:r>
          </a:p>
        </p:txBody>
      </p:sp>
    </p:spTree>
    <p:extLst>
      <p:ext uri="{BB962C8B-B14F-4D97-AF65-F5344CB8AC3E}">
        <p14:creationId xmlns:p14="http://schemas.microsoft.com/office/powerpoint/2010/main" val="514907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a:xfrm>
            <a:off x="1150938" y="762000"/>
            <a:ext cx="7793037" cy="1143000"/>
          </a:xfrm>
        </p:spPr>
        <p:txBody>
          <a:bodyPr/>
          <a:lstStyle/>
          <a:p>
            <a:r>
              <a:rPr lang="en-US" b="1"/>
              <a:t>Big data</a:t>
            </a:r>
            <a:endParaRPr lang="en-US"/>
          </a:p>
        </p:txBody>
      </p:sp>
      <p:sp>
        <p:nvSpPr>
          <p:cNvPr id="66563" name="Content Placeholder 2"/>
          <p:cNvSpPr>
            <a:spLocks noGrp="1"/>
          </p:cNvSpPr>
          <p:nvPr>
            <p:ph idx="1"/>
          </p:nvPr>
        </p:nvSpPr>
        <p:spPr>
          <a:xfrm>
            <a:off x="457200" y="1981199"/>
            <a:ext cx="8458200" cy="4077827"/>
          </a:xfrm>
        </p:spPr>
        <p:txBody>
          <a:bodyPr>
            <a:normAutofit/>
          </a:bodyPr>
          <a:lstStyle/>
          <a:p>
            <a:pPr algn="just"/>
            <a:r>
              <a:rPr lang="en-US" dirty="0"/>
              <a:t>Big data refers to data sets that are too large and complex for traditional data processing and data management applications.  </a:t>
            </a:r>
          </a:p>
          <a:p>
            <a:pPr algn="just"/>
            <a:endParaRPr lang="en-US" dirty="0"/>
          </a:p>
          <a:p>
            <a:pPr algn="just"/>
            <a:r>
              <a:rPr lang="en-US" dirty="0"/>
              <a:t>Big Data became more popular with the advent of mobile and </a:t>
            </a:r>
            <a:r>
              <a:rPr lang="en-US" dirty="0" err="1"/>
              <a:t>IoT</a:t>
            </a:r>
            <a:r>
              <a:rPr lang="en-US" dirty="0"/>
              <a:t> technology, with people producing more and more data (</a:t>
            </a:r>
            <a:r>
              <a:rPr lang="en-US" dirty="0" err="1"/>
              <a:t>geolocation</a:t>
            </a:r>
            <a:r>
              <a:rPr lang="en-US" dirty="0"/>
              <a:t>, social apps, fitness apps, etc…) and accessing digital data on their devices.</a:t>
            </a:r>
          </a:p>
          <a:p>
            <a:pPr algn="just"/>
            <a:endParaRPr lang="en-US" dirty="0"/>
          </a:p>
          <a:p>
            <a:pPr algn="just"/>
            <a:r>
              <a:rPr lang="en-US" dirty="0"/>
              <a:t>It refers to the gathering, analyzing, and using massive amounts of digital information to improve business operations</a:t>
            </a:r>
          </a:p>
        </p:txBody>
      </p:sp>
      <p:sp>
        <p:nvSpPr>
          <p:cNvPr id="66564" name="Date Placeholder 3"/>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9DC978DA-9B70-4922-9FBE-D43667BDC9B8}" type="datetime2">
              <a:rPr lang="en-US" sz="1400" smtClean="0"/>
              <a:pPr/>
              <a:t>Thursday, September 4, 2025</a:t>
            </a:fld>
            <a:endParaRPr lang="en-US" sz="1400"/>
          </a:p>
        </p:txBody>
      </p:sp>
      <p:sp>
        <p:nvSpPr>
          <p:cNvPr id="6656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F953180C-825F-4F2D-9658-3D4D2733E2B0}" type="slidenum">
              <a:rPr lang="en-US" altLang="en-US" sz="1400" smtClean="0"/>
              <a:pPr/>
              <a:t>39</a:t>
            </a:fld>
            <a:endParaRPr lang="en-US" altLang="en-US" sz="1400"/>
          </a:p>
        </p:txBody>
      </p:sp>
      <p:pic>
        <p:nvPicPr>
          <p:cNvPr id="665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6200" y="381000"/>
            <a:ext cx="1296988" cy="1330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62985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ctr"/>
            <a:r>
              <a:rPr lang="en-US" sz="4400" dirty="0"/>
              <a:t>Gartner Top 10 Strategic Technology Trends for 2018</a:t>
            </a:r>
            <a:endParaRPr lang="en-US" dirty="0"/>
          </a:p>
        </p:txBody>
      </p:sp>
      <p:pic>
        <p:nvPicPr>
          <p:cNvPr id="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2057400" y="3027362"/>
            <a:ext cx="5029200" cy="3449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1085826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p:txBody>
          <a:bodyPr/>
          <a:lstStyle/>
          <a:p>
            <a:r>
              <a:rPr lang="en-US" altLang="en-US"/>
              <a:t>Internet of all things</a:t>
            </a:r>
            <a:endParaRPr lang="en-US"/>
          </a:p>
        </p:txBody>
      </p:sp>
      <p:sp>
        <p:nvSpPr>
          <p:cNvPr id="70659" name="Content Placeholder 2"/>
          <p:cNvSpPr>
            <a:spLocks noGrp="1"/>
          </p:cNvSpPr>
          <p:nvPr>
            <p:ph idx="1"/>
          </p:nvPr>
        </p:nvSpPr>
        <p:spPr/>
        <p:txBody>
          <a:bodyPr/>
          <a:lstStyle/>
          <a:p>
            <a:r>
              <a:rPr lang="en-US"/>
              <a:t>The </a:t>
            </a:r>
            <a:r>
              <a:rPr lang="en-US" b="1"/>
              <a:t>Internet of Things</a:t>
            </a:r>
            <a:r>
              <a:rPr lang="en-US"/>
              <a:t> (</a:t>
            </a:r>
            <a:r>
              <a:rPr lang="en-US" b="1"/>
              <a:t>IoT</a:t>
            </a:r>
            <a:r>
              <a:rPr lang="en-US"/>
              <a:t>) is the network of physical objects or "things" embedded with electronics, software, sensors and connectivity to enable it to achieve greater value and service by exchanging data with the manufacturer, operator and/or other connected devices. </a:t>
            </a:r>
          </a:p>
        </p:txBody>
      </p:sp>
      <p:sp>
        <p:nvSpPr>
          <p:cNvPr id="70660" name="Date Placeholder 3"/>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0E3ABE6D-0F81-45F3-AB67-53838142A28C}" type="datetime2">
              <a:rPr lang="en-US" sz="1400" smtClean="0"/>
              <a:pPr/>
              <a:t>Thursday, September 4, 2025</a:t>
            </a:fld>
            <a:endParaRPr lang="en-US" sz="1400"/>
          </a:p>
        </p:txBody>
      </p:sp>
      <p:sp>
        <p:nvSpPr>
          <p:cNvPr id="7066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65BE487F-81C3-471C-BFBE-A395A948CA74}" type="slidenum">
              <a:rPr lang="en-US" altLang="en-US" sz="1400" smtClean="0"/>
              <a:pPr/>
              <a:t>40</a:t>
            </a:fld>
            <a:endParaRPr lang="en-US" altLang="en-US" sz="140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3925778"/>
            <a:ext cx="4885509" cy="2932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45240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CE178-207C-49E0-A398-B1EAB341CCAA}"/>
              </a:ext>
            </a:extLst>
          </p:cNvPr>
          <p:cNvSpPr>
            <a:spLocks noGrp="1"/>
          </p:cNvSpPr>
          <p:nvPr>
            <p:ph type="title"/>
          </p:nvPr>
        </p:nvSpPr>
        <p:spPr/>
        <p:txBody>
          <a:bodyPr/>
          <a:lstStyle/>
          <a:p>
            <a:r>
              <a:rPr lang="en-US" dirty="0"/>
              <a:t>GARTNER ICT Trends 2020</a:t>
            </a:r>
          </a:p>
        </p:txBody>
      </p:sp>
      <p:sp>
        <p:nvSpPr>
          <p:cNvPr id="3" name="Content Placeholder 2">
            <a:extLst>
              <a:ext uri="{FF2B5EF4-FFF2-40B4-BE49-F238E27FC236}">
                <a16:creationId xmlns:a16="http://schemas.microsoft.com/office/drawing/2014/main" id="{5B662996-AA38-465C-82F0-B201CF40518C}"/>
              </a:ext>
            </a:extLst>
          </p:cNvPr>
          <p:cNvSpPr>
            <a:spLocks noGrp="1"/>
          </p:cNvSpPr>
          <p:nvPr>
            <p:ph idx="1"/>
          </p:nvPr>
        </p:nvSpPr>
        <p:spPr>
          <a:xfrm>
            <a:off x="1443491" y="1853756"/>
            <a:ext cx="6571343" cy="4234138"/>
          </a:xfrm>
        </p:spPr>
        <p:txBody>
          <a:bodyPr>
            <a:normAutofit/>
          </a:bodyPr>
          <a:lstStyle/>
          <a:p>
            <a:r>
              <a:rPr lang="en-US" dirty="0"/>
              <a:t>Internet of </a:t>
            </a:r>
            <a:r>
              <a:rPr lang="en-US" dirty="0" err="1"/>
              <a:t>Behaviour</a:t>
            </a:r>
            <a:r>
              <a:rPr lang="en-US" dirty="0"/>
              <a:t> (post covid maintenance-insurance companies)</a:t>
            </a:r>
          </a:p>
          <a:p>
            <a:r>
              <a:rPr lang="en-US" dirty="0" err="1"/>
              <a:t>Hyperautomation</a:t>
            </a:r>
            <a:r>
              <a:rPr lang="en-US" dirty="0"/>
              <a:t> (over the top automation </a:t>
            </a:r>
            <a:r>
              <a:rPr lang="en-US" dirty="0" err="1"/>
              <a:t>eg</a:t>
            </a:r>
            <a:r>
              <a:rPr lang="en-US" dirty="0"/>
              <a:t> delivery drones)</a:t>
            </a:r>
          </a:p>
          <a:p>
            <a:r>
              <a:rPr lang="en-US" dirty="0" err="1"/>
              <a:t>Multiexperience</a:t>
            </a:r>
            <a:r>
              <a:rPr lang="en-US" dirty="0"/>
              <a:t> (immersive experience)</a:t>
            </a:r>
          </a:p>
          <a:p>
            <a:r>
              <a:rPr lang="en-US" dirty="0"/>
              <a:t>Human augmentation/enhancement</a:t>
            </a:r>
          </a:p>
          <a:p>
            <a:r>
              <a:rPr lang="en-US" dirty="0"/>
              <a:t>Increased transparency</a:t>
            </a:r>
          </a:p>
          <a:p>
            <a:r>
              <a:rPr lang="en-US" dirty="0"/>
              <a:t>Autonomous things</a:t>
            </a:r>
          </a:p>
          <a:p>
            <a:r>
              <a:rPr lang="en-US" dirty="0"/>
              <a:t>AI security </a:t>
            </a:r>
            <a:r>
              <a:rPr lang="en-US" dirty="0" err="1"/>
              <a:t>eg</a:t>
            </a:r>
            <a:r>
              <a:rPr lang="en-US" dirty="0"/>
              <a:t> Robot security guards</a:t>
            </a:r>
          </a:p>
        </p:txBody>
      </p:sp>
    </p:spTree>
    <p:extLst>
      <p:ext uri="{BB962C8B-B14F-4D97-AF65-F5344CB8AC3E}">
        <p14:creationId xmlns:p14="http://schemas.microsoft.com/office/powerpoint/2010/main" val="32331613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43491" y="2015733"/>
            <a:ext cx="6571343" cy="3851667"/>
          </a:xfrm>
        </p:spPr>
        <p:txBody>
          <a:bodyPr>
            <a:normAutofit/>
          </a:bodyPr>
          <a:lstStyle/>
          <a:p>
            <a:pPr marL="514350" indent="-514350">
              <a:buFont typeface="+mj-lt"/>
              <a:buAutoNum type="arabicPeriod"/>
              <a:defRPr/>
            </a:pPr>
            <a:r>
              <a:rPr lang="en-US" sz="4800" b="1" dirty="0">
                <a:effectLst>
                  <a:outerShdw blurRad="38100" dist="38100" dir="2700000" algn="tl">
                    <a:srgbClr val="000000">
                      <a:alpha val="43137"/>
                    </a:srgbClr>
                  </a:outerShdw>
                </a:effectLst>
              </a:rPr>
              <a:t>Intelligent Apps</a:t>
            </a:r>
          </a:p>
          <a:p>
            <a:pPr marL="514350" indent="-514350">
              <a:buFont typeface="+mj-lt"/>
              <a:buAutoNum type="arabicPeriod"/>
              <a:defRPr/>
            </a:pPr>
            <a:r>
              <a:rPr lang="en-US" sz="4800" dirty="0"/>
              <a:t>Digital twins</a:t>
            </a:r>
          </a:p>
          <a:p>
            <a:pPr marL="514350" indent="-514350">
              <a:buFont typeface="+mj-lt"/>
              <a:buAutoNum type="arabicPeriod"/>
              <a:defRPr/>
            </a:pPr>
            <a:r>
              <a:rPr lang="en-US" sz="4800" dirty="0"/>
              <a:t>Mesh</a:t>
            </a:r>
          </a:p>
        </p:txBody>
      </p:sp>
      <p:sp>
        <p:nvSpPr>
          <p:cNvPr id="45060" name="Date Placeholder 3"/>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6C1D1CE7-F402-48CF-B3B7-9AB7EE081B1E}" type="datetime2">
              <a:rPr lang="en-US" sz="1400" smtClean="0"/>
              <a:pPr/>
              <a:t>Thursday, September 4, 2025</a:t>
            </a:fld>
            <a:endParaRPr lang="en-US" sz="1400"/>
          </a:p>
        </p:txBody>
      </p:sp>
      <p:sp>
        <p:nvSpPr>
          <p:cNvPr id="4506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488DCE7D-B396-432B-A888-5F040532423C}" type="slidenum">
              <a:rPr lang="en-US" altLang="en-US" sz="1400" smtClean="0"/>
              <a:pPr/>
              <a:t>5</a:t>
            </a:fld>
            <a:endParaRPr lang="en-US" altLang="en-US" sz="1400"/>
          </a:p>
        </p:txBody>
      </p:sp>
    </p:spTree>
    <p:extLst>
      <p:ext uri="{BB962C8B-B14F-4D97-AF65-F5344CB8AC3E}">
        <p14:creationId xmlns:p14="http://schemas.microsoft.com/office/powerpoint/2010/main" val="37599615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685800"/>
            <a:ext cx="7793038" cy="1143000"/>
          </a:xfrm>
        </p:spPr>
        <p:txBody>
          <a:bodyPr/>
          <a:lstStyle/>
          <a:p>
            <a:pPr>
              <a:defRPr/>
            </a:pPr>
            <a:r>
              <a:rPr lang="en-US" dirty="0"/>
              <a:t>AI</a:t>
            </a:r>
            <a:r>
              <a:rPr lang="en-US" b="1" dirty="0">
                <a:effectLst>
                  <a:outerShdw blurRad="38100" dist="38100" dir="2700000" algn="tl">
                    <a:srgbClr val="000000">
                      <a:alpha val="43137"/>
                    </a:srgbClr>
                  </a:outerShdw>
                </a:effectLst>
              </a:rPr>
              <a:t> </a:t>
            </a:r>
            <a:r>
              <a:rPr lang="en-US" dirty="0"/>
              <a:t>Foundation</a:t>
            </a:r>
          </a:p>
        </p:txBody>
      </p:sp>
      <p:sp>
        <p:nvSpPr>
          <p:cNvPr id="46083" name="Content Placeholder 2"/>
          <p:cNvSpPr>
            <a:spLocks noGrp="1"/>
          </p:cNvSpPr>
          <p:nvPr>
            <p:ph idx="1"/>
          </p:nvPr>
        </p:nvSpPr>
        <p:spPr>
          <a:xfrm>
            <a:off x="1443491" y="2015733"/>
            <a:ext cx="6571343" cy="4511897"/>
          </a:xfrm>
        </p:spPr>
        <p:txBody>
          <a:bodyPr/>
          <a:lstStyle/>
          <a:p>
            <a:r>
              <a:rPr lang="en-US" dirty="0"/>
              <a:t>The ability to use Artificial Intelligence (AI) to enhance decision making, reinvent business models and ecosystems, and remake the customer experience…</a:t>
            </a:r>
          </a:p>
          <a:p>
            <a:r>
              <a:rPr lang="en-US" dirty="0"/>
              <a:t>Examples</a:t>
            </a:r>
          </a:p>
          <a:p>
            <a:pPr lvl="1"/>
            <a:r>
              <a:rPr lang="en-US" dirty="0"/>
              <a:t>Manufacturing robots</a:t>
            </a:r>
          </a:p>
          <a:p>
            <a:pPr lvl="1"/>
            <a:r>
              <a:rPr lang="en-US" dirty="0"/>
              <a:t>Self driving cars</a:t>
            </a:r>
          </a:p>
          <a:p>
            <a:pPr lvl="1"/>
            <a:r>
              <a:rPr lang="en-US" dirty="0"/>
              <a:t>SM Monitoring</a:t>
            </a:r>
          </a:p>
          <a:p>
            <a:pPr lvl="1"/>
            <a:r>
              <a:rPr lang="en-US" dirty="0"/>
              <a:t>Disease mapping</a:t>
            </a:r>
          </a:p>
          <a:p>
            <a:pPr lvl="1"/>
            <a:r>
              <a:rPr lang="en-US" dirty="0"/>
              <a:t>Digital assistants like Siri &amp; Alexa</a:t>
            </a:r>
          </a:p>
        </p:txBody>
      </p:sp>
      <p:sp>
        <p:nvSpPr>
          <p:cNvPr id="46084" name="Date Placeholder 3"/>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0EDC6FD7-35AB-4FF3-8B7D-2A551DBE5B27}" type="datetime2">
              <a:rPr lang="en-US" sz="1400" smtClean="0"/>
              <a:pPr/>
              <a:t>Thursday, September 4, 2025</a:t>
            </a:fld>
            <a:endParaRPr lang="en-US" sz="1400"/>
          </a:p>
        </p:txBody>
      </p:sp>
      <p:sp>
        <p:nvSpPr>
          <p:cNvPr id="4608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37A84F11-F1D2-471A-9A76-6DFFDD6F0562}" type="slidenum">
              <a:rPr lang="en-US" altLang="en-US" sz="1400" smtClean="0"/>
              <a:pPr/>
              <a:t>6</a:t>
            </a:fld>
            <a:endParaRPr lang="en-US" altLang="en-US" sz="1400"/>
          </a:p>
        </p:txBody>
      </p:sp>
    </p:spTree>
    <p:extLst>
      <p:ext uri="{BB962C8B-B14F-4D97-AF65-F5344CB8AC3E}">
        <p14:creationId xmlns:p14="http://schemas.microsoft.com/office/powerpoint/2010/main" val="19140604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r>
              <a:rPr lang="en-US"/>
              <a:t>Intelligent Apps and Analytics</a:t>
            </a:r>
          </a:p>
        </p:txBody>
      </p:sp>
      <p:sp>
        <p:nvSpPr>
          <p:cNvPr id="47107" name="Content Placeholder 2"/>
          <p:cNvSpPr>
            <a:spLocks noGrp="1"/>
          </p:cNvSpPr>
          <p:nvPr>
            <p:ph idx="1"/>
          </p:nvPr>
        </p:nvSpPr>
        <p:spPr>
          <a:xfrm>
            <a:off x="1443491" y="2015733"/>
            <a:ext cx="6571343" cy="4511897"/>
          </a:xfrm>
        </p:spPr>
        <p:txBody>
          <a:bodyPr>
            <a:normAutofit fontScale="92500" lnSpcReduction="10000"/>
          </a:bodyPr>
          <a:lstStyle/>
          <a:p>
            <a:pPr>
              <a:defRPr/>
            </a:pPr>
            <a:r>
              <a:rPr lang="en-US" dirty="0"/>
              <a:t>Augmented analytics is a particularly strategic growing area that uses machine learning for </a:t>
            </a:r>
            <a:r>
              <a:rPr lang="en-US" b="1" dirty="0">
                <a:effectLst>
                  <a:outerShdw blurRad="38100" dist="38100" dir="2700000" algn="tl">
                    <a:srgbClr val="000000">
                      <a:alpha val="43137"/>
                    </a:srgbClr>
                  </a:outerShdw>
                </a:effectLst>
              </a:rPr>
              <a:t>automating data preparation, insight discovery and insight sharing</a:t>
            </a:r>
            <a:r>
              <a:rPr lang="en-US" dirty="0"/>
              <a:t> for a broad range of business users, operational workers and citizen data scientists. </a:t>
            </a:r>
            <a:r>
              <a:rPr lang="en-US" dirty="0" err="1"/>
              <a:t>Eg</a:t>
            </a:r>
            <a:r>
              <a:rPr lang="en-US" dirty="0"/>
              <a:t>. virtual customer assistants and enterprise advisors and assistants.  </a:t>
            </a:r>
          </a:p>
          <a:p>
            <a:pPr>
              <a:defRPr/>
            </a:pPr>
            <a:r>
              <a:rPr lang="en-US" dirty="0"/>
              <a:t>Use historical and real-time data from user interactions to make predictive suggestions</a:t>
            </a:r>
          </a:p>
          <a:p>
            <a:pPr>
              <a:defRPr/>
            </a:pPr>
            <a:r>
              <a:rPr lang="en-US" dirty="0"/>
              <a:t>Examples</a:t>
            </a:r>
          </a:p>
          <a:p>
            <a:pPr lvl="1">
              <a:defRPr/>
            </a:pPr>
            <a:r>
              <a:rPr lang="en-US" dirty="0"/>
              <a:t>Cortana</a:t>
            </a:r>
          </a:p>
          <a:p>
            <a:pPr lvl="1">
              <a:defRPr/>
            </a:pPr>
            <a:r>
              <a:rPr lang="en-US" dirty="0"/>
              <a:t>Facebook</a:t>
            </a:r>
          </a:p>
          <a:p>
            <a:pPr lvl="1">
              <a:defRPr/>
            </a:pPr>
            <a:r>
              <a:rPr lang="en-US" dirty="0"/>
              <a:t>Siri</a:t>
            </a:r>
          </a:p>
          <a:p>
            <a:pPr lvl="1">
              <a:defRPr/>
            </a:pPr>
            <a:r>
              <a:rPr lang="en-US" dirty="0"/>
              <a:t>Elsa</a:t>
            </a:r>
          </a:p>
        </p:txBody>
      </p:sp>
      <p:sp>
        <p:nvSpPr>
          <p:cNvPr id="47108" name="Date Placeholder 3"/>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E42FEB03-A5E0-461F-AFF1-C138A16BA977}" type="datetime2">
              <a:rPr lang="en-US" sz="1400" smtClean="0"/>
              <a:pPr/>
              <a:t>Thursday, September 4, 2025</a:t>
            </a:fld>
            <a:endParaRPr lang="en-US" sz="1400"/>
          </a:p>
        </p:txBody>
      </p:sp>
      <p:sp>
        <p:nvSpPr>
          <p:cNvPr id="4710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02388A37-C3B6-4C8B-A35F-687B6A3110BD}" type="slidenum">
              <a:rPr lang="en-US" altLang="en-US" sz="1400" smtClean="0"/>
              <a:pPr/>
              <a:t>7</a:t>
            </a:fld>
            <a:endParaRPr lang="en-US" altLang="en-US" sz="1400"/>
          </a:p>
        </p:txBody>
      </p:sp>
    </p:spTree>
    <p:extLst>
      <p:ext uri="{BB962C8B-B14F-4D97-AF65-F5344CB8AC3E}">
        <p14:creationId xmlns:p14="http://schemas.microsoft.com/office/powerpoint/2010/main" val="24178513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normAutofit fontScale="90000"/>
          </a:bodyPr>
          <a:lstStyle/>
          <a:p>
            <a:r>
              <a:rPr lang="en-US" sz="3500"/>
              <a:t>Intelligent Apps and Analytics con’t…</a:t>
            </a:r>
          </a:p>
        </p:txBody>
      </p:sp>
      <p:sp>
        <p:nvSpPr>
          <p:cNvPr id="48131" name="Content Placeholder 2"/>
          <p:cNvSpPr>
            <a:spLocks noGrp="1"/>
          </p:cNvSpPr>
          <p:nvPr>
            <p:ph idx="1"/>
          </p:nvPr>
        </p:nvSpPr>
        <p:spPr/>
        <p:txBody>
          <a:bodyPr/>
          <a:lstStyle/>
          <a:p>
            <a:r>
              <a:rPr lang="en-US" dirty="0"/>
              <a:t>AI add business value in form of advanced analytics, intelligent processes and advanced user experiences</a:t>
            </a:r>
          </a:p>
          <a:p>
            <a:endParaRPr lang="en-US" dirty="0"/>
          </a:p>
        </p:txBody>
      </p:sp>
      <p:sp>
        <p:nvSpPr>
          <p:cNvPr id="48132" name="Date Placeholder 3"/>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E46AD616-4499-4154-9572-083C19EEE72D}" type="datetime2">
              <a:rPr lang="en-US" sz="1400" smtClean="0"/>
              <a:pPr/>
              <a:t>Thursday, September 4, 2025</a:t>
            </a:fld>
            <a:endParaRPr lang="en-US" sz="1400"/>
          </a:p>
        </p:txBody>
      </p:sp>
      <p:sp>
        <p:nvSpPr>
          <p:cNvPr id="4813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6C50A337-A44D-48E1-9ABC-ACB50094977C}" type="slidenum">
              <a:rPr lang="en-US" altLang="en-US" sz="1400" smtClean="0"/>
              <a:pPr/>
              <a:t>8</a:t>
            </a:fld>
            <a:endParaRPr lang="en-US" altLang="en-US" sz="1400"/>
          </a:p>
        </p:txBody>
      </p:sp>
    </p:spTree>
    <p:extLst>
      <p:ext uri="{BB962C8B-B14F-4D97-AF65-F5344CB8AC3E}">
        <p14:creationId xmlns:p14="http://schemas.microsoft.com/office/powerpoint/2010/main" val="39278543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r>
              <a:rPr lang="en-US"/>
              <a:t>Intelligent Things</a:t>
            </a:r>
          </a:p>
        </p:txBody>
      </p:sp>
      <p:sp>
        <p:nvSpPr>
          <p:cNvPr id="49155" name="Content Placeholder 2"/>
          <p:cNvSpPr>
            <a:spLocks noGrp="1"/>
          </p:cNvSpPr>
          <p:nvPr>
            <p:ph idx="1"/>
          </p:nvPr>
        </p:nvSpPr>
        <p:spPr>
          <a:xfrm>
            <a:off x="1443491" y="2015733"/>
            <a:ext cx="6571343" cy="4461267"/>
          </a:xfrm>
        </p:spPr>
        <p:txBody>
          <a:bodyPr>
            <a:normAutofit fontScale="92500" lnSpcReduction="10000"/>
          </a:bodyPr>
          <a:lstStyle/>
          <a:p>
            <a:r>
              <a:rPr lang="en-US" dirty="0"/>
              <a:t>Intelligent things use AI and machine learning to interact in a more intelligent way with people and surroundings.</a:t>
            </a:r>
          </a:p>
          <a:p>
            <a:r>
              <a:rPr lang="en-US" dirty="0"/>
              <a:t>Examples include a self-directing vacuum or autonomous farming vehicle.</a:t>
            </a:r>
          </a:p>
          <a:p>
            <a:pPr lvl="1"/>
            <a:r>
              <a:rPr lang="en-US" dirty="0"/>
              <a:t>Connected appliances</a:t>
            </a:r>
          </a:p>
          <a:p>
            <a:pPr lvl="1"/>
            <a:r>
              <a:rPr lang="en-US" dirty="0"/>
              <a:t>Wearable health monitors</a:t>
            </a:r>
          </a:p>
          <a:p>
            <a:pPr lvl="1"/>
            <a:r>
              <a:rPr lang="en-US" dirty="0"/>
              <a:t>Smart homes</a:t>
            </a:r>
          </a:p>
          <a:p>
            <a:pPr lvl="1"/>
            <a:r>
              <a:rPr lang="en-US" dirty="0"/>
              <a:t>Smart cars</a:t>
            </a:r>
          </a:p>
          <a:p>
            <a:pPr lvl="1"/>
            <a:r>
              <a:rPr lang="en-US" dirty="0"/>
              <a:t>Smart blackboards</a:t>
            </a:r>
          </a:p>
          <a:p>
            <a:r>
              <a:rPr lang="en-US" b="1" dirty="0"/>
              <a:t>A network of objects/things with sensors and software to connect and exchange data over the internet</a:t>
            </a:r>
          </a:p>
          <a:p>
            <a:pPr lvl="1"/>
            <a:r>
              <a:rPr lang="en-US" dirty="0"/>
              <a:t>multiple devices will work together, either independently or with human input. </a:t>
            </a:r>
          </a:p>
        </p:txBody>
      </p:sp>
      <p:sp>
        <p:nvSpPr>
          <p:cNvPr id="49156" name="Date Placeholder 3"/>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FDDF4462-A6F0-47CF-9117-56FE0F0E1B20}" type="datetime2">
              <a:rPr lang="en-US" sz="1400" smtClean="0"/>
              <a:pPr/>
              <a:t>Thursday, September 4, 2025</a:t>
            </a:fld>
            <a:endParaRPr lang="en-US" sz="1400"/>
          </a:p>
        </p:txBody>
      </p:sp>
      <p:sp>
        <p:nvSpPr>
          <p:cNvPr id="4915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438A757C-5DD7-4E2F-976C-D51E20636FC9}" type="slidenum">
              <a:rPr lang="en-US" altLang="en-US" sz="1400" smtClean="0"/>
              <a:pPr/>
              <a:t>9</a:t>
            </a:fld>
            <a:endParaRPr lang="en-US" altLang="en-US" sz="1400"/>
          </a:p>
        </p:txBody>
      </p:sp>
    </p:spTree>
    <p:extLst>
      <p:ext uri="{BB962C8B-B14F-4D97-AF65-F5344CB8AC3E}">
        <p14:creationId xmlns:p14="http://schemas.microsoft.com/office/powerpoint/2010/main" val="1436375489"/>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1705</TotalTime>
  <Words>2044</Words>
  <Application>Microsoft Office PowerPoint</Application>
  <PresentationFormat>On-screen Show (4:3)</PresentationFormat>
  <Paragraphs>258</Paragraphs>
  <Slides>41</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41</vt:i4>
      </vt:variant>
    </vt:vector>
  </HeadingPairs>
  <TitlesOfParts>
    <vt:vector size="46" baseType="lpstr">
      <vt:lpstr>Arial</vt:lpstr>
      <vt:lpstr>Calibri</vt:lpstr>
      <vt:lpstr>Gill Sans MT</vt:lpstr>
      <vt:lpstr>Wingdings</vt:lpstr>
      <vt:lpstr>Gallery</vt:lpstr>
      <vt:lpstr>MAKERERE UNIVERSITY MAKERERE UNIVERSITY BUSINESS SCHOOL FACULTY OF COMPUTING AND INFORMATICS DEPARTMENT OF APPLIED COMPUTING AND IT</vt:lpstr>
      <vt:lpstr>Outline</vt:lpstr>
      <vt:lpstr>ICT business Trends</vt:lpstr>
      <vt:lpstr>Gartner Top 10 Strategic Technology Trends for 2018</vt:lpstr>
      <vt:lpstr>PowerPoint Presentation</vt:lpstr>
      <vt:lpstr>AI Foundation</vt:lpstr>
      <vt:lpstr>Intelligent Apps and Analytics</vt:lpstr>
      <vt:lpstr>Intelligent Apps and Analytics con’t…</vt:lpstr>
      <vt:lpstr>Intelligent Things</vt:lpstr>
      <vt:lpstr>PowerPoint Presentation</vt:lpstr>
      <vt:lpstr>Digital Twins</vt:lpstr>
      <vt:lpstr>Digital Twins con’t…</vt:lpstr>
      <vt:lpstr>Cloud to the Edge</vt:lpstr>
      <vt:lpstr>Conversational Platforms</vt:lpstr>
      <vt:lpstr>Conversational Platforms Cont…</vt:lpstr>
      <vt:lpstr>Immersive Experience</vt:lpstr>
      <vt:lpstr>Immersive Experience con’t…</vt:lpstr>
      <vt:lpstr>PowerPoint Presentation</vt:lpstr>
      <vt:lpstr>Blockchain</vt:lpstr>
      <vt:lpstr>Event-Driven</vt:lpstr>
      <vt:lpstr>Continuous Adaptive Risk and Trust</vt:lpstr>
      <vt:lpstr>Cloud Computing</vt:lpstr>
      <vt:lpstr>Cloud Computing</vt:lpstr>
      <vt:lpstr>PowerPoint Presentation</vt:lpstr>
      <vt:lpstr>PowerPoint Presentation</vt:lpstr>
      <vt:lpstr>Software as a Service Applications (Saas)</vt:lpstr>
      <vt:lpstr>Platform as a Service (Paas)</vt:lpstr>
      <vt:lpstr>Factors to consider when choosing cloud computing</vt:lpstr>
      <vt:lpstr>Mobile Computing</vt:lpstr>
      <vt:lpstr>Common Mobile Computing devices</vt:lpstr>
      <vt:lpstr>Main Principle of Mobile Computing</vt:lpstr>
      <vt:lpstr>Mobile Applications (Apps)</vt:lpstr>
      <vt:lpstr>Types of Apps</vt:lpstr>
      <vt:lpstr>Categories of Apps</vt:lpstr>
      <vt:lpstr>Mobile Payments</vt:lpstr>
      <vt:lpstr>Mobile Payment Models</vt:lpstr>
      <vt:lpstr>Mobile Payment Models con’</vt:lpstr>
      <vt:lpstr>Cloud Computing Limitations</vt:lpstr>
      <vt:lpstr>Big data</vt:lpstr>
      <vt:lpstr>Internet of all things</vt:lpstr>
      <vt:lpstr>GARTNER ICT Trends 2020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MAKERERE UNIVERSITY MAKERERE UNIVERSITY BUSINESS SCHOOL FACULTY OF COMPUTING AND INFORMATICS DEPARTMENT OF APPLIED COMPUTING AND IT</dc:title>
  <dc:creator>admin123</dc:creator>
  <cp:lastModifiedBy>Bryan Augustine Lugemwa</cp:lastModifiedBy>
  <cp:revision>74</cp:revision>
  <dcterms:created xsi:type="dcterms:W3CDTF">2019-02-01T07:15:10Z</dcterms:created>
  <dcterms:modified xsi:type="dcterms:W3CDTF">2025-09-04T15:09:42Z</dcterms:modified>
</cp:coreProperties>
</file>