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56" r:id="rId2"/>
    <p:sldId id="294" r:id="rId3"/>
    <p:sldId id="302" r:id="rId4"/>
    <p:sldId id="304" r:id="rId5"/>
    <p:sldId id="303" r:id="rId6"/>
    <p:sldId id="318" r:id="rId7"/>
    <p:sldId id="319" r:id="rId8"/>
    <p:sldId id="320" r:id="rId9"/>
    <p:sldId id="307" r:id="rId10"/>
    <p:sldId id="321" r:id="rId11"/>
    <p:sldId id="322" r:id="rId12"/>
    <p:sldId id="297" r:id="rId13"/>
    <p:sldId id="305" r:id="rId14"/>
    <p:sldId id="306" r:id="rId15"/>
    <p:sldId id="317" r:id="rId16"/>
    <p:sldId id="323" r:id="rId17"/>
    <p:sldId id="324" r:id="rId18"/>
    <p:sldId id="325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6" r:id="rId28"/>
    <p:sldId id="273" r:id="rId29"/>
    <p:sldId id="282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E182E-417F-4B0D-AC24-A98D1AD6D32A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13C18-CFCB-4123-BB6D-15599BD10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14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6E29-B104-46A7-9B58-F86D01AB2100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7A0E-3C9F-4910-A3AE-20289719C743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62DE-9659-49B2-8763-9EFF0676A252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BC8F2-995B-4314-A2E6-1F3C1E5CA965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E2EF-BFA2-4ED3-90B3-01567B5DAD07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13C8-FE07-49A1-A909-9CA548E39F87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5C32-41EE-40D1-9879-2A60E4685553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E904-70DC-41A9-80D9-AAF0825517F1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A0E-757B-473B-B7CC-4D2EF009D69F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518E-8EC6-466F-82FE-2A2F4B22FAD7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767A-E72B-4183-9391-33ACFA2A3DDA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4C6B8-342D-4C77-9742-A703069995A6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683B-9802-47FD-96DD-F71516AFCEB8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E477-699E-4AA7-98D4-A0E40D344647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E4E9-E523-467B-BE27-B730AD49E8C2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454F-EC00-4D88-83A4-3F8E22EC5728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16683-5E8B-4B80-BCBF-0387AD4E3B61}" type="datetime1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6193" y="2514601"/>
            <a:ext cx="10038419" cy="1193333"/>
          </a:xfrm>
        </p:spPr>
        <p:txBody>
          <a:bodyPr>
            <a:normAutofit/>
          </a:bodyPr>
          <a:lstStyle/>
          <a:p>
            <a:r>
              <a:rPr lang="en-US" sz="3600" b="1" dirty="0"/>
              <a:t>Process and Tools for Public Policy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051883"/>
            <a:ext cx="8165473" cy="21559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b="1" i="1" dirty="0"/>
              <a:t>Dr. Annet .K. NABATANZI MUYIMBA, PhD</a:t>
            </a:r>
          </a:p>
          <a:p>
            <a:pPr>
              <a:lnSpc>
                <a:spcPct val="90000"/>
              </a:lnSpc>
            </a:pPr>
            <a:r>
              <a:rPr lang="en-US" altLang="en-US" b="1" i="1" dirty="0"/>
              <a:t>Dept: Leadership &amp; Governance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MLG 7108 &amp; MBA 8157 - </a:t>
            </a:r>
            <a:r>
              <a:rPr lang="en-US" altLang="en-US" b="1" i="1" dirty="0"/>
              <a:t>Lecture </a:t>
            </a:r>
            <a:r>
              <a:rPr lang="en-GB" altLang="en-US" b="1" i="1" dirty="0"/>
              <a:t>Six</a:t>
            </a:r>
            <a:endParaRPr lang="en-US" altLang="en-US" b="1" i="1" dirty="0"/>
          </a:p>
          <a:p>
            <a:pPr>
              <a:lnSpc>
                <a:spcPct val="90000"/>
              </a:lnSpc>
            </a:pPr>
            <a:r>
              <a:rPr lang="en-US" b="1" dirty="0"/>
              <a:t>Public Policy Analysis Course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Makerere University Business School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B43C02-503B-DC09-A2EE-D60C9D58D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4573"/>
          </a:xfrm>
        </p:spPr>
        <p:txBody>
          <a:bodyPr/>
          <a:lstStyle/>
          <a:p>
            <a:r>
              <a:rPr lang="en-US" b="1" dirty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2965" y="1308683"/>
            <a:ext cx="9801647" cy="5142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/>
              <a:t>7) Adaptability, innovativeness and responsiveness:</a:t>
            </a:r>
            <a:endParaRPr lang="en-US" sz="2000" dirty="0"/>
          </a:p>
          <a:p>
            <a:pPr lvl="1"/>
            <a:r>
              <a:rPr lang="en-US" sz="2000" b="1" dirty="0"/>
              <a:t>Definition:</a:t>
            </a:r>
            <a:r>
              <a:rPr lang="en-US" sz="2000" dirty="0"/>
              <a:t> The capacity of a policy to respond and adapt to changing circumstances or new information.</a:t>
            </a:r>
          </a:p>
          <a:p>
            <a:pPr lvl="1"/>
            <a:r>
              <a:rPr lang="en-US" sz="2000" b="1" dirty="0"/>
              <a:t>Criteria:</a:t>
            </a:r>
            <a:endParaRPr lang="en-US" sz="20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Flexibility in implementation.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Ability to adjust to unexpected challenges.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Incorporation of feedback and learning.</a:t>
            </a:r>
          </a:p>
          <a:p>
            <a:pPr marL="0" indent="0">
              <a:buNone/>
            </a:pPr>
            <a:r>
              <a:rPr lang="en-US" sz="2000" b="1" dirty="0"/>
              <a:t>8) Sustainability:</a:t>
            </a:r>
            <a:endParaRPr lang="en-US" sz="2000" dirty="0"/>
          </a:p>
          <a:p>
            <a:pPr lvl="1"/>
            <a:r>
              <a:rPr lang="en-US" sz="2000" b="1" dirty="0"/>
              <a:t>Definition:</a:t>
            </a:r>
            <a:r>
              <a:rPr lang="en-US" sz="2000" dirty="0"/>
              <a:t> The long-term viability and enduring impact of a policy.</a:t>
            </a:r>
          </a:p>
          <a:p>
            <a:pPr lvl="1"/>
            <a:r>
              <a:rPr lang="en-US" sz="2000" b="1" dirty="0"/>
              <a:t>Criteria:</a:t>
            </a:r>
            <a:endParaRPr lang="en-US" sz="20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Consideration of environmental, economic, and social sustainability.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Mitigation of negative long-term consequences or risks.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03F2A-8EEE-FFEA-87DD-1F786150D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4907"/>
          </a:xfrm>
        </p:spPr>
        <p:txBody>
          <a:bodyPr/>
          <a:lstStyle/>
          <a:p>
            <a:r>
              <a:rPr lang="en-US" b="1" dirty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4360" y="1359017"/>
            <a:ext cx="9340252" cy="5142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/>
              <a:t>9) Coherence:</a:t>
            </a:r>
            <a:endParaRPr lang="en-US" sz="2000" dirty="0"/>
          </a:p>
          <a:p>
            <a:pPr lvl="1"/>
            <a:r>
              <a:rPr lang="en-US" sz="2000" b="1" dirty="0"/>
              <a:t>Definition:</a:t>
            </a:r>
            <a:r>
              <a:rPr lang="en-US" sz="2000" dirty="0"/>
              <a:t> The consistency and compatibility of a policy with other existing policies and broader government objectives.</a:t>
            </a:r>
          </a:p>
          <a:p>
            <a:pPr lvl="1"/>
            <a:r>
              <a:rPr lang="en-US" sz="2000" b="1" dirty="0"/>
              <a:t>Criteria:</a:t>
            </a:r>
            <a:endParaRPr lang="en-US" sz="20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Alignment with existing laws and regulations.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Avoidance of conflicting policies.</a:t>
            </a:r>
          </a:p>
          <a:p>
            <a:pPr marL="0" indent="0">
              <a:buNone/>
            </a:pPr>
            <a:r>
              <a:rPr lang="en-US" sz="2000" b="1" dirty="0"/>
              <a:t>10) Public Participation/inclusiveness:</a:t>
            </a:r>
            <a:endParaRPr lang="en-US" sz="2000" dirty="0"/>
          </a:p>
          <a:p>
            <a:r>
              <a:rPr lang="en-US" sz="2000" b="1" dirty="0"/>
              <a:t>Definition:</a:t>
            </a:r>
            <a:r>
              <a:rPr lang="en-US" sz="2000" dirty="0"/>
              <a:t> The extent to which the public and stakeholders are involved in the policy development </a:t>
            </a:r>
            <a:r>
              <a:rPr lang="en-GB" altLang="en-US" sz="2000" dirty="0"/>
              <a:t>and implementation </a:t>
            </a:r>
            <a:r>
              <a:rPr lang="en-US" sz="2000" dirty="0"/>
              <a:t>process.</a:t>
            </a:r>
          </a:p>
          <a:p>
            <a:r>
              <a:rPr lang="en-US" sz="2000" b="1" dirty="0"/>
              <a:t>Criteria:</a:t>
            </a:r>
            <a:endParaRPr lang="en-US" sz="2000" dirty="0"/>
          </a:p>
          <a:p>
            <a:pPr marL="857250" lvl="1" indent="-400050">
              <a:buFont typeface="+mj-lt"/>
              <a:buAutoNum type="romanLcPeriod"/>
            </a:pPr>
            <a:r>
              <a:rPr lang="en-US" sz="2000" dirty="0"/>
              <a:t>Inclusiveness in decision-making.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sz="2000" dirty="0"/>
              <a:t>Public engagement and consultations.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sz="2000" dirty="0"/>
              <a:t>Accessibility of information to the public.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B9A24-76CE-B06B-367D-D1590B134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5379" y="624110"/>
            <a:ext cx="9849233" cy="960324"/>
          </a:xfrm>
        </p:spPr>
        <p:txBody>
          <a:bodyPr>
            <a:normAutofit fontScale="90000"/>
          </a:bodyPr>
          <a:lstStyle/>
          <a:p>
            <a:r>
              <a:rPr lang="en-GB" altLang="en-US" b="1" dirty="0"/>
              <a:t>Methodological </a:t>
            </a:r>
            <a:r>
              <a:rPr lang="en-US" b="1" dirty="0"/>
              <a:t>Approaches to Policy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6779" y="1451295"/>
            <a:ext cx="10077833" cy="511714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sz="2800" dirty="0"/>
              <a:t>This section addresses the question of </a:t>
            </a:r>
            <a:r>
              <a:rPr lang="en-US" sz="2800" b="1" i="1" dirty="0"/>
              <a:t>“How </a:t>
            </a:r>
            <a:r>
              <a:rPr lang="en-GB" altLang="en-US" sz="2800" b="1" i="1" dirty="0"/>
              <a:t>is </a:t>
            </a:r>
            <a:r>
              <a:rPr lang="en-US" sz="2800" b="1" i="1" dirty="0"/>
              <a:t>public policy analysis done?”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800" dirty="0"/>
              <a:t>There are three common approaches to PPA including:</a:t>
            </a:r>
          </a:p>
          <a:p>
            <a:pPr algn="just">
              <a:lnSpc>
                <a:spcPct val="200000"/>
              </a:lnSpc>
            </a:pPr>
            <a:r>
              <a:rPr lang="en-US" sz="2800" dirty="0"/>
              <a:t>Technical or scientific policy analysis</a:t>
            </a:r>
          </a:p>
          <a:p>
            <a:pPr algn="just">
              <a:lnSpc>
                <a:spcPct val="200000"/>
              </a:lnSpc>
            </a:pPr>
            <a:r>
              <a:rPr lang="en-US" sz="2800" dirty="0"/>
              <a:t>Critical </a:t>
            </a:r>
            <a:r>
              <a:rPr lang="en-GB" altLang="en-US" sz="2800" dirty="0"/>
              <a:t>policy </a:t>
            </a:r>
            <a:r>
              <a:rPr lang="en-US" sz="2800" dirty="0"/>
              <a:t>analysis</a:t>
            </a:r>
          </a:p>
          <a:p>
            <a:pPr algn="just">
              <a:lnSpc>
                <a:spcPct val="200000"/>
              </a:lnSpc>
            </a:pPr>
            <a:r>
              <a:rPr lang="en-US" sz="2800" dirty="0"/>
              <a:t>Integrated or multi-method analysis (mixed methods)</a:t>
            </a:r>
            <a:r>
              <a:rPr lang="en-US" sz="2400" dirty="0"/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6AE92-8193-B615-7382-0409CDEED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360680"/>
            <a:ext cx="8911590" cy="60833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Comparison</a:t>
            </a:r>
            <a:r>
              <a:rPr lang="en-US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69492402"/>
              </p:ext>
            </p:extLst>
          </p:nvPr>
        </p:nvGraphicFramePr>
        <p:xfrm>
          <a:off x="1990725" y="1072515"/>
          <a:ext cx="960882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Technical PP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Critical PP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52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Rational or objective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Positivistic approach</a:t>
                      </a:r>
                      <a:r>
                        <a:rPr lang="en-GB" altLang="en-US" dirty="0"/>
                        <a:t> - v</a:t>
                      </a:r>
                      <a:r>
                        <a:rPr lang="en-US" dirty="0"/>
                        <a:t>alues scientific evidence and methods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/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Ignores the value of indigenous knowledge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Uses natural science or quantitative methods of analysis to produce policy evidence.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Ignores the fact that different social/cultural perspectives of PP exist and cuts off stakeholder engagement.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Promotes social exclusion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altLang="en-US" dirty="0"/>
                        <a:t>Irrational or subjective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altLang="en-US" dirty="0"/>
                        <a:t>Interpretivistic approach - values personal evidence such as people’s views, opinions, perceptions, </a:t>
                      </a:r>
                      <a:r>
                        <a:rPr lang="en-US" dirty="0"/>
                        <a:t>emotions, beliefs, attitudes etc.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defRPr/>
                      </a:pPr>
                      <a:r>
                        <a:rPr lang="en-US" dirty="0"/>
                        <a:t>Appreciates indigenous or experiential knowledge.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Adopts social or qualitative methods of policy analysis to </a:t>
                      </a:r>
                      <a:r>
                        <a:rPr lang="en-GB" altLang="en-US" dirty="0"/>
                        <a:t>generate evidence</a:t>
                      </a:r>
                      <a:r>
                        <a:rPr lang="en-US" dirty="0"/>
                        <a:t>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Promotes co-production</a:t>
                      </a:r>
                      <a:r>
                        <a:rPr lang="en-GB" altLang="en-US" dirty="0"/>
                        <a:t> or co-</a:t>
                      </a:r>
                      <a:r>
                        <a:rPr lang="en-US" dirty="0"/>
                        <a:t>development of policy through participatory methods of engagement.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Generates</a:t>
                      </a:r>
                      <a:r>
                        <a:rPr lang="en-GB" altLang="en-US" dirty="0"/>
                        <a:t> socially</a:t>
                      </a:r>
                      <a:r>
                        <a:rPr lang="en-US" dirty="0"/>
                        <a:t> inclusive solutions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2AB3AD-5B62-2F5F-86A9-C2378D02D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5908"/>
          </a:xfrm>
        </p:spPr>
        <p:txBody>
          <a:bodyPr/>
          <a:lstStyle/>
          <a:p>
            <a:r>
              <a:rPr lang="en-US" b="1" dirty="0"/>
              <a:t>Comparison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35108627"/>
              </p:ext>
            </p:extLst>
          </p:nvPr>
        </p:nvGraphicFramePr>
        <p:xfrm>
          <a:off x="2172970" y="1703070"/>
          <a:ext cx="9331960" cy="4695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5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5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Technical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Critical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0065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Cuts of</a:t>
                      </a:r>
                      <a:r>
                        <a:rPr lang="en-GB" altLang="en-US" dirty="0"/>
                        <a:t>f</a:t>
                      </a:r>
                      <a:r>
                        <a:rPr lang="en-US" dirty="0"/>
                        <a:t> political debate or de</a:t>
                      </a:r>
                      <a:r>
                        <a:rPr lang="en-GB" altLang="en-US" dirty="0"/>
                        <a:t>-</a:t>
                      </a:r>
                      <a:r>
                        <a:rPr lang="en-US" dirty="0"/>
                        <a:t>politicizes policy making</a:t>
                      </a:r>
                      <a:r>
                        <a:rPr lang="en-GB" altLang="en-US" dirty="0"/>
                        <a:t>.</a:t>
                      </a: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Prioritizes the views of small group of experts over th</a:t>
                      </a:r>
                      <a:r>
                        <a:rPr lang="en-GB" altLang="en-US" dirty="0"/>
                        <a:t>ose of</a:t>
                      </a:r>
                      <a:r>
                        <a:rPr lang="en-US" dirty="0"/>
                        <a:t> large groups of affected citizens</a:t>
                      </a:r>
                      <a:r>
                        <a:rPr lang="en-GB" altLang="en-US" dirty="0"/>
                        <a:t>.</a:t>
                      </a: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Supports exercise of power by a small group/elites to marginalize the general population.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Prioritizes optimality and efficiency of the policy solution over equity and equality. 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Puts blame on the people for their own marginalization and problems</a:t>
                      </a:r>
                      <a:r>
                        <a:rPr lang="en-GB" altLang="en-US" dirty="0"/>
                        <a:t>.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Promotes political debate  and public opinion of the policy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Multiple perspectives of participants and expectations are considered.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Focuses on common interest and involvement of different groups in finding solutions to societal problems.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Generates competitive alternative solutions and different solutions for different groups.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Prioritizes equity and equality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Blames the leaders for societal problems and failures.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BD35A6-BDF2-EF56-93EC-F2102C92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381000"/>
            <a:ext cx="8911590" cy="90233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Integrated</a:t>
            </a:r>
            <a:r>
              <a:rPr lang="en-GB" altLang="en-US" b="1" dirty="0"/>
              <a:t> PP</a:t>
            </a:r>
            <a:r>
              <a:rPr lang="en-US" b="1" dirty="0"/>
              <a:t> Analysis </a:t>
            </a:r>
            <a:r>
              <a:rPr lang="en-US" sz="3200" dirty="0"/>
              <a:t> </a:t>
            </a:r>
            <a:br>
              <a:rPr lang="en-US" sz="32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2690" y="1283516"/>
            <a:ext cx="9591922" cy="5083728"/>
          </a:xfrm>
        </p:spPr>
        <p:txBody>
          <a:bodyPr>
            <a:normAutofit/>
          </a:bodyPr>
          <a:lstStyle/>
          <a:p>
            <a:pPr algn="just"/>
            <a:r>
              <a:rPr lang="en-US" sz="2000" dirty="0"/>
              <a:t>Integrated policy analysis refers to an approach that combines and synthesizes various methods</a:t>
            </a:r>
            <a:r>
              <a:rPr lang="en-GB" altLang="en-US" sz="2000" dirty="0"/>
              <a:t> of data collection and analysis</a:t>
            </a:r>
            <a:r>
              <a:rPr lang="en-US" sz="2000" dirty="0"/>
              <a:t>, data sources</a:t>
            </a:r>
            <a:r>
              <a:rPr lang="en-GB" altLang="en-US" sz="2000" dirty="0"/>
              <a:t> or</a:t>
            </a:r>
            <a:r>
              <a:rPr lang="en-US" sz="2000" dirty="0"/>
              <a:t> perspectives to provide a comprehensive understanding of a complex policy issue and its context. </a:t>
            </a:r>
          </a:p>
          <a:p>
            <a:pPr algn="just"/>
            <a:r>
              <a:rPr lang="en-US" sz="2000" dirty="0"/>
              <a:t>Integrated policy analysis acknowledges that policy issues are multifaceted and require a holistic approach to address their complexity. </a:t>
            </a:r>
          </a:p>
          <a:p>
            <a:pPr algn="just"/>
            <a:r>
              <a:rPr lang="en-US" sz="2000" dirty="0"/>
              <a:t>The goal is to overcome the limitations of single-discipline or single-method analyses by incorporating diverse viewpoints and information. </a:t>
            </a:r>
          </a:p>
          <a:p>
            <a:pPr algn="just"/>
            <a:r>
              <a:rPr lang="en-US" sz="2000" dirty="0"/>
              <a:t>It produces more informed and effective policy recommendations by considering the interactions and interdependencies among different aspects of a problem.</a:t>
            </a:r>
          </a:p>
          <a:p>
            <a:pPr algn="just"/>
            <a:r>
              <a:rPr lang="en-US" sz="2000" dirty="0"/>
              <a:t>Pragmatic approach through a combination of elements of technical and critical analysis (critical realism)</a:t>
            </a:r>
          </a:p>
          <a:p>
            <a:pPr algn="just"/>
            <a:r>
              <a:rPr lang="en-US" sz="2000" dirty="0">
                <a:sym typeface="+mn-ea"/>
              </a:rPr>
              <a:t>Promotes complexity analysis to produce realistic  solutions</a:t>
            </a:r>
            <a:r>
              <a:rPr lang="en-GB" altLang="en-US" sz="2000" dirty="0">
                <a:sym typeface="+mn-ea"/>
              </a:rPr>
              <a:t>.</a:t>
            </a:r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D9910-FBAA-5607-66DE-28E45C7C3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61409"/>
          </a:xfrm>
        </p:spPr>
        <p:txBody>
          <a:bodyPr/>
          <a:lstStyle/>
          <a:p>
            <a:r>
              <a:rPr lang="en-US" b="1" dirty="0"/>
              <a:t>Characteristics of Integrated 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895" y="1460500"/>
            <a:ext cx="8915400" cy="489839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a) Multi-disciplinary </a:t>
            </a:r>
            <a:r>
              <a:rPr lang="en-GB" altLang="en-US" b="1" dirty="0"/>
              <a:t>p</a:t>
            </a:r>
            <a:r>
              <a:rPr lang="en-US" b="1" dirty="0"/>
              <a:t>erspective:</a:t>
            </a:r>
            <a:endParaRPr lang="en-US" dirty="0"/>
          </a:p>
          <a:p>
            <a:pPr lvl="1"/>
            <a:r>
              <a:rPr lang="en-US" dirty="0"/>
              <a:t>Integrated policy analysis often involves collaboration among experts from different disciplines, such as economics, sociology, political science, and environmental science.</a:t>
            </a:r>
          </a:p>
          <a:p>
            <a:pPr lvl="1"/>
            <a:r>
              <a:rPr lang="en-US" dirty="0"/>
              <a:t>This multidisciplinary approach allows for a more holistic understanding of the various dimensions of a policy issue.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b) Multi-method </a:t>
            </a:r>
            <a:r>
              <a:rPr lang="en-GB" altLang="en-US" b="1" dirty="0"/>
              <a:t>a</a:t>
            </a:r>
            <a:r>
              <a:rPr lang="en-US" b="1" dirty="0"/>
              <a:t>pproach:</a:t>
            </a:r>
            <a:endParaRPr lang="en-US" dirty="0"/>
          </a:p>
          <a:p>
            <a:pPr lvl="1"/>
            <a:r>
              <a:rPr lang="en-US" dirty="0"/>
              <a:t>Integrates both quantitative and qualitative methods of analysis. This may include combining statistical analyses, </a:t>
            </a:r>
            <a:r>
              <a:rPr lang="en-GB" altLang="en-US" dirty="0"/>
              <a:t>and data collection methods such as </a:t>
            </a:r>
            <a:r>
              <a:rPr lang="en-US" dirty="0"/>
              <a:t>surveys, case studies, interviews, and other research techniques.</a:t>
            </a:r>
          </a:p>
          <a:p>
            <a:pPr lvl="1"/>
            <a:r>
              <a:rPr lang="en-US" dirty="0"/>
              <a:t>Us</a:t>
            </a:r>
            <a:r>
              <a:rPr lang="en-GB" altLang="en-US" dirty="0"/>
              <a:t>es</a:t>
            </a:r>
            <a:r>
              <a:rPr lang="en-US" dirty="0"/>
              <a:t> a range of methods </a:t>
            </a:r>
            <a:r>
              <a:rPr lang="en-GB" altLang="en-US" dirty="0"/>
              <a:t>that </a:t>
            </a:r>
            <a:r>
              <a:rPr lang="en-US" dirty="0"/>
              <a:t>help capture diverse aspects of the policy problem and </a:t>
            </a:r>
            <a:r>
              <a:rPr lang="en-GB" altLang="en-US" dirty="0"/>
              <a:t>that </a:t>
            </a:r>
            <a:r>
              <a:rPr lang="en-US" dirty="0"/>
              <a:t>provide a more comprehensive analysis.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4D186-35A0-B180-5C8E-8624AABB5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415" y="624110"/>
            <a:ext cx="9382197" cy="785240"/>
          </a:xfrm>
        </p:spPr>
        <p:txBody>
          <a:bodyPr/>
          <a:lstStyle/>
          <a:p>
            <a:r>
              <a:rPr lang="en-US" b="1" dirty="0"/>
              <a:t>Characteristics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580" y="1409351"/>
            <a:ext cx="9508032" cy="52850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c) Stakeholder Involvement:</a:t>
            </a:r>
            <a:endParaRPr lang="en-US" dirty="0"/>
          </a:p>
          <a:p>
            <a:pPr lvl="1"/>
            <a:r>
              <a:rPr lang="en-US" dirty="0"/>
              <a:t>Integrated policy analysis often emphasizes the inclusion of various stakeholders, including government officials, community members, advocacy groups, and industry representatives.</a:t>
            </a:r>
          </a:p>
          <a:p>
            <a:pPr lvl="1"/>
            <a:r>
              <a:rPr lang="en-US" dirty="0"/>
              <a:t>Engaging stakeholders ensures that different perspectives are considered and helps build consensus on potential solutions.</a:t>
            </a:r>
          </a:p>
          <a:p>
            <a:pPr marL="0" indent="0">
              <a:buNone/>
            </a:pPr>
            <a:r>
              <a:rPr lang="en-US" b="1" dirty="0"/>
              <a:t>d) Systems Thinking:</a:t>
            </a:r>
            <a:endParaRPr lang="en-US" dirty="0"/>
          </a:p>
          <a:p>
            <a:pPr lvl="1"/>
            <a:r>
              <a:rPr lang="en-US" dirty="0"/>
              <a:t>Integrated policy analysis adopts a systems thinking approach, recognizing the interconnectedness of various factors and how changes in one area can affect the entire system.</a:t>
            </a:r>
          </a:p>
          <a:p>
            <a:pPr lvl="1"/>
            <a:r>
              <a:rPr lang="en-US" dirty="0"/>
              <a:t>This approach helps analysts understand the complexity of policy issues and anticipate potential unintended consequences.</a:t>
            </a:r>
          </a:p>
          <a:p>
            <a:pPr marL="0" indent="0">
              <a:buNone/>
            </a:pPr>
            <a:r>
              <a:rPr lang="en-US" b="1" dirty="0"/>
              <a:t>e) Long-Term Perspective:</a:t>
            </a:r>
            <a:endParaRPr lang="en-US" dirty="0"/>
          </a:p>
          <a:p>
            <a:r>
              <a:rPr lang="en-US" dirty="0"/>
              <a:t>Integrated policy analysis focus</a:t>
            </a:r>
            <a:r>
              <a:rPr lang="en-GB" altLang="en-US" dirty="0"/>
              <a:t>es</a:t>
            </a:r>
            <a:r>
              <a:rPr lang="en-US" dirty="0"/>
              <a:t> on the long-term implications of policy decisions, considering sustainability and future impacts.</a:t>
            </a:r>
          </a:p>
          <a:p>
            <a:r>
              <a:rPr lang="en-US" dirty="0"/>
              <a:t>This long-term perspective helps policymakers make decisions that account for potential changes and challenges over time.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99C4C-668A-CD5F-3EC7-75830A19C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9130"/>
          </a:xfrm>
        </p:spPr>
        <p:txBody>
          <a:bodyPr/>
          <a:lstStyle/>
          <a:p>
            <a:r>
              <a:rPr lang="en-US" b="1" dirty="0"/>
              <a:t>Characteristics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</a:t>
            </a:r>
            <a:r>
              <a:rPr lang="en-US" sz="2000" b="1" dirty="0"/>
              <a:t>) Adaptive Process:</a:t>
            </a:r>
            <a:endParaRPr lang="en-US" sz="2000" dirty="0"/>
          </a:p>
          <a:p>
            <a:pPr lvl="1"/>
            <a:r>
              <a:rPr lang="en-US" sz="2000" dirty="0"/>
              <a:t>Integrated policy analysis acknowledges the need for adaptability and responsiveness. </a:t>
            </a:r>
          </a:p>
          <a:p>
            <a:pPr lvl="1"/>
            <a:r>
              <a:rPr lang="en-US" sz="2000" dirty="0"/>
              <a:t>As new information becomes available or circumstances change, the analysis can be revised to incorporate the latest insights.</a:t>
            </a:r>
          </a:p>
          <a:p>
            <a:pPr lvl="1"/>
            <a:r>
              <a:rPr lang="en-US" sz="2000" dirty="0"/>
              <a:t>This adaptive process enhances the relevance and responsiveness of policy recommendations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6B9575-A97F-5A3E-38A4-DC43A17F2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Analytical </a:t>
            </a:r>
            <a:r>
              <a:rPr lang="en-US" b="1" dirty="0"/>
              <a:t>Met</a:t>
            </a:r>
            <a:r>
              <a:rPr lang="en-GB" altLang="en-US" b="1" dirty="0"/>
              <a:t>hods/Tools in </a:t>
            </a:r>
            <a:r>
              <a:rPr lang="en-US" b="1" dirty="0"/>
              <a:t>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800" dirty="0"/>
              <a:t>These are mainly categorized as:</a:t>
            </a:r>
          </a:p>
          <a:p>
            <a:pPr>
              <a:lnSpc>
                <a:spcPct val="200000"/>
              </a:lnSpc>
            </a:pPr>
            <a:r>
              <a:rPr lang="en-US" sz="2800" dirty="0"/>
              <a:t>Quantitative methods or Qualitative methods</a:t>
            </a:r>
          </a:p>
          <a:p>
            <a:pPr>
              <a:lnSpc>
                <a:spcPct val="200000"/>
              </a:lnSpc>
            </a:pPr>
            <a:r>
              <a:rPr lang="en-GB" altLang="en-US" sz="2800" dirty="0"/>
              <a:t>Some of these methods are used in policy data collection while others are data analysis methods.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A0AA3E-9471-8AA4-B64D-1C7B780F5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30680"/>
            <a:ext cx="8915400" cy="499110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Public Policy analysis focuses on discovering what is and ought to be done in policy making.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Provides evidence or information that facilities effective policy decision making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There are different approaches to public policy analysis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There are various analytical methods/tools in public policy Analysis</a:t>
            </a:r>
          </a:p>
          <a:p>
            <a:pPr algn="just"/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5AC7C-37B1-97E9-24F0-B6422365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428625"/>
            <a:ext cx="8911590" cy="893445"/>
          </a:xfrm>
        </p:spPr>
        <p:txBody>
          <a:bodyPr/>
          <a:lstStyle/>
          <a:p>
            <a:r>
              <a:rPr lang="en-US" b="1" dirty="0"/>
              <a:t>Quantitative Methods </a:t>
            </a:r>
            <a:r>
              <a:rPr lang="en-GB" altLang="en-US" b="1" dirty="0"/>
              <a:t>in</a:t>
            </a:r>
            <a:r>
              <a:rPr lang="en-US" b="1" dirty="0"/>
              <a:t> 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2749" y="1434517"/>
            <a:ext cx="9331863" cy="4966283"/>
          </a:xfrm>
        </p:spPr>
        <p:txBody>
          <a:bodyPr>
            <a:normAutofit/>
          </a:bodyPr>
          <a:lstStyle/>
          <a:p>
            <a:r>
              <a:rPr lang="en-US" dirty="0"/>
              <a:t>Quantitative methods involve the use of numerical data and statistical methods to analyze and evaluate policy issues. </a:t>
            </a:r>
          </a:p>
          <a:p>
            <a:r>
              <a:rPr lang="en-US" dirty="0"/>
              <a:t>These methods provide a systematic and rigorous way to assess the impact, feasibility</a:t>
            </a:r>
            <a:r>
              <a:rPr lang="en-GB" altLang="en-US" dirty="0"/>
              <a:t>,</a:t>
            </a:r>
            <a:r>
              <a:rPr lang="en-US" dirty="0"/>
              <a:t> effectiveness, and efficiency of policies. </a:t>
            </a:r>
          </a:p>
          <a:p>
            <a:r>
              <a:rPr lang="en-US" dirty="0"/>
              <a:t>Some common quantitative methods used </a:t>
            </a:r>
            <a:r>
              <a:rPr lang="en-GB" altLang="en-US" dirty="0"/>
              <a:t>in PPA </a:t>
            </a:r>
            <a:r>
              <a:rPr lang="en-US" dirty="0"/>
              <a:t>include: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1) Cost-Benefit Analysis (CBA):</a:t>
            </a:r>
            <a:endParaRPr lang="en-US" dirty="0"/>
          </a:p>
          <a:p>
            <a:pPr lvl="1"/>
            <a:r>
              <a:rPr lang="en-US" dirty="0"/>
              <a:t>CBA involves comparing the total cost</a:t>
            </a:r>
            <a:r>
              <a:rPr lang="en-GB" altLang="en-US" dirty="0"/>
              <a:t> </a:t>
            </a:r>
            <a:r>
              <a:rPr lang="en-US" dirty="0"/>
              <a:t>of a policy with its total benefits to determine whether the policy is economically justified.</a:t>
            </a:r>
          </a:p>
          <a:p>
            <a:pPr lvl="1"/>
            <a:r>
              <a:rPr lang="en-US" dirty="0"/>
              <a:t>It assigns monetary values to both costs and benefits, allowing for the comparison of different policy options.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432A0-7970-F054-8853-A24E7A7F1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Quantitative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8859" y="1627464"/>
            <a:ext cx="9415753" cy="48991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2) Cost-Effectiveness Analysis (CEA):</a:t>
            </a:r>
            <a:endParaRPr lang="en-US" dirty="0"/>
          </a:p>
          <a:p>
            <a:pPr lvl="1"/>
            <a:r>
              <a:rPr lang="en-US" dirty="0"/>
              <a:t>CEA evaluates the relative efficiency of different policy options by comparing their costs to a common unit of measurement </a:t>
            </a:r>
            <a:r>
              <a:rPr lang="en-GB" altLang="en-US" dirty="0"/>
              <a:t>(unit cost)</a:t>
            </a:r>
            <a:r>
              <a:rPr lang="en-US" dirty="0"/>
              <a:t>for the achieved outcomes.</a:t>
            </a:r>
          </a:p>
          <a:p>
            <a:pPr lvl="1"/>
            <a:r>
              <a:rPr lang="en-US" dirty="0"/>
              <a:t>It is particularly useful when policies have multiple objectives</a:t>
            </a:r>
            <a:r>
              <a:rPr lang="en-GB" altLang="en-US" dirty="0"/>
              <a:t> and solutions</a:t>
            </a:r>
            <a:r>
              <a:rPr lang="en-US" dirty="0"/>
              <a:t> that are challenging to quantify in monetary terms.</a:t>
            </a:r>
          </a:p>
          <a:p>
            <a:pPr marL="0" indent="0">
              <a:buNone/>
            </a:pPr>
            <a:r>
              <a:rPr lang="en-US" b="1" dirty="0"/>
              <a:t>3) Statistical Analysis:</a:t>
            </a:r>
            <a:endParaRPr lang="en-US" dirty="0"/>
          </a:p>
          <a:p>
            <a:pPr lvl="1"/>
            <a:r>
              <a:rPr lang="en-US" dirty="0"/>
              <a:t>Regression analysis, correlation analysis, descriptive analysis and other statistical techniques are used to examine relationships between </a:t>
            </a:r>
            <a:r>
              <a:rPr lang="en-GB" altLang="en-US" dirty="0"/>
              <a:t>policy </a:t>
            </a:r>
            <a:r>
              <a:rPr lang="en-US" altLang="en-US" dirty="0"/>
              <a:t>inputs </a:t>
            </a:r>
            <a:r>
              <a:rPr lang="en-US" dirty="0"/>
              <a:t>and outputs, and assess the impact of policy interventions.</a:t>
            </a:r>
          </a:p>
          <a:p>
            <a:pPr lvl="1"/>
            <a:r>
              <a:rPr lang="en-US" dirty="0"/>
              <a:t>These methods help identify statistically significant patterns and associations in the data.</a:t>
            </a:r>
          </a:p>
          <a:p>
            <a:pPr marL="0" indent="0">
              <a:buNone/>
            </a:pPr>
            <a:r>
              <a:rPr lang="en-US" b="1" dirty="0"/>
              <a:t>4) Impact Evaluation</a:t>
            </a:r>
            <a:r>
              <a:rPr lang="en-GB" altLang="en-US" b="1" dirty="0"/>
              <a:t>/assessment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Impact evaluation assesses the causal effects of a policy by comparing outcomes in a group that was exposed to the policy with a group that was not.</a:t>
            </a:r>
          </a:p>
          <a:p>
            <a:pPr lvl="1"/>
            <a:r>
              <a:rPr lang="en-US" dirty="0"/>
              <a:t>Randomized controlled trials (RCTs) and quasi-experimental designs are common approaches for impact evaluation.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D434C-7BAD-B305-9224-D3102F34B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Quantitative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580" y="1426129"/>
            <a:ext cx="9508032" cy="5134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5) Surveys and Questionnaires:</a:t>
            </a:r>
            <a:endParaRPr lang="en-US" dirty="0"/>
          </a:p>
          <a:p>
            <a:pPr lvl="1"/>
            <a:r>
              <a:rPr lang="en-US" dirty="0"/>
              <a:t>Surveys and questionnaires are used to collect quantitative data directly from individuals or organizations affected by a policy.</a:t>
            </a:r>
          </a:p>
          <a:p>
            <a:pPr lvl="1"/>
            <a:r>
              <a:rPr lang="en-US" dirty="0"/>
              <a:t>Statistical analysis of survey responses</a:t>
            </a:r>
            <a:r>
              <a:rPr lang="en-GB" altLang="en-US" dirty="0"/>
              <a:t>/data</a:t>
            </a:r>
            <a:r>
              <a:rPr lang="en-US" dirty="0"/>
              <a:t> provides insights into public opinion, satisfaction, and behavior.</a:t>
            </a:r>
          </a:p>
          <a:p>
            <a:pPr marL="0" indent="0">
              <a:buNone/>
            </a:pPr>
            <a:r>
              <a:rPr lang="en-US" b="1" dirty="0"/>
              <a:t>6) Simulation Modeling:</a:t>
            </a:r>
            <a:endParaRPr lang="en-US" dirty="0"/>
          </a:p>
          <a:p>
            <a:pPr lvl="1"/>
            <a:r>
              <a:rPr lang="en-US" dirty="0"/>
              <a:t>Simulation models use computer-based models to represent or replicate real world behavior of complex systems and predict the outcomes of policy changes.</a:t>
            </a:r>
          </a:p>
          <a:p>
            <a:pPr lvl="1"/>
            <a:r>
              <a:rPr lang="en-US" dirty="0"/>
              <a:t>Dynamic models, system dynamics, and agent-based modeling are examples of simulation techniques.</a:t>
            </a:r>
          </a:p>
          <a:p>
            <a:pPr marL="0" indent="0">
              <a:buNone/>
            </a:pPr>
            <a:r>
              <a:rPr lang="en-US" b="1" dirty="0"/>
              <a:t>7) Input-Output Analysis:</a:t>
            </a:r>
            <a:endParaRPr lang="en-US" dirty="0"/>
          </a:p>
          <a:p>
            <a:pPr lvl="1"/>
            <a:r>
              <a:rPr lang="en-US" dirty="0"/>
              <a:t>Input-output models assess the interdependencies between inputs and outputs to estimate the direct and indirect effects of policy changes.</a:t>
            </a:r>
          </a:p>
          <a:p>
            <a:pPr lvl="1"/>
            <a:r>
              <a:rPr lang="en-US" dirty="0"/>
              <a:t>They help identify the ripple effects of a policy on various economic activities.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719C2-9E4E-4307-A346-45D3B93CA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Quantitative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1413" y="1652631"/>
            <a:ext cx="9533199" cy="4790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8) Decision Analysis:</a:t>
            </a:r>
            <a:endParaRPr lang="en-US" dirty="0"/>
          </a:p>
          <a:p>
            <a:pPr lvl="1"/>
            <a:r>
              <a:rPr lang="en-US" dirty="0"/>
              <a:t>Decision analysis models help decision-makers choose the best course of action under conditions of uncertainty.</a:t>
            </a:r>
          </a:p>
          <a:p>
            <a:pPr lvl="1"/>
            <a:r>
              <a:rPr lang="en-US" dirty="0"/>
              <a:t>It involves assessing alternative scenarios and calculating the expected values of different outcomes.</a:t>
            </a:r>
          </a:p>
          <a:p>
            <a:pPr marL="0" indent="0">
              <a:buNone/>
            </a:pPr>
            <a:r>
              <a:rPr lang="en-US" b="1" dirty="0"/>
              <a:t>9) Time-Series Analysis:</a:t>
            </a:r>
            <a:endParaRPr lang="en-US" dirty="0"/>
          </a:p>
          <a:p>
            <a:pPr lvl="1"/>
            <a:r>
              <a:rPr lang="en-US" dirty="0"/>
              <a:t>Time-series analysis examines data collected over time to identify trends, patterns, and cycles.</a:t>
            </a:r>
          </a:p>
          <a:p>
            <a:pPr lvl="1"/>
            <a:r>
              <a:rPr lang="en-US" dirty="0"/>
              <a:t>It is useful for understanding the temporal dynamics of policy-related phenomena.</a:t>
            </a:r>
          </a:p>
          <a:p>
            <a:pPr marL="0" indent="0">
              <a:buNone/>
            </a:pPr>
            <a:r>
              <a:rPr lang="en-US" b="1" dirty="0"/>
              <a:t>10) Econometric Modeling:</a:t>
            </a:r>
            <a:endParaRPr lang="en-US" dirty="0"/>
          </a:p>
          <a:p>
            <a:pPr lvl="1"/>
            <a:r>
              <a:rPr lang="en-US" dirty="0"/>
              <a:t>Econometric models apply statistical methods to economic data, allowing for the analysis of relationships between economic variables (inputs and outputs).</a:t>
            </a:r>
          </a:p>
          <a:p>
            <a:pPr lvl="1"/>
            <a:r>
              <a:rPr lang="en-US" dirty="0"/>
              <a:t>These models help estimate the quantitative impact of policy changes on economic indicators.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1F3DE-718E-CC5E-AF2C-079DE7A9E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8796"/>
          </a:xfrm>
        </p:spPr>
        <p:txBody>
          <a:bodyPr/>
          <a:lstStyle/>
          <a:p>
            <a:r>
              <a:rPr lang="en-US" b="1" dirty="0"/>
              <a:t>Qualitative Methods in 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0470" y="1442906"/>
            <a:ext cx="9424142" cy="5033395"/>
          </a:xfrm>
        </p:spPr>
        <p:txBody>
          <a:bodyPr>
            <a:normAutofit fontScale="90000"/>
          </a:bodyPr>
          <a:lstStyle/>
          <a:p>
            <a:r>
              <a:rPr lang="en-US" dirty="0"/>
              <a:t>Qualitative methods involve the collection and analysis of non-numerical data to gain deeper insights into the complexities and realities of policy issues. </a:t>
            </a:r>
          </a:p>
          <a:p>
            <a:r>
              <a:rPr lang="en-US" dirty="0"/>
              <a:t>These methods are particularly useful for understanding the context, motivations/reasons, perceptions, and behaviors of stakeholders involved in or affected by a policy. </a:t>
            </a:r>
          </a:p>
          <a:p>
            <a:r>
              <a:rPr lang="en-US" dirty="0"/>
              <a:t>The following are the common qualitative methods used in </a:t>
            </a:r>
            <a:r>
              <a:rPr lang="en-GB" altLang="en-US" dirty="0"/>
              <a:t>PPA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1) </a:t>
            </a:r>
            <a:r>
              <a:rPr lang="en-GB" altLang="en-US" b="1" dirty="0"/>
              <a:t>Document </a:t>
            </a:r>
            <a:r>
              <a:rPr lang="en-US" sz="1800" b="1" dirty="0">
                <a:sym typeface="+mn-ea"/>
              </a:rPr>
              <a:t>Analysis</a:t>
            </a:r>
            <a:r>
              <a:rPr lang="en-GB" altLang="en-US" sz="1800" b="1" dirty="0">
                <a:sym typeface="+mn-ea"/>
              </a:rPr>
              <a:t>/review</a:t>
            </a:r>
            <a:r>
              <a:rPr lang="en-US" sz="1800" b="1" dirty="0">
                <a:sym typeface="+mn-ea"/>
              </a:rPr>
              <a:t>: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Examining official documents, reports, and policy papers helps understand the formal context of a policy, its goals, and the intended strategies for implementation.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This method can also reveal policy intentions and changes over time.</a:t>
            </a:r>
            <a:endParaRPr lang="en-US" sz="1800" dirty="0"/>
          </a:p>
          <a:p>
            <a:pPr marL="0" indent="0">
              <a:buNone/>
            </a:pPr>
            <a:r>
              <a:rPr lang="en-GB" altLang="en-US" b="1" dirty="0"/>
              <a:t>2) </a:t>
            </a:r>
            <a:r>
              <a:rPr lang="en-US" b="1" dirty="0"/>
              <a:t>Case Studies:</a:t>
            </a:r>
            <a:endParaRPr lang="en-US" dirty="0"/>
          </a:p>
          <a:p>
            <a:r>
              <a:rPr lang="en-US" dirty="0"/>
              <a:t>Case studies involve in-depth examination of a specific policy, program, or case to understand its context, implementation, and outcomes.</a:t>
            </a:r>
          </a:p>
          <a:p>
            <a:r>
              <a:rPr lang="en-US" dirty="0"/>
              <a:t>They provide rich, detailed information and are valuable for exploring complex, context-specific issues.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F904C-CAFF-824D-06BB-FC6A7D18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9130"/>
          </a:xfrm>
        </p:spPr>
        <p:txBody>
          <a:bodyPr/>
          <a:lstStyle/>
          <a:p>
            <a:r>
              <a:rPr lang="en-US" b="1" dirty="0"/>
              <a:t>Qualitative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6305" y="1493241"/>
            <a:ext cx="9298307" cy="5016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b="1" dirty="0"/>
              <a:t>3</a:t>
            </a:r>
            <a:r>
              <a:rPr lang="en-US" b="1" dirty="0"/>
              <a:t>) Interviews</a:t>
            </a:r>
            <a:endParaRPr lang="en-US" dirty="0"/>
          </a:p>
          <a:p>
            <a:pPr lvl="1"/>
            <a:r>
              <a:rPr lang="en-US" dirty="0"/>
              <a:t>In-depth interviews with policymakers, experts, stakeholders, and affected individuals can provide nuanced insights into their perspectives, experiences, and opinions.</a:t>
            </a:r>
          </a:p>
          <a:p>
            <a:pPr lvl="1"/>
            <a:r>
              <a:rPr lang="en-US" dirty="0"/>
              <a:t>Semi-structured</a:t>
            </a:r>
            <a:r>
              <a:rPr lang="en-GB" altLang="en-US" dirty="0"/>
              <a:t>/close-ended</a:t>
            </a:r>
            <a:r>
              <a:rPr lang="en-US" dirty="0"/>
              <a:t> or </a:t>
            </a:r>
            <a:r>
              <a:rPr lang="en-GB" altLang="en-US" dirty="0"/>
              <a:t>unstructured/</a:t>
            </a:r>
            <a:r>
              <a:rPr lang="en-US" dirty="0"/>
              <a:t>open-ended interviews allow flexibility to explore unexpected themes.</a:t>
            </a:r>
          </a:p>
          <a:p>
            <a:pPr marL="0" indent="0">
              <a:buNone/>
            </a:pPr>
            <a:r>
              <a:rPr lang="en-GB" altLang="en-US" b="1" dirty="0"/>
              <a:t>4</a:t>
            </a:r>
            <a:r>
              <a:rPr lang="en-US" b="1" dirty="0"/>
              <a:t>) Focus Group</a:t>
            </a:r>
            <a:r>
              <a:rPr lang="en-GB" altLang="en-US" b="1" dirty="0"/>
              <a:t> Discussions (FGDs)</a:t>
            </a:r>
            <a:endParaRPr lang="en-US" dirty="0"/>
          </a:p>
          <a:p>
            <a:pPr lvl="1"/>
            <a:r>
              <a:rPr lang="en-US" dirty="0"/>
              <a:t>Focus groups </a:t>
            </a:r>
            <a:r>
              <a:rPr lang="en-GB" altLang="en-US" dirty="0"/>
              <a:t>discussions </a:t>
            </a:r>
            <a:r>
              <a:rPr lang="en-US" dirty="0"/>
              <a:t>involve guided discussions with a small group of individuals representing diverse perspectives.</a:t>
            </a:r>
          </a:p>
          <a:p>
            <a:pPr lvl="1"/>
            <a:r>
              <a:rPr lang="en-US" dirty="0"/>
              <a:t>They are useful for exploring attitudes, beliefs, and perceptions and generating a range of opinions on a particular policy issue.</a:t>
            </a:r>
          </a:p>
          <a:p>
            <a:pPr marL="0" indent="0">
              <a:buNone/>
            </a:pPr>
            <a:r>
              <a:rPr lang="en-GB" altLang="en-US" sz="1800" b="1" dirty="0">
                <a:sym typeface="+mn-ea"/>
              </a:rPr>
              <a:t>5</a:t>
            </a:r>
            <a:r>
              <a:rPr lang="en-US" sz="1800" b="1" dirty="0">
                <a:sym typeface="+mn-ea"/>
              </a:rPr>
              <a:t>) Observation: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Direct observation involves systematically watching and recording events, behaviors, or interactions related to a policy.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It provides insights into how policies are implemented on the ground and how stakeholders respond in real-world settings.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7590EB-45B5-FB0D-DCDD-2F6D7E54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Qualitative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7189" y="1905001"/>
            <a:ext cx="9667423" cy="46887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b="1" dirty="0"/>
              <a:t>6</a:t>
            </a:r>
            <a:r>
              <a:rPr lang="en-US" b="1" dirty="0"/>
              <a:t>) Ethnography:</a:t>
            </a:r>
            <a:endParaRPr lang="en-US" dirty="0"/>
          </a:p>
          <a:p>
            <a:pPr lvl="1"/>
            <a:r>
              <a:rPr lang="en-US" dirty="0"/>
              <a:t>Ethnographic methods involve immersive fieldwork and participant observation to understand the cultural and social dynamics surrounding a policy issue.</a:t>
            </a:r>
          </a:p>
          <a:p>
            <a:pPr lvl="1"/>
            <a:r>
              <a:rPr lang="en-US" dirty="0"/>
              <a:t>This approach is particularly useful for gaining an in-depth understanding of community perspectives.</a:t>
            </a:r>
          </a:p>
          <a:p>
            <a:pPr marL="0" indent="0">
              <a:buNone/>
            </a:pPr>
            <a:r>
              <a:rPr lang="en-GB" altLang="en-US" sz="1800" b="1" dirty="0">
                <a:sym typeface="+mn-ea"/>
              </a:rPr>
              <a:t>7</a:t>
            </a:r>
            <a:r>
              <a:rPr lang="en-US" sz="1800" b="1" dirty="0">
                <a:sym typeface="+mn-ea"/>
              </a:rPr>
              <a:t>) Content Analysis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Content analysis involves systematically analyzing written, visual, or audio materials to identify themes, patterns, and trends.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It can be applied to analyzing policy documents, media coverage, and publications to understand the framing of issues.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AF350-9EC8-61C2-DBC4-F015BB157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8583" y="624110"/>
            <a:ext cx="9206029" cy="835574"/>
          </a:xfrm>
        </p:spPr>
        <p:txBody>
          <a:bodyPr/>
          <a:lstStyle/>
          <a:p>
            <a:r>
              <a:rPr lang="en-US" b="1" dirty="0"/>
              <a:t>Qualitative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7857" y="1905000"/>
            <a:ext cx="9566755" cy="4479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8) Narrative Analysis</a:t>
            </a:r>
            <a:endParaRPr lang="en-US" dirty="0"/>
          </a:p>
          <a:p>
            <a:pPr lvl="1"/>
            <a:r>
              <a:rPr lang="en-US" dirty="0"/>
              <a:t>Narrative analysis focuses on the stories and narratives that individuals or communities construct around a policy issue.</a:t>
            </a:r>
          </a:p>
          <a:p>
            <a:pPr lvl="1"/>
            <a:r>
              <a:rPr lang="en-US" dirty="0"/>
              <a:t>It helps uncover underlying meanings and cultural interpretations.</a:t>
            </a:r>
          </a:p>
          <a:p>
            <a:pPr marL="0" indent="0">
              <a:buNone/>
            </a:pPr>
            <a:r>
              <a:rPr lang="en-US" b="1" dirty="0"/>
              <a:t>9) Delphi Method</a:t>
            </a:r>
            <a:r>
              <a:rPr lang="en-GB" altLang="en-US" b="1" dirty="0"/>
              <a:t> (expert discussions)</a:t>
            </a:r>
            <a:endParaRPr lang="en-US" dirty="0"/>
          </a:p>
          <a:p>
            <a:pPr lvl="1"/>
            <a:r>
              <a:rPr lang="en-US" dirty="0"/>
              <a:t>The Delphi method involves collecting opinions and insights from a panel of experts through a series of interviews or questionnaires.</a:t>
            </a:r>
          </a:p>
          <a:p>
            <a:pPr lvl="1"/>
            <a:r>
              <a:rPr lang="en-US" dirty="0"/>
              <a:t>It helps build consensus and explore areas of disagreement among experts.</a:t>
            </a:r>
          </a:p>
          <a:p>
            <a:pPr marL="0" indent="0">
              <a:buNone/>
            </a:pPr>
            <a:r>
              <a:rPr lang="en-US" b="1" dirty="0"/>
              <a:t>10) Policy Discourse Analysis:</a:t>
            </a:r>
            <a:endParaRPr lang="en-US" dirty="0"/>
          </a:p>
          <a:p>
            <a:pPr lvl="1"/>
            <a:r>
              <a:rPr lang="en-US" dirty="0"/>
              <a:t>This method examines the language and discourse used in policy documents, speeches, and media to understand how policies are framed and communicated.</a:t>
            </a:r>
          </a:p>
          <a:p>
            <a:pPr lvl="1"/>
            <a:r>
              <a:rPr lang="en-US" dirty="0"/>
              <a:t>It reveals power dynamics, values, and underlying assumptions.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5FDAC-1442-507F-CCD1-E047A3EB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6914" y="1770077"/>
            <a:ext cx="9457698" cy="45545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Using evidence/data relating to the selected </a:t>
            </a:r>
            <a:r>
              <a:rPr lang="en-GB" altLang="en-US" dirty="0"/>
              <a:t>Ugandan </a:t>
            </a:r>
            <a:r>
              <a:rPr lang="en-US" dirty="0"/>
              <a:t>public policy cases for your group, how is policy analysis done.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What is the relationship between policy analysis and the policy process?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Discuss the barriers to</a:t>
            </a:r>
            <a:r>
              <a:rPr lang="en-GB" altLang="en-US" dirty="0"/>
              <a:t> </a:t>
            </a:r>
          </a:p>
          <a:p>
            <a:pPr marL="0" indent="0">
              <a:lnSpc>
                <a:spcPct val="150000"/>
              </a:lnSpc>
              <a:buFont typeface="+mj-lt"/>
              <a:buNone/>
            </a:pPr>
            <a:r>
              <a:rPr lang="en-GB" altLang="en-US" dirty="0"/>
              <a:t>a) </a:t>
            </a:r>
            <a:r>
              <a:rPr lang="en-US" dirty="0"/>
              <a:t>critical policy analysis</a:t>
            </a:r>
            <a:r>
              <a:rPr lang="en-GB" altLang="en-US" dirty="0"/>
              <a:t> </a:t>
            </a:r>
          </a:p>
          <a:p>
            <a:pPr marL="0" indent="0">
              <a:lnSpc>
                <a:spcPct val="150000"/>
              </a:lnSpc>
              <a:buFont typeface="+mj-lt"/>
              <a:buNone/>
            </a:pPr>
            <a:r>
              <a:rPr lang="en-GB" altLang="en-US" dirty="0"/>
              <a:t>b) scientific policy analysis</a:t>
            </a:r>
          </a:p>
          <a:p>
            <a:pPr marL="0" indent="0">
              <a:lnSpc>
                <a:spcPct val="150000"/>
              </a:lnSpc>
              <a:buFont typeface="+mj-lt"/>
              <a:buNone/>
            </a:pPr>
            <a:r>
              <a:rPr lang="en-GB" altLang="en-US" dirty="0">
                <a:solidFill>
                  <a:srgbClr val="FF0000"/>
                </a:solidFill>
              </a:rPr>
              <a:t>4)</a:t>
            </a:r>
            <a:r>
              <a:rPr lang="en-GB" altLang="en-US" dirty="0"/>
              <a:t> Discusss the advantages and disadvantage of quantitative method of PPA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9F4B-8F4C-AC73-0CF6-B13E2E00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581" y="624110"/>
            <a:ext cx="9508032" cy="1280890"/>
          </a:xfrm>
        </p:spPr>
        <p:txBody>
          <a:bodyPr/>
          <a:lstStyle/>
          <a:p>
            <a:r>
              <a:rPr lang="en-US" b="1" dirty="0"/>
              <a:t>Revision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301" y="1905000"/>
            <a:ext cx="9600311" cy="44286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5) Examine the politics of public policy analysis in terms of: 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Who wins?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Who loses?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6BD07A-2453-4BB5-587D-D8ED33D47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9406"/>
          </a:xfrm>
        </p:spPr>
        <p:txBody>
          <a:bodyPr>
            <a:normAutofit/>
          </a:bodyPr>
          <a:lstStyle/>
          <a:p>
            <a:r>
              <a:rPr lang="en-US" b="1" dirty="0"/>
              <a:t>Overview….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3299" y="1291904"/>
            <a:ext cx="9957732" cy="53941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Public Policy analysis</a:t>
            </a:r>
            <a:r>
              <a:rPr lang="en-US" sz="2000" dirty="0"/>
              <a:t> is the systematic evaluation or assessment of  government policies to inform decision making.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Policy analysis is a </a:t>
            </a:r>
            <a:r>
              <a:rPr lang="en-US" sz="2000" b="1" dirty="0"/>
              <a:t>multidisciplinary</a:t>
            </a:r>
            <a:r>
              <a:rPr lang="en-US" sz="2000" dirty="0"/>
              <a:t> field that draws on insights from economics, political science, sociology, public administration, </a:t>
            </a:r>
            <a:r>
              <a:rPr lang="en-GB" altLang="en-US" sz="2000" dirty="0"/>
              <a:t>statistics, IT </a:t>
            </a:r>
            <a:r>
              <a:rPr lang="en-US" sz="2000" dirty="0"/>
              <a:t>and other disciplines.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It involves the examination and scrutiny of existing or proposed policies to </a:t>
            </a:r>
            <a:r>
              <a:rPr lang="en-US" sz="2000" b="1" dirty="0"/>
              <a:t>determine their </a:t>
            </a:r>
            <a:r>
              <a:rPr lang="en-GB" altLang="en-US" sz="2000" b="1" dirty="0"/>
              <a:t>performance, </a:t>
            </a:r>
            <a:r>
              <a:rPr lang="en-US" sz="2000" b="1" dirty="0"/>
              <a:t>effectiveness, efficiency, and potential impact</a:t>
            </a:r>
            <a:r>
              <a:rPr lang="en-US" sz="2000" dirty="0"/>
              <a:t> on various stakeholders or economy.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The goal of policy analysis is to provide policy makers or decision-makers with </a:t>
            </a:r>
            <a:r>
              <a:rPr lang="en-US" sz="2000" b="1" dirty="0"/>
              <a:t>research</a:t>
            </a:r>
            <a:r>
              <a:rPr lang="en-GB" altLang="en-US" sz="2000" b="1" dirty="0"/>
              <a:t>/</a:t>
            </a:r>
            <a:r>
              <a:rPr lang="en-US" sz="2000" b="1" dirty="0"/>
              <a:t>evidence-based information and recommendations</a:t>
            </a:r>
            <a:r>
              <a:rPr lang="en-US" sz="2000" dirty="0"/>
              <a:t> that can help them make informed choices or decisions about policies.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8CCD2-A130-D397-A9C3-24BD10348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8462"/>
          </a:xfrm>
        </p:spPr>
        <p:txBody>
          <a:bodyPr/>
          <a:lstStyle/>
          <a:p>
            <a:r>
              <a:rPr lang="en-GB" b="1" dirty="0"/>
              <a:t>O</a:t>
            </a:r>
            <a:r>
              <a:rPr lang="en-US" b="1" dirty="0" err="1"/>
              <a:t>verview</a:t>
            </a:r>
            <a:r>
              <a:rPr lang="en-US" b="1" dirty="0"/>
              <a:t>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92572"/>
            <a:ext cx="8915400" cy="4974671"/>
          </a:xfrm>
        </p:spPr>
        <p:txBody>
          <a:bodyPr>
            <a:normAutofit lnSpcReduction="10000"/>
          </a:bodyPr>
          <a:lstStyle/>
          <a:p>
            <a:endParaRPr lang="en-US" sz="2000" dirty="0"/>
          </a:p>
          <a:p>
            <a:r>
              <a:rPr lang="en-US" sz="2000" dirty="0"/>
              <a:t>It involves both ex ante and ex post policy analysis</a:t>
            </a:r>
            <a:r>
              <a:rPr lang="en-GB" altLang="en-US" sz="2000" dirty="0"/>
              <a:t>.</a:t>
            </a:r>
          </a:p>
          <a:p>
            <a:r>
              <a:rPr lang="en-US" sz="2000" b="1" dirty="0"/>
              <a:t>Ex ante policy analysis </a:t>
            </a:r>
            <a:r>
              <a:rPr lang="en-US" sz="2000" dirty="0"/>
              <a:t>focuses on </a:t>
            </a:r>
            <a:r>
              <a:rPr lang="en-GB" altLang="en-US" sz="2000" dirty="0"/>
              <a:t>assessing potential outcomes and impacts of the policy </a:t>
            </a:r>
            <a:r>
              <a:rPr lang="en-GB" altLang="en-US" sz="2000" dirty="0" err="1"/>
              <a:t>beforeits</a:t>
            </a:r>
            <a:r>
              <a:rPr lang="en-GB" altLang="en-US" sz="2000" dirty="0"/>
              <a:t>  implementation including</a:t>
            </a:r>
            <a:r>
              <a:rPr lang="en-US" sz="2000" dirty="0"/>
              <a:t> identifying potential problems, generating solutions, comparing their likely effects/impact, and making recommendations.</a:t>
            </a:r>
          </a:p>
          <a:p>
            <a:r>
              <a:rPr lang="en-US" sz="2000" b="1" dirty="0"/>
              <a:t>Ex post policy analysis </a:t>
            </a:r>
            <a:r>
              <a:rPr lang="en-US" sz="2000" dirty="0"/>
              <a:t>focuses on </a:t>
            </a:r>
            <a:r>
              <a:rPr lang="en-GB" altLang="en-US" sz="2000" dirty="0"/>
              <a:t>assessing the actual outcomes and impact</a:t>
            </a:r>
            <a:r>
              <a:rPr lang="en-US" sz="2000" dirty="0"/>
              <a:t> of </a:t>
            </a:r>
            <a:r>
              <a:rPr lang="en-GB" altLang="en-US" sz="2000" dirty="0"/>
              <a:t>the </a:t>
            </a:r>
            <a:r>
              <a:rPr lang="en-US" sz="2000" dirty="0"/>
              <a:t>policy</a:t>
            </a:r>
            <a:r>
              <a:rPr lang="en-GB" altLang="en-US" sz="2000" dirty="0"/>
              <a:t> after its implementation</a:t>
            </a:r>
            <a:r>
              <a:rPr lang="en-US" sz="2000" dirty="0"/>
              <a:t>.</a:t>
            </a:r>
          </a:p>
          <a:p>
            <a:r>
              <a:rPr lang="en-US" sz="2000" dirty="0"/>
              <a:t>Both </a:t>
            </a:r>
            <a:r>
              <a:rPr lang="en-GB" altLang="en-US" sz="2000" dirty="0"/>
              <a:t>of these types </a:t>
            </a:r>
            <a:r>
              <a:rPr lang="en-US" sz="2000" dirty="0"/>
              <a:t>are applied policy analysis, focusing on what is and what ought to be at different stages of the </a:t>
            </a:r>
            <a:r>
              <a:rPr lang="en-GB" altLang="en-US" sz="2000" dirty="0"/>
              <a:t>p</a:t>
            </a:r>
            <a:r>
              <a:rPr lang="en-US" sz="2000" dirty="0"/>
              <a:t>olicy </a:t>
            </a:r>
            <a:r>
              <a:rPr lang="en-GB" altLang="en-US" sz="2000" dirty="0"/>
              <a:t>p</a:t>
            </a:r>
            <a:r>
              <a:rPr lang="en-US" sz="2000" dirty="0"/>
              <a:t>rocess </a:t>
            </a:r>
          </a:p>
          <a:p>
            <a:r>
              <a:rPr lang="en-US" sz="2000" dirty="0"/>
              <a:t>Policy analysis is usually performed by individuals or organizations/groups commissioned by policymakers. </a:t>
            </a:r>
          </a:p>
          <a:p>
            <a:r>
              <a:rPr lang="en-US" sz="2000" dirty="0"/>
              <a:t>Most policy analysts develop expert knowledge, skills and strategies to maximize their influence on policy and policymakers.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027B0-315F-414C-EDE3-23B7DDFC4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Purpose/Goal of 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4026" y="1619075"/>
            <a:ext cx="9390586" cy="4781725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/>
              <a:t>To examine the context within which policy </a:t>
            </a:r>
            <a:r>
              <a:rPr lang="en-GB" altLang="en-US" sz="2400" dirty="0"/>
              <a:t>is </a:t>
            </a:r>
            <a:r>
              <a:rPr lang="en-US" sz="2400" dirty="0"/>
              <a:t>made (situation analysis)</a:t>
            </a:r>
          </a:p>
          <a:p>
            <a:r>
              <a:rPr lang="en-US" sz="2400" dirty="0"/>
              <a:t>To assess what works well that needs to be maintained in the policy.</a:t>
            </a:r>
          </a:p>
          <a:p>
            <a:r>
              <a:rPr lang="en-US" sz="2400" dirty="0"/>
              <a:t>To determine what does not work well, the gaps or contested issues in the policy that need to be improved, or changed.</a:t>
            </a:r>
          </a:p>
          <a:p>
            <a:r>
              <a:rPr lang="en-US" sz="2400" dirty="0"/>
              <a:t>To identify new problems emerging or likely to emerge in the future</a:t>
            </a:r>
          </a:p>
          <a:p>
            <a:r>
              <a:rPr lang="en-US" sz="2400" dirty="0"/>
              <a:t>Identify, compare and choose between alternative policy solutions.</a:t>
            </a:r>
          </a:p>
          <a:p>
            <a:r>
              <a:rPr lang="en-US" sz="2400" dirty="0"/>
              <a:t>To assess social diversity, equity and inclusiveness of the policy alternatives.</a:t>
            </a:r>
          </a:p>
          <a:p>
            <a:r>
              <a:rPr lang="en-US" sz="2400" dirty="0"/>
              <a:t>Assess the feasibility of the policy options</a:t>
            </a:r>
            <a:r>
              <a:rPr lang="en-GB" altLang="en-US" sz="2400" dirty="0"/>
              <a:t> </a:t>
            </a:r>
          </a:p>
          <a:p>
            <a:r>
              <a:rPr lang="en-US" sz="2400" dirty="0"/>
              <a:t>Assess the implementation efficiency and effectiveness of the existing policy.</a:t>
            </a:r>
          </a:p>
          <a:p>
            <a:r>
              <a:rPr lang="en-US" sz="2400" dirty="0"/>
              <a:t>To collect feedback and determine </a:t>
            </a:r>
            <a:r>
              <a:rPr lang="en-GB" altLang="en-US" sz="2400" dirty="0"/>
              <a:t>stakeholders’ </a:t>
            </a:r>
            <a:r>
              <a:rPr lang="en-US" sz="2400" dirty="0"/>
              <a:t>satisfaction levels with the policy.  </a:t>
            </a:r>
          </a:p>
          <a:p>
            <a:r>
              <a:rPr lang="en-US" sz="2400" dirty="0"/>
              <a:t>To assess the impact and implications of the policy and </a:t>
            </a:r>
          </a:p>
          <a:p>
            <a:r>
              <a:rPr lang="en-US" sz="2400" dirty="0"/>
              <a:t>To assess the sustainability of the policy in the future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EA7A3-1DA2-A731-B943-297B7DA5D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3629"/>
          </a:xfrm>
        </p:spPr>
        <p:txBody>
          <a:bodyPr/>
          <a:lstStyle/>
          <a:p>
            <a:r>
              <a:rPr lang="en-US" b="1" dirty="0"/>
              <a:t>Criteria used in 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0470" y="1350628"/>
            <a:ext cx="9424142" cy="500822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This section answers the question of </a:t>
            </a:r>
            <a:r>
              <a:rPr lang="en-US" sz="2400" b="1" i="1" dirty="0"/>
              <a:t>“What is analyzed or ought to be analyzed”</a:t>
            </a:r>
            <a:r>
              <a:rPr lang="en-US" sz="24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 criteria helps analysts and decision-makers to assess policies from multiple perspectives. 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It </a:t>
            </a:r>
            <a:r>
              <a:rPr lang="en-US" sz="2400" dirty="0" err="1"/>
              <a:t>ensur</a:t>
            </a:r>
            <a:r>
              <a:rPr lang="en-GB" altLang="en-US" sz="2400" dirty="0"/>
              <a:t>es</a:t>
            </a:r>
            <a:r>
              <a:rPr lang="en-US" sz="2400" dirty="0"/>
              <a:t> that a comprehensive evaluation is done, considering both quantitative and qualitative dimensions.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 criteria adopted may vary based on the nature of the policy issue and the goals of the analysis.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 common criteria includes:</a:t>
            </a:r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A52F5-F8D1-BBBA-9271-4C649249A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9130"/>
          </a:xfrm>
        </p:spPr>
        <p:txBody>
          <a:bodyPr/>
          <a:lstStyle/>
          <a:p>
            <a:r>
              <a:rPr lang="en-US" b="1" dirty="0"/>
              <a:t>Criteria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2749" y="1493240"/>
            <a:ext cx="9331863" cy="50501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/>
              <a:t>1) Effectiveness:</a:t>
            </a:r>
            <a:endParaRPr lang="en-US" sz="2000" dirty="0"/>
          </a:p>
          <a:p>
            <a:pPr lvl="1"/>
            <a:r>
              <a:rPr lang="en-US" sz="2000" b="1" dirty="0"/>
              <a:t>Definition:</a:t>
            </a:r>
            <a:r>
              <a:rPr lang="en-US" sz="2000" dirty="0"/>
              <a:t> The extent to which a policy achieves its intended objectives</a:t>
            </a:r>
            <a:r>
              <a:rPr lang="en-GB" altLang="en-US" sz="2000" dirty="0"/>
              <a:t>/goals</a:t>
            </a:r>
            <a:r>
              <a:rPr lang="en-US" sz="2000" dirty="0"/>
              <a:t> and produces desired outcomes.</a:t>
            </a:r>
          </a:p>
          <a:p>
            <a:pPr lvl="1"/>
            <a:r>
              <a:rPr lang="en-US" sz="2000" b="1" dirty="0"/>
              <a:t>Criteria:</a:t>
            </a:r>
            <a:endParaRPr lang="en-US" sz="20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Clarity of objectives</a:t>
            </a:r>
            <a:r>
              <a:rPr lang="en-GB" altLang="en-US" sz="2000" dirty="0"/>
              <a:t>/goals</a:t>
            </a:r>
            <a:r>
              <a:rPr lang="en-US" sz="2000" dirty="0"/>
              <a:t>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Evidence of positive impact on the problem.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Achievement of targeted goals.</a:t>
            </a:r>
          </a:p>
          <a:p>
            <a:pPr marL="0" indent="0">
              <a:buNone/>
            </a:pPr>
            <a:r>
              <a:rPr lang="en-US" b="1" dirty="0"/>
              <a:t>2) Efficiency:</a:t>
            </a:r>
            <a:endParaRPr lang="en-US" dirty="0"/>
          </a:p>
          <a:p>
            <a:pPr lvl="1"/>
            <a:r>
              <a:rPr lang="en-US" sz="1800" b="1" dirty="0"/>
              <a:t>Definition:</a:t>
            </a:r>
            <a:r>
              <a:rPr lang="en-US" sz="1800" dirty="0"/>
              <a:t> The ability of a policy to achieve its goals with minimum resources </a:t>
            </a:r>
            <a:r>
              <a:rPr lang="en-GB" altLang="en-US" sz="1800" dirty="0"/>
              <a:t>(</a:t>
            </a:r>
            <a:r>
              <a:rPr lang="en-US" sz="1800" dirty="0"/>
              <a:t>cost</a:t>
            </a:r>
            <a:r>
              <a:rPr lang="en-GB" altLang="en-US" sz="1800" dirty="0"/>
              <a:t> and/or time)</a:t>
            </a:r>
            <a:r>
              <a:rPr lang="en-US" sz="1800" dirty="0"/>
              <a:t>.</a:t>
            </a:r>
          </a:p>
          <a:p>
            <a:pPr lvl="1"/>
            <a:r>
              <a:rPr lang="en-US" sz="1800" b="1" dirty="0"/>
              <a:t>Criteria:</a:t>
            </a:r>
            <a:endParaRPr lang="en-US" sz="18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Cost-effectiveness.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Resource utilization.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Minimization of waste or inefficiencies.</a:t>
            </a:r>
            <a:endParaRPr lang="en-US" sz="1800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7E7E7-4C56-2DE5-6508-5D4F11F63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6851"/>
          </a:xfrm>
        </p:spPr>
        <p:txBody>
          <a:bodyPr/>
          <a:lstStyle/>
          <a:p>
            <a:r>
              <a:rPr lang="en-US" b="1" dirty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7582" y="1400961"/>
            <a:ext cx="9357030" cy="5251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3) Equity or equality:</a:t>
            </a:r>
            <a:endParaRPr lang="en-US" dirty="0"/>
          </a:p>
          <a:p>
            <a:pPr lvl="1"/>
            <a:r>
              <a:rPr lang="en-US" sz="1800" b="1" dirty="0"/>
              <a:t>Definition:</a:t>
            </a:r>
            <a:r>
              <a:rPr lang="en-US" sz="1800" dirty="0"/>
              <a:t> The fairness and impartiality in the distribution of benefits and burdens across different groups in society.</a:t>
            </a:r>
          </a:p>
          <a:p>
            <a:pPr lvl="1"/>
            <a:r>
              <a:rPr lang="en-US" sz="1800" b="1" dirty="0"/>
              <a:t>Criteria:</a:t>
            </a:r>
            <a:endParaRPr lang="en-US" sz="18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Fairness in the allocation of resources.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Avoidance of discrimination.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Consideration of vulnerable or marginalized groups</a:t>
            </a:r>
          </a:p>
          <a:p>
            <a:pPr marL="0" indent="0">
              <a:buNone/>
            </a:pPr>
            <a:r>
              <a:rPr lang="en-US" b="1" dirty="0"/>
              <a:t>4) Feasibility:</a:t>
            </a:r>
            <a:endParaRPr lang="en-US" dirty="0"/>
          </a:p>
          <a:p>
            <a:pPr lvl="1"/>
            <a:r>
              <a:rPr lang="en-US" b="1" dirty="0"/>
              <a:t>Definition:</a:t>
            </a:r>
            <a:r>
              <a:rPr lang="en-US" dirty="0"/>
              <a:t> The practicality and viability of implementing a policy within the existing institutional and political context.</a:t>
            </a:r>
          </a:p>
          <a:p>
            <a:pPr lvl="1"/>
            <a:r>
              <a:rPr lang="en-US" b="1" dirty="0"/>
              <a:t>Criteria:</a:t>
            </a:r>
            <a:endParaRPr lang="en-US" dirty="0"/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Financial capacity.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Administrative capacity.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Legal and regulatory considerations.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D30D2-EBA4-D7B7-CE74-EAAD64086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5574"/>
          </a:xfrm>
        </p:spPr>
        <p:txBody>
          <a:bodyPr/>
          <a:lstStyle/>
          <a:p>
            <a:r>
              <a:rPr lang="en-US" b="1" dirty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472" y="1459685"/>
            <a:ext cx="9487948" cy="5092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5) Legitimacy:</a:t>
            </a:r>
            <a:endParaRPr lang="en-US" dirty="0"/>
          </a:p>
          <a:p>
            <a:pPr lvl="1"/>
            <a:r>
              <a:rPr lang="en-US" b="1" dirty="0"/>
              <a:t>Definition:</a:t>
            </a:r>
            <a:r>
              <a:rPr lang="en-US" dirty="0"/>
              <a:t> The perceived authority, fairness, and acceptability of the policy among the public and stakeholders.</a:t>
            </a:r>
          </a:p>
          <a:p>
            <a:pPr lvl="1"/>
            <a:r>
              <a:rPr lang="en-US" b="1" dirty="0"/>
              <a:t>Criteria:</a:t>
            </a:r>
            <a:endParaRPr lang="en-US" dirty="0"/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Public support.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Transparency in decision-making.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Alignment with societal values and norms.</a:t>
            </a:r>
          </a:p>
          <a:p>
            <a:pPr marL="0" indent="0">
              <a:buNone/>
            </a:pPr>
            <a:r>
              <a:rPr lang="en-US" b="1" dirty="0"/>
              <a:t>6) Political Acceptability:</a:t>
            </a:r>
            <a:endParaRPr lang="en-US" dirty="0"/>
          </a:p>
          <a:p>
            <a:pPr lvl="1"/>
            <a:r>
              <a:rPr lang="en-US" b="1" dirty="0"/>
              <a:t>Definition:</a:t>
            </a:r>
            <a:r>
              <a:rPr lang="en-US" dirty="0"/>
              <a:t> The level of acceptance and support for a policy among key political stakeholders.</a:t>
            </a:r>
          </a:p>
          <a:p>
            <a:pPr lvl="1"/>
            <a:r>
              <a:rPr lang="en-US" b="1" dirty="0"/>
              <a:t>Criteria:</a:t>
            </a:r>
            <a:endParaRPr lang="en-US" dirty="0"/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Support from policymakers and political leaders.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Alignment with political ideologies.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Consistency with electoral promises.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06CA34-5236-666D-1C89-DA6E2223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56*426"/>
  <p:tag name="TABLE_ENDDRAG_RECT" val="156*103*756*42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34*369"/>
  <p:tag name="TABLE_ENDDRAG_RECT" val="171*134*734*369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131</TotalTime>
  <Words>2809</Words>
  <Application>Microsoft Office PowerPoint</Application>
  <PresentationFormat>Widescreen</PresentationFormat>
  <Paragraphs>301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Century Gothic</vt:lpstr>
      <vt:lpstr>Wingdings 3</vt:lpstr>
      <vt:lpstr>Wisp</vt:lpstr>
      <vt:lpstr>Process and Tools for Public Policy Analysis</vt:lpstr>
      <vt:lpstr>Overview</vt:lpstr>
      <vt:lpstr>Overview….</vt:lpstr>
      <vt:lpstr>Overview…..</vt:lpstr>
      <vt:lpstr>Purpose/Goal of PPA</vt:lpstr>
      <vt:lpstr>Criteria used in PPA</vt:lpstr>
      <vt:lpstr>Criteria </vt:lpstr>
      <vt:lpstr>Criteria</vt:lpstr>
      <vt:lpstr>Criteria</vt:lpstr>
      <vt:lpstr>Criteria</vt:lpstr>
      <vt:lpstr>Criteria</vt:lpstr>
      <vt:lpstr>Methodological Approaches to Policy Analysis</vt:lpstr>
      <vt:lpstr>Comparison </vt:lpstr>
      <vt:lpstr>Comparison </vt:lpstr>
      <vt:lpstr>Integrated PP Analysis   </vt:lpstr>
      <vt:lpstr>Characteristics of Integrated PA</vt:lpstr>
      <vt:lpstr>Characteristics Cont’d</vt:lpstr>
      <vt:lpstr>Characteristics Cont’d</vt:lpstr>
      <vt:lpstr>Analytical Methods/Tools in PP</vt:lpstr>
      <vt:lpstr>Quantitative Methods in PPA</vt:lpstr>
      <vt:lpstr>Quantitative Methods</vt:lpstr>
      <vt:lpstr>Quantitative Methods</vt:lpstr>
      <vt:lpstr>Quantitative Methods</vt:lpstr>
      <vt:lpstr>Qualitative Methods in PPA</vt:lpstr>
      <vt:lpstr>Qualitative Methods</vt:lpstr>
      <vt:lpstr>Qualitative Methods</vt:lpstr>
      <vt:lpstr>Qualitative Methods</vt:lpstr>
      <vt:lpstr>Revision Questions</vt:lpstr>
      <vt:lpstr>Revision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Policy Analysis</dc:title>
  <dc:creator>Dr. A K Nabatanzi-Muyimba</dc:creator>
  <cp:lastModifiedBy>hp</cp:lastModifiedBy>
  <cp:revision>606</cp:revision>
  <dcterms:created xsi:type="dcterms:W3CDTF">2023-11-16T10:50:00Z</dcterms:created>
  <dcterms:modified xsi:type="dcterms:W3CDTF">2025-09-24T15:32:48Z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BB1A414DCC1D4A7E8882A9962AB4E2CC_12</vt:lpwstr>
  </property>
  <property fmtid="{D5CDD505-2E9C-101B-9397-08002B2CF9AE}" pid="3" name="KSOProductBuildVer">
    <vt:lpwstr>1033-12.2.0.18607</vt:lpwstr>
  </property>
</Properties>
</file>