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60" r:id="rId3"/>
    <p:sldId id="262" r:id="rId4"/>
    <p:sldId id="263" r:id="rId5"/>
    <p:sldId id="261" r:id="rId6"/>
    <p:sldId id="258" r:id="rId7"/>
    <p:sldId id="259" r:id="rId8"/>
    <p:sldId id="264" r:id="rId9"/>
    <p:sldId id="265" r:id="rId10"/>
    <p:sldId id="266"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5936" autoAdjust="0"/>
  </p:normalViewPr>
  <p:slideViewPr>
    <p:cSldViewPr snapToGrid="0">
      <p:cViewPr varScale="1">
        <p:scale>
          <a:sx n="65" d="100"/>
          <a:sy n="65" d="100"/>
        </p:scale>
        <p:origin x="724" y="4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9BB389-AFDE-4A13-BF7F-4DB6164C3BD7}" type="datetimeFigureOut">
              <a:rPr lang="en-US" smtClean="0"/>
              <a:t>8/19/2026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3791E3-C06B-44A9-9826-2E0CF0692268}" type="slidenum">
              <a:rPr lang="en-US" smtClean="0"/>
              <a:t>‹#›</a:t>
            </a:fld>
            <a:endParaRPr lang="en-US"/>
          </a:p>
        </p:txBody>
      </p:sp>
    </p:spTree>
    <p:extLst>
      <p:ext uri="{BB962C8B-B14F-4D97-AF65-F5344CB8AC3E}">
        <p14:creationId xmlns:p14="http://schemas.microsoft.com/office/powerpoint/2010/main" val="34707953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3791E3-C06B-44A9-9826-2E0CF0692268}" type="slidenum">
              <a:rPr lang="en-US" smtClean="0"/>
              <a:t>2</a:t>
            </a:fld>
            <a:endParaRPr lang="en-US"/>
          </a:p>
        </p:txBody>
      </p:sp>
    </p:spTree>
    <p:extLst>
      <p:ext uri="{BB962C8B-B14F-4D97-AF65-F5344CB8AC3E}">
        <p14:creationId xmlns:p14="http://schemas.microsoft.com/office/powerpoint/2010/main" val="29456418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3791E3-C06B-44A9-9826-2E0CF0692268}" type="slidenum">
              <a:rPr lang="en-US" smtClean="0"/>
              <a:t>3</a:t>
            </a:fld>
            <a:endParaRPr lang="en-US"/>
          </a:p>
        </p:txBody>
      </p:sp>
    </p:spTree>
    <p:extLst>
      <p:ext uri="{BB962C8B-B14F-4D97-AF65-F5344CB8AC3E}">
        <p14:creationId xmlns:p14="http://schemas.microsoft.com/office/powerpoint/2010/main" val="10378954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3791E3-C06B-44A9-9826-2E0CF0692268}" type="slidenum">
              <a:rPr lang="en-US" smtClean="0"/>
              <a:t>4</a:t>
            </a:fld>
            <a:endParaRPr lang="en-US"/>
          </a:p>
        </p:txBody>
      </p:sp>
    </p:spTree>
    <p:extLst>
      <p:ext uri="{BB962C8B-B14F-4D97-AF65-F5344CB8AC3E}">
        <p14:creationId xmlns:p14="http://schemas.microsoft.com/office/powerpoint/2010/main" val="38460171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3791E3-C06B-44A9-9826-2E0CF0692268}" type="slidenum">
              <a:rPr lang="en-US" smtClean="0"/>
              <a:t>5</a:t>
            </a:fld>
            <a:endParaRPr lang="en-US"/>
          </a:p>
        </p:txBody>
      </p:sp>
    </p:spTree>
    <p:extLst>
      <p:ext uri="{BB962C8B-B14F-4D97-AF65-F5344CB8AC3E}">
        <p14:creationId xmlns:p14="http://schemas.microsoft.com/office/powerpoint/2010/main" val="35629892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8306213-45B4-4A22-9689-77F98D8F895A}" type="datetimeFigureOut">
              <a:rPr lang="en-US" smtClean="0"/>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3827AD-7AAA-41EF-A2EA-7281B02A683E}" type="slidenum">
              <a:rPr lang="en-US" smtClean="0"/>
              <a:t>‹#›</a:t>
            </a:fld>
            <a:endParaRPr lang="en-US"/>
          </a:p>
        </p:txBody>
      </p:sp>
    </p:spTree>
    <p:extLst>
      <p:ext uri="{BB962C8B-B14F-4D97-AF65-F5344CB8AC3E}">
        <p14:creationId xmlns:p14="http://schemas.microsoft.com/office/powerpoint/2010/main" val="40599150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8306213-45B4-4A22-9689-77F98D8F895A}" type="datetimeFigureOut">
              <a:rPr lang="en-US" smtClean="0"/>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3827AD-7AAA-41EF-A2EA-7281B02A683E}" type="slidenum">
              <a:rPr lang="en-US" smtClean="0"/>
              <a:t>‹#›</a:t>
            </a:fld>
            <a:endParaRPr lang="en-US"/>
          </a:p>
        </p:txBody>
      </p:sp>
    </p:spTree>
    <p:extLst>
      <p:ext uri="{BB962C8B-B14F-4D97-AF65-F5344CB8AC3E}">
        <p14:creationId xmlns:p14="http://schemas.microsoft.com/office/powerpoint/2010/main" val="28368927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8306213-45B4-4A22-9689-77F98D8F895A}" type="datetimeFigureOut">
              <a:rPr lang="en-US" smtClean="0"/>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3827AD-7AAA-41EF-A2EA-7281B02A683E}" type="slidenum">
              <a:rPr lang="en-US" smtClean="0"/>
              <a:t>‹#›</a:t>
            </a:fld>
            <a:endParaRPr lang="en-US"/>
          </a:p>
        </p:txBody>
      </p:sp>
    </p:spTree>
    <p:extLst>
      <p:ext uri="{BB962C8B-B14F-4D97-AF65-F5344CB8AC3E}">
        <p14:creationId xmlns:p14="http://schemas.microsoft.com/office/powerpoint/2010/main" val="16267516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8306213-45B4-4A22-9689-77F98D8F895A}" type="datetimeFigureOut">
              <a:rPr lang="en-US" smtClean="0"/>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3827AD-7AAA-41EF-A2EA-7281B02A683E}" type="slidenum">
              <a:rPr lang="en-US" smtClean="0"/>
              <a:t>‹#›</a:t>
            </a:fld>
            <a:endParaRPr lang="en-US"/>
          </a:p>
        </p:txBody>
      </p:sp>
    </p:spTree>
    <p:extLst>
      <p:ext uri="{BB962C8B-B14F-4D97-AF65-F5344CB8AC3E}">
        <p14:creationId xmlns:p14="http://schemas.microsoft.com/office/powerpoint/2010/main" val="29749585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8306213-45B4-4A22-9689-77F98D8F895A}" type="datetimeFigureOut">
              <a:rPr lang="en-US" smtClean="0"/>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3827AD-7AAA-41EF-A2EA-7281B02A683E}" type="slidenum">
              <a:rPr lang="en-US" smtClean="0"/>
              <a:t>‹#›</a:t>
            </a:fld>
            <a:endParaRPr lang="en-US"/>
          </a:p>
        </p:txBody>
      </p:sp>
    </p:spTree>
    <p:extLst>
      <p:ext uri="{BB962C8B-B14F-4D97-AF65-F5344CB8AC3E}">
        <p14:creationId xmlns:p14="http://schemas.microsoft.com/office/powerpoint/2010/main" val="29791868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8306213-45B4-4A22-9689-77F98D8F895A}" type="datetimeFigureOut">
              <a:rPr lang="en-US" smtClean="0"/>
              <a:t>8/19/2026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3827AD-7AAA-41EF-A2EA-7281B02A683E}" type="slidenum">
              <a:rPr lang="en-US" smtClean="0"/>
              <a:t>‹#›</a:t>
            </a:fld>
            <a:endParaRPr lang="en-US"/>
          </a:p>
        </p:txBody>
      </p:sp>
    </p:spTree>
    <p:extLst>
      <p:ext uri="{BB962C8B-B14F-4D97-AF65-F5344CB8AC3E}">
        <p14:creationId xmlns:p14="http://schemas.microsoft.com/office/powerpoint/2010/main" val="25421668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8306213-45B4-4A22-9689-77F98D8F895A}" type="datetimeFigureOut">
              <a:rPr lang="en-US" smtClean="0"/>
              <a:t>8/19/2026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53827AD-7AAA-41EF-A2EA-7281B02A683E}" type="slidenum">
              <a:rPr lang="en-US" smtClean="0"/>
              <a:t>‹#›</a:t>
            </a:fld>
            <a:endParaRPr lang="en-US"/>
          </a:p>
        </p:txBody>
      </p:sp>
    </p:spTree>
    <p:extLst>
      <p:ext uri="{BB962C8B-B14F-4D97-AF65-F5344CB8AC3E}">
        <p14:creationId xmlns:p14="http://schemas.microsoft.com/office/powerpoint/2010/main" val="980499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8306213-45B4-4A22-9689-77F98D8F895A}" type="datetimeFigureOut">
              <a:rPr lang="en-US" smtClean="0"/>
              <a:t>8/19/2026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53827AD-7AAA-41EF-A2EA-7281B02A683E}" type="slidenum">
              <a:rPr lang="en-US" smtClean="0"/>
              <a:t>‹#›</a:t>
            </a:fld>
            <a:endParaRPr lang="en-US"/>
          </a:p>
        </p:txBody>
      </p:sp>
    </p:spTree>
    <p:extLst>
      <p:ext uri="{BB962C8B-B14F-4D97-AF65-F5344CB8AC3E}">
        <p14:creationId xmlns:p14="http://schemas.microsoft.com/office/powerpoint/2010/main" val="13225257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306213-45B4-4A22-9689-77F98D8F895A}" type="datetimeFigureOut">
              <a:rPr lang="en-US" smtClean="0"/>
              <a:t>8/19/2026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53827AD-7AAA-41EF-A2EA-7281B02A683E}" type="slidenum">
              <a:rPr lang="en-US" smtClean="0"/>
              <a:t>‹#›</a:t>
            </a:fld>
            <a:endParaRPr lang="en-US"/>
          </a:p>
        </p:txBody>
      </p:sp>
    </p:spTree>
    <p:extLst>
      <p:ext uri="{BB962C8B-B14F-4D97-AF65-F5344CB8AC3E}">
        <p14:creationId xmlns:p14="http://schemas.microsoft.com/office/powerpoint/2010/main" val="797242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8306213-45B4-4A22-9689-77F98D8F895A}" type="datetimeFigureOut">
              <a:rPr lang="en-US" smtClean="0"/>
              <a:t>8/19/2026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3827AD-7AAA-41EF-A2EA-7281B02A683E}" type="slidenum">
              <a:rPr lang="en-US" smtClean="0"/>
              <a:t>‹#›</a:t>
            </a:fld>
            <a:endParaRPr lang="en-US"/>
          </a:p>
        </p:txBody>
      </p:sp>
    </p:spTree>
    <p:extLst>
      <p:ext uri="{BB962C8B-B14F-4D97-AF65-F5344CB8AC3E}">
        <p14:creationId xmlns:p14="http://schemas.microsoft.com/office/powerpoint/2010/main" val="28046623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8306213-45B4-4A22-9689-77F98D8F895A}" type="datetimeFigureOut">
              <a:rPr lang="en-US" smtClean="0"/>
              <a:t>8/19/2026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3827AD-7AAA-41EF-A2EA-7281B02A683E}" type="slidenum">
              <a:rPr lang="en-US" smtClean="0"/>
              <a:t>‹#›</a:t>
            </a:fld>
            <a:endParaRPr lang="en-US"/>
          </a:p>
        </p:txBody>
      </p:sp>
    </p:spTree>
    <p:extLst>
      <p:ext uri="{BB962C8B-B14F-4D97-AF65-F5344CB8AC3E}">
        <p14:creationId xmlns:p14="http://schemas.microsoft.com/office/powerpoint/2010/main" val="1355316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306213-45B4-4A22-9689-77F98D8F895A}" type="datetimeFigureOut">
              <a:rPr lang="en-US" smtClean="0"/>
              <a:t>8/19/2026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3827AD-7AAA-41EF-A2EA-7281B02A683E}" type="slidenum">
              <a:rPr lang="en-US" smtClean="0"/>
              <a:t>‹#›</a:t>
            </a:fld>
            <a:endParaRPr lang="en-US"/>
          </a:p>
        </p:txBody>
      </p:sp>
    </p:spTree>
    <p:extLst>
      <p:ext uri="{BB962C8B-B14F-4D97-AF65-F5344CB8AC3E}">
        <p14:creationId xmlns:p14="http://schemas.microsoft.com/office/powerpoint/2010/main" val="24881642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thedigitalprojectmanager.com/project-management/project-planning-phase/"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1214437"/>
          </a:xfrm>
        </p:spPr>
        <p:txBody>
          <a:bodyPr>
            <a:normAutofit fontScale="90000"/>
          </a:bodyPr>
          <a:lstStyle/>
          <a:p>
            <a:r>
              <a:rPr lang="en-US" dirty="0" smtClean="0"/>
              <a:t>PROJECT COST MANAGEMENT</a:t>
            </a:r>
            <a:endParaRPr lang="en-US" dirty="0"/>
          </a:p>
        </p:txBody>
      </p:sp>
      <p:sp>
        <p:nvSpPr>
          <p:cNvPr id="3" name="Subtitle 2"/>
          <p:cNvSpPr>
            <a:spLocks noGrp="1"/>
          </p:cNvSpPr>
          <p:nvPr>
            <p:ph type="subTitle" idx="1"/>
          </p:nvPr>
        </p:nvSpPr>
        <p:spPr/>
        <p:txBody>
          <a:bodyPr/>
          <a:lstStyle/>
          <a:p>
            <a:r>
              <a:rPr lang="en-US" dirty="0" smtClean="0"/>
              <a:t>By Francis Kenneth </a:t>
            </a:r>
            <a:r>
              <a:rPr lang="en-US" dirty="0" err="1" smtClean="0"/>
              <a:t>Kimbugwe</a:t>
            </a:r>
            <a:endParaRPr lang="en-US" dirty="0"/>
          </a:p>
        </p:txBody>
      </p:sp>
    </p:spTree>
    <p:extLst>
      <p:ext uri="{BB962C8B-B14F-4D97-AF65-F5344CB8AC3E}">
        <p14:creationId xmlns:p14="http://schemas.microsoft.com/office/powerpoint/2010/main" val="25079785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65585"/>
          </a:xfrm>
        </p:spPr>
        <p:txBody>
          <a:bodyPr>
            <a:normAutofit/>
          </a:bodyPr>
          <a:lstStyle/>
          <a:p>
            <a:r>
              <a:rPr lang="en-US" sz="3600" dirty="0" smtClean="0"/>
              <a:t>Common </a:t>
            </a:r>
            <a:r>
              <a:rPr lang="en-US" sz="3600" dirty="0"/>
              <a:t>Challenges With Project Cost Management</a:t>
            </a:r>
            <a:endParaRPr lang="en-US" sz="3600" b="1" dirty="0"/>
          </a:p>
        </p:txBody>
      </p:sp>
      <p:sp>
        <p:nvSpPr>
          <p:cNvPr id="3" name="Content Placeholder 2"/>
          <p:cNvSpPr>
            <a:spLocks noGrp="1"/>
          </p:cNvSpPr>
          <p:nvPr>
            <p:ph idx="1"/>
          </p:nvPr>
        </p:nvSpPr>
        <p:spPr>
          <a:xfrm>
            <a:off x="491613" y="1130710"/>
            <a:ext cx="11189110" cy="5046253"/>
          </a:xfrm>
        </p:spPr>
        <p:txBody>
          <a:bodyPr>
            <a:normAutofit fontScale="77500" lnSpcReduction="20000"/>
          </a:bodyPr>
          <a:lstStyle/>
          <a:p>
            <a:r>
              <a:rPr lang="en-US" dirty="0" smtClean="0"/>
              <a:t>Cost </a:t>
            </a:r>
            <a:r>
              <a:rPr lang="en-US" dirty="0"/>
              <a:t>management can be impacted by these three challenges, which can complicate the successful execution of your projects. </a:t>
            </a:r>
          </a:p>
          <a:p>
            <a:r>
              <a:rPr lang="en-US" b="1" dirty="0" smtClean="0"/>
              <a:t>Inaccurate </a:t>
            </a:r>
            <a:r>
              <a:rPr lang="en-US" b="1" dirty="0"/>
              <a:t>cost estimation</a:t>
            </a:r>
          </a:p>
          <a:p>
            <a:pPr lvl="1"/>
            <a:r>
              <a:rPr lang="en-US" dirty="0" smtClean="0"/>
              <a:t>Cost estimates are </a:t>
            </a:r>
            <a:r>
              <a:rPr lang="en-US" dirty="0"/>
              <a:t>often based on historical data, but if conditions change or there’s a lack of reliable data, your estimates can be significantly off, which can lead to budget overruns and financial strain. </a:t>
            </a:r>
          </a:p>
          <a:p>
            <a:pPr lvl="1"/>
            <a:r>
              <a:rPr lang="en-US" dirty="0"/>
              <a:t>Inaccurate estimation can also result from inexperience or insufficient understanding of a project's scope. Get input on cost estimates from your team or other stakeholders early in the planning process. If you're working on construction projects, you might also use </a:t>
            </a:r>
            <a:r>
              <a:rPr lang="en-US" dirty="0" smtClean="0"/>
              <a:t>All in construction estimating to </a:t>
            </a:r>
            <a:r>
              <a:rPr lang="en-US" dirty="0"/>
              <a:t>help with this.</a:t>
            </a:r>
          </a:p>
          <a:p>
            <a:r>
              <a:rPr lang="en-US" b="1" dirty="0" smtClean="0"/>
              <a:t>Unclear </a:t>
            </a:r>
            <a:r>
              <a:rPr lang="en-US" b="1" dirty="0"/>
              <a:t>or changing stakeholder expectations</a:t>
            </a:r>
          </a:p>
          <a:p>
            <a:pPr lvl="1"/>
            <a:r>
              <a:rPr lang="en-US" dirty="0"/>
              <a:t>Outside stakeholders can have varying priorities and may not fully understand the complexities of the project budget, which can lead to conflicts and misunderstandings. </a:t>
            </a:r>
          </a:p>
          <a:p>
            <a:pPr lvl="1"/>
            <a:r>
              <a:rPr lang="en-US" dirty="0"/>
              <a:t>They might complicate your project by suggesting scope changes or other ideas without any understanding of their impact on the budget, which can mean unexpected costs if you don’t manage this properly. Communicate regularly with your stakeholders to make sure everyone is aligned on budgetary constraints and project goals.  </a:t>
            </a:r>
          </a:p>
          <a:p>
            <a:r>
              <a:rPr lang="en-US" b="1" dirty="0" smtClean="0"/>
              <a:t>External </a:t>
            </a:r>
            <a:r>
              <a:rPr lang="en-US" b="1" dirty="0"/>
              <a:t>factors</a:t>
            </a:r>
          </a:p>
          <a:p>
            <a:pPr lvl="1"/>
            <a:r>
              <a:rPr lang="en-US" dirty="0"/>
              <a:t>External factors like economic fluctuations, regulatory changes, and market volatility can impact your projects. These types of situations are often unpredictable and can impact </a:t>
            </a:r>
            <a:r>
              <a:rPr lang="en-US" dirty="0" smtClean="0"/>
              <a:t>resource planning and </a:t>
            </a:r>
            <a:r>
              <a:rPr lang="en-US" dirty="0"/>
              <a:t>cost control, project timelines, and the overall budget. Keep a close eye on external factors and adjust your cost management strategies accordingly.</a:t>
            </a:r>
          </a:p>
        </p:txBody>
      </p:sp>
    </p:spTree>
    <p:extLst>
      <p:ext uri="{BB962C8B-B14F-4D97-AF65-F5344CB8AC3E}">
        <p14:creationId xmlns:p14="http://schemas.microsoft.com/office/powerpoint/2010/main" val="21150980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35542"/>
          </a:xfrm>
        </p:spPr>
        <p:txBody>
          <a:bodyPr/>
          <a:lstStyle/>
          <a:p>
            <a:r>
              <a:rPr lang="en-US" dirty="0" smtClean="0"/>
              <a:t>Project Finance Management </a:t>
            </a:r>
            <a:endParaRPr lang="en-US" dirty="0"/>
          </a:p>
        </p:txBody>
      </p:sp>
      <p:sp>
        <p:nvSpPr>
          <p:cNvPr id="3" name="Content Placeholder 2"/>
          <p:cNvSpPr>
            <a:spLocks noGrp="1"/>
          </p:cNvSpPr>
          <p:nvPr>
            <p:ph idx="1"/>
          </p:nvPr>
        </p:nvSpPr>
        <p:spPr>
          <a:xfrm>
            <a:off x="668867" y="1261533"/>
            <a:ext cx="10913533" cy="4915430"/>
          </a:xfrm>
        </p:spPr>
        <p:txBody>
          <a:bodyPr/>
          <a:lstStyle/>
          <a:p>
            <a:r>
              <a:rPr lang="en-US" dirty="0" smtClean="0"/>
              <a:t>One of the main reasons why finance is an essential part of Project Management is because every project needs to be planned according to a budget. </a:t>
            </a:r>
          </a:p>
          <a:p>
            <a:r>
              <a:rPr lang="en-US" dirty="0" smtClean="0"/>
              <a:t>Projects have objectives and are planned accordingly to meet these objectives.</a:t>
            </a:r>
          </a:p>
          <a:p>
            <a:endParaRPr lang="en-US" dirty="0"/>
          </a:p>
        </p:txBody>
      </p:sp>
    </p:spTree>
    <p:extLst>
      <p:ext uri="{BB962C8B-B14F-4D97-AF65-F5344CB8AC3E}">
        <p14:creationId xmlns:p14="http://schemas.microsoft.com/office/powerpoint/2010/main" val="6240516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Project Finance Management?</a:t>
            </a:r>
            <a:endParaRPr lang="en-US" dirty="0"/>
          </a:p>
        </p:txBody>
      </p:sp>
      <p:sp>
        <p:nvSpPr>
          <p:cNvPr id="3" name="Content Placeholder 2"/>
          <p:cNvSpPr>
            <a:spLocks noGrp="1"/>
          </p:cNvSpPr>
          <p:nvPr>
            <p:ph idx="1"/>
          </p:nvPr>
        </p:nvSpPr>
        <p:spPr>
          <a:xfrm>
            <a:off x="550333" y="1507067"/>
            <a:ext cx="10921999" cy="4669896"/>
          </a:xfrm>
        </p:spPr>
        <p:txBody>
          <a:bodyPr>
            <a:normAutofit/>
          </a:bodyPr>
          <a:lstStyle/>
          <a:p>
            <a:r>
              <a:rPr lang="en-US" dirty="0" smtClean="0"/>
              <a:t>In short, Project Financial Management is putting into place standards and practices that will keep your organization’s projects within budget, reduce waste, and streamline processes. </a:t>
            </a:r>
          </a:p>
          <a:p>
            <a:r>
              <a:rPr lang="en-US" dirty="0" smtClean="0"/>
              <a:t>The first steps in the Financial Management of any Specific project begin:</a:t>
            </a:r>
          </a:p>
          <a:p>
            <a:pPr lvl="1"/>
            <a:r>
              <a:rPr lang="en-US" dirty="0" smtClean="0"/>
              <a:t>In Early Project Planning Process.</a:t>
            </a:r>
          </a:p>
          <a:p>
            <a:pPr lvl="1"/>
            <a:r>
              <a:rPr lang="en-US" dirty="0" smtClean="0"/>
              <a:t>Scope of the project is determined and an initial budget is developed.</a:t>
            </a:r>
          </a:p>
          <a:p>
            <a:pPr lvl="1"/>
            <a:r>
              <a:rPr lang="en-US" dirty="0" smtClean="0"/>
              <a:t>Budgeting during the early stages of a project also sets into the procurement of resources. </a:t>
            </a:r>
          </a:p>
          <a:p>
            <a:pPr lvl="1"/>
            <a:r>
              <a:rPr lang="en-US" dirty="0" smtClean="0"/>
              <a:t>If accurate financials are not mapped out, Then we will end up in wasteful and unproductive financials.</a:t>
            </a:r>
            <a:endParaRPr lang="en-US" dirty="0"/>
          </a:p>
        </p:txBody>
      </p:sp>
    </p:spTree>
    <p:extLst>
      <p:ext uri="{BB962C8B-B14F-4D97-AF65-F5344CB8AC3E}">
        <p14:creationId xmlns:p14="http://schemas.microsoft.com/office/powerpoint/2010/main" val="12056208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Practices/principles for PFM</a:t>
            </a:r>
            <a:endParaRPr lang="en-US" dirty="0"/>
          </a:p>
        </p:txBody>
      </p:sp>
      <p:sp>
        <p:nvSpPr>
          <p:cNvPr id="3" name="Content Placeholder 2"/>
          <p:cNvSpPr>
            <a:spLocks noGrp="1"/>
          </p:cNvSpPr>
          <p:nvPr>
            <p:ph idx="1"/>
          </p:nvPr>
        </p:nvSpPr>
        <p:spPr/>
        <p:txBody>
          <a:bodyPr/>
          <a:lstStyle/>
          <a:p>
            <a:r>
              <a:rPr lang="en-US" dirty="0" smtClean="0"/>
              <a:t>Make sound financial management </a:t>
            </a:r>
          </a:p>
          <a:p>
            <a:r>
              <a:rPr lang="en-US" dirty="0" smtClean="0"/>
              <a:t>Develop a set of go-to metrics</a:t>
            </a:r>
          </a:p>
          <a:p>
            <a:r>
              <a:rPr lang="en-US" dirty="0" smtClean="0"/>
              <a:t>Establish a schedule for reviewing metrics</a:t>
            </a:r>
          </a:p>
          <a:p>
            <a:r>
              <a:rPr lang="en-US" dirty="0" smtClean="0"/>
              <a:t>Communication is always the key</a:t>
            </a:r>
          </a:p>
          <a:p>
            <a:r>
              <a:rPr lang="en-US" dirty="0" smtClean="0"/>
              <a:t>Reporting, reporting, reporting:</a:t>
            </a:r>
            <a:endParaRPr lang="en-US" dirty="0"/>
          </a:p>
        </p:txBody>
      </p:sp>
    </p:spTree>
    <p:extLst>
      <p:ext uri="{BB962C8B-B14F-4D97-AF65-F5344CB8AC3E}">
        <p14:creationId xmlns:p14="http://schemas.microsoft.com/office/powerpoint/2010/main" val="6476463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06942"/>
          </a:xfrm>
        </p:spPr>
        <p:txBody>
          <a:bodyPr>
            <a:normAutofit fontScale="90000"/>
          </a:bodyPr>
          <a:lstStyle/>
          <a:p>
            <a:r>
              <a:rPr lang="en-US" dirty="0" smtClean="0"/>
              <a:t>PROJECT COST MANAGEMENT</a:t>
            </a:r>
            <a:endParaRPr lang="en-US" dirty="0"/>
          </a:p>
        </p:txBody>
      </p:sp>
      <p:sp>
        <p:nvSpPr>
          <p:cNvPr id="3" name="Content Placeholder 2"/>
          <p:cNvSpPr>
            <a:spLocks noGrp="1"/>
          </p:cNvSpPr>
          <p:nvPr>
            <p:ph idx="1"/>
          </p:nvPr>
        </p:nvSpPr>
        <p:spPr>
          <a:xfrm>
            <a:off x="618068" y="1168400"/>
            <a:ext cx="10735732" cy="5008563"/>
          </a:xfrm>
        </p:spPr>
        <p:txBody>
          <a:bodyPr>
            <a:normAutofit lnSpcReduction="10000"/>
          </a:bodyPr>
          <a:lstStyle/>
          <a:p>
            <a:r>
              <a:rPr lang="en-US" dirty="0" smtClean="0"/>
              <a:t>It Includes the processes involved in planning, estimating, budgeting, financing, funding, managing and controlling costs so that the project can be completed within the approved budget.</a:t>
            </a:r>
          </a:p>
          <a:p>
            <a:r>
              <a:rPr lang="en-US" dirty="0" smtClean="0"/>
              <a:t>Cash flow analysis is also well addressed, It is defined as the processes to acquire and manage the financial resources for the project.</a:t>
            </a:r>
          </a:p>
          <a:p>
            <a:r>
              <a:rPr lang="en-US" dirty="0"/>
              <a:t>It starts in the </a:t>
            </a:r>
            <a:r>
              <a:rPr lang="en-US" b="1" u="sng" dirty="0">
                <a:hlinkClick r:id="rId3"/>
              </a:rPr>
              <a:t>project planning phase</a:t>
            </a:r>
            <a:r>
              <a:rPr lang="en-US" dirty="0"/>
              <a:t> of project management and needs to be monitored throughout the project life cycle. </a:t>
            </a:r>
          </a:p>
          <a:p>
            <a:r>
              <a:rPr lang="en-US" dirty="0" smtClean="0"/>
              <a:t>PCM four </a:t>
            </a:r>
            <a:r>
              <a:rPr lang="en-US" dirty="0"/>
              <a:t>p</a:t>
            </a:r>
            <a:r>
              <a:rPr lang="en-US" dirty="0" smtClean="0"/>
              <a:t>rimary process include:</a:t>
            </a:r>
          </a:p>
          <a:p>
            <a:pPr marL="971550" lvl="1" indent="-514350">
              <a:buFont typeface="+mj-lt"/>
              <a:buAutoNum type="arabicPeriod"/>
            </a:pPr>
            <a:r>
              <a:rPr lang="en-US" dirty="0" smtClean="0"/>
              <a:t>Resource planning</a:t>
            </a:r>
          </a:p>
          <a:p>
            <a:pPr marL="971550" lvl="1" indent="-514350">
              <a:buFont typeface="+mj-lt"/>
              <a:buAutoNum type="arabicPeriod"/>
            </a:pPr>
            <a:r>
              <a:rPr lang="en-US" dirty="0" smtClean="0"/>
              <a:t>Cost estimating</a:t>
            </a:r>
          </a:p>
          <a:p>
            <a:pPr marL="971550" lvl="1" indent="-514350">
              <a:buFont typeface="+mj-lt"/>
              <a:buAutoNum type="arabicPeriod"/>
            </a:pPr>
            <a:r>
              <a:rPr lang="en-US" dirty="0" smtClean="0"/>
              <a:t>Cost budgeting</a:t>
            </a:r>
          </a:p>
          <a:p>
            <a:pPr marL="971550" lvl="1" indent="-514350">
              <a:buFont typeface="+mj-lt"/>
              <a:buAutoNum type="arabicPeriod"/>
            </a:pPr>
            <a:r>
              <a:rPr lang="en-US" dirty="0" smtClean="0"/>
              <a:t>Cost control</a:t>
            </a:r>
            <a:endParaRPr lang="en-US" dirty="0"/>
          </a:p>
        </p:txBody>
      </p:sp>
    </p:spTree>
    <p:extLst>
      <p:ext uri="{BB962C8B-B14F-4D97-AF65-F5344CB8AC3E}">
        <p14:creationId xmlns:p14="http://schemas.microsoft.com/office/powerpoint/2010/main" val="9543858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7001"/>
            <a:ext cx="10515600" cy="762000"/>
          </a:xfrm>
        </p:spPr>
        <p:txBody>
          <a:bodyPr>
            <a:normAutofit/>
          </a:bodyPr>
          <a:lstStyle/>
          <a:p>
            <a:r>
              <a:rPr lang="en-US" dirty="0" smtClean="0"/>
              <a:t>Project Cost Management processes</a:t>
            </a:r>
            <a:endParaRPr lang="en-US" dirty="0"/>
          </a:p>
        </p:txBody>
      </p:sp>
      <p:sp>
        <p:nvSpPr>
          <p:cNvPr id="3" name="Content Placeholder 2"/>
          <p:cNvSpPr>
            <a:spLocks noGrp="1"/>
          </p:cNvSpPr>
          <p:nvPr>
            <p:ph idx="1"/>
          </p:nvPr>
        </p:nvSpPr>
        <p:spPr>
          <a:xfrm>
            <a:off x="482600" y="956733"/>
            <a:ext cx="11125200" cy="5220230"/>
          </a:xfrm>
        </p:spPr>
        <p:txBody>
          <a:bodyPr>
            <a:normAutofit lnSpcReduction="10000"/>
          </a:bodyPr>
          <a:lstStyle/>
          <a:p>
            <a:r>
              <a:rPr lang="en-US" dirty="0" smtClean="0"/>
              <a:t>The Project Cost Management processes are presented as discrete processes with defined interfaces, while in practice they overlap and interact in ways that cannot be completely detailed in the PMBOK® Guide. </a:t>
            </a:r>
          </a:p>
          <a:p>
            <a:r>
              <a:rPr lang="en-US" dirty="0" smtClean="0"/>
              <a:t>These processes interact with each other and with processes in other Knowledge Areas. </a:t>
            </a:r>
          </a:p>
          <a:p>
            <a:r>
              <a:rPr lang="en-US" dirty="0" smtClean="0"/>
              <a:t>On some projects, especially those of smaller scope, cost estimating and cost budgeting are tightly linked and can be viewed as a single process that can be performed by a single person over a relatively short period of time.</a:t>
            </a:r>
          </a:p>
          <a:p>
            <a:r>
              <a:rPr lang="en-US" dirty="0" smtClean="0"/>
              <a:t>They are presented here as distinct processes because the tools and techniques for each are different. </a:t>
            </a:r>
          </a:p>
          <a:p>
            <a:r>
              <a:rPr lang="en-US" dirty="0" smtClean="0"/>
              <a:t>The ability to influence cost is greatest at the early stages of the project, making early scope definition critical.</a:t>
            </a:r>
            <a:endParaRPr lang="en-US" dirty="0"/>
          </a:p>
        </p:txBody>
      </p:sp>
    </p:spTree>
    <p:extLst>
      <p:ext uri="{BB962C8B-B14F-4D97-AF65-F5344CB8AC3E}">
        <p14:creationId xmlns:p14="http://schemas.microsoft.com/office/powerpoint/2010/main" val="63786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33942"/>
          </a:xfrm>
        </p:spPr>
        <p:txBody>
          <a:bodyPr>
            <a:normAutofit/>
          </a:bodyPr>
          <a:lstStyle/>
          <a:p>
            <a:r>
              <a:rPr lang="en-US" sz="3600" dirty="0" smtClean="0"/>
              <a:t>Key Concepts For Project Cost Management</a:t>
            </a:r>
            <a:endParaRPr lang="en-US" sz="3600" dirty="0"/>
          </a:p>
        </p:txBody>
      </p:sp>
      <p:sp>
        <p:nvSpPr>
          <p:cNvPr id="3" name="Content Placeholder 2"/>
          <p:cNvSpPr>
            <a:spLocks noGrp="1"/>
          </p:cNvSpPr>
          <p:nvPr>
            <p:ph idx="1"/>
          </p:nvPr>
        </p:nvSpPr>
        <p:spPr>
          <a:xfrm>
            <a:off x="491067" y="999068"/>
            <a:ext cx="11243733" cy="5177895"/>
          </a:xfrm>
        </p:spPr>
        <p:txBody>
          <a:bodyPr>
            <a:normAutofit fontScale="77500" lnSpcReduction="20000"/>
          </a:bodyPr>
          <a:lstStyle/>
          <a:p>
            <a:r>
              <a:rPr lang="en-US" dirty="0" smtClean="0"/>
              <a:t>Project Cost Management is primarily concerned with the cost of the resources needed to complete project activities. </a:t>
            </a:r>
          </a:p>
          <a:p>
            <a:r>
              <a:rPr lang="en-US" dirty="0" smtClean="0"/>
              <a:t>Project Cost Management should consider the effect of project decisions on the subsequent recurring cost of using, maintaining, and supporting the product, service, or result of the project. </a:t>
            </a:r>
          </a:p>
          <a:p>
            <a:pPr lvl="1"/>
            <a:r>
              <a:rPr lang="en-US" dirty="0" smtClean="0"/>
              <a:t>For example, limiting the number of design reviews can reduce the cost of the project but could increase the resulting product’s operating costs. </a:t>
            </a:r>
          </a:p>
          <a:p>
            <a:r>
              <a:rPr lang="en-US" dirty="0" smtClean="0"/>
              <a:t>Another aspect of cost management is recognizing that different stakeholders measure project costs in different ways and at different times. </a:t>
            </a:r>
          </a:p>
          <a:p>
            <a:pPr lvl="1"/>
            <a:r>
              <a:rPr lang="en-US" dirty="0" smtClean="0"/>
              <a:t>For example, the cost of an acquired item may be measured when the acquisition decision is made or committed, the order is placed, the item is delivered, or the actual cost is incurred or recorded for project accounting purposes. </a:t>
            </a:r>
          </a:p>
          <a:p>
            <a:r>
              <a:rPr lang="en-US" dirty="0" smtClean="0"/>
              <a:t>In many organizations, predicting and analyzing the prospective financial performance of the project’s product is performed outside of the project. </a:t>
            </a:r>
          </a:p>
          <a:p>
            <a:r>
              <a:rPr lang="en-US" dirty="0" smtClean="0"/>
              <a:t>In others, such as a capital facilities project, Project Cost Management can include this work. </a:t>
            </a:r>
          </a:p>
          <a:p>
            <a:r>
              <a:rPr lang="en-US" dirty="0" smtClean="0"/>
              <a:t>When such predictions and analyses are included, Project Cost Management may address additional processes and numerous general financial management techniques such as return on investment, discounted cash flow, and investment payback analysis</a:t>
            </a:r>
            <a:endParaRPr lang="en-US" dirty="0"/>
          </a:p>
        </p:txBody>
      </p:sp>
    </p:spTree>
    <p:extLst>
      <p:ext uri="{BB962C8B-B14F-4D97-AF65-F5344CB8AC3E}">
        <p14:creationId xmlns:p14="http://schemas.microsoft.com/office/powerpoint/2010/main" val="25606392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Is Cost Management Important?</a:t>
            </a:r>
            <a:endParaRPr lang="en-US" b="1" dirty="0"/>
          </a:p>
        </p:txBody>
      </p:sp>
      <p:sp>
        <p:nvSpPr>
          <p:cNvPr id="3" name="Content Placeholder 2"/>
          <p:cNvSpPr>
            <a:spLocks noGrp="1"/>
          </p:cNvSpPr>
          <p:nvPr>
            <p:ph idx="1"/>
          </p:nvPr>
        </p:nvSpPr>
        <p:spPr/>
        <p:txBody>
          <a:bodyPr>
            <a:normAutofit fontScale="92500" lnSpcReduction="10000"/>
          </a:bodyPr>
          <a:lstStyle/>
          <a:p>
            <a:r>
              <a:rPr lang="en-US" dirty="0" smtClean="0"/>
              <a:t>Project </a:t>
            </a:r>
            <a:r>
              <a:rPr lang="en-US" dirty="0"/>
              <a:t>cost management is important because it directly affects project profitability and viability, and it allows you to make sure financial resources are efficiently used. </a:t>
            </a:r>
            <a:endParaRPr lang="en-US" dirty="0" smtClean="0"/>
          </a:p>
          <a:p>
            <a:r>
              <a:rPr lang="en-US" dirty="0" smtClean="0"/>
              <a:t>Its </a:t>
            </a:r>
            <a:r>
              <a:rPr lang="en-US" dirty="0"/>
              <a:t>primary functions include planning, estimating, determining the budget, and controlling costs:</a:t>
            </a:r>
          </a:p>
          <a:p>
            <a:pPr lvl="1"/>
            <a:r>
              <a:rPr lang="en-US" b="1" dirty="0"/>
              <a:t>Planning</a:t>
            </a:r>
            <a:r>
              <a:rPr lang="en-US" dirty="0"/>
              <a:t>: As a project manager, you identify the financial resources necessary for the project and create a cost management plan that outlines how costs will be managed and controlled. </a:t>
            </a:r>
          </a:p>
          <a:p>
            <a:pPr lvl="1"/>
            <a:r>
              <a:rPr lang="en-US" b="1" dirty="0"/>
              <a:t>Estimating costs</a:t>
            </a:r>
            <a:r>
              <a:rPr lang="en-US" dirty="0"/>
              <a:t>: Set realistic budgets and evaluate variable and fixed costs associated </a:t>
            </a:r>
            <a:r>
              <a:rPr lang="en-US" dirty="0" smtClean="0"/>
              <a:t>with project activities.</a:t>
            </a:r>
            <a:endParaRPr lang="en-US" dirty="0"/>
          </a:p>
          <a:p>
            <a:pPr lvl="1"/>
            <a:r>
              <a:rPr lang="en-US" b="1" dirty="0"/>
              <a:t>Budgeting</a:t>
            </a:r>
            <a:r>
              <a:rPr lang="en-US" dirty="0"/>
              <a:t>: Establish your project budget for approval.</a:t>
            </a:r>
          </a:p>
          <a:p>
            <a:pPr lvl="1"/>
            <a:r>
              <a:rPr lang="en-US" b="1" dirty="0"/>
              <a:t>Monitoring and controlling costs</a:t>
            </a:r>
            <a:r>
              <a:rPr lang="en-US" dirty="0"/>
              <a:t>: Track expenses against the budget, analyze variances, and implement corrective actions when necessary.  </a:t>
            </a:r>
          </a:p>
        </p:txBody>
      </p:sp>
    </p:spTree>
    <p:extLst>
      <p:ext uri="{BB962C8B-B14F-4D97-AF65-F5344CB8AC3E}">
        <p14:creationId xmlns:p14="http://schemas.microsoft.com/office/powerpoint/2010/main" val="16318731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57430"/>
          </a:xfrm>
        </p:spPr>
        <p:txBody>
          <a:bodyPr>
            <a:normAutofit fontScale="90000"/>
          </a:bodyPr>
          <a:lstStyle/>
          <a:p>
            <a:r>
              <a:rPr lang="en-US" dirty="0"/>
              <a:t>Benefits of Effective Cost Management</a:t>
            </a:r>
            <a:endParaRPr lang="en-US" b="1" dirty="0"/>
          </a:p>
        </p:txBody>
      </p:sp>
      <p:sp>
        <p:nvSpPr>
          <p:cNvPr id="3" name="Content Placeholder 2"/>
          <p:cNvSpPr>
            <a:spLocks noGrp="1"/>
          </p:cNvSpPr>
          <p:nvPr>
            <p:ph idx="1"/>
          </p:nvPr>
        </p:nvSpPr>
        <p:spPr>
          <a:xfrm>
            <a:off x="599769" y="1229032"/>
            <a:ext cx="11159612" cy="4947931"/>
          </a:xfrm>
        </p:spPr>
        <p:txBody>
          <a:bodyPr>
            <a:normAutofit/>
          </a:bodyPr>
          <a:lstStyle/>
          <a:p>
            <a:r>
              <a:rPr lang="en-US" dirty="0" smtClean="0"/>
              <a:t>Effective </a:t>
            </a:r>
            <a:r>
              <a:rPr lang="en-US" dirty="0"/>
              <a:t>project cost management provides these three key benefits and contributes to the overall success of your projects. </a:t>
            </a:r>
          </a:p>
          <a:p>
            <a:pPr lvl="1"/>
            <a:r>
              <a:rPr lang="en-US" b="1" dirty="0"/>
              <a:t>More profitability</a:t>
            </a:r>
            <a:r>
              <a:rPr lang="en-US" dirty="0"/>
              <a:t>: </a:t>
            </a:r>
            <a:endParaRPr lang="en-US" dirty="0" smtClean="0"/>
          </a:p>
          <a:p>
            <a:pPr lvl="2"/>
            <a:r>
              <a:rPr lang="en-US" dirty="0" smtClean="0"/>
              <a:t>Strong </a:t>
            </a:r>
            <a:r>
              <a:rPr lang="en-US" dirty="0"/>
              <a:t>cost management helps you complete projects on time and within budget, which leads to higher profitability and helps you maximize your company’s return on investment (ROI).</a:t>
            </a:r>
          </a:p>
          <a:p>
            <a:pPr lvl="1"/>
            <a:r>
              <a:rPr lang="en-US" b="1" dirty="0"/>
              <a:t>Increased stakeholder satisfaction</a:t>
            </a:r>
            <a:r>
              <a:rPr lang="en-US" dirty="0"/>
              <a:t>: </a:t>
            </a:r>
            <a:endParaRPr lang="en-US" dirty="0" smtClean="0"/>
          </a:p>
          <a:p>
            <a:pPr lvl="2"/>
            <a:r>
              <a:rPr lang="en-US" dirty="0" smtClean="0"/>
              <a:t>You’ll </a:t>
            </a:r>
            <a:r>
              <a:rPr lang="en-US" dirty="0"/>
              <a:t>be able to maintain transparency and open communication about budgetary constraints and financial decisions to build trust with stakeholders. You’ll also better manage expectations and encourage collaboration among your team members.  </a:t>
            </a:r>
          </a:p>
          <a:p>
            <a:pPr lvl="1"/>
            <a:r>
              <a:rPr lang="en-US" b="1" dirty="0"/>
              <a:t>Improved productivity</a:t>
            </a:r>
            <a:r>
              <a:rPr lang="en-US" dirty="0"/>
              <a:t>: </a:t>
            </a:r>
            <a:endParaRPr lang="en-US" dirty="0" smtClean="0"/>
          </a:p>
          <a:p>
            <a:pPr lvl="2"/>
            <a:r>
              <a:rPr lang="en-US" dirty="0" smtClean="0"/>
              <a:t>When </a:t>
            </a:r>
            <a:r>
              <a:rPr lang="en-US" dirty="0"/>
              <a:t>your project costs are accurately estimated and monitored, you can </a:t>
            </a:r>
            <a:r>
              <a:rPr lang="en-US" dirty="0" smtClean="0"/>
              <a:t>allocate </a:t>
            </a:r>
            <a:r>
              <a:rPr lang="en-US" dirty="0" err="1" smtClean="0"/>
              <a:t>resouces</a:t>
            </a:r>
            <a:r>
              <a:rPr lang="en-US" dirty="0" smtClean="0"/>
              <a:t> more </a:t>
            </a:r>
            <a:r>
              <a:rPr lang="en-US" dirty="0"/>
              <a:t>efficiently and make sure personnel, equipment, and materials are used optimally. This improves productivity, minimizes waste, and reduces unnecessary costs.</a:t>
            </a:r>
          </a:p>
        </p:txBody>
      </p:sp>
    </p:spTree>
    <p:extLst>
      <p:ext uri="{BB962C8B-B14F-4D97-AF65-F5344CB8AC3E}">
        <p14:creationId xmlns:p14="http://schemas.microsoft.com/office/powerpoint/2010/main" val="1327370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571</TotalTime>
  <Words>734</Words>
  <Application>Microsoft Office PowerPoint</Application>
  <PresentationFormat>Widescreen</PresentationFormat>
  <Paragraphs>71</Paragraphs>
  <Slides>10</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Calibri Light</vt:lpstr>
      <vt:lpstr>Office Theme</vt:lpstr>
      <vt:lpstr>PROJECT COST MANAGEMENT</vt:lpstr>
      <vt:lpstr>Project Finance Management </vt:lpstr>
      <vt:lpstr>What is Project Finance Management?</vt:lpstr>
      <vt:lpstr>Practices/principles for PFM</vt:lpstr>
      <vt:lpstr>PROJECT COST MANAGEMENT</vt:lpstr>
      <vt:lpstr>Project Cost Management processes</vt:lpstr>
      <vt:lpstr>Key Concepts For Project Cost Management</vt:lpstr>
      <vt:lpstr>Why Is Cost Management Important?</vt:lpstr>
      <vt:lpstr>Benefits of Effective Cost Management</vt:lpstr>
      <vt:lpstr>Common Challenges With Project Cost Management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Hp</cp:lastModifiedBy>
  <cp:revision>8</cp:revision>
  <dcterms:created xsi:type="dcterms:W3CDTF">2026-08-15T12:21:50Z</dcterms:created>
  <dcterms:modified xsi:type="dcterms:W3CDTF">2026-08-19T16:34:26Z</dcterms:modified>
</cp:coreProperties>
</file>