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257" r:id="rId3"/>
    <p:sldId id="265" r:id="rId4"/>
    <p:sldId id="285" r:id="rId5"/>
    <p:sldId id="272" r:id="rId6"/>
    <p:sldId id="288" r:id="rId7"/>
    <p:sldId id="289" r:id="rId8"/>
    <p:sldId id="290" r:id="rId9"/>
    <p:sldId id="292" r:id="rId10"/>
    <p:sldId id="264" r:id="rId11"/>
    <p:sldId id="268" r:id="rId12"/>
    <p:sldId id="287" r:id="rId13"/>
    <p:sldId id="294" r:id="rId14"/>
    <p:sldId id="295" r:id="rId15"/>
    <p:sldId id="296" r:id="rId16"/>
    <p:sldId id="293" r:id="rId17"/>
    <p:sldId id="297" r:id="rId18"/>
    <p:sldId id="271" r:id="rId19"/>
    <p:sldId id="263" r:id="rId20"/>
    <p:sldId id="299" r:id="rId21"/>
    <p:sldId id="307" r:id="rId22"/>
    <p:sldId id="300" r:id="rId23"/>
    <p:sldId id="301" r:id="rId24"/>
    <p:sldId id="302" r:id="rId25"/>
    <p:sldId id="303" r:id="rId26"/>
    <p:sldId id="304" r:id="rId27"/>
    <p:sldId id="261" r:id="rId28"/>
    <p:sldId id="279" r:id="rId29"/>
    <p:sldId id="281" r:id="rId30"/>
    <p:sldId id="278" r:id="rId31"/>
    <p:sldId id="277" r:id="rId32"/>
    <p:sldId id="280" r:id="rId33"/>
    <p:sldId id="282" r:id="rId34"/>
    <p:sldId id="283" r:id="rId35"/>
    <p:sldId id="262" r:id="rId36"/>
    <p:sldId id="332" r:id="rId37"/>
    <p:sldId id="312" r:id="rId38"/>
    <p:sldId id="308" r:id="rId39"/>
    <p:sldId id="313" r:id="rId40"/>
    <p:sldId id="330" r:id="rId41"/>
    <p:sldId id="331" r:id="rId42"/>
    <p:sldId id="314" r:id="rId43"/>
    <p:sldId id="311" r:id="rId44"/>
    <p:sldId id="309" r:id="rId45"/>
    <p:sldId id="315" r:id="rId46"/>
    <p:sldId id="260" r:id="rId47"/>
    <p:sldId id="324" r:id="rId48"/>
    <p:sldId id="325" r:id="rId49"/>
    <p:sldId id="333" r:id="rId50"/>
    <p:sldId id="326" r:id="rId51"/>
    <p:sldId id="335" r:id="rId52"/>
    <p:sldId id="334" r:id="rId53"/>
    <p:sldId id="316" r:id="rId54"/>
    <p:sldId id="321" r:id="rId55"/>
    <p:sldId id="323" r:id="rId56"/>
    <p:sldId id="284" r:id="rId57"/>
    <p:sldId id="327" r:id="rId58"/>
    <p:sldId id="329" r:id="rId59"/>
    <p:sldId id="328" r:id="rId60"/>
    <p:sldId id="337" r:id="rId61"/>
    <p:sldId id="338" r:id="rId62"/>
    <p:sldId id="336" r:id="rId63"/>
    <p:sldId id="33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41" autoAdjust="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4F887D-A9F8-4348-A132-56E5DC6908E5}"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en-US"/>
        </a:p>
      </dgm:t>
    </dgm:pt>
    <dgm:pt modelId="{8C177C80-C1D0-453A-A717-67DA548278D3}">
      <dgm:prSet phldrT="[Text]" custT="1"/>
      <dgm:spPr>
        <a:solidFill>
          <a:schemeClr val="accent1">
            <a:lumMod val="20000"/>
            <a:lumOff val="80000"/>
          </a:schemeClr>
        </a:solidFill>
      </dgm:spPr>
      <dgm:t>
        <a:bodyPr/>
        <a:lstStyle/>
        <a:p>
          <a:r>
            <a:rPr lang="en-US" sz="2400" b="1" dirty="0"/>
            <a:t>Crisis Detection</a:t>
          </a:r>
          <a:r>
            <a:rPr lang="en-US" sz="2800" b="1" dirty="0"/>
            <a:t> </a:t>
          </a:r>
          <a:r>
            <a:rPr lang="en-US" sz="1900" b="0" dirty="0"/>
            <a:t>– </a:t>
          </a:r>
          <a:r>
            <a:rPr lang="en-US" sz="2000" b="0" dirty="0"/>
            <a:t>a crisis management team should be on the lookout for early signs of crises. It will help the company take preventive measures that can stop or lessen the effects of a negative event.</a:t>
          </a:r>
          <a:endParaRPr lang="en-US" sz="2000" dirty="0"/>
        </a:p>
      </dgm:t>
    </dgm:pt>
    <dgm:pt modelId="{F1C074CB-E4D2-4B83-B2B0-4DC272E57BC0}" type="parTrans" cxnId="{B40ED65D-DA85-40B3-9665-78D3CEDDFA5E}">
      <dgm:prSet/>
      <dgm:spPr/>
      <dgm:t>
        <a:bodyPr/>
        <a:lstStyle/>
        <a:p>
          <a:endParaRPr lang="en-US"/>
        </a:p>
      </dgm:t>
    </dgm:pt>
    <dgm:pt modelId="{EC85FFEC-B522-4280-B43A-556CC7D732F4}" type="sibTrans" cxnId="{B40ED65D-DA85-40B3-9665-78D3CEDDFA5E}">
      <dgm:prSet/>
      <dgm:spPr>
        <a:solidFill>
          <a:schemeClr val="accent1">
            <a:lumMod val="75000"/>
            <a:alpha val="90000"/>
          </a:schemeClr>
        </a:solidFill>
      </dgm:spPr>
      <dgm:t>
        <a:bodyPr/>
        <a:lstStyle/>
        <a:p>
          <a:endParaRPr lang="en-US"/>
        </a:p>
      </dgm:t>
    </dgm:pt>
    <dgm:pt modelId="{7A009C5E-3B85-4DB5-9054-7CCE66143335}">
      <dgm:prSet phldrT="[Text]" custT="1"/>
      <dgm:spPr>
        <a:solidFill>
          <a:schemeClr val="accent1">
            <a:lumMod val="40000"/>
            <a:lumOff val="60000"/>
          </a:schemeClr>
        </a:solidFill>
      </dgm:spPr>
      <dgm:t>
        <a:bodyPr/>
        <a:lstStyle/>
        <a:p>
          <a:r>
            <a:rPr lang="en-US" sz="2400" b="1" dirty="0"/>
            <a:t>Crisis Response </a:t>
          </a:r>
          <a:r>
            <a:rPr lang="en-US" sz="1900" b="0" dirty="0"/>
            <a:t>– </a:t>
          </a:r>
          <a:r>
            <a:rPr lang="en-US" sz="2000" b="0" dirty="0"/>
            <a:t>all the advance planning and actions taken to address cyber crises.</a:t>
          </a:r>
          <a:endParaRPr lang="en-US" sz="2000" dirty="0"/>
        </a:p>
      </dgm:t>
    </dgm:pt>
    <dgm:pt modelId="{DAD11EE8-1C73-40DC-9FBC-BA084646C9F8}" type="parTrans" cxnId="{B4FE16C7-396F-4FE2-9C4C-F769DB8EAB69}">
      <dgm:prSet/>
      <dgm:spPr/>
      <dgm:t>
        <a:bodyPr/>
        <a:lstStyle/>
        <a:p>
          <a:endParaRPr lang="en-US"/>
        </a:p>
      </dgm:t>
    </dgm:pt>
    <dgm:pt modelId="{436BD582-1AD2-410A-B467-EF4DF7BFF6EC}" type="sibTrans" cxnId="{B4FE16C7-396F-4FE2-9C4C-F769DB8EAB69}">
      <dgm:prSet/>
      <dgm:spPr>
        <a:solidFill>
          <a:schemeClr val="accent1">
            <a:lumMod val="60000"/>
            <a:lumOff val="40000"/>
            <a:alpha val="90000"/>
          </a:schemeClr>
        </a:solidFill>
      </dgm:spPr>
      <dgm:t>
        <a:bodyPr/>
        <a:lstStyle/>
        <a:p>
          <a:endParaRPr lang="en-US"/>
        </a:p>
      </dgm:t>
    </dgm:pt>
    <dgm:pt modelId="{A7113050-19C2-4460-81CA-3345DEE545F8}">
      <dgm:prSet phldrT="[Text]" custT="1"/>
      <dgm:spPr>
        <a:solidFill>
          <a:schemeClr val="accent1">
            <a:lumMod val="75000"/>
          </a:schemeClr>
        </a:solidFill>
      </dgm:spPr>
      <dgm:t>
        <a:bodyPr/>
        <a:lstStyle/>
        <a:p>
          <a:r>
            <a:rPr lang="en-US" sz="2400" b="1" dirty="0"/>
            <a:t>Crisis Recovery </a:t>
          </a:r>
          <a:r>
            <a:rPr lang="en-US" sz="1900" b="0" dirty="0"/>
            <a:t>– </a:t>
          </a:r>
          <a:r>
            <a:rPr lang="en-US" sz="2000" b="0" dirty="0"/>
            <a:t>address any organizational weaknesses revealed during the crisis and create transition plans for the new normal for all stakeholders.</a:t>
          </a:r>
          <a:endParaRPr lang="en-US" sz="2000" dirty="0"/>
        </a:p>
      </dgm:t>
    </dgm:pt>
    <dgm:pt modelId="{16D5650C-02C6-4195-B325-A7CCF10F3249}" type="parTrans" cxnId="{16831EFD-682C-4AE8-9882-B53983BF4CAB}">
      <dgm:prSet/>
      <dgm:spPr/>
      <dgm:t>
        <a:bodyPr/>
        <a:lstStyle/>
        <a:p>
          <a:endParaRPr lang="en-US"/>
        </a:p>
      </dgm:t>
    </dgm:pt>
    <dgm:pt modelId="{FA549B9A-D5F9-49F9-ACDC-E806A77FCF8A}" type="sibTrans" cxnId="{16831EFD-682C-4AE8-9882-B53983BF4CAB}">
      <dgm:prSet/>
      <dgm:spPr/>
      <dgm:t>
        <a:bodyPr/>
        <a:lstStyle/>
        <a:p>
          <a:endParaRPr lang="en-US"/>
        </a:p>
      </dgm:t>
    </dgm:pt>
    <dgm:pt modelId="{1176FF80-ED4F-4C26-B3C1-4E1B2CD7B158}">
      <dgm:prSet custT="1"/>
      <dgm:spPr>
        <a:solidFill>
          <a:schemeClr val="accent1">
            <a:lumMod val="60000"/>
            <a:lumOff val="40000"/>
          </a:schemeClr>
        </a:solidFill>
      </dgm:spPr>
      <dgm:t>
        <a:bodyPr/>
        <a:lstStyle/>
        <a:p>
          <a:r>
            <a:rPr lang="en-US" sz="2400" b="1" dirty="0"/>
            <a:t>Crisis Containment </a:t>
          </a:r>
          <a:r>
            <a:rPr lang="en-US" sz="1900" b="0" dirty="0"/>
            <a:t>– </a:t>
          </a:r>
          <a:r>
            <a:rPr lang="en-US" sz="2000" b="0" dirty="0"/>
            <a:t>involves defusing a crisis and stopping its escalation. </a:t>
          </a:r>
        </a:p>
      </dgm:t>
    </dgm:pt>
    <dgm:pt modelId="{0CE6DAF5-B1FF-499C-8571-AC43DCE4453C}" type="parTrans" cxnId="{0FF5AF25-2781-4DE4-9165-57DAAC4EC141}">
      <dgm:prSet/>
      <dgm:spPr/>
      <dgm:t>
        <a:bodyPr/>
        <a:lstStyle/>
        <a:p>
          <a:endParaRPr lang="en-US"/>
        </a:p>
      </dgm:t>
    </dgm:pt>
    <dgm:pt modelId="{0E5418C0-EC82-4A82-87C8-148C329C1917}" type="sibTrans" cxnId="{0FF5AF25-2781-4DE4-9165-57DAAC4EC141}">
      <dgm:prSet/>
      <dgm:spPr>
        <a:solidFill>
          <a:schemeClr val="accent1">
            <a:lumMod val="40000"/>
            <a:lumOff val="60000"/>
            <a:alpha val="90000"/>
          </a:schemeClr>
        </a:solidFill>
      </dgm:spPr>
      <dgm:t>
        <a:bodyPr/>
        <a:lstStyle/>
        <a:p>
          <a:endParaRPr lang="en-US"/>
        </a:p>
      </dgm:t>
    </dgm:pt>
    <dgm:pt modelId="{90E74BCA-11A4-41B1-9354-7B46A06CEB97}" type="pres">
      <dgm:prSet presAssocID="{5A4F887D-A9F8-4348-A132-56E5DC6908E5}" presName="outerComposite" presStyleCnt="0">
        <dgm:presLayoutVars>
          <dgm:chMax val="5"/>
          <dgm:dir/>
          <dgm:resizeHandles val="exact"/>
        </dgm:presLayoutVars>
      </dgm:prSet>
      <dgm:spPr/>
    </dgm:pt>
    <dgm:pt modelId="{8BBA547B-5C7D-4F63-85EF-9D18DA7A7D0C}" type="pres">
      <dgm:prSet presAssocID="{5A4F887D-A9F8-4348-A132-56E5DC6908E5}" presName="dummyMaxCanvas" presStyleCnt="0">
        <dgm:presLayoutVars/>
      </dgm:prSet>
      <dgm:spPr/>
    </dgm:pt>
    <dgm:pt modelId="{C9AFB947-E9DD-4797-BB02-015C49289589}" type="pres">
      <dgm:prSet presAssocID="{5A4F887D-A9F8-4348-A132-56E5DC6908E5}" presName="FourNodes_1" presStyleLbl="node1" presStyleIdx="0" presStyleCnt="4" custScaleX="103388">
        <dgm:presLayoutVars>
          <dgm:bulletEnabled val="1"/>
        </dgm:presLayoutVars>
      </dgm:prSet>
      <dgm:spPr/>
    </dgm:pt>
    <dgm:pt modelId="{B1C0877A-4535-4BEE-B3C6-40BE61A0B381}" type="pres">
      <dgm:prSet presAssocID="{5A4F887D-A9F8-4348-A132-56E5DC6908E5}" presName="FourNodes_2" presStyleLbl="node1" presStyleIdx="1" presStyleCnt="4">
        <dgm:presLayoutVars>
          <dgm:bulletEnabled val="1"/>
        </dgm:presLayoutVars>
      </dgm:prSet>
      <dgm:spPr/>
    </dgm:pt>
    <dgm:pt modelId="{27184589-EF8B-4191-B927-8B9413D84C1E}" type="pres">
      <dgm:prSet presAssocID="{5A4F887D-A9F8-4348-A132-56E5DC6908E5}" presName="FourNodes_3" presStyleLbl="node1" presStyleIdx="2" presStyleCnt="4" custLinFactNeighborX="-701" custLinFactNeighborY="-1595">
        <dgm:presLayoutVars>
          <dgm:bulletEnabled val="1"/>
        </dgm:presLayoutVars>
      </dgm:prSet>
      <dgm:spPr/>
    </dgm:pt>
    <dgm:pt modelId="{10FB5FBC-57DD-49BA-B74D-8C9227B3C3CF}" type="pres">
      <dgm:prSet presAssocID="{5A4F887D-A9F8-4348-A132-56E5DC6908E5}" presName="FourNodes_4" presStyleLbl="node1" presStyleIdx="3" presStyleCnt="4">
        <dgm:presLayoutVars>
          <dgm:bulletEnabled val="1"/>
        </dgm:presLayoutVars>
      </dgm:prSet>
      <dgm:spPr/>
    </dgm:pt>
    <dgm:pt modelId="{C614D5F1-CADF-413F-A509-B976E31FE28E}" type="pres">
      <dgm:prSet presAssocID="{5A4F887D-A9F8-4348-A132-56E5DC6908E5}" presName="FourConn_1-2" presStyleLbl="fgAccFollowNode1" presStyleIdx="0" presStyleCnt="3">
        <dgm:presLayoutVars>
          <dgm:bulletEnabled val="1"/>
        </dgm:presLayoutVars>
      </dgm:prSet>
      <dgm:spPr/>
    </dgm:pt>
    <dgm:pt modelId="{BF254407-9F87-45B4-A245-6C2B6DCBDD99}" type="pres">
      <dgm:prSet presAssocID="{5A4F887D-A9F8-4348-A132-56E5DC6908E5}" presName="FourConn_2-3" presStyleLbl="fgAccFollowNode1" presStyleIdx="1" presStyleCnt="3">
        <dgm:presLayoutVars>
          <dgm:bulletEnabled val="1"/>
        </dgm:presLayoutVars>
      </dgm:prSet>
      <dgm:spPr/>
    </dgm:pt>
    <dgm:pt modelId="{830643BD-9848-4026-B5BD-793ACD74D1DD}" type="pres">
      <dgm:prSet presAssocID="{5A4F887D-A9F8-4348-A132-56E5DC6908E5}" presName="FourConn_3-4" presStyleLbl="fgAccFollowNode1" presStyleIdx="2" presStyleCnt="3">
        <dgm:presLayoutVars>
          <dgm:bulletEnabled val="1"/>
        </dgm:presLayoutVars>
      </dgm:prSet>
      <dgm:spPr/>
    </dgm:pt>
    <dgm:pt modelId="{8B94AF85-0A40-46FD-92BA-0878E9D7EA82}" type="pres">
      <dgm:prSet presAssocID="{5A4F887D-A9F8-4348-A132-56E5DC6908E5}" presName="FourNodes_1_text" presStyleLbl="node1" presStyleIdx="3" presStyleCnt="4">
        <dgm:presLayoutVars>
          <dgm:bulletEnabled val="1"/>
        </dgm:presLayoutVars>
      </dgm:prSet>
      <dgm:spPr/>
    </dgm:pt>
    <dgm:pt modelId="{EA6CAC72-736E-45C5-8488-1D722599A04F}" type="pres">
      <dgm:prSet presAssocID="{5A4F887D-A9F8-4348-A132-56E5DC6908E5}" presName="FourNodes_2_text" presStyleLbl="node1" presStyleIdx="3" presStyleCnt="4">
        <dgm:presLayoutVars>
          <dgm:bulletEnabled val="1"/>
        </dgm:presLayoutVars>
      </dgm:prSet>
      <dgm:spPr/>
    </dgm:pt>
    <dgm:pt modelId="{CFA9729B-5608-4F43-9C6F-845CCAC6EE06}" type="pres">
      <dgm:prSet presAssocID="{5A4F887D-A9F8-4348-A132-56E5DC6908E5}" presName="FourNodes_3_text" presStyleLbl="node1" presStyleIdx="3" presStyleCnt="4">
        <dgm:presLayoutVars>
          <dgm:bulletEnabled val="1"/>
        </dgm:presLayoutVars>
      </dgm:prSet>
      <dgm:spPr/>
    </dgm:pt>
    <dgm:pt modelId="{0A7296E1-560A-4CF0-8CAE-B3C83B8C36C6}" type="pres">
      <dgm:prSet presAssocID="{5A4F887D-A9F8-4348-A132-56E5DC6908E5}" presName="FourNodes_4_text" presStyleLbl="node1" presStyleIdx="3" presStyleCnt="4">
        <dgm:presLayoutVars>
          <dgm:bulletEnabled val="1"/>
        </dgm:presLayoutVars>
      </dgm:prSet>
      <dgm:spPr/>
    </dgm:pt>
  </dgm:ptLst>
  <dgm:cxnLst>
    <dgm:cxn modelId="{50C1F505-D35C-41D7-8D66-CB0A2DD152A9}" type="presOf" srcId="{A7113050-19C2-4460-81CA-3345DEE545F8}" destId="{10FB5FBC-57DD-49BA-B74D-8C9227B3C3CF}" srcOrd="0" destOrd="0" presId="urn:microsoft.com/office/officeart/2005/8/layout/vProcess5"/>
    <dgm:cxn modelId="{0FF5AF25-2781-4DE4-9165-57DAAC4EC141}" srcId="{5A4F887D-A9F8-4348-A132-56E5DC6908E5}" destId="{1176FF80-ED4F-4C26-B3C1-4E1B2CD7B158}" srcOrd="2" destOrd="0" parTransId="{0CE6DAF5-B1FF-499C-8571-AC43DCE4453C}" sibTransId="{0E5418C0-EC82-4A82-87C8-148C329C1917}"/>
    <dgm:cxn modelId="{39083B34-82FA-4086-8F2A-7B42A03458A0}" type="presOf" srcId="{1176FF80-ED4F-4C26-B3C1-4E1B2CD7B158}" destId="{CFA9729B-5608-4F43-9C6F-845CCAC6EE06}" srcOrd="1" destOrd="0" presId="urn:microsoft.com/office/officeart/2005/8/layout/vProcess5"/>
    <dgm:cxn modelId="{B40ED65D-DA85-40B3-9665-78D3CEDDFA5E}" srcId="{5A4F887D-A9F8-4348-A132-56E5DC6908E5}" destId="{8C177C80-C1D0-453A-A717-67DA548278D3}" srcOrd="0" destOrd="0" parTransId="{F1C074CB-E4D2-4B83-B2B0-4DC272E57BC0}" sibTransId="{EC85FFEC-B522-4280-B43A-556CC7D732F4}"/>
    <dgm:cxn modelId="{52FB6847-73A4-417A-9E0F-6D1DF04A2CC6}" type="presOf" srcId="{7A009C5E-3B85-4DB5-9054-7CCE66143335}" destId="{B1C0877A-4535-4BEE-B3C6-40BE61A0B381}" srcOrd="0" destOrd="0" presId="urn:microsoft.com/office/officeart/2005/8/layout/vProcess5"/>
    <dgm:cxn modelId="{89D95A76-8064-49D2-AED9-C68646FA9757}" type="presOf" srcId="{A7113050-19C2-4460-81CA-3345DEE545F8}" destId="{0A7296E1-560A-4CF0-8CAE-B3C83B8C36C6}" srcOrd="1" destOrd="0" presId="urn:microsoft.com/office/officeart/2005/8/layout/vProcess5"/>
    <dgm:cxn modelId="{0EFF0379-30F9-41FD-8EDE-9B72C9A9CB08}" type="presOf" srcId="{1176FF80-ED4F-4C26-B3C1-4E1B2CD7B158}" destId="{27184589-EF8B-4191-B927-8B9413D84C1E}" srcOrd="0" destOrd="0" presId="urn:microsoft.com/office/officeart/2005/8/layout/vProcess5"/>
    <dgm:cxn modelId="{8CAD889D-61E9-4CB8-B3C8-C4C652227D86}" type="presOf" srcId="{8C177C80-C1D0-453A-A717-67DA548278D3}" destId="{8B94AF85-0A40-46FD-92BA-0878E9D7EA82}" srcOrd="1" destOrd="0" presId="urn:microsoft.com/office/officeart/2005/8/layout/vProcess5"/>
    <dgm:cxn modelId="{F8C51DC2-92F8-4BF1-89F5-7A647EEC2D14}" type="presOf" srcId="{8C177C80-C1D0-453A-A717-67DA548278D3}" destId="{C9AFB947-E9DD-4797-BB02-015C49289589}" srcOrd="0" destOrd="0" presId="urn:microsoft.com/office/officeart/2005/8/layout/vProcess5"/>
    <dgm:cxn modelId="{B4FE16C7-396F-4FE2-9C4C-F769DB8EAB69}" srcId="{5A4F887D-A9F8-4348-A132-56E5DC6908E5}" destId="{7A009C5E-3B85-4DB5-9054-7CCE66143335}" srcOrd="1" destOrd="0" parTransId="{DAD11EE8-1C73-40DC-9FBC-BA084646C9F8}" sibTransId="{436BD582-1AD2-410A-B467-EF4DF7BFF6EC}"/>
    <dgm:cxn modelId="{6732D1CA-99DD-45A7-B00C-D36DAD0D8437}" type="presOf" srcId="{7A009C5E-3B85-4DB5-9054-7CCE66143335}" destId="{EA6CAC72-736E-45C5-8488-1D722599A04F}" srcOrd="1" destOrd="0" presId="urn:microsoft.com/office/officeart/2005/8/layout/vProcess5"/>
    <dgm:cxn modelId="{4D85C1E8-EAA3-4F2E-B789-452175D9DB61}" type="presOf" srcId="{5A4F887D-A9F8-4348-A132-56E5DC6908E5}" destId="{90E74BCA-11A4-41B1-9354-7B46A06CEB97}" srcOrd="0" destOrd="0" presId="urn:microsoft.com/office/officeart/2005/8/layout/vProcess5"/>
    <dgm:cxn modelId="{CCC525F3-6E86-45D2-8E2F-DE95E352E10B}" type="presOf" srcId="{436BD582-1AD2-410A-B467-EF4DF7BFF6EC}" destId="{BF254407-9F87-45B4-A245-6C2B6DCBDD99}" srcOrd="0" destOrd="0" presId="urn:microsoft.com/office/officeart/2005/8/layout/vProcess5"/>
    <dgm:cxn modelId="{4B89D7F3-7E85-442E-A4BC-2BA8A4FDBA73}" type="presOf" srcId="{EC85FFEC-B522-4280-B43A-556CC7D732F4}" destId="{C614D5F1-CADF-413F-A509-B976E31FE28E}" srcOrd="0" destOrd="0" presId="urn:microsoft.com/office/officeart/2005/8/layout/vProcess5"/>
    <dgm:cxn modelId="{47BDB8F5-A9ED-4C96-A312-B7C45DFDBD33}" type="presOf" srcId="{0E5418C0-EC82-4A82-87C8-148C329C1917}" destId="{830643BD-9848-4026-B5BD-793ACD74D1DD}" srcOrd="0" destOrd="0" presId="urn:microsoft.com/office/officeart/2005/8/layout/vProcess5"/>
    <dgm:cxn modelId="{16831EFD-682C-4AE8-9882-B53983BF4CAB}" srcId="{5A4F887D-A9F8-4348-A132-56E5DC6908E5}" destId="{A7113050-19C2-4460-81CA-3345DEE545F8}" srcOrd="3" destOrd="0" parTransId="{16D5650C-02C6-4195-B325-A7CCF10F3249}" sibTransId="{FA549B9A-D5F9-49F9-ACDC-E806A77FCF8A}"/>
    <dgm:cxn modelId="{1CBF1DC4-044F-485C-A2DF-453106B4CACC}" type="presParOf" srcId="{90E74BCA-11A4-41B1-9354-7B46A06CEB97}" destId="{8BBA547B-5C7D-4F63-85EF-9D18DA7A7D0C}" srcOrd="0" destOrd="0" presId="urn:microsoft.com/office/officeart/2005/8/layout/vProcess5"/>
    <dgm:cxn modelId="{9CE62518-3AA3-42B6-AD4F-C15AC1A5F7FD}" type="presParOf" srcId="{90E74BCA-11A4-41B1-9354-7B46A06CEB97}" destId="{C9AFB947-E9DD-4797-BB02-015C49289589}" srcOrd="1" destOrd="0" presId="urn:microsoft.com/office/officeart/2005/8/layout/vProcess5"/>
    <dgm:cxn modelId="{43AA6E5E-A6D4-4AE6-BD9A-898142808916}" type="presParOf" srcId="{90E74BCA-11A4-41B1-9354-7B46A06CEB97}" destId="{B1C0877A-4535-4BEE-B3C6-40BE61A0B381}" srcOrd="2" destOrd="0" presId="urn:microsoft.com/office/officeart/2005/8/layout/vProcess5"/>
    <dgm:cxn modelId="{DB3929C8-9B06-415F-87F5-35649892981D}" type="presParOf" srcId="{90E74BCA-11A4-41B1-9354-7B46A06CEB97}" destId="{27184589-EF8B-4191-B927-8B9413D84C1E}" srcOrd="3" destOrd="0" presId="urn:microsoft.com/office/officeart/2005/8/layout/vProcess5"/>
    <dgm:cxn modelId="{AAB6F899-49E4-4136-A5A9-6333E22FDC6B}" type="presParOf" srcId="{90E74BCA-11A4-41B1-9354-7B46A06CEB97}" destId="{10FB5FBC-57DD-49BA-B74D-8C9227B3C3CF}" srcOrd="4" destOrd="0" presId="urn:microsoft.com/office/officeart/2005/8/layout/vProcess5"/>
    <dgm:cxn modelId="{669C5169-CB37-4455-98AA-CBA4603B5502}" type="presParOf" srcId="{90E74BCA-11A4-41B1-9354-7B46A06CEB97}" destId="{C614D5F1-CADF-413F-A509-B976E31FE28E}" srcOrd="5" destOrd="0" presId="urn:microsoft.com/office/officeart/2005/8/layout/vProcess5"/>
    <dgm:cxn modelId="{059D772A-898F-49E8-B18A-0B2397C8C5C3}" type="presParOf" srcId="{90E74BCA-11A4-41B1-9354-7B46A06CEB97}" destId="{BF254407-9F87-45B4-A245-6C2B6DCBDD99}" srcOrd="6" destOrd="0" presId="urn:microsoft.com/office/officeart/2005/8/layout/vProcess5"/>
    <dgm:cxn modelId="{57E2CBE0-6CD3-4621-86E1-BC23CAF691E6}" type="presParOf" srcId="{90E74BCA-11A4-41B1-9354-7B46A06CEB97}" destId="{830643BD-9848-4026-B5BD-793ACD74D1DD}" srcOrd="7" destOrd="0" presId="urn:microsoft.com/office/officeart/2005/8/layout/vProcess5"/>
    <dgm:cxn modelId="{FF879F0D-BC84-4B78-91A7-BBE52E792930}" type="presParOf" srcId="{90E74BCA-11A4-41B1-9354-7B46A06CEB97}" destId="{8B94AF85-0A40-46FD-92BA-0878E9D7EA82}" srcOrd="8" destOrd="0" presId="urn:microsoft.com/office/officeart/2005/8/layout/vProcess5"/>
    <dgm:cxn modelId="{2ED798EE-7D56-4646-9F73-31586159268B}" type="presParOf" srcId="{90E74BCA-11A4-41B1-9354-7B46A06CEB97}" destId="{EA6CAC72-736E-45C5-8488-1D722599A04F}" srcOrd="9" destOrd="0" presId="urn:microsoft.com/office/officeart/2005/8/layout/vProcess5"/>
    <dgm:cxn modelId="{8907044D-0F7D-4340-B862-FA030CF79BA1}" type="presParOf" srcId="{90E74BCA-11A4-41B1-9354-7B46A06CEB97}" destId="{CFA9729B-5608-4F43-9C6F-845CCAC6EE06}" srcOrd="10" destOrd="0" presId="urn:microsoft.com/office/officeart/2005/8/layout/vProcess5"/>
    <dgm:cxn modelId="{60BA3E36-98C3-435B-B1F7-C03A82BE3BCE}" type="presParOf" srcId="{90E74BCA-11A4-41B1-9354-7B46A06CEB97}" destId="{0A7296E1-560A-4CF0-8CAE-B3C83B8C36C6}"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FB947-E9DD-4797-BB02-015C49289589}">
      <dsp:nvSpPr>
        <dsp:cNvPr id="0" name=""/>
        <dsp:cNvSpPr/>
      </dsp:nvSpPr>
      <dsp:spPr>
        <a:xfrm>
          <a:off x="-75831" y="0"/>
          <a:ext cx="9256319" cy="1082954"/>
        </a:xfrm>
        <a:prstGeom prst="roundRect">
          <a:avLst>
            <a:gd name="adj" fmla="val 10000"/>
          </a:avLst>
        </a:prstGeom>
        <a:solidFill>
          <a:schemeClr val="accent1">
            <a:lumMod val="20000"/>
            <a:lumOff val="8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Crisis Detection</a:t>
          </a:r>
          <a:r>
            <a:rPr lang="en-US" sz="2800" b="1" kern="1200" dirty="0"/>
            <a:t> </a:t>
          </a:r>
          <a:r>
            <a:rPr lang="en-US" sz="1900" b="0" kern="1200" dirty="0"/>
            <a:t>– </a:t>
          </a:r>
          <a:r>
            <a:rPr lang="en-US" sz="2000" b="0" kern="1200" dirty="0"/>
            <a:t>a crisis management team should be on the lookout for early signs of crises. It will help the company take preventive measures that can stop or lessen the effects of a negative event.</a:t>
          </a:r>
          <a:endParaRPr lang="en-US" sz="2000" kern="1200" dirty="0"/>
        </a:p>
      </dsp:txBody>
      <dsp:txXfrm>
        <a:off x="-44112" y="31719"/>
        <a:ext cx="7955673" cy="1019516"/>
      </dsp:txXfrm>
    </dsp:sp>
    <dsp:sp modelId="{B1C0877A-4535-4BEE-B3C6-40BE61A0B381}">
      <dsp:nvSpPr>
        <dsp:cNvPr id="0" name=""/>
        <dsp:cNvSpPr/>
      </dsp:nvSpPr>
      <dsp:spPr>
        <a:xfrm>
          <a:off x="825644" y="1279855"/>
          <a:ext cx="8952992" cy="1082954"/>
        </a:xfrm>
        <a:prstGeom prst="roundRect">
          <a:avLst>
            <a:gd name="adj" fmla="val 10000"/>
          </a:avLst>
        </a:prstGeom>
        <a:solidFill>
          <a:schemeClr val="accent1">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Crisis Response </a:t>
          </a:r>
          <a:r>
            <a:rPr lang="en-US" sz="1900" b="0" kern="1200" dirty="0"/>
            <a:t>– </a:t>
          </a:r>
          <a:r>
            <a:rPr lang="en-US" sz="2000" b="0" kern="1200" dirty="0"/>
            <a:t>all the advance planning and actions taken to address cyber crises.</a:t>
          </a:r>
          <a:endParaRPr lang="en-US" sz="2000" kern="1200" dirty="0"/>
        </a:p>
      </dsp:txBody>
      <dsp:txXfrm>
        <a:off x="857363" y="1311574"/>
        <a:ext cx="7435820" cy="1019516"/>
      </dsp:txXfrm>
    </dsp:sp>
    <dsp:sp modelId="{27184589-EF8B-4191-B927-8B9413D84C1E}">
      <dsp:nvSpPr>
        <dsp:cNvPr id="0" name=""/>
        <dsp:cNvSpPr/>
      </dsp:nvSpPr>
      <dsp:spPr>
        <a:xfrm>
          <a:off x="1501506" y="2542437"/>
          <a:ext cx="8952992" cy="1082954"/>
        </a:xfrm>
        <a:prstGeom prst="roundRect">
          <a:avLst>
            <a:gd name="adj" fmla="val 10000"/>
          </a:avLst>
        </a:prstGeom>
        <a:solidFill>
          <a:schemeClr val="accent1">
            <a:lumMod val="60000"/>
            <a:lumOff val="4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Crisis Containment </a:t>
          </a:r>
          <a:r>
            <a:rPr lang="en-US" sz="1900" b="0" kern="1200" dirty="0"/>
            <a:t>– </a:t>
          </a:r>
          <a:r>
            <a:rPr lang="en-US" sz="2000" b="0" kern="1200" dirty="0"/>
            <a:t>involves defusing a crisis and stopping its escalation. </a:t>
          </a:r>
        </a:p>
      </dsp:txBody>
      <dsp:txXfrm>
        <a:off x="1533225" y="2574156"/>
        <a:ext cx="7447011" cy="1019516"/>
      </dsp:txXfrm>
    </dsp:sp>
    <dsp:sp modelId="{10FB5FBC-57DD-49BA-B74D-8C9227B3C3CF}">
      <dsp:nvSpPr>
        <dsp:cNvPr id="0" name=""/>
        <dsp:cNvSpPr/>
      </dsp:nvSpPr>
      <dsp:spPr>
        <a:xfrm>
          <a:off x="2314079" y="3839565"/>
          <a:ext cx="8952992" cy="1082954"/>
        </a:xfrm>
        <a:prstGeom prst="roundRect">
          <a:avLst>
            <a:gd name="adj" fmla="val 10000"/>
          </a:avLst>
        </a:prstGeom>
        <a:solidFill>
          <a:schemeClr val="accent1">
            <a:lumMod val="75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Crisis Recovery </a:t>
          </a:r>
          <a:r>
            <a:rPr lang="en-US" sz="1900" b="0" kern="1200" dirty="0"/>
            <a:t>– </a:t>
          </a:r>
          <a:r>
            <a:rPr lang="en-US" sz="2000" b="0" kern="1200" dirty="0"/>
            <a:t>address any organizational weaknesses revealed during the crisis and create transition plans for the new normal for all stakeholders.</a:t>
          </a:r>
          <a:endParaRPr lang="en-US" sz="2000" kern="1200" dirty="0"/>
        </a:p>
      </dsp:txBody>
      <dsp:txXfrm>
        <a:off x="2345798" y="3871284"/>
        <a:ext cx="7435820" cy="1019516"/>
      </dsp:txXfrm>
    </dsp:sp>
    <dsp:sp modelId="{C614D5F1-CADF-413F-A509-B976E31FE28E}">
      <dsp:nvSpPr>
        <dsp:cNvPr id="0" name=""/>
        <dsp:cNvSpPr/>
      </dsp:nvSpPr>
      <dsp:spPr>
        <a:xfrm>
          <a:off x="8324903" y="829444"/>
          <a:ext cx="703920" cy="703920"/>
        </a:xfrm>
        <a:prstGeom prst="downArrow">
          <a:avLst>
            <a:gd name="adj1" fmla="val 55000"/>
            <a:gd name="adj2" fmla="val 45000"/>
          </a:avLst>
        </a:prstGeom>
        <a:solidFill>
          <a:schemeClr val="accent1">
            <a:lumMod val="75000"/>
            <a:alpha val="9000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483285" y="829444"/>
        <a:ext cx="387156" cy="529700"/>
      </dsp:txXfrm>
    </dsp:sp>
    <dsp:sp modelId="{BF254407-9F87-45B4-A245-6C2B6DCBDD99}">
      <dsp:nvSpPr>
        <dsp:cNvPr id="0" name=""/>
        <dsp:cNvSpPr/>
      </dsp:nvSpPr>
      <dsp:spPr>
        <a:xfrm>
          <a:off x="9074716" y="2109299"/>
          <a:ext cx="703920" cy="703920"/>
        </a:xfrm>
        <a:prstGeom prst="downArrow">
          <a:avLst>
            <a:gd name="adj1" fmla="val 55000"/>
            <a:gd name="adj2" fmla="val 45000"/>
          </a:avLst>
        </a:prstGeom>
        <a:solidFill>
          <a:schemeClr val="accent1">
            <a:lumMod val="60000"/>
            <a:lumOff val="40000"/>
            <a:alpha val="9000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233098" y="2109299"/>
        <a:ext cx="387156" cy="529700"/>
      </dsp:txXfrm>
    </dsp:sp>
    <dsp:sp modelId="{830643BD-9848-4026-B5BD-793ACD74D1DD}">
      <dsp:nvSpPr>
        <dsp:cNvPr id="0" name=""/>
        <dsp:cNvSpPr/>
      </dsp:nvSpPr>
      <dsp:spPr>
        <a:xfrm>
          <a:off x="9813338" y="3389155"/>
          <a:ext cx="703920" cy="703920"/>
        </a:xfrm>
        <a:prstGeom prst="downArrow">
          <a:avLst>
            <a:gd name="adj1" fmla="val 55000"/>
            <a:gd name="adj2" fmla="val 45000"/>
          </a:avLst>
        </a:prstGeom>
        <a:solidFill>
          <a:schemeClr val="accent1">
            <a:lumMod val="40000"/>
            <a:lumOff val="60000"/>
            <a:alpha val="9000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971720" y="3389155"/>
        <a:ext cx="387156" cy="5297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FE847-5E55-4365-B5EA-97962C56E8E9}" type="datetimeFigureOut">
              <a:rPr lang="en-US" smtClean="0"/>
              <a:t>9/20/2025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12B4A-B91A-4E37-90E2-69C6225B2803}" type="slidenum">
              <a:rPr lang="en-US" smtClean="0"/>
              <a:t>‹#›</a:t>
            </a:fld>
            <a:endParaRPr lang="en-US"/>
          </a:p>
        </p:txBody>
      </p:sp>
    </p:spTree>
    <p:extLst>
      <p:ext uri="{BB962C8B-B14F-4D97-AF65-F5344CB8AC3E}">
        <p14:creationId xmlns:p14="http://schemas.microsoft.com/office/powerpoint/2010/main" val="365263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Organizations must adapt to evolving threats (Change), adhere to regulations (Compliance), manage security investments effectively (Cost), ensure business operations can continue after an incident (Continuity), and protect all assets comprehensively (Coverage). </a:t>
            </a:r>
            <a:endParaRPr lang="en-US" dirty="0"/>
          </a:p>
        </p:txBody>
      </p:sp>
      <p:sp>
        <p:nvSpPr>
          <p:cNvPr id="4" name="Slide Number Placeholder 3"/>
          <p:cNvSpPr>
            <a:spLocks noGrp="1"/>
          </p:cNvSpPr>
          <p:nvPr>
            <p:ph type="sldNum" sz="quarter" idx="5"/>
          </p:nvPr>
        </p:nvSpPr>
        <p:spPr/>
        <p:txBody>
          <a:bodyPr/>
          <a:lstStyle/>
          <a:p>
            <a:fld id="{53B12B4A-B91A-4E37-90E2-69C6225B2803}" type="slidenum">
              <a:rPr lang="en-US" smtClean="0"/>
              <a:t>3</a:t>
            </a:fld>
            <a:endParaRPr lang="en-US"/>
          </a:p>
        </p:txBody>
      </p:sp>
    </p:spTree>
    <p:extLst>
      <p:ext uri="{BB962C8B-B14F-4D97-AF65-F5344CB8AC3E}">
        <p14:creationId xmlns:p14="http://schemas.microsoft.com/office/powerpoint/2010/main" val="3008559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7031702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973637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9400" y="609600"/>
            <a:ext cx="2717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609600"/>
            <a:ext cx="7950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884386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609600"/>
            <a:ext cx="10871200" cy="990600"/>
          </a:xfrm>
        </p:spPr>
        <p:txBody>
          <a:bodyPr/>
          <a:lstStyle/>
          <a:p>
            <a:r>
              <a:rPr lang="en-US"/>
              <a:t>Click to edit Master title style</a:t>
            </a:r>
          </a:p>
        </p:txBody>
      </p:sp>
      <p:sp>
        <p:nvSpPr>
          <p:cNvPr id="3" name="Text Placeholder 2"/>
          <p:cNvSpPr>
            <a:spLocks noGrp="1"/>
          </p:cNvSpPr>
          <p:nvPr>
            <p:ph type="body" sz="half" idx="1"/>
          </p:nvPr>
        </p:nvSpPr>
        <p:spPr>
          <a:xfrm>
            <a:off x="1016000" y="1752600"/>
            <a:ext cx="53340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752600"/>
            <a:ext cx="53340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104164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610876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30487185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752600"/>
            <a:ext cx="5334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752600"/>
            <a:ext cx="5334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52685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609657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434058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7797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71611615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76403499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bwMode="auto">
          <a:xfrm>
            <a:off x="1016000" y="609600"/>
            <a:ext cx="10871200" cy="990600"/>
          </a:xfrm>
          <a:prstGeom prst="rect">
            <a:avLst/>
          </a:prstGeom>
          <a:noFill/>
          <a:ln w="9525">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57699" name="Rectangle 3"/>
          <p:cNvSpPr>
            <a:spLocks noGrp="1" noChangeArrowheads="1"/>
          </p:cNvSpPr>
          <p:nvPr>
            <p:ph type="body" idx="1"/>
          </p:nvPr>
        </p:nvSpPr>
        <p:spPr bwMode="auto">
          <a:xfrm>
            <a:off x="1016000" y="1752600"/>
            <a:ext cx="10871200" cy="43434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lvl="0"/>
            <a:r>
              <a:rPr lang="en-US"/>
              <a:t>This will be the basic slide template</a:t>
            </a:r>
          </a:p>
          <a:p>
            <a:pPr lvl="1"/>
            <a:r>
              <a:rPr lang="en-US"/>
              <a:t>for Why Should Managers box slides, use </a:t>
            </a:r>
          </a:p>
          <a:p>
            <a:pPr lvl="1"/>
            <a:r>
              <a:rPr lang="en-US"/>
              <a:t>for Ethics and Society box slides, use</a:t>
            </a:r>
          </a:p>
          <a:p>
            <a:pPr lvl="1"/>
            <a:r>
              <a:rPr lang="en-US"/>
              <a:t>for Look into the Future box slides use </a:t>
            </a:r>
          </a:p>
          <a:p>
            <a:pPr lvl="1"/>
            <a:r>
              <a:rPr lang="en-US"/>
              <a:t>(this refers to background colors)</a:t>
            </a:r>
          </a:p>
          <a:p>
            <a:pPr lvl="2"/>
            <a:r>
              <a:rPr lang="en-US"/>
              <a:t>Third level</a:t>
            </a:r>
          </a:p>
          <a:p>
            <a:pPr lvl="3"/>
            <a:r>
              <a:rPr lang="en-US"/>
              <a:t>Fourth level</a:t>
            </a:r>
          </a:p>
          <a:p>
            <a:pPr lvl="4"/>
            <a:r>
              <a:rPr lang="en-US"/>
              <a:t>Fifth level</a:t>
            </a:r>
          </a:p>
        </p:txBody>
      </p:sp>
      <p:sp>
        <p:nvSpPr>
          <p:cNvPr id="157700" name="Rectangle 4"/>
          <p:cNvSpPr>
            <a:spLocks noChangeArrowheads="1"/>
          </p:cNvSpPr>
          <p:nvPr/>
        </p:nvSpPr>
        <p:spPr bwMode="auto">
          <a:xfrm>
            <a:off x="1117600" y="1447800"/>
            <a:ext cx="2946400" cy="76200"/>
          </a:xfrm>
          <a:prstGeom prst="rect">
            <a:avLst/>
          </a:prstGeom>
          <a:solidFill>
            <a:srgbClr val="F6BF69"/>
          </a:solidFill>
          <a:ln w="9525">
            <a:noFill/>
            <a:miter lim="800000"/>
            <a:headEnd/>
            <a:tailEnd/>
          </a:ln>
          <a:effectLst/>
        </p:spPr>
        <p:txBody>
          <a:bodyPr wrap="none" anchor="ctr"/>
          <a:lstStyle/>
          <a:p>
            <a:endParaRPr lang="en-US" sz="1800" dirty="0"/>
          </a:p>
        </p:txBody>
      </p:sp>
      <p:sp>
        <p:nvSpPr>
          <p:cNvPr id="157701" name="AutoShape 5"/>
          <p:cNvSpPr>
            <a:spLocks noChangeArrowheads="1"/>
          </p:cNvSpPr>
          <p:nvPr/>
        </p:nvSpPr>
        <p:spPr bwMode="auto">
          <a:xfrm>
            <a:off x="304800" y="914400"/>
            <a:ext cx="711200" cy="533400"/>
          </a:xfrm>
          <a:prstGeom prst="diamond">
            <a:avLst/>
          </a:prstGeom>
          <a:solidFill>
            <a:srgbClr val="B50069"/>
          </a:solidFill>
          <a:ln w="9525">
            <a:noFill/>
            <a:miter lim="800000"/>
            <a:headEnd/>
            <a:tailEnd/>
          </a:ln>
          <a:effectLst/>
        </p:spPr>
        <p:txBody>
          <a:bodyPr wrap="none" anchor="ctr"/>
          <a:lstStyle/>
          <a:p>
            <a:endParaRPr lang="en-US" sz="1800" dirty="0"/>
          </a:p>
        </p:txBody>
      </p:sp>
      <p:sp>
        <p:nvSpPr>
          <p:cNvPr id="157702" name="Oval 6"/>
          <p:cNvSpPr>
            <a:spLocks noChangeArrowheads="1"/>
          </p:cNvSpPr>
          <p:nvPr/>
        </p:nvSpPr>
        <p:spPr bwMode="auto">
          <a:xfrm>
            <a:off x="508000" y="1066800"/>
            <a:ext cx="203200" cy="152400"/>
          </a:xfrm>
          <a:prstGeom prst="ellipse">
            <a:avLst/>
          </a:prstGeom>
          <a:solidFill>
            <a:schemeClr val="bg1"/>
          </a:solidFill>
          <a:ln w="9525">
            <a:noFill/>
            <a:round/>
            <a:headEnd/>
            <a:tailEnd/>
          </a:ln>
          <a:effectLst/>
        </p:spPr>
        <p:txBody>
          <a:bodyPr wrap="none" anchor="ctr"/>
          <a:lstStyle/>
          <a:p>
            <a:endParaRPr lang="en-US" sz="1800" dirty="0"/>
          </a:p>
        </p:txBody>
      </p:sp>
      <p:sp>
        <p:nvSpPr>
          <p:cNvPr id="157703" name="Oval 7"/>
          <p:cNvSpPr>
            <a:spLocks noChangeArrowheads="1"/>
          </p:cNvSpPr>
          <p:nvPr/>
        </p:nvSpPr>
        <p:spPr bwMode="auto">
          <a:xfrm>
            <a:off x="812800" y="762000"/>
            <a:ext cx="203200" cy="152400"/>
          </a:xfrm>
          <a:prstGeom prst="ellipse">
            <a:avLst/>
          </a:prstGeom>
          <a:solidFill>
            <a:srgbClr val="B50069"/>
          </a:solidFill>
          <a:ln w="9525">
            <a:noFill/>
            <a:round/>
            <a:headEnd/>
            <a:tailEnd/>
          </a:ln>
          <a:effectLst/>
        </p:spPr>
        <p:txBody>
          <a:bodyPr wrap="none" anchor="ctr"/>
          <a:lstStyle/>
          <a:p>
            <a:endParaRPr lang="en-US" sz="1800" dirty="0"/>
          </a:p>
        </p:txBody>
      </p:sp>
      <p:sp>
        <p:nvSpPr>
          <p:cNvPr id="157704" name="Oval 8"/>
          <p:cNvSpPr>
            <a:spLocks noChangeArrowheads="1"/>
          </p:cNvSpPr>
          <p:nvPr/>
        </p:nvSpPr>
        <p:spPr bwMode="auto">
          <a:xfrm>
            <a:off x="1117600" y="609600"/>
            <a:ext cx="203200" cy="152400"/>
          </a:xfrm>
          <a:prstGeom prst="ellipse">
            <a:avLst/>
          </a:prstGeom>
          <a:solidFill>
            <a:srgbClr val="B50069"/>
          </a:solidFill>
          <a:ln w="9525">
            <a:noFill/>
            <a:round/>
            <a:headEnd/>
            <a:tailEnd/>
          </a:ln>
          <a:effectLst/>
        </p:spPr>
        <p:txBody>
          <a:bodyPr wrap="none" anchor="ctr"/>
          <a:lstStyle/>
          <a:p>
            <a:endParaRPr lang="en-US" sz="1800" dirty="0"/>
          </a:p>
        </p:txBody>
      </p:sp>
      <p:sp>
        <p:nvSpPr>
          <p:cNvPr id="157705" name="Oval 9"/>
          <p:cNvSpPr>
            <a:spLocks noChangeArrowheads="1"/>
          </p:cNvSpPr>
          <p:nvPr/>
        </p:nvSpPr>
        <p:spPr bwMode="auto">
          <a:xfrm>
            <a:off x="1422400" y="533400"/>
            <a:ext cx="101600" cy="76200"/>
          </a:xfrm>
          <a:prstGeom prst="ellipse">
            <a:avLst/>
          </a:prstGeom>
          <a:solidFill>
            <a:srgbClr val="B50069"/>
          </a:solidFill>
          <a:ln w="9525">
            <a:noFill/>
            <a:round/>
            <a:headEnd/>
            <a:tailEnd/>
          </a:ln>
          <a:effectLst/>
        </p:spPr>
        <p:txBody>
          <a:bodyPr wrap="none" anchor="ctr"/>
          <a:lstStyle/>
          <a:p>
            <a:endParaRPr lang="en-US" sz="1800" dirty="0"/>
          </a:p>
        </p:txBody>
      </p:sp>
      <p:sp>
        <p:nvSpPr>
          <p:cNvPr id="157706" name="Rectangle 10"/>
          <p:cNvSpPr>
            <a:spLocks noChangeArrowheads="1"/>
          </p:cNvSpPr>
          <p:nvPr/>
        </p:nvSpPr>
        <p:spPr bwMode="auto">
          <a:xfrm>
            <a:off x="8737600" y="1447800"/>
            <a:ext cx="2946400" cy="76200"/>
          </a:xfrm>
          <a:prstGeom prst="rect">
            <a:avLst/>
          </a:prstGeom>
          <a:solidFill>
            <a:srgbClr val="F6BF69"/>
          </a:solidFill>
          <a:ln w="9525">
            <a:noFill/>
            <a:miter lim="800000"/>
            <a:headEnd/>
            <a:tailEnd/>
          </a:ln>
          <a:effectLst/>
        </p:spPr>
        <p:txBody>
          <a:bodyPr wrap="none" anchor="ctr"/>
          <a:lstStyle/>
          <a:p>
            <a:endParaRPr lang="en-US" sz="1800" dirty="0"/>
          </a:p>
        </p:txBody>
      </p:sp>
    </p:spTree>
    <p:extLst>
      <p:ext uri="{BB962C8B-B14F-4D97-AF65-F5344CB8AC3E}">
        <p14:creationId xmlns:p14="http://schemas.microsoft.com/office/powerpoint/2010/main" val="210946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txStyles>
    <p:titleStyle>
      <a:lvl1pPr algn="ctr" rtl="0" eaLnBrk="1" fontAlgn="base" hangingPunct="1">
        <a:spcBef>
          <a:spcPct val="0"/>
        </a:spcBef>
        <a:spcAft>
          <a:spcPct val="0"/>
        </a:spcAft>
        <a:defRPr sz="3600" b="1">
          <a:solidFill>
            <a:srgbClr val="500093"/>
          </a:solidFill>
          <a:latin typeface="+mj-lt"/>
          <a:ea typeface="+mj-ea"/>
          <a:cs typeface="+mj-cs"/>
        </a:defRPr>
      </a:lvl1pPr>
      <a:lvl2pPr algn="ctr" rtl="0" eaLnBrk="1" fontAlgn="base" hangingPunct="1">
        <a:spcBef>
          <a:spcPct val="0"/>
        </a:spcBef>
        <a:spcAft>
          <a:spcPct val="0"/>
        </a:spcAft>
        <a:defRPr sz="3600" b="1">
          <a:solidFill>
            <a:srgbClr val="500093"/>
          </a:solidFill>
          <a:latin typeface="Arial" pitchFamily="34" charset="0"/>
        </a:defRPr>
      </a:lvl2pPr>
      <a:lvl3pPr algn="ctr" rtl="0" eaLnBrk="1" fontAlgn="base" hangingPunct="1">
        <a:spcBef>
          <a:spcPct val="0"/>
        </a:spcBef>
        <a:spcAft>
          <a:spcPct val="0"/>
        </a:spcAft>
        <a:defRPr sz="3600" b="1">
          <a:solidFill>
            <a:srgbClr val="500093"/>
          </a:solidFill>
          <a:latin typeface="Arial" pitchFamily="34" charset="0"/>
        </a:defRPr>
      </a:lvl3pPr>
      <a:lvl4pPr algn="ctr" rtl="0" eaLnBrk="1" fontAlgn="base" hangingPunct="1">
        <a:spcBef>
          <a:spcPct val="0"/>
        </a:spcBef>
        <a:spcAft>
          <a:spcPct val="0"/>
        </a:spcAft>
        <a:defRPr sz="3600" b="1">
          <a:solidFill>
            <a:srgbClr val="500093"/>
          </a:solidFill>
          <a:latin typeface="Arial" pitchFamily="34" charset="0"/>
        </a:defRPr>
      </a:lvl4pPr>
      <a:lvl5pPr algn="ctr" rtl="0" eaLnBrk="1" fontAlgn="base" hangingPunct="1">
        <a:spcBef>
          <a:spcPct val="0"/>
        </a:spcBef>
        <a:spcAft>
          <a:spcPct val="0"/>
        </a:spcAft>
        <a:defRPr sz="3600" b="1">
          <a:solidFill>
            <a:srgbClr val="500093"/>
          </a:solidFill>
          <a:latin typeface="Arial" pitchFamily="34" charset="0"/>
        </a:defRPr>
      </a:lvl5pPr>
      <a:lvl6pPr marL="457200" algn="ctr" rtl="0" eaLnBrk="1" fontAlgn="base" hangingPunct="1">
        <a:spcBef>
          <a:spcPct val="0"/>
        </a:spcBef>
        <a:spcAft>
          <a:spcPct val="0"/>
        </a:spcAft>
        <a:defRPr sz="3600" b="1">
          <a:solidFill>
            <a:srgbClr val="500093"/>
          </a:solidFill>
          <a:latin typeface="Arial" pitchFamily="34" charset="0"/>
        </a:defRPr>
      </a:lvl6pPr>
      <a:lvl7pPr marL="914400" algn="ctr" rtl="0" eaLnBrk="1" fontAlgn="base" hangingPunct="1">
        <a:spcBef>
          <a:spcPct val="0"/>
        </a:spcBef>
        <a:spcAft>
          <a:spcPct val="0"/>
        </a:spcAft>
        <a:defRPr sz="3600" b="1">
          <a:solidFill>
            <a:srgbClr val="500093"/>
          </a:solidFill>
          <a:latin typeface="Arial" pitchFamily="34" charset="0"/>
        </a:defRPr>
      </a:lvl7pPr>
      <a:lvl8pPr marL="1371600" algn="ctr" rtl="0" eaLnBrk="1" fontAlgn="base" hangingPunct="1">
        <a:spcBef>
          <a:spcPct val="0"/>
        </a:spcBef>
        <a:spcAft>
          <a:spcPct val="0"/>
        </a:spcAft>
        <a:defRPr sz="3600" b="1">
          <a:solidFill>
            <a:srgbClr val="500093"/>
          </a:solidFill>
          <a:latin typeface="Arial" pitchFamily="34" charset="0"/>
        </a:defRPr>
      </a:lvl8pPr>
      <a:lvl9pPr marL="1828800" algn="ctr" rtl="0" eaLnBrk="1" fontAlgn="base" hangingPunct="1">
        <a:spcBef>
          <a:spcPct val="0"/>
        </a:spcBef>
        <a:spcAft>
          <a:spcPct val="0"/>
        </a:spcAft>
        <a:defRPr sz="3600" b="1">
          <a:solidFill>
            <a:srgbClr val="500093"/>
          </a:solidFill>
          <a:latin typeface="Arial" pitchFamily="34" charset="0"/>
        </a:defRPr>
      </a:lvl9pPr>
    </p:titleStyle>
    <p:bodyStyle>
      <a:lvl1pPr marL="342900" indent="-342900" algn="l" rtl="0" eaLnBrk="1" fontAlgn="base" hangingPunct="1">
        <a:spcBef>
          <a:spcPct val="20000"/>
        </a:spcBef>
        <a:spcAft>
          <a:spcPct val="0"/>
        </a:spcAft>
        <a:buClr>
          <a:srgbClr val="993300"/>
        </a:buClr>
        <a:buSzPct val="127000"/>
        <a:buFont typeface="Wingdings" pitchFamily="2" charset="2"/>
        <a:buChar char="ü"/>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00279F"/>
        </a:buClr>
        <a:buSzPct val="127000"/>
        <a:buFont typeface="Wingdings" pitchFamily="2" charset="2"/>
        <a:buChar char="ü"/>
        <a:defRPr sz="2400">
          <a:solidFill>
            <a:schemeClr val="tx1"/>
          </a:solidFill>
          <a:latin typeface="+mn-lt"/>
        </a:defRPr>
      </a:lvl2pPr>
      <a:lvl3pPr marL="1143000" indent="-228600" algn="l" rtl="0" eaLnBrk="1" fontAlgn="base" hangingPunct="1">
        <a:spcBef>
          <a:spcPct val="20000"/>
        </a:spcBef>
        <a:spcAft>
          <a:spcPct val="0"/>
        </a:spcAft>
        <a:buClr>
          <a:srgbClr val="FF9900"/>
        </a:buClr>
        <a:buSzPct val="127000"/>
        <a:buFont typeface="Wingdings" pitchFamily="2" charset="2"/>
        <a:buChar char="ü"/>
        <a:defRPr sz="2000">
          <a:solidFill>
            <a:schemeClr val="tx1"/>
          </a:solidFill>
          <a:latin typeface="+mn-lt"/>
        </a:defRPr>
      </a:lvl3pPr>
      <a:lvl4pPr marL="16002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4pPr>
      <a:lvl5pPr marL="20574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6pPr>
      <a:lvl7pPr marL="29718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7pPr>
      <a:lvl8pPr marL="34290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8pPr>
      <a:lvl9pPr marL="38862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TOPIC 7: </a:t>
            </a:r>
            <a:r>
              <a:rPr lang="en-GB" dirty="0"/>
              <a:t>Cyber Security Management, Compliance and Governance</a:t>
            </a:r>
            <a:endParaRPr lang="en-US" dirty="0"/>
          </a:p>
        </p:txBody>
      </p:sp>
    </p:spTree>
    <p:extLst>
      <p:ext uri="{BB962C8B-B14F-4D97-AF65-F5344CB8AC3E}">
        <p14:creationId xmlns:p14="http://schemas.microsoft.com/office/powerpoint/2010/main" val="85210192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Security Policy</a:t>
            </a:r>
          </a:p>
        </p:txBody>
      </p:sp>
      <p:sp>
        <p:nvSpPr>
          <p:cNvPr id="3" name="Content Placeholder 2"/>
          <p:cNvSpPr>
            <a:spLocks noGrp="1"/>
          </p:cNvSpPr>
          <p:nvPr>
            <p:ph idx="1"/>
          </p:nvPr>
        </p:nvSpPr>
        <p:spPr>
          <a:xfrm>
            <a:off x="1016000" y="1661160"/>
            <a:ext cx="10871200" cy="4846320"/>
          </a:xfrm>
        </p:spPr>
        <p:txBody>
          <a:bodyPr/>
          <a:lstStyle/>
          <a:p>
            <a:r>
              <a:rPr lang="en-US" b="0" dirty="0"/>
              <a:t>A cyber security policy defines and documents an organization's statement of intent, principles, guidelines and approaches to ensure effective management of cybersecurity risks in pursuit of its strategic plan.</a:t>
            </a:r>
          </a:p>
          <a:p>
            <a:r>
              <a:rPr lang="en-US" b="0" dirty="0"/>
              <a:t>It outlines the measures that the organization will take to prevent and mitigate cyber attacks, and it specifies the roles and responsibilities of employees in maintaining the security of the organization's systems and data.</a:t>
            </a:r>
          </a:p>
          <a:p>
            <a:r>
              <a:rPr lang="en-US" b="0" dirty="0"/>
              <a:t>It outlines technology and information assets that you need to protect, threats to those assets, rules and controls for protecting them and your business.</a:t>
            </a:r>
          </a:p>
        </p:txBody>
      </p:sp>
    </p:spTree>
    <p:extLst>
      <p:ext uri="{BB962C8B-B14F-4D97-AF65-F5344CB8AC3E}">
        <p14:creationId xmlns:p14="http://schemas.microsoft.com/office/powerpoint/2010/main" val="4890275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Common Types of Cybersecurity policies</a:t>
            </a:r>
          </a:p>
        </p:txBody>
      </p:sp>
      <p:sp>
        <p:nvSpPr>
          <p:cNvPr id="3" name="Content Placeholder 2"/>
          <p:cNvSpPr>
            <a:spLocks noGrp="1"/>
          </p:cNvSpPr>
          <p:nvPr>
            <p:ph sz="half" idx="1"/>
          </p:nvPr>
        </p:nvSpPr>
        <p:spPr>
          <a:xfrm>
            <a:off x="1016000" y="1752600"/>
            <a:ext cx="5080000" cy="2331720"/>
          </a:xfrm>
          <a:solidFill>
            <a:schemeClr val="accent2">
              <a:lumMod val="20000"/>
              <a:lumOff val="80000"/>
            </a:schemeClr>
          </a:solidFill>
        </p:spPr>
        <p:txBody>
          <a:bodyPr/>
          <a:lstStyle/>
          <a:p>
            <a:pPr marL="0" indent="0">
              <a:buNone/>
            </a:pPr>
            <a:r>
              <a:rPr lang="en-US" dirty="0"/>
              <a:t>Issue-specific security policies </a:t>
            </a:r>
            <a:r>
              <a:rPr lang="en-US" b="0" dirty="0"/>
              <a:t>include an email policy, a media disposal policy, social media policy, a physical security policy etc. </a:t>
            </a:r>
          </a:p>
        </p:txBody>
      </p:sp>
      <p:sp>
        <p:nvSpPr>
          <p:cNvPr id="4" name="Content Placeholder 3"/>
          <p:cNvSpPr>
            <a:spLocks noGrp="1"/>
          </p:cNvSpPr>
          <p:nvPr>
            <p:ph sz="half" idx="2"/>
          </p:nvPr>
        </p:nvSpPr>
        <p:spPr>
          <a:xfrm>
            <a:off x="6553200" y="1752600"/>
            <a:ext cx="5334000" cy="3703320"/>
          </a:xfrm>
          <a:solidFill>
            <a:srgbClr val="FFCCFF"/>
          </a:solidFill>
        </p:spPr>
        <p:txBody>
          <a:bodyPr/>
          <a:lstStyle/>
          <a:p>
            <a:pPr marL="0" indent="0">
              <a:buNone/>
            </a:pPr>
            <a:r>
              <a:rPr lang="en-US" dirty="0"/>
              <a:t>System-specific security policy </a:t>
            </a:r>
            <a:r>
              <a:rPr lang="en-US" b="0" dirty="0"/>
              <a:t>is concerned with specific systems or types of system. It describes hardware and software approved for that system and how that system is to be protected. E.g. the E-Learning system, Accounting system etc.</a:t>
            </a:r>
          </a:p>
        </p:txBody>
      </p:sp>
      <p:sp>
        <p:nvSpPr>
          <p:cNvPr id="5" name="TextBox 4"/>
          <p:cNvSpPr txBox="1"/>
          <p:nvPr/>
        </p:nvSpPr>
        <p:spPr>
          <a:xfrm>
            <a:off x="1016000" y="4556760"/>
            <a:ext cx="4516120" cy="1815882"/>
          </a:xfrm>
          <a:prstGeom prst="rect">
            <a:avLst/>
          </a:prstGeom>
          <a:solidFill>
            <a:schemeClr val="accent5"/>
          </a:solidFill>
        </p:spPr>
        <p:txBody>
          <a:bodyPr wrap="square" rtlCol="0">
            <a:spAutoFit/>
          </a:bodyPr>
          <a:lstStyle/>
          <a:p>
            <a:r>
              <a:rPr lang="en-US" sz="2800" b="1" dirty="0"/>
              <a:t>Program security policy </a:t>
            </a:r>
            <a:r>
              <a:rPr lang="en-US" sz="2800" b="0" dirty="0"/>
              <a:t>for specific programs of the organisation e.g. a program to automate processes etc.</a:t>
            </a:r>
          </a:p>
        </p:txBody>
      </p:sp>
    </p:spTree>
    <p:extLst>
      <p:ext uri="{BB962C8B-B14F-4D97-AF65-F5344CB8AC3E}">
        <p14:creationId xmlns:p14="http://schemas.microsoft.com/office/powerpoint/2010/main" val="26243544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effective cyber security policy</a:t>
            </a:r>
          </a:p>
        </p:txBody>
      </p:sp>
      <p:sp>
        <p:nvSpPr>
          <p:cNvPr id="3" name="Content Placeholder 2"/>
          <p:cNvSpPr>
            <a:spLocks noGrp="1"/>
          </p:cNvSpPr>
          <p:nvPr>
            <p:ph idx="1"/>
          </p:nvPr>
        </p:nvSpPr>
        <p:spPr>
          <a:xfrm>
            <a:off x="1016000" y="1752600"/>
            <a:ext cx="10871200" cy="4754880"/>
          </a:xfrm>
        </p:spPr>
        <p:txBody>
          <a:bodyPr/>
          <a:lstStyle/>
          <a:p>
            <a:r>
              <a:rPr lang="en-US" b="0" dirty="0"/>
              <a:t>To be effective, cybersecurity policies must: </a:t>
            </a:r>
          </a:p>
          <a:p>
            <a:pPr lvl="1"/>
            <a:r>
              <a:rPr lang="en-US" b="0" dirty="0"/>
              <a:t>be usable</a:t>
            </a:r>
          </a:p>
          <a:p>
            <a:pPr lvl="1"/>
            <a:r>
              <a:rPr lang="en-US" b="0" dirty="0"/>
              <a:t>account for human error</a:t>
            </a:r>
          </a:p>
          <a:p>
            <a:pPr lvl="1"/>
            <a:r>
              <a:rPr lang="en-US" b="0" dirty="0"/>
              <a:t>be standardized and followed by everyone</a:t>
            </a:r>
          </a:p>
          <a:p>
            <a:pPr lvl="1"/>
            <a:r>
              <a:rPr lang="en-US" b="0" dirty="0"/>
              <a:t>take a multidisciplinary approach</a:t>
            </a:r>
          </a:p>
          <a:p>
            <a:pPr lvl="1"/>
            <a:r>
              <a:rPr lang="en-US" b="0" dirty="0"/>
              <a:t>plan for exceptions</a:t>
            </a:r>
          </a:p>
          <a:p>
            <a:pPr lvl="1"/>
            <a:r>
              <a:rPr lang="en-US" b="0" dirty="0"/>
              <a:t>explain how to handle incidents</a:t>
            </a:r>
          </a:p>
          <a:p>
            <a:pPr lvl="1"/>
            <a:r>
              <a:rPr lang="en-US" dirty="0"/>
              <a:t>evolve over time</a:t>
            </a:r>
            <a:r>
              <a:rPr lang="en-US" b="0" dirty="0"/>
              <a:t>.</a:t>
            </a:r>
          </a:p>
          <a:p>
            <a:endParaRPr lang="en-US" b="0" dirty="0"/>
          </a:p>
        </p:txBody>
      </p:sp>
    </p:spTree>
    <p:extLst>
      <p:ext uri="{BB962C8B-B14F-4D97-AF65-F5344CB8AC3E}">
        <p14:creationId xmlns:p14="http://schemas.microsoft.com/office/powerpoint/2010/main" val="410982303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Security Policy</a:t>
            </a:r>
          </a:p>
        </p:txBody>
      </p:sp>
      <p:sp>
        <p:nvSpPr>
          <p:cNvPr id="3" name="Content Placeholder 2"/>
          <p:cNvSpPr>
            <a:spLocks noGrp="1"/>
          </p:cNvSpPr>
          <p:nvPr>
            <p:ph idx="1"/>
          </p:nvPr>
        </p:nvSpPr>
        <p:spPr>
          <a:xfrm>
            <a:off x="1016000" y="1752600"/>
            <a:ext cx="10871200" cy="4556760"/>
          </a:xfrm>
        </p:spPr>
        <p:txBody>
          <a:bodyPr/>
          <a:lstStyle/>
          <a:p>
            <a:r>
              <a:rPr lang="en-US" dirty="0"/>
              <a:t>Purpose of Intent</a:t>
            </a:r>
            <a:r>
              <a:rPr lang="en-US" b="0" dirty="0"/>
              <a:t> - draft an outline of the purpose of your security policy - what you’re writing about and why.  </a:t>
            </a:r>
          </a:p>
          <a:p>
            <a:r>
              <a:rPr lang="en-US" dirty="0"/>
              <a:t>Audience</a:t>
            </a:r>
            <a:r>
              <a:rPr lang="en-US" b="0" dirty="0"/>
              <a:t> - define who your security policy applies to and who it doesn’t e.g. employees, customers, 3</a:t>
            </a:r>
            <a:r>
              <a:rPr lang="en-US" b="0" baseline="30000" dirty="0"/>
              <a:t>rd</a:t>
            </a:r>
            <a:r>
              <a:rPr lang="en-US" b="0" dirty="0"/>
              <a:t> Party vendors etc.  </a:t>
            </a:r>
          </a:p>
          <a:p>
            <a:r>
              <a:rPr lang="en-US" dirty="0"/>
              <a:t>Security Objectives</a:t>
            </a:r>
            <a:r>
              <a:rPr lang="en-US" b="0" dirty="0"/>
              <a:t> - the goals that have been agreed upon by all management personnel. They state what is wished to be obtained in the upcoming weeks, months, or even years and identify the strategies used to achieve each individual goal. Most common is the CIA triad.</a:t>
            </a:r>
          </a:p>
          <a:p>
            <a:r>
              <a:rPr lang="en-US" dirty="0"/>
              <a:t>Authority and Access Control Policy </a:t>
            </a:r>
            <a:r>
              <a:rPr lang="en-US" b="0" dirty="0"/>
              <a:t>- notes who has the authority to access certain information and who doesn’t plus the controls used. </a:t>
            </a:r>
          </a:p>
        </p:txBody>
      </p:sp>
    </p:spTree>
    <p:extLst>
      <p:ext uri="{BB962C8B-B14F-4D97-AF65-F5344CB8AC3E}">
        <p14:creationId xmlns:p14="http://schemas.microsoft.com/office/powerpoint/2010/main" val="19145894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Security Policy… </a:t>
            </a:r>
          </a:p>
        </p:txBody>
      </p:sp>
      <p:sp>
        <p:nvSpPr>
          <p:cNvPr id="3" name="Content Placeholder 2"/>
          <p:cNvSpPr>
            <a:spLocks noGrp="1"/>
          </p:cNvSpPr>
          <p:nvPr>
            <p:ph idx="1"/>
          </p:nvPr>
        </p:nvSpPr>
        <p:spPr>
          <a:xfrm>
            <a:off x="1000760" y="1752600"/>
            <a:ext cx="10871200" cy="4343400"/>
          </a:xfrm>
        </p:spPr>
        <p:txBody>
          <a:bodyPr/>
          <a:lstStyle/>
          <a:p>
            <a:r>
              <a:rPr lang="en-US" dirty="0"/>
              <a:t>Data Classification </a:t>
            </a:r>
            <a:r>
              <a:rPr lang="en-US" b="0" dirty="0"/>
              <a:t>– E.g. by classifying data as “secret,” “confidential,” or “public.”</a:t>
            </a:r>
          </a:p>
          <a:p>
            <a:r>
              <a:rPr lang="en-US" dirty="0"/>
              <a:t>Data Operations and Support </a:t>
            </a:r>
            <a:r>
              <a:rPr lang="en-US" b="0" dirty="0"/>
              <a:t>– after classification, there is need to layout how data at each level will be handled. This includes; data protection, data backup and movement of information. </a:t>
            </a:r>
          </a:p>
          <a:p>
            <a:r>
              <a:rPr lang="en-US" dirty="0"/>
              <a:t>Security Training </a:t>
            </a:r>
            <a:r>
              <a:rPr lang="en-US" b="0" dirty="0"/>
              <a:t>- training should be directed to inform all staff members of security requirements. It includes training on reporting.</a:t>
            </a:r>
          </a:p>
          <a:p>
            <a:r>
              <a:rPr lang="en-US" dirty="0"/>
              <a:t>Responsibilities and Duties of Employees</a:t>
            </a:r>
            <a:r>
              <a:rPr lang="en-US" b="0" dirty="0"/>
              <a:t> - e.g. network security, device security, data protection, acceptable use notice, disaster recovery.</a:t>
            </a:r>
          </a:p>
        </p:txBody>
      </p:sp>
    </p:spTree>
    <p:extLst>
      <p:ext uri="{BB962C8B-B14F-4D97-AF65-F5344CB8AC3E}">
        <p14:creationId xmlns:p14="http://schemas.microsoft.com/office/powerpoint/2010/main" val="165345061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Security Policy… </a:t>
            </a:r>
          </a:p>
        </p:txBody>
      </p:sp>
      <p:sp>
        <p:nvSpPr>
          <p:cNvPr id="3" name="Content Placeholder 2"/>
          <p:cNvSpPr>
            <a:spLocks noGrp="1"/>
          </p:cNvSpPr>
          <p:nvPr>
            <p:ph idx="1"/>
          </p:nvPr>
        </p:nvSpPr>
        <p:spPr/>
        <p:txBody>
          <a:bodyPr/>
          <a:lstStyle/>
          <a:p>
            <a:r>
              <a:rPr lang="en-US" dirty="0"/>
              <a:t>Other Security Policies - </a:t>
            </a:r>
            <a:r>
              <a:rPr lang="en-US" b="0" dirty="0"/>
              <a:t>it’s best to provide staff with as much information as possible. Other sections can include:  </a:t>
            </a:r>
          </a:p>
          <a:p>
            <a:pPr lvl="1"/>
            <a:r>
              <a:rPr lang="en-US" b="0" dirty="0"/>
              <a:t>Remote work procedure </a:t>
            </a:r>
          </a:p>
          <a:p>
            <a:pPr lvl="1"/>
            <a:r>
              <a:rPr lang="en-US" b="0" dirty="0"/>
              <a:t>Virus and Malware protection </a:t>
            </a:r>
          </a:p>
          <a:p>
            <a:pPr lvl="1"/>
            <a:r>
              <a:rPr lang="en-US" b="0" dirty="0"/>
              <a:t>Consequences for non-compliance </a:t>
            </a:r>
          </a:p>
          <a:p>
            <a:pPr lvl="1"/>
            <a:r>
              <a:rPr lang="en-US" b="0" dirty="0"/>
              <a:t>Technical guidelines for your industry. </a:t>
            </a:r>
          </a:p>
          <a:p>
            <a:pPr lvl="1"/>
            <a:r>
              <a:rPr lang="en-US" b="0" dirty="0"/>
              <a:t>Resources to other supporting documents </a:t>
            </a:r>
          </a:p>
          <a:p>
            <a:pPr lvl="1"/>
            <a:r>
              <a:rPr lang="en-US" b="0" dirty="0"/>
              <a:t>Names and numbers of those to contact first for support issues.  </a:t>
            </a:r>
          </a:p>
          <a:p>
            <a:endParaRPr lang="en-US" dirty="0"/>
          </a:p>
        </p:txBody>
      </p:sp>
    </p:spTree>
    <p:extLst>
      <p:ext uri="{BB962C8B-B14F-4D97-AF65-F5344CB8AC3E}">
        <p14:creationId xmlns:p14="http://schemas.microsoft.com/office/powerpoint/2010/main" val="156292341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of Cybersecurity policies</a:t>
            </a:r>
          </a:p>
        </p:txBody>
      </p:sp>
      <p:sp>
        <p:nvSpPr>
          <p:cNvPr id="3" name="Content Placeholder 2"/>
          <p:cNvSpPr>
            <a:spLocks noGrp="1"/>
          </p:cNvSpPr>
          <p:nvPr>
            <p:ph sz="half" idx="1"/>
          </p:nvPr>
        </p:nvSpPr>
        <p:spPr/>
        <p:txBody>
          <a:bodyPr/>
          <a:lstStyle/>
          <a:p>
            <a:r>
              <a:rPr lang="en-US" b="0" dirty="0"/>
              <a:t>A cyber security policy should include:</a:t>
            </a:r>
          </a:p>
          <a:p>
            <a:pPr lvl="1"/>
            <a:r>
              <a:rPr lang="en-US" b="0" dirty="0"/>
              <a:t>Introduction.</a:t>
            </a:r>
          </a:p>
          <a:p>
            <a:pPr lvl="1"/>
            <a:r>
              <a:rPr lang="en-US" b="0" dirty="0"/>
              <a:t>Purpose statement.</a:t>
            </a:r>
          </a:p>
          <a:p>
            <a:pPr lvl="1"/>
            <a:r>
              <a:rPr lang="en-US" b="0" dirty="0"/>
              <a:t>Scope.</a:t>
            </a:r>
          </a:p>
          <a:p>
            <a:pPr lvl="1"/>
            <a:r>
              <a:rPr lang="en-US" b="0" dirty="0"/>
              <a:t>List of confidential data.</a:t>
            </a:r>
          </a:p>
          <a:p>
            <a:pPr lvl="1"/>
            <a:r>
              <a:rPr lang="en-US" dirty="0"/>
              <a:t>Acceptable/ Unacceptable use policy for; Internet browsing and use, email use, social networking.</a:t>
            </a:r>
          </a:p>
          <a:p>
            <a:pPr marL="457200" lvl="1" indent="0">
              <a:buNone/>
            </a:pPr>
            <a:endParaRPr lang="en-US" b="0" dirty="0"/>
          </a:p>
        </p:txBody>
      </p:sp>
      <p:sp>
        <p:nvSpPr>
          <p:cNvPr id="4" name="Content Placeholder 3"/>
          <p:cNvSpPr>
            <a:spLocks noGrp="1"/>
          </p:cNvSpPr>
          <p:nvPr>
            <p:ph sz="half" idx="2"/>
          </p:nvPr>
        </p:nvSpPr>
        <p:spPr/>
        <p:txBody>
          <a:bodyPr/>
          <a:lstStyle/>
          <a:p>
            <a:pPr lvl="1"/>
            <a:r>
              <a:rPr lang="en-US" dirty="0"/>
              <a:t>Device security measures for company and personal use.</a:t>
            </a:r>
          </a:p>
          <a:p>
            <a:pPr lvl="1"/>
            <a:r>
              <a:rPr lang="en-US" dirty="0"/>
              <a:t>Email security.</a:t>
            </a:r>
          </a:p>
          <a:p>
            <a:pPr lvl="1"/>
            <a:r>
              <a:rPr lang="en-US" dirty="0"/>
              <a:t>Bring your own device policy</a:t>
            </a:r>
          </a:p>
          <a:p>
            <a:pPr lvl="1"/>
            <a:r>
              <a:rPr lang="en-US" dirty="0"/>
              <a:t>Data transfer measures.</a:t>
            </a:r>
          </a:p>
          <a:p>
            <a:pPr lvl="1"/>
            <a:r>
              <a:rPr lang="en-US" dirty="0"/>
              <a:t>Remote access policy</a:t>
            </a:r>
          </a:p>
          <a:p>
            <a:pPr lvl="1"/>
            <a:r>
              <a:rPr lang="en-US" dirty="0"/>
              <a:t>Disciplinary action</a:t>
            </a:r>
          </a:p>
          <a:p>
            <a:pPr lvl="1"/>
            <a:r>
              <a:rPr lang="en-US" dirty="0" err="1"/>
              <a:t>Etc</a:t>
            </a:r>
            <a:r>
              <a:rPr lang="en-US" dirty="0"/>
              <a:t> </a:t>
            </a:r>
          </a:p>
          <a:p>
            <a:r>
              <a:rPr lang="en-US" dirty="0"/>
              <a:t>The policy must be kept up-to-date.</a:t>
            </a:r>
          </a:p>
          <a:p>
            <a:endParaRPr lang="en-US" dirty="0"/>
          </a:p>
        </p:txBody>
      </p:sp>
    </p:spTree>
    <p:extLst>
      <p:ext uri="{BB962C8B-B14F-4D97-AF65-F5344CB8AC3E}">
        <p14:creationId xmlns:p14="http://schemas.microsoft.com/office/powerpoint/2010/main" val="269138913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a Security Policy Benefit Your Company? </a:t>
            </a:r>
          </a:p>
        </p:txBody>
      </p:sp>
      <p:sp>
        <p:nvSpPr>
          <p:cNvPr id="3" name="Content Placeholder 2"/>
          <p:cNvSpPr>
            <a:spLocks noGrp="1"/>
          </p:cNvSpPr>
          <p:nvPr>
            <p:ph idx="1"/>
          </p:nvPr>
        </p:nvSpPr>
        <p:spPr/>
        <p:txBody>
          <a:bodyPr/>
          <a:lstStyle/>
          <a:p>
            <a:r>
              <a:rPr lang="en-US" b="0" dirty="0"/>
              <a:t>By establishing general compliance with security-related matters. It builds the framework for what is accepted or not in your company. </a:t>
            </a:r>
          </a:p>
          <a:p>
            <a:r>
              <a:rPr lang="en-US" b="0" dirty="0"/>
              <a:t>By reading a security policy, employees can be better informed about the security nature of your company. </a:t>
            </a:r>
          </a:p>
          <a:p>
            <a:r>
              <a:rPr lang="en-US" b="0" dirty="0"/>
              <a:t>It can also help staff members understand how to handle technical issues and recognize cyber-attacks before they happen. </a:t>
            </a:r>
          </a:p>
          <a:p>
            <a:r>
              <a:rPr lang="en-US" b="0" dirty="0"/>
              <a:t>It can inform employees of certain goals to keep in mind when handling data and highly classified information.</a:t>
            </a:r>
          </a:p>
          <a:p>
            <a:r>
              <a:rPr lang="en-US" b="0" dirty="0"/>
              <a:t>It ensures consistency when following procedural steps.  </a:t>
            </a:r>
          </a:p>
        </p:txBody>
      </p:sp>
    </p:spTree>
    <p:extLst>
      <p:ext uri="{BB962C8B-B14F-4D97-AF65-F5344CB8AC3E}">
        <p14:creationId xmlns:p14="http://schemas.microsoft.com/office/powerpoint/2010/main" val="140421018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a Security Policy Benefit Your Company? </a:t>
            </a:r>
          </a:p>
        </p:txBody>
      </p:sp>
      <p:sp>
        <p:nvSpPr>
          <p:cNvPr id="3" name="Content Placeholder 2"/>
          <p:cNvSpPr>
            <a:spLocks noGrp="1"/>
          </p:cNvSpPr>
          <p:nvPr>
            <p:ph idx="1"/>
          </p:nvPr>
        </p:nvSpPr>
        <p:spPr/>
        <p:txBody>
          <a:bodyPr/>
          <a:lstStyle/>
          <a:p>
            <a:r>
              <a:rPr lang="en-US" b="0" dirty="0"/>
              <a:t>A security policy can educate new employees on who to speak with regarding questions about security-related matters or concerns on tasks related to data protection, vendor risk, or network security. </a:t>
            </a:r>
          </a:p>
          <a:p>
            <a:r>
              <a:rPr lang="en-US" b="0" dirty="0"/>
              <a:t>It allows other business partners to assess your security protocols to see if they would like to work with you. </a:t>
            </a:r>
          </a:p>
          <a:p>
            <a:r>
              <a:rPr lang="en-US" b="0" dirty="0"/>
              <a:t>It demonstrates how strongly your company values security and the type of guidelines you want to have in place. </a:t>
            </a:r>
          </a:p>
          <a:p>
            <a:endParaRPr lang="en-US" dirty="0"/>
          </a:p>
        </p:txBody>
      </p:sp>
    </p:spTree>
    <p:extLst>
      <p:ext uri="{BB962C8B-B14F-4D97-AF65-F5344CB8AC3E}">
        <p14:creationId xmlns:p14="http://schemas.microsoft.com/office/powerpoint/2010/main" val="155326746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Crises Management Plan</a:t>
            </a:r>
          </a:p>
        </p:txBody>
      </p:sp>
      <p:sp>
        <p:nvSpPr>
          <p:cNvPr id="3" name="Content Placeholder 2"/>
          <p:cNvSpPr>
            <a:spLocks noGrp="1"/>
          </p:cNvSpPr>
          <p:nvPr>
            <p:ph idx="1"/>
          </p:nvPr>
        </p:nvSpPr>
        <p:spPr/>
        <p:txBody>
          <a:bodyPr/>
          <a:lstStyle/>
          <a:p>
            <a:r>
              <a:rPr lang="en-US" b="0" dirty="0"/>
              <a:t>The Cyber Crisis Management Plan stipulates the actions and processes to be carried out in the event of an attack to safeguard company assets and its services. </a:t>
            </a:r>
          </a:p>
          <a:p>
            <a:r>
              <a:rPr lang="en-US" b="0" dirty="0"/>
              <a:t>It establishes the strategic framework and guide actions to prepare for, respond to, and begin to coordinate recovery from a cyber crisis.</a:t>
            </a:r>
          </a:p>
          <a:p>
            <a:r>
              <a:rPr lang="en-US" b="0" dirty="0"/>
              <a:t>The goal of a crisis management plan is to minimize damage and restore business operations as quickly as possible.</a:t>
            </a:r>
          </a:p>
          <a:p>
            <a:pPr marL="0" indent="0">
              <a:buNone/>
            </a:pPr>
            <a:endParaRPr lang="en-US" b="0" dirty="0"/>
          </a:p>
        </p:txBody>
      </p:sp>
    </p:spTree>
    <p:extLst>
      <p:ext uri="{BB962C8B-B14F-4D97-AF65-F5344CB8AC3E}">
        <p14:creationId xmlns:p14="http://schemas.microsoft.com/office/powerpoint/2010/main" val="276225405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Cover</a:t>
            </a:r>
          </a:p>
        </p:txBody>
      </p:sp>
      <p:sp>
        <p:nvSpPr>
          <p:cNvPr id="3" name="Content Placeholder 2"/>
          <p:cNvSpPr>
            <a:spLocks noGrp="1"/>
          </p:cNvSpPr>
          <p:nvPr>
            <p:ph idx="1"/>
          </p:nvPr>
        </p:nvSpPr>
        <p:spPr/>
        <p:txBody>
          <a:bodyPr/>
          <a:lstStyle/>
          <a:p>
            <a:r>
              <a:rPr lang="en-GB" b="1" dirty="0"/>
              <a:t>Cyber security Management</a:t>
            </a:r>
            <a:endParaRPr lang="en-US" dirty="0"/>
          </a:p>
          <a:p>
            <a:pPr lvl="1"/>
            <a:r>
              <a:rPr lang="en-GB" dirty="0"/>
              <a:t>Cyber security Plan and Policy</a:t>
            </a:r>
          </a:p>
          <a:p>
            <a:pPr lvl="1"/>
            <a:r>
              <a:rPr lang="en-GB" dirty="0"/>
              <a:t>Cyber crisis management plan</a:t>
            </a:r>
            <a:endParaRPr lang="en-US" dirty="0"/>
          </a:p>
          <a:p>
            <a:pPr lvl="1"/>
            <a:r>
              <a:rPr lang="en-GB" dirty="0"/>
              <a:t>Risk assessment</a:t>
            </a:r>
            <a:endParaRPr lang="en-US" dirty="0"/>
          </a:p>
          <a:p>
            <a:pPr lvl="1"/>
            <a:r>
              <a:rPr lang="en-GB" dirty="0"/>
              <a:t>Business continuity</a:t>
            </a:r>
            <a:endParaRPr lang="en-US" dirty="0"/>
          </a:p>
          <a:p>
            <a:pPr lvl="0"/>
            <a:r>
              <a:rPr lang="en-GB" dirty="0"/>
              <a:t>Cyber security audit and compliance</a:t>
            </a:r>
          </a:p>
          <a:p>
            <a:pPr lvl="0"/>
            <a:r>
              <a:rPr lang="en-GB" dirty="0"/>
              <a:t>Cyber security governance</a:t>
            </a:r>
            <a:endParaRPr lang="en-US" dirty="0"/>
          </a:p>
        </p:txBody>
      </p:sp>
    </p:spTree>
    <p:extLst>
      <p:ext uri="{BB962C8B-B14F-4D97-AF65-F5344CB8AC3E}">
        <p14:creationId xmlns:p14="http://schemas.microsoft.com/office/powerpoint/2010/main" val="12547151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Crises Management Plan</a:t>
            </a:r>
          </a:p>
        </p:txBody>
      </p:sp>
      <p:sp>
        <p:nvSpPr>
          <p:cNvPr id="3" name="Content Placeholder 2"/>
          <p:cNvSpPr>
            <a:spLocks noGrp="1"/>
          </p:cNvSpPr>
          <p:nvPr>
            <p:ph idx="1"/>
          </p:nvPr>
        </p:nvSpPr>
        <p:spPr/>
        <p:txBody>
          <a:bodyPr/>
          <a:lstStyle/>
          <a:p>
            <a:r>
              <a:rPr lang="en-US" b="0" dirty="0"/>
              <a:t>A crisis management plan prepares an organization to cope with an unexpected calamity in the following ways: </a:t>
            </a:r>
          </a:p>
          <a:p>
            <a:pPr lvl="1"/>
            <a:r>
              <a:rPr lang="en-US" dirty="0"/>
              <a:t>i</a:t>
            </a:r>
            <a:r>
              <a:rPr lang="en-US" b="0" dirty="0"/>
              <a:t>t shortens and lessens the impact of a crisis; </a:t>
            </a:r>
          </a:p>
          <a:p>
            <a:pPr lvl="1"/>
            <a:r>
              <a:rPr lang="en-US" b="0" dirty="0"/>
              <a:t>it protects employees and anyone else affected; </a:t>
            </a:r>
          </a:p>
          <a:p>
            <a:pPr lvl="1"/>
            <a:r>
              <a:rPr lang="en-US" b="0" dirty="0"/>
              <a:t>it preserves operations and productivity as much as possible; and </a:t>
            </a:r>
          </a:p>
          <a:p>
            <a:pPr lvl="1"/>
            <a:r>
              <a:rPr lang="en-US" b="0" dirty="0"/>
              <a:t>it safeguards a company’s reputation.  </a:t>
            </a:r>
          </a:p>
          <a:p>
            <a:r>
              <a:rPr lang="en-US" b="0" dirty="0"/>
              <a:t>The plan should identify who will take action and what their roles will be. </a:t>
            </a:r>
          </a:p>
        </p:txBody>
      </p:sp>
    </p:spTree>
    <p:extLst>
      <p:ext uri="{BB962C8B-B14F-4D97-AF65-F5344CB8AC3E}">
        <p14:creationId xmlns:p14="http://schemas.microsoft.com/office/powerpoint/2010/main" val="369503704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phases in Cyber Crisis Management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6842151"/>
              </p:ext>
            </p:extLst>
          </p:nvPr>
        </p:nvGraphicFramePr>
        <p:xfrm>
          <a:off x="863600" y="1752600"/>
          <a:ext cx="11191240" cy="492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710233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60865188"/>
              </p:ext>
            </p:extLst>
          </p:nvPr>
        </p:nvGraphicFramePr>
        <p:xfrm>
          <a:off x="147486" y="197633"/>
          <a:ext cx="11975691" cy="6583680"/>
        </p:xfrm>
        <a:graphic>
          <a:graphicData uri="http://schemas.openxmlformats.org/drawingml/2006/table">
            <a:tbl>
              <a:tblPr firstRow="1" bandRow="1">
                <a:tableStyleId>{616DA210-FB5B-4158-B5E0-FEB733F419BA}</a:tableStyleId>
              </a:tblPr>
              <a:tblGrid>
                <a:gridCol w="3991897">
                  <a:extLst>
                    <a:ext uri="{9D8B030D-6E8A-4147-A177-3AD203B41FA5}">
                      <a16:colId xmlns:a16="http://schemas.microsoft.com/office/drawing/2014/main" val="4191122725"/>
                    </a:ext>
                  </a:extLst>
                </a:gridCol>
                <a:gridCol w="3991897">
                  <a:extLst>
                    <a:ext uri="{9D8B030D-6E8A-4147-A177-3AD203B41FA5}">
                      <a16:colId xmlns:a16="http://schemas.microsoft.com/office/drawing/2014/main" val="3322014355"/>
                    </a:ext>
                  </a:extLst>
                </a:gridCol>
                <a:gridCol w="3991897">
                  <a:extLst>
                    <a:ext uri="{9D8B030D-6E8A-4147-A177-3AD203B41FA5}">
                      <a16:colId xmlns:a16="http://schemas.microsoft.com/office/drawing/2014/main" val="1905021630"/>
                    </a:ext>
                  </a:extLst>
                </a:gridCol>
              </a:tblGrid>
              <a:tr h="1248829">
                <a:tc gridSpan="2">
                  <a:txBody>
                    <a:bodyPr/>
                    <a:lstStyle/>
                    <a:p>
                      <a:pPr algn="ctr" rtl="0" eaLnBrk="1" fontAlgn="base" hangingPunct="1">
                        <a:spcBef>
                          <a:spcPct val="0"/>
                        </a:spcBef>
                        <a:spcAft>
                          <a:spcPct val="0"/>
                        </a:spcAft>
                      </a:pPr>
                      <a:r>
                        <a:rPr lang="en-US" sz="3600" b="1" dirty="0">
                          <a:solidFill>
                            <a:srgbClr val="500093"/>
                          </a:solidFill>
                          <a:latin typeface="+mj-lt"/>
                          <a:ea typeface="+mj-ea"/>
                          <a:cs typeface="+mj-cs"/>
                        </a:rPr>
                        <a:t>10 Elements of cyber crisis management plan</a:t>
                      </a:r>
                    </a:p>
                  </a:txBody>
                  <a:tcPr/>
                </a:tc>
                <a:tc hMerge="1">
                  <a:txBody>
                    <a:bodyPr/>
                    <a:lstStyle/>
                    <a:p>
                      <a:endParaRPr lang="en-US" dirty="0"/>
                    </a:p>
                  </a:txBody>
                  <a:tcPr/>
                </a:tc>
                <a:tc>
                  <a:txBody>
                    <a:bodyPr/>
                    <a:lstStyle/>
                    <a:p>
                      <a:r>
                        <a:rPr lang="en-US" sz="2800" dirty="0"/>
                        <a:t>1: Risk analysis</a:t>
                      </a:r>
                    </a:p>
                    <a:p>
                      <a:r>
                        <a:rPr lang="en-US" sz="2400" b="0" dirty="0"/>
                        <a:t>A</a:t>
                      </a:r>
                      <a:r>
                        <a:rPr lang="en-US" sz="2400" b="0" baseline="0" dirty="0"/>
                        <a:t> study of the most likely cyber crises you will face</a:t>
                      </a:r>
                      <a:endParaRPr lang="en-US" sz="2400" b="0" dirty="0"/>
                    </a:p>
                  </a:txBody>
                  <a:tcPr/>
                </a:tc>
                <a:extLst>
                  <a:ext uri="{0D108BD9-81ED-4DB2-BD59-A6C34878D82A}">
                    <a16:rowId xmlns:a16="http://schemas.microsoft.com/office/drawing/2014/main" val="2074741949"/>
                  </a:ext>
                </a:extLst>
              </a:tr>
              <a:tr h="1652872">
                <a:tc>
                  <a:txBody>
                    <a:bodyPr/>
                    <a:lstStyle/>
                    <a:p>
                      <a:r>
                        <a:rPr lang="en-US" sz="2800" b="1" dirty="0"/>
                        <a:t>2: Activation</a:t>
                      </a:r>
                      <a:r>
                        <a:rPr lang="en-US" sz="2800" b="1" baseline="0" dirty="0"/>
                        <a:t> Protocol</a:t>
                      </a:r>
                    </a:p>
                    <a:p>
                      <a:r>
                        <a:rPr lang="en-US" sz="2400" dirty="0"/>
                        <a:t>Triggers</a:t>
                      </a:r>
                      <a:r>
                        <a:rPr lang="en-US" sz="2400" baseline="0" dirty="0"/>
                        <a:t> your crisis response</a:t>
                      </a:r>
                      <a:endParaRPr lang="en-US" sz="2400" dirty="0"/>
                    </a:p>
                  </a:txBody>
                  <a:tcPr/>
                </a:tc>
                <a:tc>
                  <a:txBody>
                    <a:bodyPr/>
                    <a:lstStyle/>
                    <a:p>
                      <a:r>
                        <a:rPr lang="en-US" sz="2800" b="1" dirty="0"/>
                        <a:t>3: Chain of Command</a:t>
                      </a:r>
                    </a:p>
                    <a:p>
                      <a:r>
                        <a:rPr lang="en-US" sz="2400" dirty="0"/>
                        <a:t>Lines</a:t>
                      </a:r>
                      <a:r>
                        <a:rPr lang="en-US" sz="2400" baseline="0" dirty="0"/>
                        <a:t> of authority for crisis management</a:t>
                      </a:r>
                      <a:endParaRPr lang="en-US" sz="2800" dirty="0"/>
                    </a:p>
                  </a:txBody>
                  <a:tcPr/>
                </a:tc>
                <a:tc>
                  <a:txBody>
                    <a:bodyPr/>
                    <a:lstStyle/>
                    <a:p>
                      <a:r>
                        <a:rPr lang="en-US" sz="2800" b="1" dirty="0"/>
                        <a:t>4:Command Center Plan</a:t>
                      </a:r>
                    </a:p>
                    <a:p>
                      <a:r>
                        <a:rPr lang="en-US" sz="2400" dirty="0"/>
                        <a:t>A base of operations</a:t>
                      </a:r>
                      <a:r>
                        <a:rPr lang="en-US" sz="2400" baseline="0" dirty="0"/>
                        <a:t> for the crisis response</a:t>
                      </a:r>
                      <a:endParaRPr lang="en-US" sz="2400" dirty="0"/>
                    </a:p>
                  </a:txBody>
                  <a:tcPr/>
                </a:tc>
                <a:extLst>
                  <a:ext uri="{0D108BD9-81ED-4DB2-BD59-A6C34878D82A}">
                    <a16:rowId xmlns:a16="http://schemas.microsoft.com/office/drawing/2014/main" val="882781279"/>
                  </a:ext>
                </a:extLst>
              </a:tr>
              <a:tr h="2013499">
                <a:tc>
                  <a:txBody>
                    <a:bodyPr/>
                    <a:lstStyle/>
                    <a:p>
                      <a:r>
                        <a:rPr lang="en-US" sz="2800" b="1" dirty="0"/>
                        <a:t>5: Response actions plan</a:t>
                      </a:r>
                    </a:p>
                    <a:p>
                      <a:r>
                        <a:rPr lang="en-US" sz="2400" dirty="0"/>
                        <a:t>Detailed plans</a:t>
                      </a:r>
                      <a:r>
                        <a:rPr lang="en-US" sz="2400" baseline="0" dirty="0"/>
                        <a:t> for the actions you will take</a:t>
                      </a:r>
                      <a:endParaRPr lang="en-US" sz="2800" dirty="0"/>
                    </a:p>
                  </a:txBody>
                  <a:tcPr/>
                </a:tc>
                <a:tc>
                  <a:txBody>
                    <a:bodyPr/>
                    <a:lstStyle/>
                    <a:p>
                      <a:r>
                        <a:rPr lang="en-US" sz="2800" b="1" dirty="0"/>
                        <a:t>6: Internal Communications</a:t>
                      </a:r>
                    </a:p>
                    <a:p>
                      <a:r>
                        <a:rPr lang="en-US" sz="2400" dirty="0"/>
                        <a:t>Systems</a:t>
                      </a:r>
                      <a:r>
                        <a:rPr lang="en-US" sz="2400" baseline="0" dirty="0"/>
                        <a:t> for crisis team communications and info sharing with employees</a:t>
                      </a:r>
                      <a:endParaRPr lang="en-US" sz="2400" dirty="0"/>
                    </a:p>
                  </a:txBody>
                  <a:tcPr/>
                </a:tc>
                <a:tc>
                  <a:txBody>
                    <a:bodyPr/>
                    <a:lstStyle/>
                    <a:p>
                      <a:r>
                        <a:rPr lang="en-US" sz="2800" b="1" dirty="0"/>
                        <a:t>7: External Communications</a:t>
                      </a:r>
                    </a:p>
                    <a:p>
                      <a:r>
                        <a:rPr lang="en-US" sz="2400" dirty="0"/>
                        <a:t>A plan</a:t>
                      </a:r>
                      <a:r>
                        <a:rPr lang="en-US" sz="2400" baseline="0" dirty="0"/>
                        <a:t> for communicating with media and the public</a:t>
                      </a:r>
                      <a:endParaRPr lang="en-US" sz="2400" dirty="0"/>
                    </a:p>
                  </a:txBody>
                  <a:tcPr/>
                </a:tc>
                <a:extLst>
                  <a:ext uri="{0D108BD9-81ED-4DB2-BD59-A6C34878D82A}">
                    <a16:rowId xmlns:a16="http://schemas.microsoft.com/office/drawing/2014/main" val="1944686130"/>
                  </a:ext>
                </a:extLst>
              </a:tr>
              <a:tr h="1592768">
                <a:tc>
                  <a:txBody>
                    <a:bodyPr/>
                    <a:lstStyle/>
                    <a:p>
                      <a:r>
                        <a:rPr lang="en-US" sz="2800" b="1" dirty="0"/>
                        <a:t>8: Resources</a:t>
                      </a:r>
                    </a:p>
                    <a:p>
                      <a:r>
                        <a:rPr lang="en-US" sz="2400" dirty="0"/>
                        <a:t>Information, equipment, supplies,</a:t>
                      </a:r>
                      <a:r>
                        <a:rPr lang="en-US" sz="2400" baseline="0" dirty="0"/>
                        <a:t> outside advisors to have available</a:t>
                      </a:r>
                      <a:endParaRPr lang="en-US" sz="2400" dirty="0"/>
                    </a:p>
                  </a:txBody>
                  <a:tcPr/>
                </a:tc>
                <a:tc>
                  <a:txBody>
                    <a:bodyPr/>
                    <a:lstStyle/>
                    <a:p>
                      <a:r>
                        <a:rPr lang="en-US" sz="2800" b="1" dirty="0"/>
                        <a:t>9: Training</a:t>
                      </a:r>
                    </a:p>
                    <a:p>
                      <a:r>
                        <a:rPr lang="en-US" sz="2400" dirty="0"/>
                        <a:t>Plans for practicing the crisis</a:t>
                      </a:r>
                      <a:r>
                        <a:rPr lang="en-US" sz="2400" baseline="0" dirty="0"/>
                        <a:t> response</a:t>
                      </a:r>
                      <a:endParaRPr lang="en-US" sz="2400" dirty="0"/>
                    </a:p>
                  </a:txBody>
                  <a:tcPr/>
                </a:tc>
                <a:tc>
                  <a:txBody>
                    <a:bodyPr/>
                    <a:lstStyle/>
                    <a:p>
                      <a:r>
                        <a:rPr lang="en-US" sz="2800" b="1" dirty="0"/>
                        <a:t>10:</a:t>
                      </a:r>
                      <a:r>
                        <a:rPr lang="en-US" sz="2800" b="1" baseline="0" dirty="0"/>
                        <a:t> Review</a:t>
                      </a:r>
                    </a:p>
                    <a:p>
                      <a:r>
                        <a:rPr lang="en-US" sz="2400" baseline="0" dirty="0"/>
                        <a:t>Procedures for updating the plan and analyzing crisis response</a:t>
                      </a:r>
                      <a:endParaRPr lang="en-US" sz="2400" dirty="0"/>
                    </a:p>
                  </a:txBody>
                  <a:tcPr/>
                </a:tc>
                <a:extLst>
                  <a:ext uri="{0D108BD9-81ED-4DB2-BD59-A6C34878D82A}">
                    <a16:rowId xmlns:a16="http://schemas.microsoft.com/office/drawing/2014/main" val="942479540"/>
                  </a:ext>
                </a:extLst>
              </a:tr>
            </a:tbl>
          </a:graphicData>
        </a:graphic>
      </p:graphicFrame>
    </p:spTree>
    <p:extLst>
      <p:ext uri="{BB962C8B-B14F-4D97-AF65-F5344CB8AC3E}">
        <p14:creationId xmlns:p14="http://schemas.microsoft.com/office/powerpoint/2010/main" val="254042373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Steps to Make a Crisis Management Plan</a:t>
            </a:r>
          </a:p>
        </p:txBody>
      </p:sp>
      <p:sp>
        <p:nvSpPr>
          <p:cNvPr id="3" name="Content Placeholder 2"/>
          <p:cNvSpPr>
            <a:spLocks noGrp="1"/>
          </p:cNvSpPr>
          <p:nvPr>
            <p:ph idx="1"/>
          </p:nvPr>
        </p:nvSpPr>
        <p:spPr/>
        <p:txBody>
          <a:bodyPr/>
          <a:lstStyle/>
          <a:p>
            <a:r>
              <a:rPr lang="en-US" dirty="0"/>
              <a:t>Step 1: Ground Rules and Risk Assessment </a:t>
            </a:r>
            <a:r>
              <a:rPr lang="en-US" b="0" dirty="0"/>
              <a:t>– </a:t>
            </a:r>
          </a:p>
          <a:p>
            <a:pPr lvl="1"/>
            <a:r>
              <a:rPr lang="en-US" dirty="0"/>
              <a:t>R</a:t>
            </a:r>
            <a:r>
              <a:rPr lang="en-US" b="0" dirty="0"/>
              <a:t>eview your organization’s mission and values, and make sure your plan reflects those goals. </a:t>
            </a:r>
          </a:p>
          <a:p>
            <a:pPr lvl="1"/>
            <a:r>
              <a:rPr lang="en-US" b="0" dirty="0"/>
              <a:t>Identify your organization’s top strategic priorities in a crisis, e.g. ability to continue fulfilling orders. </a:t>
            </a:r>
            <a:endParaRPr lang="en-US" dirty="0"/>
          </a:p>
          <a:p>
            <a:pPr lvl="1"/>
            <a:r>
              <a:rPr lang="en-US" b="0" dirty="0"/>
              <a:t>Identify and rank all the potential types of crises that your business is likely to face by probability and severity. </a:t>
            </a:r>
          </a:p>
          <a:p>
            <a:pPr lvl="1"/>
            <a:r>
              <a:rPr lang="en-US" dirty="0" err="1"/>
              <a:t>Analyse</a:t>
            </a:r>
            <a:r>
              <a:rPr lang="en-US" dirty="0"/>
              <a:t> your vulnerabilities and create a plan for how to address them. </a:t>
            </a:r>
            <a:endParaRPr lang="en-US" b="0" dirty="0"/>
          </a:p>
          <a:p>
            <a:endParaRPr lang="en-US" b="0" dirty="0"/>
          </a:p>
          <a:p>
            <a:endParaRPr lang="en-US" dirty="0"/>
          </a:p>
        </p:txBody>
      </p:sp>
    </p:spTree>
    <p:extLst>
      <p:ext uri="{BB962C8B-B14F-4D97-AF65-F5344CB8AC3E}">
        <p14:creationId xmlns:p14="http://schemas.microsoft.com/office/powerpoint/2010/main" val="360677554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Steps to Make a Crisis Management Plan…</a:t>
            </a:r>
          </a:p>
        </p:txBody>
      </p:sp>
      <p:sp>
        <p:nvSpPr>
          <p:cNvPr id="3" name="Content Placeholder 2"/>
          <p:cNvSpPr>
            <a:spLocks noGrp="1"/>
          </p:cNvSpPr>
          <p:nvPr>
            <p:ph idx="1"/>
          </p:nvPr>
        </p:nvSpPr>
        <p:spPr>
          <a:xfrm>
            <a:off x="1016000" y="1752600"/>
            <a:ext cx="10871200" cy="4739640"/>
          </a:xfrm>
        </p:spPr>
        <p:txBody>
          <a:bodyPr/>
          <a:lstStyle/>
          <a:p>
            <a:r>
              <a:rPr lang="en-US" dirty="0"/>
              <a:t>Step 2: Business Impact Analysis </a:t>
            </a:r>
            <a:endParaRPr lang="en-US" b="0" dirty="0"/>
          </a:p>
          <a:p>
            <a:pPr lvl="1"/>
            <a:r>
              <a:rPr lang="en-US" b="0" dirty="0"/>
              <a:t>Refine the predictions of likely impacts on your business from the risk assessment. </a:t>
            </a:r>
          </a:p>
          <a:p>
            <a:pPr lvl="1"/>
            <a:r>
              <a:rPr lang="en-US" b="0" dirty="0" err="1"/>
              <a:t>Analyse</a:t>
            </a:r>
            <a:r>
              <a:rPr lang="en-US" b="0" dirty="0"/>
              <a:t> a crisis’s consequences to your business e.g. financial losses, disruptions in production, processes, the delivery of services, lost sales, regulatory fines, and damage to your reputation.</a:t>
            </a:r>
          </a:p>
          <a:p>
            <a:r>
              <a:rPr lang="en-US" dirty="0"/>
              <a:t>Step 3: Response and Contingency Planning</a:t>
            </a:r>
          </a:p>
          <a:p>
            <a:pPr lvl="1"/>
            <a:r>
              <a:rPr lang="en-US" dirty="0"/>
              <a:t>D</a:t>
            </a:r>
            <a:r>
              <a:rPr lang="en-US" b="0" dirty="0"/>
              <a:t>etermine adaptable ways to respond to the crises identified e.g. shutting down</a:t>
            </a:r>
          </a:p>
          <a:p>
            <a:pPr lvl="1"/>
            <a:r>
              <a:rPr lang="en-US" dirty="0"/>
              <a:t>Assign specific, realistic roles to teams or individuals</a:t>
            </a:r>
          </a:p>
          <a:p>
            <a:pPr lvl="1"/>
            <a:r>
              <a:rPr lang="en-US" dirty="0"/>
              <a:t>Consider other potential key stakeholders e.g. external specialists.</a:t>
            </a:r>
          </a:p>
          <a:p>
            <a:pPr lvl="1"/>
            <a:r>
              <a:rPr lang="en-US" b="0" dirty="0"/>
              <a:t>Communicate the crisis in a professional manner.</a:t>
            </a:r>
          </a:p>
          <a:p>
            <a:endParaRPr lang="en-US" b="0" dirty="0"/>
          </a:p>
        </p:txBody>
      </p:sp>
    </p:spTree>
    <p:extLst>
      <p:ext uri="{BB962C8B-B14F-4D97-AF65-F5344CB8AC3E}">
        <p14:creationId xmlns:p14="http://schemas.microsoft.com/office/powerpoint/2010/main" val="96947949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Steps to Make a Crisis Management Plan…</a:t>
            </a:r>
          </a:p>
        </p:txBody>
      </p:sp>
      <p:sp>
        <p:nvSpPr>
          <p:cNvPr id="3" name="Content Placeholder 2"/>
          <p:cNvSpPr>
            <a:spLocks noGrp="1"/>
          </p:cNvSpPr>
          <p:nvPr>
            <p:ph idx="1"/>
          </p:nvPr>
        </p:nvSpPr>
        <p:spPr>
          <a:xfrm>
            <a:off x="1016000" y="1676400"/>
            <a:ext cx="10871200" cy="4922520"/>
          </a:xfrm>
        </p:spPr>
        <p:txBody>
          <a:bodyPr/>
          <a:lstStyle/>
          <a:p>
            <a:r>
              <a:rPr lang="en-US" dirty="0"/>
              <a:t>Step 4: Training and Coordination</a:t>
            </a:r>
          </a:p>
          <a:p>
            <a:pPr lvl="1"/>
            <a:r>
              <a:rPr lang="en-US" b="0" dirty="0"/>
              <a:t>Ensure that team members and other key staff know how to perform their roles.</a:t>
            </a:r>
          </a:p>
          <a:p>
            <a:pPr lvl="1"/>
            <a:r>
              <a:rPr lang="en-US" b="0" dirty="0"/>
              <a:t>You should also coordinate with other stakeholders.</a:t>
            </a:r>
            <a:endParaRPr lang="en-US" dirty="0"/>
          </a:p>
          <a:p>
            <a:pPr lvl="1"/>
            <a:r>
              <a:rPr lang="en-US" b="0" dirty="0"/>
              <a:t>Provide all crisis management team members with the plan. </a:t>
            </a:r>
          </a:p>
          <a:p>
            <a:pPr lvl="1"/>
            <a:r>
              <a:rPr lang="en-US" b="0" dirty="0"/>
              <a:t>Train everyone so that they are comfortable with their duties and teamwork. </a:t>
            </a:r>
          </a:p>
          <a:p>
            <a:pPr lvl="1"/>
            <a:r>
              <a:rPr lang="en-US" dirty="0"/>
              <a:t>P</a:t>
            </a:r>
            <a:r>
              <a:rPr lang="en-US" b="0" dirty="0"/>
              <a:t>erform drills and tests on a regular basis (e.g., once a quarter). </a:t>
            </a:r>
          </a:p>
          <a:p>
            <a:pPr lvl="1"/>
            <a:r>
              <a:rPr lang="en-US" dirty="0"/>
              <a:t>Keep the plan up-to-date</a:t>
            </a:r>
            <a:endParaRPr lang="en-US" b="0" dirty="0"/>
          </a:p>
          <a:p>
            <a:r>
              <a:rPr lang="en-US" dirty="0"/>
              <a:t>Step 5: Review and Update</a:t>
            </a:r>
          </a:p>
          <a:p>
            <a:pPr lvl="1"/>
            <a:r>
              <a:rPr lang="en-US" b="0" dirty="0"/>
              <a:t>Schedule a regular review of its contents. </a:t>
            </a:r>
          </a:p>
          <a:p>
            <a:pPr lvl="1"/>
            <a:r>
              <a:rPr lang="en-US" b="0" dirty="0"/>
              <a:t>Incorporate any relevant, recent changes to your business. </a:t>
            </a:r>
          </a:p>
          <a:p>
            <a:pPr lvl="1"/>
            <a:r>
              <a:rPr lang="en-US" b="0" dirty="0"/>
              <a:t>In case of a crisis, do a review of the response, and incorporate the lessons learnt.</a:t>
            </a:r>
          </a:p>
        </p:txBody>
      </p:sp>
    </p:spTree>
    <p:extLst>
      <p:ext uri="{BB962C8B-B14F-4D97-AF65-F5344CB8AC3E}">
        <p14:creationId xmlns:p14="http://schemas.microsoft.com/office/powerpoint/2010/main" val="133800332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209040" y="60960"/>
            <a:ext cx="9321800" cy="6797040"/>
          </a:xfrm>
          <a:prstGeom prst="rect">
            <a:avLst/>
          </a:prstGeom>
        </p:spPr>
      </p:pic>
    </p:spTree>
    <p:extLst>
      <p:ext uri="{BB962C8B-B14F-4D97-AF65-F5344CB8AC3E}">
        <p14:creationId xmlns:p14="http://schemas.microsoft.com/office/powerpoint/2010/main" val="11728435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a:t>
            </a:r>
          </a:p>
        </p:txBody>
      </p:sp>
      <p:sp>
        <p:nvSpPr>
          <p:cNvPr id="3" name="Content Placeholder 2"/>
          <p:cNvSpPr>
            <a:spLocks noGrp="1"/>
          </p:cNvSpPr>
          <p:nvPr>
            <p:ph idx="1"/>
          </p:nvPr>
        </p:nvSpPr>
        <p:spPr/>
        <p:txBody>
          <a:bodyPr/>
          <a:lstStyle/>
          <a:p>
            <a:r>
              <a:rPr lang="en-US" b="0" dirty="0"/>
              <a:t>A risk assessment is a systematic process of identifying hazards and evaluating any associated risks within a workplace, then implementing reasonable control measures to remove or reduce them.</a:t>
            </a:r>
          </a:p>
          <a:p>
            <a:r>
              <a:rPr lang="en-US" b="0" dirty="0"/>
              <a:t>Risk assessment determines possible mishaps, their likelihood and consequences, and the tolerances for such events. The results of this process may be expressed in a quantitative or qualitative fashion</a:t>
            </a:r>
          </a:p>
          <a:p>
            <a:r>
              <a:rPr lang="en-US" b="0" dirty="0"/>
              <a:t>The 3 main tasks of risk assessment are;</a:t>
            </a:r>
          </a:p>
          <a:p>
            <a:pPr lvl="1"/>
            <a:r>
              <a:rPr lang="en-US" b="0" dirty="0"/>
              <a:t>Risk identification.</a:t>
            </a:r>
          </a:p>
          <a:p>
            <a:pPr lvl="1"/>
            <a:r>
              <a:rPr lang="en-US" b="0" dirty="0"/>
              <a:t>Risk analysis.</a:t>
            </a:r>
          </a:p>
          <a:p>
            <a:pPr lvl="1"/>
            <a:r>
              <a:rPr lang="en-US" b="0" dirty="0"/>
              <a:t>Risk evaluation.</a:t>
            </a:r>
          </a:p>
          <a:p>
            <a:endParaRPr lang="en-US" b="0" dirty="0"/>
          </a:p>
          <a:p>
            <a:endParaRPr lang="en-US" dirty="0"/>
          </a:p>
        </p:txBody>
      </p:sp>
    </p:spTree>
    <p:extLst>
      <p:ext uri="{BB962C8B-B14F-4D97-AF65-F5344CB8AC3E}">
        <p14:creationId xmlns:p14="http://schemas.microsoft.com/office/powerpoint/2010/main" val="298313904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Risk Assessment</a:t>
            </a:r>
          </a:p>
        </p:txBody>
      </p:sp>
      <p:sp>
        <p:nvSpPr>
          <p:cNvPr id="3" name="Content Placeholder 2"/>
          <p:cNvSpPr>
            <a:spLocks noGrp="1"/>
          </p:cNvSpPr>
          <p:nvPr>
            <p:ph idx="1"/>
          </p:nvPr>
        </p:nvSpPr>
        <p:spPr/>
        <p:txBody>
          <a:bodyPr/>
          <a:lstStyle/>
          <a:p>
            <a:r>
              <a:rPr lang="en-US" dirty="0"/>
              <a:t>Hazard identification </a:t>
            </a:r>
            <a:r>
              <a:rPr lang="en-US" b="0" dirty="0"/>
              <a:t>– process of examining each work area and work task for the purpose of identifying all the hazards which are “inherent in the job”. </a:t>
            </a:r>
          </a:p>
          <a:p>
            <a:r>
              <a:rPr lang="en-US" dirty="0"/>
              <a:t>Risk identification</a:t>
            </a:r>
            <a:r>
              <a:rPr lang="en-US" b="0" dirty="0"/>
              <a:t> – Once a hazard has been identified, the risk associated with that hazard must be examined.</a:t>
            </a:r>
          </a:p>
          <a:p>
            <a:r>
              <a:rPr lang="en-US" dirty="0"/>
              <a:t>Risk assessment </a:t>
            </a:r>
            <a:r>
              <a:rPr lang="en-US" b="0" dirty="0"/>
              <a:t>– It is then necessary to evaluate the likelihood of a risk occurring along with its probable consequences. Need to check for the likely severity or impact and the probability or likelihood.</a:t>
            </a:r>
          </a:p>
        </p:txBody>
      </p:sp>
    </p:spTree>
    <p:extLst>
      <p:ext uri="{BB962C8B-B14F-4D97-AF65-F5344CB8AC3E}">
        <p14:creationId xmlns:p14="http://schemas.microsoft.com/office/powerpoint/2010/main" val="310355841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Risk Assessment…</a:t>
            </a:r>
          </a:p>
        </p:txBody>
      </p:sp>
      <p:sp>
        <p:nvSpPr>
          <p:cNvPr id="3" name="Content Placeholder 2"/>
          <p:cNvSpPr>
            <a:spLocks noGrp="1"/>
          </p:cNvSpPr>
          <p:nvPr>
            <p:ph idx="1"/>
          </p:nvPr>
        </p:nvSpPr>
        <p:spPr>
          <a:xfrm>
            <a:off x="1016000" y="1752600"/>
            <a:ext cx="10871200" cy="4480560"/>
          </a:xfrm>
        </p:spPr>
        <p:txBody>
          <a:bodyPr/>
          <a:lstStyle/>
          <a:p>
            <a:r>
              <a:rPr lang="en-US" dirty="0"/>
              <a:t>Risk control </a:t>
            </a:r>
            <a:r>
              <a:rPr lang="en-US" b="0" dirty="0"/>
              <a:t>– Urgent action is required for risks assessed as Critical or High risks. The controls required may include, elimination, substitution, isolation, engineering, administrative e.g. training, IDs </a:t>
            </a:r>
            <a:r>
              <a:rPr lang="en-US" b="0" dirty="0" err="1"/>
              <a:t>etc</a:t>
            </a:r>
            <a:endParaRPr lang="en-US" b="0" dirty="0"/>
          </a:p>
          <a:p>
            <a:r>
              <a:rPr lang="en-US" dirty="0"/>
              <a:t>Documenting the process </a:t>
            </a:r>
            <a:r>
              <a:rPr lang="en-US" b="0" dirty="0"/>
              <a:t>– Documenting the process will help ensure that identified control measures are implemented in the way that they were intended and to manage future risks.</a:t>
            </a:r>
          </a:p>
          <a:p>
            <a:r>
              <a:rPr lang="en-US" dirty="0"/>
              <a:t>Monitoring and reviewing </a:t>
            </a:r>
            <a:r>
              <a:rPr lang="en-US" b="0" dirty="0"/>
              <a:t>– it is essential to evaluate the impact of the controls applied, inform, train and supervise all concerned parties, and the controls should be reviewed. </a:t>
            </a:r>
            <a:endParaRPr lang="en-US" dirty="0"/>
          </a:p>
        </p:txBody>
      </p:sp>
    </p:spTree>
    <p:extLst>
      <p:ext uri="{BB962C8B-B14F-4D97-AF65-F5344CB8AC3E}">
        <p14:creationId xmlns:p14="http://schemas.microsoft.com/office/powerpoint/2010/main" val="263240861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CYBERSECURITY MANAGEMENT</a:t>
            </a:r>
          </a:p>
        </p:txBody>
      </p:sp>
      <p:sp>
        <p:nvSpPr>
          <p:cNvPr id="3" name="Content Placeholder 2"/>
          <p:cNvSpPr>
            <a:spLocks noGrp="1"/>
          </p:cNvSpPr>
          <p:nvPr>
            <p:ph idx="1"/>
          </p:nvPr>
        </p:nvSpPr>
        <p:spPr/>
        <p:txBody>
          <a:bodyPr/>
          <a:lstStyle/>
          <a:p>
            <a:r>
              <a:rPr lang="en-US" b="0" dirty="0"/>
              <a:t>Cybersecurity management refers to an organization's strategic efforts to safeguard information resources. </a:t>
            </a:r>
          </a:p>
          <a:p>
            <a:r>
              <a:rPr lang="en-US" b="0" dirty="0"/>
              <a:t>It focuses on the ways businesses leverage their security assets, including software and IT security solutions, to safeguard business systems.</a:t>
            </a:r>
          </a:p>
          <a:p>
            <a:r>
              <a:rPr lang="en-US" b="0" dirty="0"/>
              <a:t>The five C's of cyber security (</a:t>
            </a:r>
            <a:r>
              <a:rPr lang="en-US" b="0" u="sng" dirty="0"/>
              <a:t>change, compliance, cost, continuity, and coverage</a:t>
            </a:r>
            <a:r>
              <a:rPr lang="en-US" b="0" dirty="0"/>
              <a:t>) are five areas that are of significant importance to all organizations. </a:t>
            </a:r>
          </a:p>
        </p:txBody>
      </p:sp>
    </p:spTree>
    <p:extLst>
      <p:ext uri="{BB962C8B-B14F-4D97-AF65-F5344CB8AC3E}">
        <p14:creationId xmlns:p14="http://schemas.microsoft.com/office/powerpoint/2010/main" val="107541466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risk assessment</a:t>
            </a:r>
          </a:p>
        </p:txBody>
      </p:sp>
      <p:sp>
        <p:nvSpPr>
          <p:cNvPr id="3" name="Content Placeholder 2"/>
          <p:cNvSpPr>
            <a:spLocks noGrp="1"/>
          </p:cNvSpPr>
          <p:nvPr>
            <p:ph idx="1"/>
          </p:nvPr>
        </p:nvSpPr>
        <p:spPr/>
        <p:txBody>
          <a:bodyPr/>
          <a:lstStyle/>
          <a:p>
            <a:pPr marL="0" indent="0">
              <a:buNone/>
            </a:pPr>
            <a:r>
              <a:rPr lang="en-US" b="0" dirty="0"/>
              <a:t>There are four parts to any good risk assessment;</a:t>
            </a:r>
          </a:p>
          <a:p>
            <a:r>
              <a:rPr lang="en-US" b="0" dirty="0"/>
              <a:t>Risk identification</a:t>
            </a:r>
          </a:p>
          <a:p>
            <a:r>
              <a:rPr lang="en-US" b="0" dirty="0"/>
              <a:t>Risk analysis</a:t>
            </a:r>
          </a:p>
          <a:p>
            <a:r>
              <a:rPr lang="en-US" b="0" dirty="0"/>
              <a:t>Risk likelihood and impact</a:t>
            </a:r>
          </a:p>
          <a:p>
            <a:r>
              <a:rPr lang="en-US" b="0" dirty="0"/>
              <a:t>Cost of solutions</a:t>
            </a:r>
            <a:endParaRPr lang="en-US" dirty="0"/>
          </a:p>
        </p:txBody>
      </p:sp>
    </p:spTree>
    <p:extLst>
      <p:ext uri="{BB962C8B-B14F-4D97-AF65-F5344CB8AC3E}">
        <p14:creationId xmlns:p14="http://schemas.microsoft.com/office/powerpoint/2010/main" val="315880903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isk Assessment Matrices - Tools to Visualise Ris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83181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Methodologies</a:t>
            </a:r>
          </a:p>
        </p:txBody>
      </p:sp>
      <p:sp>
        <p:nvSpPr>
          <p:cNvPr id="3" name="Content Placeholder 2"/>
          <p:cNvSpPr>
            <a:spLocks noGrp="1"/>
          </p:cNvSpPr>
          <p:nvPr>
            <p:ph idx="1"/>
          </p:nvPr>
        </p:nvSpPr>
        <p:spPr/>
        <p:txBody>
          <a:bodyPr/>
          <a:lstStyle/>
          <a:p>
            <a:r>
              <a:rPr lang="en-US" dirty="0"/>
              <a:t>Quantitative methods – </a:t>
            </a:r>
            <a:r>
              <a:rPr lang="en-US" b="0" dirty="0"/>
              <a:t>they bring analytical rigor to the process by attaching a monetary value to assets and risks. The resulting risk assessment can then be presented in financial terms that executives and board members easily understand. Cost-benefit analyses let decision makers prioritize mitigation options.</a:t>
            </a:r>
          </a:p>
          <a:p>
            <a:r>
              <a:rPr lang="en-US" dirty="0"/>
              <a:t>Qualitative methods - </a:t>
            </a:r>
            <a:r>
              <a:rPr lang="en-US" b="0" dirty="0"/>
              <a:t>they take a more journalistic approach. Assessors meet with people throughout the organization. Employees share how, or whether, they would get their jobs done should a system go offline. Assessors use this input to categorize risks on rough scales such as High, Medium, or Low. </a:t>
            </a:r>
          </a:p>
        </p:txBody>
      </p:sp>
    </p:spTree>
    <p:extLst>
      <p:ext uri="{BB962C8B-B14F-4D97-AF65-F5344CB8AC3E}">
        <p14:creationId xmlns:p14="http://schemas.microsoft.com/office/powerpoint/2010/main" val="357605587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Methodologies…</a:t>
            </a:r>
          </a:p>
        </p:txBody>
      </p:sp>
      <p:sp>
        <p:nvSpPr>
          <p:cNvPr id="3" name="Content Placeholder 2"/>
          <p:cNvSpPr>
            <a:spLocks noGrp="1"/>
          </p:cNvSpPr>
          <p:nvPr>
            <p:ph idx="1"/>
          </p:nvPr>
        </p:nvSpPr>
        <p:spPr>
          <a:xfrm>
            <a:off x="1016000" y="1752600"/>
            <a:ext cx="10871200" cy="4907280"/>
          </a:xfrm>
        </p:spPr>
        <p:txBody>
          <a:bodyPr/>
          <a:lstStyle/>
          <a:p>
            <a:r>
              <a:rPr lang="en-US" dirty="0"/>
              <a:t>Semi-Quantitative methods – </a:t>
            </a:r>
            <a:r>
              <a:rPr lang="en-US" b="0" dirty="0"/>
              <a:t>some organizations will combine the previous methodologies to create semi-quantitative risk assessments. One can use a numerical scale, such as 1-10 or 1-100, to assign a numerical risk value.</a:t>
            </a:r>
          </a:p>
          <a:p>
            <a:r>
              <a:rPr lang="en-US" dirty="0"/>
              <a:t>Asset-Based – </a:t>
            </a:r>
            <a:r>
              <a:rPr lang="en-US" b="0" dirty="0"/>
              <a:t>Assets are composed of the hardware, software, and networks that handle an organization’s information—plus the information itself. It generally follows a four-step process:</a:t>
            </a:r>
          </a:p>
          <a:p>
            <a:pPr lvl="1"/>
            <a:r>
              <a:rPr lang="en-US" b="0" dirty="0"/>
              <a:t>Inventory of all assets.</a:t>
            </a:r>
          </a:p>
          <a:p>
            <a:pPr lvl="1"/>
            <a:r>
              <a:rPr lang="en-US" b="0" dirty="0"/>
              <a:t>Evaluation of the effectiveness of existing controls.</a:t>
            </a:r>
          </a:p>
          <a:p>
            <a:pPr lvl="1"/>
            <a:r>
              <a:rPr lang="en-US" b="0" dirty="0"/>
              <a:t>Identification of the threats and vulnerabilities of each asset.</a:t>
            </a:r>
          </a:p>
          <a:p>
            <a:pPr lvl="1"/>
            <a:r>
              <a:rPr lang="en-US" b="0" dirty="0"/>
              <a:t>Assessment of each risk’s potential impact.</a:t>
            </a:r>
          </a:p>
        </p:txBody>
      </p:sp>
    </p:spTree>
    <p:extLst>
      <p:ext uri="{BB962C8B-B14F-4D97-AF65-F5344CB8AC3E}">
        <p14:creationId xmlns:p14="http://schemas.microsoft.com/office/powerpoint/2010/main" val="163903269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Methodologies…</a:t>
            </a:r>
          </a:p>
        </p:txBody>
      </p:sp>
      <p:sp>
        <p:nvSpPr>
          <p:cNvPr id="3" name="Content Placeholder 2"/>
          <p:cNvSpPr>
            <a:spLocks noGrp="1"/>
          </p:cNvSpPr>
          <p:nvPr>
            <p:ph idx="1"/>
          </p:nvPr>
        </p:nvSpPr>
        <p:spPr/>
        <p:txBody>
          <a:bodyPr/>
          <a:lstStyle/>
          <a:p>
            <a:r>
              <a:rPr lang="en-US" dirty="0"/>
              <a:t>Vulnerability-Based methods – </a:t>
            </a:r>
            <a:r>
              <a:rPr lang="en-US" b="0" dirty="0"/>
              <a:t>they expand the scope of risk assessments beyond an organization’s assets. It starts with an exam of the known weaknesses and deficiencies within organizational systems or the environments those systems operate within to identification of the possible threats that could exploit vulnerabilities and the consequences.</a:t>
            </a:r>
          </a:p>
          <a:p>
            <a:r>
              <a:rPr lang="en-US" dirty="0"/>
              <a:t>Threat-Based methods – </a:t>
            </a:r>
            <a:r>
              <a:rPr lang="en-US" b="0" dirty="0"/>
              <a:t>they can supply a more complete assessment of an organization’s overall risk posture. It evaluates the conditions that create risk. An asset audit will be part of the assessment since assets and their controls contribute to these conditions.</a:t>
            </a:r>
          </a:p>
        </p:txBody>
      </p:sp>
    </p:spTree>
    <p:extLst>
      <p:ext uri="{BB962C8B-B14F-4D97-AF65-F5344CB8AC3E}">
        <p14:creationId xmlns:p14="http://schemas.microsoft.com/office/powerpoint/2010/main" val="311580969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Continuity</a:t>
            </a:r>
          </a:p>
        </p:txBody>
      </p:sp>
      <p:sp>
        <p:nvSpPr>
          <p:cNvPr id="3" name="Content Placeholder 2"/>
          <p:cNvSpPr>
            <a:spLocks noGrp="1"/>
          </p:cNvSpPr>
          <p:nvPr>
            <p:ph idx="1"/>
          </p:nvPr>
        </p:nvSpPr>
        <p:spPr/>
        <p:txBody>
          <a:bodyPr/>
          <a:lstStyle/>
          <a:p>
            <a:r>
              <a:rPr lang="en-US" b="0" dirty="0"/>
              <a:t>Business continuity is </a:t>
            </a:r>
            <a:r>
              <a:rPr lang="en-US" dirty="0"/>
              <a:t>a business's level of readiness to maintain critical functions after an emergency or disruption</a:t>
            </a:r>
            <a:r>
              <a:rPr lang="en-US" b="0" dirty="0"/>
              <a:t>.</a:t>
            </a:r>
          </a:p>
          <a:p>
            <a:r>
              <a:rPr lang="en-US" b="0" dirty="0"/>
              <a:t>A business continuity plan (BCP) is a document that outlines how a business will continue operating during an unplanned disruption in service.</a:t>
            </a:r>
          </a:p>
          <a:p>
            <a:r>
              <a:rPr lang="en-US" b="0" dirty="0"/>
              <a:t>The main goal of business continuity planning is to support key company activities during a crisis. Planning ensures a company can run with limited resources or restricted access to buildings. Continuity planning also aims to minimize revenue or reputation losses.</a:t>
            </a:r>
            <a:endParaRPr lang="en-US" dirty="0"/>
          </a:p>
        </p:txBody>
      </p:sp>
    </p:spTree>
    <p:extLst>
      <p:ext uri="{BB962C8B-B14F-4D97-AF65-F5344CB8AC3E}">
        <p14:creationId xmlns:p14="http://schemas.microsoft.com/office/powerpoint/2010/main" val="97961729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Benefits of Business Continuity Planning</a:t>
            </a:r>
          </a:p>
        </p:txBody>
      </p:sp>
      <p:sp>
        <p:nvSpPr>
          <p:cNvPr id="3" name="Content Placeholder 2"/>
          <p:cNvSpPr>
            <a:spLocks noGrp="1"/>
          </p:cNvSpPr>
          <p:nvPr>
            <p:ph idx="1"/>
          </p:nvPr>
        </p:nvSpPr>
        <p:spPr>
          <a:xfrm>
            <a:off x="1016000" y="1752600"/>
            <a:ext cx="10871200" cy="4572000"/>
          </a:xfrm>
        </p:spPr>
        <p:txBody>
          <a:bodyPr/>
          <a:lstStyle/>
          <a:p>
            <a:r>
              <a:rPr lang="en-US" b="0" dirty="0"/>
              <a:t>Keep your business trading during and after an incident.</a:t>
            </a:r>
          </a:p>
          <a:p>
            <a:r>
              <a:rPr lang="en-US" b="0" dirty="0"/>
              <a:t>Recover operations more quickly after interruptions.</a:t>
            </a:r>
          </a:p>
          <a:p>
            <a:r>
              <a:rPr lang="en-US" b="0" dirty="0"/>
              <a:t>Reduce costs and duration of any disruption.</a:t>
            </a:r>
          </a:p>
          <a:p>
            <a:r>
              <a:rPr lang="en-US" b="0" dirty="0"/>
              <a:t>Mitigate risks and financial exposure.</a:t>
            </a:r>
          </a:p>
          <a:p>
            <a:r>
              <a:rPr lang="en-US" b="0" dirty="0"/>
              <a:t>Build customer confidence and trust.</a:t>
            </a:r>
          </a:p>
          <a:p>
            <a:r>
              <a:rPr lang="en-US" b="0" dirty="0"/>
              <a:t>Safeguard company reputation.</a:t>
            </a:r>
          </a:p>
          <a:p>
            <a:r>
              <a:rPr lang="en-US" b="0" dirty="0"/>
              <a:t>Develop confidence within the business</a:t>
            </a:r>
          </a:p>
          <a:p>
            <a:r>
              <a:rPr lang="en-US" b="0" dirty="0"/>
              <a:t>Comply with regulatory or legal requirements</a:t>
            </a:r>
          </a:p>
          <a:p>
            <a:r>
              <a:rPr lang="en-US" b="0" dirty="0"/>
              <a:t>Insure against otherwise unacceptable risks</a:t>
            </a:r>
          </a:p>
        </p:txBody>
      </p:sp>
    </p:spTree>
    <p:extLst>
      <p:ext uri="{BB962C8B-B14F-4D97-AF65-F5344CB8AC3E}">
        <p14:creationId xmlns:p14="http://schemas.microsoft.com/office/powerpoint/2010/main" val="351116763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4 Ps of Business Continuity</a:t>
            </a:r>
          </a:p>
        </p:txBody>
      </p:sp>
      <p:sp>
        <p:nvSpPr>
          <p:cNvPr id="3" name="Content Placeholder 2"/>
          <p:cNvSpPr>
            <a:spLocks noGrp="1"/>
          </p:cNvSpPr>
          <p:nvPr>
            <p:ph idx="1"/>
          </p:nvPr>
        </p:nvSpPr>
        <p:spPr/>
        <p:txBody>
          <a:bodyPr/>
          <a:lstStyle/>
          <a:p>
            <a:r>
              <a:rPr lang="en-US" dirty="0"/>
              <a:t>People </a:t>
            </a:r>
            <a:r>
              <a:rPr lang="en-US" b="0" dirty="0"/>
              <a:t>- This covers your staff, customers and clients.</a:t>
            </a:r>
          </a:p>
          <a:p>
            <a:r>
              <a:rPr lang="en-US" dirty="0"/>
              <a:t>Processes </a:t>
            </a:r>
            <a:r>
              <a:rPr lang="en-US" b="0" dirty="0"/>
              <a:t>- This includes the technology and strategies your business uses to keep everything running.</a:t>
            </a:r>
          </a:p>
          <a:p>
            <a:r>
              <a:rPr lang="en-US" dirty="0"/>
              <a:t>Premises </a:t>
            </a:r>
            <a:r>
              <a:rPr lang="en-US" b="0" dirty="0"/>
              <a:t>- Covers the buildings and spaces from which your business operates.</a:t>
            </a:r>
          </a:p>
          <a:p>
            <a:r>
              <a:rPr lang="en-US" dirty="0"/>
              <a:t>Providers</a:t>
            </a:r>
            <a:r>
              <a:rPr lang="en-US" b="0" dirty="0"/>
              <a:t> - This includes parties that your business relies on for getting resources, like your suppliers and partners.</a:t>
            </a:r>
          </a:p>
          <a:p>
            <a:endParaRPr lang="en-US" dirty="0"/>
          </a:p>
        </p:txBody>
      </p:sp>
    </p:spTree>
    <p:extLst>
      <p:ext uri="{BB962C8B-B14F-4D97-AF65-F5344CB8AC3E}">
        <p14:creationId xmlns:p14="http://schemas.microsoft.com/office/powerpoint/2010/main" val="380935906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Components of a Business Continuity Plan</a:t>
            </a:r>
          </a:p>
        </p:txBody>
      </p:sp>
      <p:sp>
        <p:nvSpPr>
          <p:cNvPr id="3" name="Content Placeholder 2"/>
          <p:cNvSpPr>
            <a:spLocks noGrp="1"/>
          </p:cNvSpPr>
          <p:nvPr>
            <p:ph idx="1"/>
          </p:nvPr>
        </p:nvSpPr>
        <p:spPr/>
        <p:txBody>
          <a:bodyPr/>
          <a:lstStyle/>
          <a:p>
            <a:r>
              <a:rPr lang="en-US" b="0" dirty="0"/>
              <a:t>Risks and potential business impact – should be </a:t>
            </a:r>
            <a:r>
              <a:rPr lang="en-US" b="0" dirty="0" err="1"/>
              <a:t>analysed</a:t>
            </a:r>
            <a:r>
              <a:rPr lang="en-US" b="0" dirty="0"/>
              <a:t> and assessed.</a:t>
            </a:r>
          </a:p>
          <a:p>
            <a:r>
              <a:rPr lang="en-US" b="0" dirty="0"/>
              <a:t>Planning an effective response – to ensure proper response incase of a cyber attack.</a:t>
            </a:r>
          </a:p>
          <a:p>
            <a:r>
              <a:rPr lang="en-US" b="0" dirty="0"/>
              <a:t>Roles and responsibilities – should be clearly spelt out and the concerned persons informed accordingly.</a:t>
            </a:r>
          </a:p>
          <a:p>
            <a:r>
              <a:rPr lang="en-US" b="0" dirty="0"/>
              <a:t>Communication – contact details should be clear to ease communication in case of an attack.</a:t>
            </a:r>
          </a:p>
          <a:p>
            <a:r>
              <a:rPr lang="en-US" b="0" dirty="0"/>
              <a:t>Testing and training – the BCP must be tested to check for its applicability and the responsible persons trained.</a:t>
            </a:r>
          </a:p>
          <a:p>
            <a:endParaRPr lang="en-US" dirty="0"/>
          </a:p>
        </p:txBody>
      </p:sp>
    </p:spTree>
    <p:extLst>
      <p:ext uri="{BB962C8B-B14F-4D97-AF65-F5344CB8AC3E}">
        <p14:creationId xmlns:p14="http://schemas.microsoft.com/office/powerpoint/2010/main" val="213455328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Business Continuity Plans</a:t>
            </a:r>
          </a:p>
        </p:txBody>
      </p:sp>
      <p:sp>
        <p:nvSpPr>
          <p:cNvPr id="3" name="Content Placeholder 2"/>
          <p:cNvSpPr>
            <a:spLocks noGrp="1"/>
          </p:cNvSpPr>
          <p:nvPr>
            <p:ph idx="1"/>
          </p:nvPr>
        </p:nvSpPr>
        <p:spPr>
          <a:xfrm>
            <a:off x="1016000" y="1752599"/>
            <a:ext cx="10871200" cy="4677697"/>
          </a:xfrm>
        </p:spPr>
        <p:txBody>
          <a:bodyPr/>
          <a:lstStyle/>
          <a:p>
            <a:r>
              <a:rPr lang="en-US" dirty="0"/>
              <a:t>Occupant Emergency Planning (OEP) </a:t>
            </a:r>
            <a:r>
              <a:rPr lang="en-US" b="0" dirty="0"/>
              <a:t>- is a written document that outlines specific actions building occupants should take during emergencies like fires, natural disasters, or security threats to ensure safety and protect property. </a:t>
            </a:r>
          </a:p>
          <a:p>
            <a:pPr lvl="1"/>
            <a:r>
              <a:rPr lang="en-US" b="0" dirty="0"/>
              <a:t>It provides step-by-step procedures for safe evacuation, sheltering-in-place, and contacting emergency services, and includes assigned roles and responsibilities for occupants and facility management.</a:t>
            </a:r>
          </a:p>
          <a:p>
            <a:r>
              <a:rPr lang="en-US" dirty="0"/>
              <a:t>Incident Response Plan (IRP) - </a:t>
            </a:r>
            <a:r>
              <a:rPr lang="en-US" b="0" dirty="0"/>
              <a:t>is the documentation of a predetermined set of instructions or procedures to detect, respond to, and limit consequences of a malicious cyber attack against an organization’s IT systems.</a:t>
            </a:r>
            <a:endParaRPr lang="en-US" dirty="0"/>
          </a:p>
        </p:txBody>
      </p:sp>
    </p:spTree>
    <p:extLst>
      <p:ext uri="{BB962C8B-B14F-4D97-AF65-F5344CB8AC3E}">
        <p14:creationId xmlns:p14="http://schemas.microsoft.com/office/powerpoint/2010/main" val="315417566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Security Management</a:t>
            </a:r>
          </a:p>
        </p:txBody>
      </p:sp>
      <p:sp>
        <p:nvSpPr>
          <p:cNvPr id="3" name="Content Placeholder 2"/>
          <p:cNvSpPr>
            <a:spLocks noGrp="1"/>
          </p:cNvSpPr>
          <p:nvPr>
            <p:ph idx="1"/>
          </p:nvPr>
        </p:nvSpPr>
        <p:spPr/>
        <p:txBody>
          <a:bodyPr/>
          <a:lstStyle/>
          <a:p>
            <a:pPr marL="0" indent="0">
              <a:buNone/>
            </a:pPr>
            <a:r>
              <a:rPr lang="en-US" b="0" dirty="0"/>
              <a:t>Cybersecurity management encompasses; </a:t>
            </a:r>
          </a:p>
          <a:p>
            <a:r>
              <a:rPr lang="en-US" b="0" dirty="0"/>
              <a:t>Cyber security Plan </a:t>
            </a:r>
          </a:p>
          <a:p>
            <a:r>
              <a:rPr lang="en-US" b="0" dirty="0"/>
              <a:t>Cyber security policy</a:t>
            </a:r>
          </a:p>
          <a:p>
            <a:r>
              <a:rPr lang="en-US" b="0" dirty="0"/>
              <a:t>Cyber crises management plan </a:t>
            </a:r>
          </a:p>
          <a:p>
            <a:r>
              <a:rPr lang="en-GB" b="0" dirty="0"/>
              <a:t>Risk assessment</a:t>
            </a:r>
            <a:endParaRPr lang="en-US" b="0" dirty="0"/>
          </a:p>
          <a:p>
            <a:r>
              <a:rPr lang="en-GB" b="0" dirty="0"/>
              <a:t>Business continuity plan</a:t>
            </a:r>
            <a:endParaRPr lang="en-US" b="0" dirty="0"/>
          </a:p>
          <a:p>
            <a:pPr marL="0" indent="0">
              <a:buNone/>
            </a:pPr>
            <a:r>
              <a:rPr lang="en-US" b="0" dirty="0"/>
              <a:t>	</a:t>
            </a:r>
          </a:p>
          <a:p>
            <a:endParaRPr lang="en-US" dirty="0"/>
          </a:p>
        </p:txBody>
      </p:sp>
    </p:spTree>
    <p:extLst>
      <p:ext uri="{BB962C8B-B14F-4D97-AF65-F5344CB8AC3E}">
        <p14:creationId xmlns:p14="http://schemas.microsoft.com/office/powerpoint/2010/main" val="2429091830"/>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Business Continuity Plans…</a:t>
            </a:r>
          </a:p>
        </p:txBody>
      </p:sp>
      <p:sp>
        <p:nvSpPr>
          <p:cNvPr id="3" name="Content Placeholder 2"/>
          <p:cNvSpPr>
            <a:spLocks noGrp="1"/>
          </p:cNvSpPr>
          <p:nvPr>
            <p:ph idx="1"/>
          </p:nvPr>
        </p:nvSpPr>
        <p:spPr/>
        <p:txBody>
          <a:bodyPr/>
          <a:lstStyle/>
          <a:p>
            <a:r>
              <a:rPr lang="en-US" dirty="0"/>
              <a:t>Continuity of Operations Plan (COOP) – </a:t>
            </a:r>
            <a:r>
              <a:rPr lang="en-US" b="0" dirty="0"/>
              <a:t>a pre-determined set of instructions or procedures that describe how an organization’s essential functions will be sustained at an alternate site for up to 30 days as a result of a disaster event before returning to normal operations. Sometimes, it doesn’t include IT disruptions.</a:t>
            </a:r>
          </a:p>
          <a:p>
            <a:r>
              <a:rPr lang="en-US" dirty="0"/>
              <a:t>Disaster Recovery Plan (DR Plan) – </a:t>
            </a:r>
            <a:r>
              <a:rPr lang="en-US" b="0" dirty="0"/>
              <a:t>is a clearly defined and documented plan that describes how an organization is to deal with potential IT disasters. It focuses on restoring data access and IT infrastructure after a disaster.</a:t>
            </a:r>
          </a:p>
        </p:txBody>
      </p:sp>
    </p:spTree>
    <p:extLst>
      <p:ext uri="{BB962C8B-B14F-4D97-AF65-F5344CB8AC3E}">
        <p14:creationId xmlns:p14="http://schemas.microsoft.com/office/powerpoint/2010/main" val="203851435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Business Continuity Plans…</a:t>
            </a:r>
          </a:p>
        </p:txBody>
      </p:sp>
      <p:sp>
        <p:nvSpPr>
          <p:cNvPr id="3" name="Content Placeholder 2"/>
          <p:cNvSpPr>
            <a:spLocks noGrp="1"/>
          </p:cNvSpPr>
          <p:nvPr>
            <p:ph idx="1"/>
          </p:nvPr>
        </p:nvSpPr>
        <p:spPr/>
        <p:txBody>
          <a:bodyPr/>
          <a:lstStyle/>
          <a:p>
            <a:r>
              <a:rPr lang="en-US" dirty="0"/>
              <a:t>Continuity of Support Plan (CS Plan) – </a:t>
            </a:r>
            <a:r>
              <a:rPr lang="en-US" b="0" dirty="0"/>
              <a:t>is the documentation of a predetermined set of instructions or procedures that describe how to sustain major applications and general support systems in the event of a significant disruption.</a:t>
            </a:r>
            <a:endParaRPr lang="en-US" dirty="0"/>
          </a:p>
          <a:p>
            <a:r>
              <a:rPr lang="en-US" dirty="0"/>
              <a:t>Business Resumption/Recovery Plan (BRP) – </a:t>
            </a:r>
            <a:r>
              <a:rPr lang="en-US" b="0" dirty="0"/>
              <a:t>is the documentation of a predetermined set of instructions or procedures that describe how business processes will be recovered, resume and restored after a significant disruption has occurred.</a:t>
            </a:r>
            <a:endParaRPr lang="en-US" dirty="0"/>
          </a:p>
        </p:txBody>
      </p:sp>
    </p:spTree>
    <p:extLst>
      <p:ext uri="{BB962C8B-B14F-4D97-AF65-F5344CB8AC3E}">
        <p14:creationId xmlns:p14="http://schemas.microsoft.com/office/powerpoint/2010/main" val="298473411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https://www.bcmpedia.org/w/images/thumb/e/ec/Business_continuity_types_of_plan.JPG/400px-Business_continuity_types_of_pla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3879" y="343852"/>
            <a:ext cx="8954156" cy="651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50451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developing an effective BCP</a:t>
            </a:r>
          </a:p>
        </p:txBody>
      </p:sp>
      <p:sp>
        <p:nvSpPr>
          <p:cNvPr id="3" name="Content Placeholder 2"/>
          <p:cNvSpPr>
            <a:spLocks noGrp="1"/>
          </p:cNvSpPr>
          <p:nvPr>
            <p:ph idx="1"/>
          </p:nvPr>
        </p:nvSpPr>
        <p:spPr/>
        <p:txBody>
          <a:bodyPr/>
          <a:lstStyle/>
          <a:p>
            <a:r>
              <a:rPr lang="en-US" b="0" dirty="0"/>
              <a:t>Identify threats or risks. </a:t>
            </a:r>
          </a:p>
          <a:p>
            <a:r>
              <a:rPr lang="en-US" b="0" dirty="0"/>
              <a:t>Conduct a business impact analysis. </a:t>
            </a:r>
          </a:p>
          <a:p>
            <a:r>
              <a:rPr lang="en-US" b="0" dirty="0"/>
              <a:t>Adopt controls for prevention and mitigation. </a:t>
            </a:r>
          </a:p>
          <a:p>
            <a:r>
              <a:rPr lang="en-US" b="0" dirty="0"/>
              <a:t>Test, exercise and improve your plan routinely.</a:t>
            </a:r>
          </a:p>
          <a:p>
            <a:endParaRPr lang="en-US" dirty="0"/>
          </a:p>
        </p:txBody>
      </p:sp>
    </p:spTree>
    <p:extLst>
      <p:ext uri="{BB962C8B-B14F-4D97-AF65-F5344CB8AC3E}">
        <p14:creationId xmlns:p14="http://schemas.microsoft.com/office/powerpoint/2010/main" val="65279833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Business Continuity Planning</a:t>
            </a:r>
          </a:p>
        </p:txBody>
      </p:sp>
      <p:sp>
        <p:nvSpPr>
          <p:cNvPr id="3" name="Content Placeholder 2"/>
          <p:cNvSpPr>
            <a:spLocks noGrp="1"/>
          </p:cNvSpPr>
          <p:nvPr>
            <p:ph idx="1"/>
          </p:nvPr>
        </p:nvSpPr>
        <p:spPr/>
        <p:txBody>
          <a:bodyPr/>
          <a:lstStyle/>
          <a:p>
            <a:pPr marL="0" indent="0">
              <a:buNone/>
            </a:pPr>
            <a:r>
              <a:rPr lang="en-US" b="0" dirty="0"/>
              <a:t>Business continuity management lifecycle has six phases to it: </a:t>
            </a:r>
          </a:p>
          <a:p>
            <a:r>
              <a:rPr lang="en-US" b="0" dirty="0"/>
              <a:t>Program management</a:t>
            </a:r>
          </a:p>
          <a:p>
            <a:r>
              <a:rPr lang="en-US" b="0" dirty="0"/>
              <a:t>Understanding the organization</a:t>
            </a:r>
          </a:p>
          <a:p>
            <a:r>
              <a:rPr lang="en-US" b="0" dirty="0"/>
              <a:t>Determining the BCM strategy </a:t>
            </a:r>
          </a:p>
          <a:p>
            <a:r>
              <a:rPr lang="en-US" b="0" dirty="0"/>
              <a:t>Developing and implementing a BCM response</a:t>
            </a:r>
          </a:p>
          <a:p>
            <a:r>
              <a:rPr lang="en-US" b="0" dirty="0"/>
              <a:t>Exercising the response</a:t>
            </a:r>
          </a:p>
          <a:p>
            <a:r>
              <a:rPr lang="en-US" b="0" dirty="0"/>
              <a:t>Maintaining, reviewing and embedding BCM in the organization's culture.</a:t>
            </a:r>
          </a:p>
          <a:p>
            <a:endParaRPr lang="en-US" dirty="0"/>
          </a:p>
        </p:txBody>
      </p:sp>
    </p:spTree>
    <p:extLst>
      <p:ext uri="{BB962C8B-B14F-4D97-AF65-F5344CB8AC3E}">
        <p14:creationId xmlns:p14="http://schemas.microsoft.com/office/powerpoint/2010/main" val="407031836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BCP Template</a:t>
            </a:r>
          </a:p>
        </p:txBody>
      </p:sp>
      <p:sp>
        <p:nvSpPr>
          <p:cNvPr id="3" name="Content Placeholder 2"/>
          <p:cNvSpPr>
            <a:spLocks noGrp="1"/>
          </p:cNvSpPr>
          <p:nvPr>
            <p:ph idx="1"/>
          </p:nvPr>
        </p:nvSpPr>
        <p:spPr>
          <a:xfrm>
            <a:off x="1016000" y="1752600"/>
            <a:ext cx="10871200" cy="4587240"/>
          </a:xfrm>
        </p:spPr>
        <p:txBody>
          <a:bodyPr/>
          <a:lstStyle/>
          <a:p>
            <a:r>
              <a:rPr lang="en-US" dirty="0"/>
              <a:t>Objective of the plan </a:t>
            </a:r>
            <a:r>
              <a:rPr lang="en-US" b="0" dirty="0"/>
              <a:t>– summary of the “why” before the “how”.</a:t>
            </a:r>
          </a:p>
          <a:p>
            <a:r>
              <a:rPr lang="en-US" dirty="0"/>
              <a:t>Business-critical processes checklist </a:t>
            </a:r>
            <a:r>
              <a:rPr lang="en-US" b="0" dirty="0"/>
              <a:t>– e.g. making applications via the website, receiving orders via the website etc.</a:t>
            </a:r>
          </a:p>
          <a:p>
            <a:r>
              <a:rPr lang="en-US" dirty="0"/>
              <a:t>Recovery plan </a:t>
            </a:r>
            <a:r>
              <a:rPr lang="en-US" b="0" dirty="0"/>
              <a:t>- specify a comprehensive, tailored recovery plan that should be followed in order to get the process back up and running for each critical function. This should entail; the critical function, priority ranking, maximum time for restoration, responsible person, potential impact, resources for recovery (staff, data and systems, premises, communications, supplies)</a:t>
            </a:r>
          </a:p>
          <a:p>
            <a:r>
              <a:rPr lang="en-US" b="0" dirty="0"/>
              <a:t> </a:t>
            </a:r>
            <a:r>
              <a:rPr lang="en-US" dirty="0"/>
              <a:t>Contact List</a:t>
            </a:r>
            <a:r>
              <a:rPr lang="en-US" b="0" dirty="0"/>
              <a:t> – names, titles, phone numbers, email addresses, </a:t>
            </a:r>
          </a:p>
          <a:p>
            <a:endParaRPr lang="en-US" dirty="0"/>
          </a:p>
        </p:txBody>
      </p:sp>
    </p:spTree>
    <p:extLst>
      <p:ext uri="{BB962C8B-B14F-4D97-AF65-F5344CB8AC3E}">
        <p14:creationId xmlns:p14="http://schemas.microsoft.com/office/powerpoint/2010/main" val="710099590"/>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SECURITY AUDIT AND COMPLIANCE</a:t>
            </a:r>
          </a:p>
        </p:txBody>
      </p:sp>
      <p:sp>
        <p:nvSpPr>
          <p:cNvPr id="3" name="Content Placeholder 2"/>
          <p:cNvSpPr>
            <a:spLocks noGrp="1"/>
          </p:cNvSpPr>
          <p:nvPr>
            <p:ph idx="1"/>
          </p:nvPr>
        </p:nvSpPr>
        <p:spPr>
          <a:xfrm>
            <a:off x="1016000" y="1752600"/>
            <a:ext cx="10871200" cy="4450080"/>
          </a:xfrm>
        </p:spPr>
        <p:txBody>
          <a:bodyPr/>
          <a:lstStyle/>
          <a:p>
            <a:r>
              <a:rPr lang="en-US" b="0" dirty="0"/>
              <a:t>A cybersecurity audit is an in-depth review of an organization’s security measures. Performed correctly, a cybersecurity audit should uncover all of an organization’s cybersecurity risks and detail the policies, procedures, and controls in place to manage these risks effectively.</a:t>
            </a:r>
          </a:p>
          <a:p>
            <a:r>
              <a:rPr lang="en-US" b="0" dirty="0"/>
              <a:t>Audits assess the effectiveness of your organization’s current cybersecurity program and ensure you’ve implemented or will implement the measures required to improve your security posture.</a:t>
            </a:r>
          </a:p>
          <a:p>
            <a:r>
              <a:rPr lang="en-US" b="0" dirty="0"/>
              <a:t>Auditing is a comprehensive review of whether a company does what it says it does. It ensures that the company's established policies and procedures are properly implemented and are working as intended.</a:t>
            </a:r>
            <a:endParaRPr lang="en-US" dirty="0"/>
          </a:p>
        </p:txBody>
      </p:sp>
    </p:spTree>
    <p:extLst>
      <p:ext uri="{BB962C8B-B14F-4D97-AF65-F5344CB8AC3E}">
        <p14:creationId xmlns:p14="http://schemas.microsoft.com/office/powerpoint/2010/main" val="5126252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Security Audit and Compliance</a:t>
            </a:r>
          </a:p>
        </p:txBody>
      </p:sp>
      <p:sp>
        <p:nvSpPr>
          <p:cNvPr id="3" name="Content Placeholder 2"/>
          <p:cNvSpPr>
            <a:spLocks noGrp="1"/>
          </p:cNvSpPr>
          <p:nvPr>
            <p:ph idx="1"/>
          </p:nvPr>
        </p:nvSpPr>
        <p:spPr/>
        <p:txBody>
          <a:bodyPr/>
          <a:lstStyle/>
          <a:p>
            <a:r>
              <a:rPr lang="en-US" b="0" dirty="0"/>
              <a:t>Compliance is an operational function in an organization or company, and it means an organization’s adherence to legal and regulatory obligations outside of the organization.</a:t>
            </a:r>
          </a:p>
          <a:p>
            <a:r>
              <a:rPr lang="en-US" b="0" dirty="0"/>
              <a:t>A compliance audit, also known as an external audit, is a comprehensive review of a company’s adherence to regulatory guidelines that can be carried out over a fiscal year. Compliance auditing helps to identify weaknesses in regulatory compliance processes, and it also recommends methods for improving compliance.</a:t>
            </a:r>
            <a:endParaRPr lang="en-US" dirty="0"/>
          </a:p>
        </p:txBody>
      </p:sp>
    </p:spTree>
    <p:extLst>
      <p:ext uri="{BB962C8B-B14F-4D97-AF65-F5344CB8AC3E}">
        <p14:creationId xmlns:p14="http://schemas.microsoft.com/office/powerpoint/2010/main" val="351705872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Audit</a:t>
            </a:r>
          </a:p>
        </p:txBody>
      </p:sp>
      <p:sp>
        <p:nvSpPr>
          <p:cNvPr id="3" name="Content Placeholder 2"/>
          <p:cNvSpPr>
            <a:spLocks noGrp="1"/>
          </p:cNvSpPr>
          <p:nvPr>
            <p:ph idx="1"/>
          </p:nvPr>
        </p:nvSpPr>
        <p:spPr/>
        <p:txBody>
          <a:bodyPr/>
          <a:lstStyle/>
          <a:p>
            <a:r>
              <a:rPr lang="en-US" b="0" dirty="0"/>
              <a:t>Over the course of a compliance audit review, a compliance auditor evaluates and reports the effectiveness of certain compliance preparations, security policies, user access controls, and risk management procedures. </a:t>
            </a:r>
          </a:p>
          <a:p>
            <a:r>
              <a:rPr lang="en-US" b="0" dirty="0"/>
              <a:t>The detail and coverage of an audit depends on the frequency and purpose of the audit. E.g., an annual audit will generally be more detailed than a monthly audit. </a:t>
            </a:r>
          </a:p>
          <a:p>
            <a:pPr lvl="1"/>
            <a:r>
              <a:rPr lang="en-US" b="0" dirty="0"/>
              <a:t>A compliance audit will focus specifically on the requirements of an industry standard/regulation, e.g., PCI DSS and GDPR, HIPAA etc</a:t>
            </a:r>
            <a:r>
              <a:rPr lang="en-US" dirty="0"/>
              <a:t>.</a:t>
            </a:r>
          </a:p>
          <a:p>
            <a:pPr lvl="1"/>
            <a:r>
              <a:rPr lang="en-US" b="0" dirty="0"/>
              <a:t>An audit following a data breach will be more thorough. </a:t>
            </a:r>
            <a:endParaRPr lang="en-US" dirty="0"/>
          </a:p>
          <a:p>
            <a:endParaRPr lang="en-US" dirty="0"/>
          </a:p>
        </p:txBody>
      </p:sp>
    </p:spTree>
    <p:extLst>
      <p:ext uri="{BB962C8B-B14F-4D97-AF65-F5344CB8AC3E}">
        <p14:creationId xmlns:p14="http://schemas.microsoft.com/office/powerpoint/2010/main" val="399272312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frequency consideration</a:t>
            </a:r>
          </a:p>
        </p:txBody>
      </p:sp>
      <p:sp>
        <p:nvSpPr>
          <p:cNvPr id="3" name="Content Placeholder 2"/>
          <p:cNvSpPr>
            <a:spLocks noGrp="1"/>
          </p:cNvSpPr>
          <p:nvPr>
            <p:ph idx="1"/>
          </p:nvPr>
        </p:nvSpPr>
        <p:spPr/>
        <p:txBody>
          <a:bodyPr/>
          <a:lstStyle/>
          <a:p>
            <a:pPr marL="0" indent="0">
              <a:buNone/>
            </a:pPr>
            <a:r>
              <a:rPr lang="en-US" b="0" dirty="0"/>
              <a:t>The recommended frequency and scope of audits depend on several factors, such as:</a:t>
            </a:r>
          </a:p>
          <a:p>
            <a:r>
              <a:rPr lang="en-US" b="0" dirty="0"/>
              <a:t>The sensitivity of data stored and accessible through internal systems </a:t>
            </a:r>
          </a:p>
          <a:p>
            <a:r>
              <a:rPr lang="en-US" b="0" dirty="0"/>
              <a:t>The quantity and type of network endpoints</a:t>
            </a:r>
          </a:p>
          <a:p>
            <a:r>
              <a:rPr lang="en-US" b="0" dirty="0"/>
              <a:t>The quantity and type of software and hardware</a:t>
            </a:r>
          </a:p>
          <a:p>
            <a:r>
              <a:rPr lang="en-US" b="0" dirty="0"/>
              <a:t>The volatility of the current threat landscape</a:t>
            </a:r>
          </a:p>
          <a:p>
            <a:r>
              <a:rPr lang="en-US" b="0" dirty="0"/>
              <a:t>Specific regulatory, industry, and legal compliance requirements</a:t>
            </a:r>
          </a:p>
          <a:p>
            <a:r>
              <a:rPr lang="en-US" b="0" dirty="0"/>
              <a:t>The availability of resources required to conduct the audit</a:t>
            </a:r>
          </a:p>
          <a:p>
            <a:endParaRPr lang="en-US" dirty="0"/>
          </a:p>
        </p:txBody>
      </p:sp>
    </p:spTree>
    <p:extLst>
      <p:ext uri="{BB962C8B-B14F-4D97-AF65-F5344CB8AC3E}">
        <p14:creationId xmlns:p14="http://schemas.microsoft.com/office/powerpoint/2010/main" val="304853949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Cybersecurity Plan</a:t>
            </a:r>
          </a:p>
        </p:txBody>
      </p:sp>
      <p:sp>
        <p:nvSpPr>
          <p:cNvPr id="3" name="Content Placeholder 2"/>
          <p:cNvSpPr>
            <a:spLocks noGrp="1"/>
          </p:cNvSpPr>
          <p:nvPr>
            <p:ph idx="1"/>
          </p:nvPr>
        </p:nvSpPr>
        <p:spPr/>
        <p:txBody>
          <a:bodyPr/>
          <a:lstStyle/>
          <a:p>
            <a:r>
              <a:rPr lang="en-US" b="0" dirty="0"/>
              <a:t>A cyber security plan is a written document comprising information about an organization's security policies, procedures, and remediation plan concerning countermeasures. </a:t>
            </a:r>
          </a:p>
          <a:p>
            <a:r>
              <a:rPr lang="en-US" b="0" dirty="0"/>
              <a:t>The plan aims to ensure the integrity of operations and the security of the organization's critical assets.</a:t>
            </a:r>
          </a:p>
        </p:txBody>
      </p:sp>
    </p:spTree>
    <p:extLst>
      <p:ext uri="{BB962C8B-B14F-4D97-AF65-F5344CB8AC3E}">
        <p14:creationId xmlns:p14="http://schemas.microsoft.com/office/powerpoint/2010/main" val="60551261"/>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reviewed</a:t>
            </a:r>
          </a:p>
        </p:txBody>
      </p:sp>
      <p:sp>
        <p:nvSpPr>
          <p:cNvPr id="3" name="Content Placeholder 2"/>
          <p:cNvSpPr>
            <a:spLocks noGrp="1"/>
          </p:cNvSpPr>
          <p:nvPr>
            <p:ph idx="1"/>
          </p:nvPr>
        </p:nvSpPr>
        <p:spPr/>
        <p:txBody>
          <a:bodyPr/>
          <a:lstStyle/>
          <a:p>
            <a:pPr marL="0" indent="0">
              <a:buNone/>
            </a:pPr>
            <a:r>
              <a:rPr lang="en-US" b="0" dirty="0"/>
              <a:t>The audit is usually conducted by a qualified auditor, in which they review:</a:t>
            </a:r>
          </a:p>
          <a:p>
            <a:r>
              <a:rPr lang="en-US" b="0" dirty="0"/>
              <a:t>Risk assessment procedures for identifying weaknesses</a:t>
            </a:r>
          </a:p>
          <a:p>
            <a:r>
              <a:rPr lang="en-US" b="0" dirty="0"/>
              <a:t>Internal security controls and processes</a:t>
            </a:r>
          </a:p>
          <a:p>
            <a:r>
              <a:rPr lang="en-US" b="0" dirty="0"/>
              <a:t>Employee performance</a:t>
            </a:r>
          </a:p>
          <a:p>
            <a:r>
              <a:rPr lang="en-US" b="0" dirty="0"/>
              <a:t>Company documents</a:t>
            </a:r>
          </a:p>
          <a:p>
            <a:r>
              <a:rPr lang="en-US" b="0" dirty="0"/>
              <a:t>Compliance procedures.</a:t>
            </a:r>
          </a:p>
          <a:p>
            <a:endParaRPr lang="en-US" dirty="0"/>
          </a:p>
        </p:txBody>
      </p:sp>
    </p:spTree>
    <p:extLst>
      <p:ext uri="{BB962C8B-B14F-4D97-AF65-F5344CB8AC3E}">
        <p14:creationId xmlns:p14="http://schemas.microsoft.com/office/powerpoint/2010/main" val="1048928773"/>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reviewed…</a:t>
            </a:r>
          </a:p>
        </p:txBody>
      </p:sp>
      <p:sp>
        <p:nvSpPr>
          <p:cNvPr id="3" name="Content Placeholder 2"/>
          <p:cNvSpPr>
            <a:spLocks noGrp="1"/>
          </p:cNvSpPr>
          <p:nvPr>
            <p:ph idx="1"/>
          </p:nvPr>
        </p:nvSpPr>
        <p:spPr/>
        <p:txBody>
          <a:bodyPr/>
          <a:lstStyle/>
          <a:p>
            <a:pPr marL="0" indent="0">
              <a:buNone/>
            </a:pPr>
            <a:r>
              <a:rPr lang="en-US" b="0" dirty="0"/>
              <a:t>A more targeted or smaller-scale audit usually covers one particular area of an organization’s security program, such as:</a:t>
            </a:r>
          </a:p>
          <a:p>
            <a:r>
              <a:rPr lang="en-US" b="0" dirty="0"/>
              <a:t>Software updates</a:t>
            </a:r>
          </a:p>
          <a:p>
            <a:r>
              <a:rPr lang="en-US" b="0" dirty="0"/>
              <a:t>Cybersecurity resource allocation</a:t>
            </a:r>
          </a:p>
          <a:p>
            <a:r>
              <a:rPr lang="en-US" b="0" dirty="0"/>
              <a:t>Compliance assurance</a:t>
            </a:r>
          </a:p>
          <a:p>
            <a:r>
              <a:rPr lang="en-US" b="0" dirty="0"/>
              <a:t>Penetration testing</a:t>
            </a:r>
          </a:p>
          <a:p>
            <a:r>
              <a:rPr lang="en-US" b="0" dirty="0"/>
              <a:t>Vulnerability scanning</a:t>
            </a:r>
          </a:p>
          <a:p>
            <a:r>
              <a:rPr lang="en-US" b="0" dirty="0"/>
              <a:t>Network security</a:t>
            </a:r>
          </a:p>
          <a:p>
            <a:r>
              <a:rPr lang="en-US" b="0" dirty="0"/>
              <a:t>Data security</a:t>
            </a:r>
          </a:p>
        </p:txBody>
      </p:sp>
    </p:spTree>
    <p:extLst>
      <p:ext uri="{BB962C8B-B14F-4D97-AF65-F5344CB8AC3E}">
        <p14:creationId xmlns:p14="http://schemas.microsoft.com/office/powerpoint/2010/main" val="1749934189"/>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an audit can reveal</a:t>
            </a:r>
          </a:p>
        </p:txBody>
      </p:sp>
      <p:sp>
        <p:nvSpPr>
          <p:cNvPr id="3" name="Content Placeholder 2"/>
          <p:cNvSpPr>
            <a:spLocks noGrp="1"/>
          </p:cNvSpPr>
          <p:nvPr>
            <p:ph idx="1"/>
          </p:nvPr>
        </p:nvSpPr>
        <p:spPr/>
        <p:txBody>
          <a:bodyPr/>
          <a:lstStyle/>
          <a:p>
            <a:pPr marL="0" indent="0">
              <a:buNone/>
            </a:pPr>
            <a:r>
              <a:rPr lang="en-US" b="0" dirty="0"/>
              <a:t>A comprehensive cybersecurity audit can reveal the following information about an organization:</a:t>
            </a:r>
          </a:p>
          <a:p>
            <a:r>
              <a:rPr lang="en-US" b="0" dirty="0"/>
              <a:t>Data security practices</a:t>
            </a:r>
          </a:p>
          <a:p>
            <a:r>
              <a:rPr lang="en-US" b="0" dirty="0"/>
              <a:t>Software and hardware performance</a:t>
            </a:r>
          </a:p>
          <a:p>
            <a:r>
              <a:rPr lang="en-US" b="0" dirty="0"/>
              <a:t>Regulatory and legal compliance status</a:t>
            </a:r>
          </a:p>
          <a:p>
            <a:r>
              <a:rPr lang="en-US" b="0" dirty="0"/>
              <a:t>Vulnerabilities affecting the ecosystem</a:t>
            </a:r>
          </a:p>
          <a:p>
            <a:r>
              <a:rPr lang="en-US" b="0" dirty="0"/>
              <a:t>Effectiveness of existing security policies and procedures</a:t>
            </a:r>
          </a:p>
          <a:p>
            <a:r>
              <a:rPr lang="en-US" b="0" dirty="0"/>
              <a:t>The presence of internal and external threats</a:t>
            </a:r>
          </a:p>
          <a:p>
            <a:endParaRPr lang="en-US" dirty="0"/>
          </a:p>
        </p:txBody>
      </p:sp>
    </p:spTree>
    <p:extLst>
      <p:ext uri="{BB962C8B-B14F-4D97-AF65-F5344CB8AC3E}">
        <p14:creationId xmlns:p14="http://schemas.microsoft.com/office/powerpoint/2010/main" val="489640874"/>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audit helps organizations to;</a:t>
            </a:r>
          </a:p>
        </p:txBody>
      </p:sp>
      <p:sp>
        <p:nvSpPr>
          <p:cNvPr id="3" name="Content Placeholder 2"/>
          <p:cNvSpPr>
            <a:spLocks noGrp="1"/>
          </p:cNvSpPr>
          <p:nvPr>
            <p:ph idx="1"/>
          </p:nvPr>
        </p:nvSpPr>
        <p:spPr>
          <a:xfrm>
            <a:off x="1016000" y="1752600"/>
            <a:ext cx="10871200" cy="4572000"/>
          </a:xfrm>
        </p:spPr>
        <p:txBody>
          <a:bodyPr/>
          <a:lstStyle/>
          <a:p>
            <a:r>
              <a:rPr lang="en-US" b="0" dirty="0"/>
              <a:t>Protect critical data and company information</a:t>
            </a:r>
          </a:p>
          <a:p>
            <a:r>
              <a:rPr lang="en-US" b="0" dirty="0"/>
              <a:t>Identify and remediate cybersecurity risks.</a:t>
            </a:r>
          </a:p>
          <a:p>
            <a:r>
              <a:rPr lang="en-US" b="0" dirty="0"/>
              <a:t>Surface any missing or inadequate protection and defense measures.</a:t>
            </a:r>
          </a:p>
          <a:p>
            <a:r>
              <a:rPr lang="en-US" b="0" dirty="0"/>
              <a:t>Fulfill or adhere to internal and external compliance requirements. </a:t>
            </a:r>
          </a:p>
          <a:p>
            <a:r>
              <a:rPr lang="en-US" b="0" dirty="0"/>
              <a:t>Improve credibility with customers/partners</a:t>
            </a:r>
          </a:p>
          <a:p>
            <a:r>
              <a:rPr lang="en-US" b="0" dirty="0"/>
              <a:t>Establish or update security frameworks, procedures, and policies;</a:t>
            </a:r>
          </a:p>
          <a:p>
            <a:r>
              <a:rPr lang="en-US" b="0" dirty="0" err="1"/>
              <a:t>Minimise</a:t>
            </a:r>
            <a:r>
              <a:rPr lang="en-US" b="0" dirty="0"/>
              <a:t> the chances of a data breach or other serious security incident. </a:t>
            </a:r>
          </a:p>
          <a:p>
            <a:r>
              <a:rPr lang="en-US" b="0" dirty="0"/>
              <a:t>Identify redundant resources and security loopholes.</a:t>
            </a:r>
          </a:p>
          <a:p>
            <a:r>
              <a:rPr lang="en-US" b="0" dirty="0"/>
              <a:t>Avoid harsh fines, legal action, and reputational damage.</a:t>
            </a:r>
          </a:p>
          <a:p>
            <a:pPr marL="0" indent="0">
              <a:buNone/>
            </a:pPr>
            <a:endParaRPr lang="en-US" b="0" dirty="0"/>
          </a:p>
          <a:p>
            <a:endParaRPr lang="en-US" dirty="0"/>
          </a:p>
        </p:txBody>
      </p:sp>
    </p:spTree>
    <p:extLst>
      <p:ext uri="{BB962C8B-B14F-4D97-AF65-F5344CB8AC3E}">
        <p14:creationId xmlns:p14="http://schemas.microsoft.com/office/powerpoint/2010/main" val="341726873"/>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Cybersecurity Audit</a:t>
            </a:r>
          </a:p>
        </p:txBody>
      </p:sp>
      <p:sp>
        <p:nvSpPr>
          <p:cNvPr id="3" name="Content Placeholder 2"/>
          <p:cNvSpPr>
            <a:spLocks noGrp="1"/>
          </p:cNvSpPr>
          <p:nvPr>
            <p:ph idx="1"/>
          </p:nvPr>
        </p:nvSpPr>
        <p:spPr>
          <a:xfrm>
            <a:off x="1016000" y="1752600"/>
            <a:ext cx="10871200" cy="4511040"/>
          </a:xfrm>
        </p:spPr>
        <p:txBody>
          <a:bodyPr/>
          <a:lstStyle/>
          <a:p>
            <a:r>
              <a:rPr lang="en-US" dirty="0"/>
              <a:t>Determine the goal and Scope - </a:t>
            </a:r>
            <a:r>
              <a:rPr lang="en-US" b="0" dirty="0"/>
              <a:t>detail which topics your audit will cover. E.g. the elements of your cybersecurity program the audit needs to address, i.e., Why are you performing the audit? Who are the key stakeholders involved? What and How will you audit?</a:t>
            </a:r>
          </a:p>
          <a:p>
            <a:pPr lvl="1"/>
            <a:r>
              <a:rPr lang="en-US" b="0" dirty="0"/>
              <a:t>Specific components to focus on include: IT Infrastructure, including hardware, networking, and software components, sensitive data storage, transmission, and protection, physical security practices, your cybersecurity policies and procedures, compliance standards.</a:t>
            </a:r>
          </a:p>
          <a:p>
            <a:pPr lvl="1"/>
            <a:r>
              <a:rPr lang="en-US" b="0" dirty="0"/>
              <a:t>Ensure you document the requirements of specific audit you are conducting for consistency in future audits. If it’s a compliance audit, know the exact requirements of framework, standard, or compliance regulation you’re auditing. </a:t>
            </a:r>
          </a:p>
        </p:txBody>
      </p:sp>
    </p:spTree>
    <p:extLst>
      <p:ext uri="{BB962C8B-B14F-4D97-AF65-F5344CB8AC3E}">
        <p14:creationId xmlns:p14="http://schemas.microsoft.com/office/powerpoint/2010/main" val="3212907804"/>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Cybersecurity Audit..</a:t>
            </a:r>
          </a:p>
        </p:txBody>
      </p:sp>
      <p:sp>
        <p:nvSpPr>
          <p:cNvPr id="3" name="Content Placeholder 2"/>
          <p:cNvSpPr>
            <a:spLocks noGrp="1"/>
          </p:cNvSpPr>
          <p:nvPr>
            <p:ph idx="1"/>
          </p:nvPr>
        </p:nvSpPr>
        <p:spPr/>
        <p:txBody>
          <a:bodyPr/>
          <a:lstStyle/>
          <a:p>
            <a:r>
              <a:rPr lang="en-US" dirty="0"/>
              <a:t>Conduct Audit – </a:t>
            </a:r>
            <a:r>
              <a:rPr lang="en-US" b="0" dirty="0"/>
              <a:t>perform a cybersecurity risk assessment. Risk assessments identify the threats affecting the scope of your audit and the evaluation of current security controls in place to mitigate them.</a:t>
            </a:r>
          </a:p>
          <a:p>
            <a:r>
              <a:rPr lang="en-US" dirty="0"/>
              <a:t>Determine required controls -</a:t>
            </a:r>
            <a:r>
              <a:rPr lang="en-US" b="0" dirty="0"/>
              <a:t> Identify what security measures must be implemented or improved to minimize risks.</a:t>
            </a:r>
          </a:p>
          <a:p>
            <a:r>
              <a:rPr lang="en-US" dirty="0"/>
              <a:t>Plan Response – </a:t>
            </a:r>
            <a:r>
              <a:rPr lang="en-US" b="0" dirty="0"/>
              <a:t>implement an incident response plan. A clear incident response plan will help external auditors streamline the audit process by proactively demonstrating the mitigating measures in place for cybersecurity risk.</a:t>
            </a:r>
          </a:p>
        </p:txBody>
      </p:sp>
    </p:spTree>
    <p:extLst>
      <p:ext uri="{BB962C8B-B14F-4D97-AF65-F5344CB8AC3E}">
        <p14:creationId xmlns:p14="http://schemas.microsoft.com/office/powerpoint/2010/main" val="559717025"/>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descr="Who can help me with Cybersecurity &amp; Compliance? | SAP Blog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923" y="137160"/>
            <a:ext cx="11781997" cy="666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14813"/>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SECURITY GOVERNANCE</a:t>
            </a:r>
          </a:p>
        </p:txBody>
      </p:sp>
      <p:sp>
        <p:nvSpPr>
          <p:cNvPr id="3" name="Content Placeholder 2"/>
          <p:cNvSpPr>
            <a:spLocks noGrp="1"/>
          </p:cNvSpPr>
          <p:nvPr>
            <p:ph idx="1"/>
          </p:nvPr>
        </p:nvSpPr>
        <p:spPr>
          <a:xfrm>
            <a:off x="1016000" y="1602655"/>
            <a:ext cx="10871200" cy="4601497"/>
          </a:xfrm>
        </p:spPr>
        <p:txBody>
          <a:bodyPr/>
          <a:lstStyle/>
          <a:p>
            <a:r>
              <a:rPr lang="en-US" b="0" dirty="0"/>
              <a:t>Cybersecurity governance is a comprehensive cybersecurity strategy that integrates with organizational operations and prevents the interruption of activities due to cyber threats or attacks. </a:t>
            </a:r>
          </a:p>
          <a:p>
            <a:r>
              <a:rPr lang="en-US" b="0" dirty="0"/>
              <a:t>It is the framework of policies, processes, people and technologies that provides the direction and oversight for an organization’s security.</a:t>
            </a:r>
          </a:p>
          <a:p>
            <a:r>
              <a:rPr lang="en-US" b="0" dirty="0"/>
              <a:t>It is the system by which an organization directs and controls security governance, specifies the accountability framework and provides oversight to ensure that risks are adequately mitigated, while management ensures that controls are implemented to mitigate risks.</a:t>
            </a:r>
          </a:p>
          <a:p>
            <a:pPr lvl="1"/>
            <a:r>
              <a:rPr lang="en-US" b="0" dirty="0"/>
              <a:t>Features include: Accountability frameworks and Decision-making hierarchies.</a:t>
            </a:r>
          </a:p>
        </p:txBody>
      </p:sp>
    </p:spTree>
    <p:extLst>
      <p:ext uri="{BB962C8B-B14F-4D97-AF65-F5344CB8AC3E}">
        <p14:creationId xmlns:p14="http://schemas.microsoft.com/office/powerpoint/2010/main" val="1631612227"/>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Security Governance</a:t>
            </a:r>
          </a:p>
        </p:txBody>
      </p:sp>
      <p:sp>
        <p:nvSpPr>
          <p:cNvPr id="3" name="Content Placeholder 2"/>
          <p:cNvSpPr>
            <a:spLocks noGrp="1"/>
          </p:cNvSpPr>
          <p:nvPr>
            <p:ph idx="1"/>
          </p:nvPr>
        </p:nvSpPr>
        <p:spPr/>
        <p:txBody>
          <a:bodyPr/>
          <a:lstStyle/>
          <a:p>
            <a:r>
              <a:rPr lang="en-US" b="0" dirty="0"/>
              <a:t>Cybersecurity planning needs to fully transition from a back-office operational function to its own area aligned with law, privacy and enterprise risk. </a:t>
            </a:r>
          </a:p>
          <a:p>
            <a:r>
              <a:rPr lang="en-US" b="0" dirty="0"/>
              <a:t>The CISO should have a seat at the table alongside the CIO, COO, CFO and CEO. This helps the C-suite understand cybersecurity as an enterprise-wide risk management issue -- along with the legal implications of cyber-risks -- and not solely a technology issue.</a:t>
            </a:r>
          </a:p>
          <a:p>
            <a:r>
              <a:rPr lang="en-US" b="0" dirty="0"/>
              <a:t>The C-suite can then set the appropriate tone for the organization, which is the cornerstone of any good governance program. </a:t>
            </a:r>
            <a:endParaRPr lang="en-US" dirty="0"/>
          </a:p>
        </p:txBody>
      </p:sp>
    </p:spTree>
    <p:extLst>
      <p:ext uri="{BB962C8B-B14F-4D97-AF65-F5344CB8AC3E}">
        <p14:creationId xmlns:p14="http://schemas.microsoft.com/office/powerpoint/2010/main" val="3369175399"/>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Cybersecurity Governance</a:t>
            </a:r>
          </a:p>
        </p:txBody>
      </p:sp>
      <p:sp>
        <p:nvSpPr>
          <p:cNvPr id="3" name="Content Placeholder 2"/>
          <p:cNvSpPr>
            <a:spLocks noGrp="1"/>
          </p:cNvSpPr>
          <p:nvPr>
            <p:ph idx="1"/>
          </p:nvPr>
        </p:nvSpPr>
        <p:spPr/>
        <p:txBody>
          <a:bodyPr/>
          <a:lstStyle/>
          <a:p>
            <a:r>
              <a:rPr lang="en-US" dirty="0"/>
              <a:t>Establish the current state.</a:t>
            </a:r>
            <a:endParaRPr lang="en-US" b="0" dirty="0"/>
          </a:p>
          <a:p>
            <a:pPr lvl="1"/>
            <a:r>
              <a:rPr lang="en-US" dirty="0"/>
              <a:t>Complete a cyber-risk assessment to understand the gaps, and create a roadmap to close those gaps.</a:t>
            </a:r>
          </a:p>
          <a:p>
            <a:pPr lvl="1"/>
            <a:r>
              <a:rPr lang="en-US" dirty="0"/>
              <a:t>Complete a maturity assessment.</a:t>
            </a:r>
          </a:p>
          <a:p>
            <a:r>
              <a:rPr lang="en-US" dirty="0"/>
              <a:t>Create, review and update all cybersecurity standards, policies and processes.</a:t>
            </a:r>
            <a:endParaRPr lang="en-US" b="0" dirty="0"/>
          </a:p>
          <a:p>
            <a:pPr lvl="1"/>
            <a:r>
              <a:rPr lang="en-US" dirty="0"/>
              <a:t>Establish the structure and expectations of cybersecurity governance.</a:t>
            </a:r>
          </a:p>
        </p:txBody>
      </p:sp>
    </p:spTree>
    <p:extLst>
      <p:ext uri="{BB962C8B-B14F-4D97-AF65-F5344CB8AC3E}">
        <p14:creationId xmlns:p14="http://schemas.microsoft.com/office/powerpoint/2010/main" val="413900858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included in a cybersecurity plan</a:t>
            </a:r>
          </a:p>
        </p:txBody>
      </p:sp>
      <p:sp>
        <p:nvSpPr>
          <p:cNvPr id="3" name="Content Placeholder 2"/>
          <p:cNvSpPr>
            <a:spLocks noGrp="1"/>
          </p:cNvSpPr>
          <p:nvPr>
            <p:ph idx="1"/>
          </p:nvPr>
        </p:nvSpPr>
        <p:spPr/>
        <p:txBody>
          <a:bodyPr/>
          <a:lstStyle/>
          <a:p>
            <a:r>
              <a:rPr lang="en-US" b="0" dirty="0"/>
              <a:t>As organizations develop their cybersecurity strategic plan, they should consider 3 critical elements to gain maximum impact, namely; </a:t>
            </a:r>
          </a:p>
          <a:p>
            <a:pPr lvl="1"/>
            <a:r>
              <a:rPr lang="en-US" dirty="0"/>
              <a:t>Governance – what are the regulations, policies and compliance checks in place?</a:t>
            </a:r>
          </a:p>
          <a:p>
            <a:pPr lvl="1"/>
            <a:r>
              <a:rPr lang="en-US" dirty="0"/>
              <a:t>Technology – what technological checks are in place? </a:t>
            </a:r>
          </a:p>
          <a:p>
            <a:pPr lvl="1"/>
            <a:r>
              <a:rPr lang="en-US" dirty="0"/>
              <a:t>Operations – what are the practices adopted in the organization?</a:t>
            </a:r>
          </a:p>
          <a:p>
            <a:r>
              <a:rPr lang="en-US" b="0" dirty="0"/>
              <a:t>A cyber security plan agrees on the;</a:t>
            </a:r>
          </a:p>
          <a:p>
            <a:pPr lvl="1"/>
            <a:r>
              <a:rPr lang="en-US" b="0" dirty="0"/>
              <a:t>Security policies, </a:t>
            </a:r>
          </a:p>
          <a:p>
            <a:pPr lvl="1"/>
            <a:r>
              <a:rPr lang="en-US" b="0" dirty="0"/>
              <a:t>Procedures and controls required to protect an organization against threats, risks, and vulnerabilities. </a:t>
            </a:r>
          </a:p>
          <a:p>
            <a:pPr lvl="1"/>
            <a:r>
              <a:rPr lang="en-US" b="0" dirty="0"/>
              <a:t>Precise steps to take to respond to a breach.</a:t>
            </a:r>
          </a:p>
          <a:p>
            <a:endParaRPr lang="en-US" dirty="0"/>
          </a:p>
        </p:txBody>
      </p:sp>
    </p:spTree>
    <p:extLst>
      <p:ext uri="{BB962C8B-B14F-4D97-AF65-F5344CB8AC3E}">
        <p14:creationId xmlns:p14="http://schemas.microsoft.com/office/powerpoint/2010/main" val="1728985173"/>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Cybersecurity Governance…</a:t>
            </a:r>
          </a:p>
        </p:txBody>
      </p:sp>
      <p:sp>
        <p:nvSpPr>
          <p:cNvPr id="3" name="Content Placeholder 2"/>
          <p:cNvSpPr>
            <a:spLocks noGrp="1"/>
          </p:cNvSpPr>
          <p:nvPr>
            <p:ph idx="1"/>
          </p:nvPr>
        </p:nvSpPr>
        <p:spPr/>
        <p:txBody>
          <a:bodyPr/>
          <a:lstStyle/>
          <a:p>
            <a:r>
              <a:rPr lang="en-US" dirty="0"/>
              <a:t>Approach cybersecurity from an enterprise lens.</a:t>
            </a:r>
            <a:endParaRPr lang="en-US" b="0" dirty="0"/>
          </a:p>
          <a:p>
            <a:pPr lvl="1"/>
            <a:r>
              <a:rPr lang="en-US" dirty="0"/>
              <a:t>Understand what data needs to be protected.</a:t>
            </a:r>
          </a:p>
          <a:p>
            <a:pPr lvl="1"/>
            <a:r>
              <a:rPr lang="en-US" dirty="0"/>
              <a:t>How are the cyber-risks aligned with enterprise risk management?</a:t>
            </a:r>
          </a:p>
          <a:p>
            <a:pPr lvl="1"/>
            <a:r>
              <a:rPr lang="en-US" dirty="0"/>
              <a:t>What is the relative priority of cybersecurity investment as compared with other types of investments?</a:t>
            </a:r>
          </a:p>
          <a:p>
            <a:r>
              <a:rPr lang="en-US" dirty="0"/>
              <a:t>Increase cybersecurity awareness and training.</a:t>
            </a:r>
            <a:endParaRPr lang="en-US" b="0" dirty="0"/>
          </a:p>
          <a:p>
            <a:pPr lvl="1"/>
            <a:r>
              <a:rPr lang="en-US" dirty="0"/>
              <a:t>With the rise in remote work and the ongoing adoption of hybrid work models, training should include both employees and their family that come in contact with their devices to understand good cyber hygiene.</a:t>
            </a:r>
          </a:p>
        </p:txBody>
      </p:sp>
    </p:spTree>
    <p:extLst>
      <p:ext uri="{BB962C8B-B14F-4D97-AF65-F5344CB8AC3E}">
        <p14:creationId xmlns:p14="http://schemas.microsoft.com/office/powerpoint/2010/main" val="761057686"/>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Cybersecurity Governance…</a:t>
            </a:r>
          </a:p>
        </p:txBody>
      </p:sp>
      <p:sp>
        <p:nvSpPr>
          <p:cNvPr id="3" name="Content Placeholder 2"/>
          <p:cNvSpPr>
            <a:spLocks noGrp="1"/>
          </p:cNvSpPr>
          <p:nvPr>
            <p:ph idx="1"/>
          </p:nvPr>
        </p:nvSpPr>
        <p:spPr/>
        <p:txBody>
          <a:bodyPr/>
          <a:lstStyle/>
          <a:p>
            <a:r>
              <a:rPr lang="en-US" dirty="0"/>
              <a:t>Cyber-risk analytics: How are threats modeled and risks contextualized and assessed?</a:t>
            </a:r>
            <a:endParaRPr lang="en-US" b="0" dirty="0"/>
          </a:p>
          <a:p>
            <a:pPr lvl="1"/>
            <a:r>
              <a:rPr lang="en-US" dirty="0"/>
              <a:t>When creating the risk model, consider all the risks to your organization -- external, internal and third party.</a:t>
            </a:r>
          </a:p>
          <a:p>
            <a:r>
              <a:rPr lang="en-US" dirty="0"/>
              <a:t>Monitor, measure, analyze, report and improve.</a:t>
            </a:r>
            <a:endParaRPr lang="en-US" b="0" dirty="0"/>
          </a:p>
          <a:p>
            <a:pPr lvl="1"/>
            <a:r>
              <a:rPr lang="en-US" dirty="0"/>
              <a:t>Establish regular assessment intervals, measure what matters, analyze the data and create an improvement plan.</a:t>
            </a:r>
          </a:p>
          <a:p>
            <a:pPr lvl="1"/>
            <a:r>
              <a:rPr lang="en-US" dirty="0"/>
              <a:t>Report to the board on cyber maturity and the cyber-risk posture across the organization.</a:t>
            </a:r>
          </a:p>
        </p:txBody>
      </p:sp>
    </p:spTree>
    <p:extLst>
      <p:ext uri="{BB962C8B-B14F-4D97-AF65-F5344CB8AC3E}">
        <p14:creationId xmlns:p14="http://schemas.microsoft.com/office/powerpoint/2010/main" val="2306030251"/>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Cyber security governance strategy ppt file brochure Slide0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8120" y="121920"/>
            <a:ext cx="9519920" cy="6629400"/>
          </a:xfrm>
          <a:prstGeom prst="rect">
            <a:avLst/>
          </a:prstGeom>
          <a:noFill/>
          <a:ln>
            <a:noFill/>
          </a:ln>
        </p:spPr>
      </p:pic>
    </p:spTree>
    <p:extLst>
      <p:ext uri="{BB962C8B-B14F-4D97-AF65-F5344CB8AC3E}">
        <p14:creationId xmlns:p14="http://schemas.microsoft.com/office/powerpoint/2010/main" val="407564687"/>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52946" y="1836420"/>
            <a:ext cx="5320393" cy="2979420"/>
          </a:xfrm>
          <a:prstGeom prst="rect">
            <a:avLst/>
          </a:prstGeom>
        </p:spPr>
      </p:pic>
    </p:spTree>
    <p:extLst>
      <p:ext uri="{BB962C8B-B14F-4D97-AF65-F5344CB8AC3E}">
        <p14:creationId xmlns:p14="http://schemas.microsoft.com/office/powerpoint/2010/main" val="148781895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the Cybersecurity Lifecycle</a:t>
            </a:r>
          </a:p>
        </p:txBody>
      </p:sp>
      <p:sp>
        <p:nvSpPr>
          <p:cNvPr id="4" name="Content Placeholder 3"/>
          <p:cNvSpPr>
            <a:spLocks noGrp="1"/>
          </p:cNvSpPr>
          <p:nvPr>
            <p:ph idx="1"/>
          </p:nvPr>
        </p:nvSpPr>
        <p:spPr>
          <a:xfrm>
            <a:off x="1016000" y="1752600"/>
            <a:ext cx="10871200" cy="4739640"/>
          </a:xfrm>
        </p:spPr>
        <p:txBody>
          <a:bodyPr/>
          <a:lstStyle/>
          <a:p>
            <a:pPr lvl="0"/>
            <a:r>
              <a:rPr lang="en-US" b="0" dirty="0"/>
              <a:t>As defined by the National Institute of Standards and Technology (NIST), the Cybersecurity Framework's five Functions: Identify, Protect, Detect, Respond, and Recover, are built upon the components of the framework model.</a:t>
            </a:r>
          </a:p>
          <a:p>
            <a:pPr lvl="0"/>
            <a:endParaRPr lang="en-US" dirty="0"/>
          </a:p>
        </p:txBody>
      </p:sp>
      <p:pic>
        <p:nvPicPr>
          <p:cNvPr id="6" name="Picture 5" descr="Reviewing the 5 Stages of the Cybersecurity Lifecycle [+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2440" y="3619500"/>
            <a:ext cx="4927600" cy="2628900"/>
          </a:xfrm>
          <a:prstGeom prst="rect">
            <a:avLst/>
          </a:prstGeom>
          <a:noFill/>
        </p:spPr>
      </p:pic>
    </p:spTree>
    <p:extLst>
      <p:ext uri="{BB962C8B-B14F-4D97-AF65-F5344CB8AC3E}">
        <p14:creationId xmlns:p14="http://schemas.microsoft.com/office/powerpoint/2010/main" val="109165429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yber Security Strategy Powerpoint Ppt Template Bundles Slide0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8584"/>
          <a:stretch/>
        </p:blipFill>
        <p:spPr bwMode="auto">
          <a:xfrm>
            <a:off x="228599" y="121920"/>
            <a:ext cx="11677225"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93251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Plan &amp; Develop an</a:t>
            </a:r>
            <a:r>
              <a:rPr lang="en-US" b="0" dirty="0"/>
              <a:t> </a:t>
            </a:r>
            <a:r>
              <a:rPr lang="en-US" dirty="0"/>
              <a:t>Effective Cyber Security Strategy</a:t>
            </a:r>
          </a:p>
        </p:txBody>
      </p:sp>
      <p:sp>
        <p:nvSpPr>
          <p:cNvPr id="3" name="Content Placeholder 2"/>
          <p:cNvSpPr>
            <a:spLocks noGrp="1"/>
          </p:cNvSpPr>
          <p:nvPr>
            <p:ph idx="1"/>
          </p:nvPr>
        </p:nvSpPr>
        <p:spPr/>
        <p:txBody>
          <a:bodyPr/>
          <a:lstStyle/>
          <a:p>
            <a:r>
              <a:rPr lang="en-US" b="0" dirty="0"/>
              <a:t>Conduct a security risk assessment.</a:t>
            </a:r>
          </a:p>
          <a:p>
            <a:r>
              <a:rPr lang="en-US" b="0" dirty="0"/>
              <a:t>Set your security goals.</a:t>
            </a:r>
          </a:p>
          <a:p>
            <a:r>
              <a:rPr lang="en-US" b="0" dirty="0"/>
              <a:t>Evaluate your technology.</a:t>
            </a:r>
          </a:p>
          <a:p>
            <a:r>
              <a:rPr lang="en-US" b="0" dirty="0"/>
              <a:t>Select a security framework.</a:t>
            </a:r>
          </a:p>
          <a:p>
            <a:r>
              <a:rPr lang="en-US" b="0" dirty="0"/>
              <a:t>Develop and Review security policies.</a:t>
            </a:r>
          </a:p>
          <a:p>
            <a:r>
              <a:rPr lang="en-US" b="0" dirty="0"/>
              <a:t>Create a risk management plan.</a:t>
            </a:r>
          </a:p>
          <a:p>
            <a:r>
              <a:rPr lang="en-US" b="0" dirty="0"/>
              <a:t>Implement your security strategy.</a:t>
            </a:r>
          </a:p>
          <a:p>
            <a:r>
              <a:rPr lang="en-US" b="0" dirty="0"/>
              <a:t>Evaluate your security strategy.</a:t>
            </a:r>
          </a:p>
          <a:p>
            <a:endParaRPr lang="en-US" dirty="0"/>
          </a:p>
        </p:txBody>
      </p:sp>
    </p:spTree>
    <p:extLst>
      <p:ext uri="{BB962C8B-B14F-4D97-AF65-F5344CB8AC3E}">
        <p14:creationId xmlns:p14="http://schemas.microsoft.com/office/powerpoint/2010/main" val="3344738121"/>
      </p:ext>
    </p:extLst>
  </p:cSld>
  <p:clrMapOvr>
    <a:masterClrMapping/>
  </p:clrMapOvr>
  <p:transition spd="slow"/>
</p:sld>
</file>

<file path=ppt/theme/theme1.xml><?xml version="1.0" encoding="utf-8"?>
<a:theme xmlns:a="http://schemas.openxmlformats.org/drawingml/2006/main" name="Theme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hapter 3 teaching vers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hapter 3 teaching ver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apter 3 teaching ver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apter 3 teaching ver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apter 3 teaching ver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apter 3 teaching ver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apter 3 teaching ver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apter 3 teaching ver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3331C4E4-7656-492A-8A3B-54E74B1FDB6D}" vid="{851B3941-2BF4-486B-A2FA-B5BFF3C478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28791</TotalTime>
  <Words>4515</Words>
  <Application>Microsoft Office PowerPoint</Application>
  <PresentationFormat>Widescreen</PresentationFormat>
  <Paragraphs>347</Paragraphs>
  <Slides>63</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Times New Roman</vt:lpstr>
      <vt:lpstr>Wingdings</vt:lpstr>
      <vt:lpstr>Theme1</vt:lpstr>
      <vt:lpstr>TOPIC 7: Cyber Security Management, Compliance and Governance</vt:lpstr>
      <vt:lpstr>To Cover</vt:lpstr>
      <vt:lpstr>CYBERSECURITY MANAGEMENT</vt:lpstr>
      <vt:lpstr>Cyber Security Management</vt:lpstr>
      <vt:lpstr>Cybersecurity Plan</vt:lpstr>
      <vt:lpstr>What is included in a cybersecurity plan</vt:lpstr>
      <vt:lpstr>Phases of the Cybersecurity Lifecycle</vt:lpstr>
      <vt:lpstr>PowerPoint Presentation</vt:lpstr>
      <vt:lpstr>How To Plan &amp; Develop an Effective Cyber Security Strategy</vt:lpstr>
      <vt:lpstr>Cyber Security Policy</vt:lpstr>
      <vt:lpstr>Three Common Types of Cybersecurity policies</vt:lpstr>
      <vt:lpstr>Characteristics of effective cyber security policy</vt:lpstr>
      <vt:lpstr>Developing a Security Policy</vt:lpstr>
      <vt:lpstr>Developing a Security Policy… </vt:lpstr>
      <vt:lpstr>Developing a Security Policy… </vt:lpstr>
      <vt:lpstr>Content of Cybersecurity policies</vt:lpstr>
      <vt:lpstr>How Can a Security Policy Benefit Your Company? </vt:lpstr>
      <vt:lpstr>How Can a Security Policy Benefit Your Company? </vt:lpstr>
      <vt:lpstr>Cyber Crises Management Plan</vt:lpstr>
      <vt:lpstr>Cyber Crises Management Plan</vt:lpstr>
      <vt:lpstr>Four phases in Cyber Crisis Management</vt:lpstr>
      <vt:lpstr>PowerPoint Presentation</vt:lpstr>
      <vt:lpstr>Five Steps to Make a Crisis Management Plan</vt:lpstr>
      <vt:lpstr>Five Steps to Make a Crisis Management Plan…</vt:lpstr>
      <vt:lpstr>Five Steps to Make a Crisis Management Plan…</vt:lpstr>
      <vt:lpstr>PowerPoint Presentation</vt:lpstr>
      <vt:lpstr>Risk Assessment</vt:lpstr>
      <vt:lpstr>Steps in Risk Assessment</vt:lpstr>
      <vt:lpstr>Steps in Risk Assessment…</vt:lpstr>
      <vt:lpstr>Elements of risk assessment</vt:lpstr>
      <vt:lpstr>PowerPoint Presentation</vt:lpstr>
      <vt:lpstr>Risk Assessment Methodologies</vt:lpstr>
      <vt:lpstr>Risk Assessment Methodologies…</vt:lpstr>
      <vt:lpstr>Risk Assessment Methodologies…</vt:lpstr>
      <vt:lpstr>Business Continuity</vt:lpstr>
      <vt:lpstr>Key Benefits of Business Continuity Planning</vt:lpstr>
      <vt:lpstr>The 4 Ps of Business Continuity</vt:lpstr>
      <vt:lpstr>Key Components of a Business Continuity Plan</vt:lpstr>
      <vt:lpstr>Type of Business Continuity Plans</vt:lpstr>
      <vt:lpstr>Type of Business Continuity Plans…</vt:lpstr>
      <vt:lpstr>Type of Business Continuity Plans…</vt:lpstr>
      <vt:lpstr>PowerPoint Presentation</vt:lpstr>
      <vt:lpstr>Steps to developing an effective BCP</vt:lpstr>
      <vt:lpstr>Phases of Business Continuity Planning</vt:lpstr>
      <vt:lpstr>BCP Template</vt:lpstr>
      <vt:lpstr>CYBER SECURITY AUDIT AND COMPLIANCE</vt:lpstr>
      <vt:lpstr>Cyber Security Audit and Compliance</vt:lpstr>
      <vt:lpstr>Compliance Audit</vt:lpstr>
      <vt:lpstr>Recommended frequency consideration</vt:lpstr>
      <vt:lpstr>What is reviewed</vt:lpstr>
      <vt:lpstr>What is reviewed…</vt:lpstr>
      <vt:lpstr>What an audit can reveal</vt:lpstr>
      <vt:lpstr>An audit helps organizations to;</vt:lpstr>
      <vt:lpstr>Steps of Cybersecurity Audit</vt:lpstr>
      <vt:lpstr>Steps of Cybersecurity Audit..</vt:lpstr>
      <vt:lpstr>PowerPoint Presentation</vt:lpstr>
      <vt:lpstr>CYBER SECURITY GOVERNANCE</vt:lpstr>
      <vt:lpstr>Cyber Security Governance</vt:lpstr>
      <vt:lpstr>Steps for Cybersecurity Governance</vt:lpstr>
      <vt:lpstr>Steps for Cybersecurity Governance…</vt:lpstr>
      <vt:lpstr>Steps for Cybersecurity Governance…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7: Cyber security Management, Compliance and Governance</dc:title>
  <dc:creator>hp i5</dc:creator>
  <cp:lastModifiedBy>Samali Mlay</cp:lastModifiedBy>
  <cp:revision>136</cp:revision>
  <dcterms:created xsi:type="dcterms:W3CDTF">2023-04-28T16:18:20Z</dcterms:created>
  <dcterms:modified xsi:type="dcterms:W3CDTF">2025-09-20T05:44:26Z</dcterms:modified>
</cp:coreProperties>
</file>